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3"/>
  </p:notesMasterIdLst>
  <p:handoutMasterIdLst>
    <p:handoutMasterId r:id="rId74"/>
  </p:handoutMasterIdLst>
  <p:sldIdLst>
    <p:sldId id="260" r:id="rId2"/>
    <p:sldId id="264" r:id="rId3"/>
    <p:sldId id="302" r:id="rId4"/>
    <p:sldId id="417" r:id="rId5"/>
    <p:sldId id="306" r:id="rId6"/>
    <p:sldId id="305" r:id="rId7"/>
    <p:sldId id="422" r:id="rId8"/>
    <p:sldId id="325" r:id="rId9"/>
    <p:sldId id="327" r:id="rId10"/>
    <p:sldId id="328" r:id="rId11"/>
    <p:sldId id="329" r:id="rId12"/>
    <p:sldId id="333" r:id="rId13"/>
    <p:sldId id="420" r:id="rId14"/>
    <p:sldId id="418" r:id="rId15"/>
    <p:sldId id="335" r:id="rId16"/>
    <p:sldId id="337" r:id="rId17"/>
    <p:sldId id="336" r:id="rId18"/>
    <p:sldId id="339" r:id="rId19"/>
    <p:sldId id="340" r:id="rId20"/>
    <p:sldId id="343" r:id="rId21"/>
    <p:sldId id="344" r:id="rId22"/>
    <p:sldId id="345" r:id="rId23"/>
    <p:sldId id="346" r:id="rId24"/>
    <p:sldId id="347" r:id="rId25"/>
    <p:sldId id="348" r:id="rId26"/>
    <p:sldId id="349" r:id="rId27"/>
    <p:sldId id="350" r:id="rId28"/>
    <p:sldId id="351" r:id="rId29"/>
    <p:sldId id="353" r:id="rId30"/>
    <p:sldId id="355" r:id="rId31"/>
    <p:sldId id="357" r:id="rId32"/>
    <p:sldId id="358" r:id="rId33"/>
    <p:sldId id="361" r:id="rId34"/>
    <p:sldId id="362" r:id="rId35"/>
    <p:sldId id="363" r:id="rId36"/>
    <p:sldId id="364" r:id="rId37"/>
    <p:sldId id="365" r:id="rId38"/>
    <p:sldId id="367" r:id="rId39"/>
    <p:sldId id="369" r:id="rId40"/>
    <p:sldId id="371" r:id="rId41"/>
    <p:sldId id="372"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95" r:id="rId56"/>
    <p:sldId id="396" r:id="rId57"/>
    <p:sldId id="397" r:id="rId58"/>
    <p:sldId id="398" r:id="rId59"/>
    <p:sldId id="399" r:id="rId60"/>
    <p:sldId id="400" r:id="rId61"/>
    <p:sldId id="419" r:id="rId62"/>
    <p:sldId id="402" r:id="rId63"/>
    <p:sldId id="403" r:id="rId64"/>
    <p:sldId id="409" r:id="rId65"/>
    <p:sldId id="412" r:id="rId66"/>
    <p:sldId id="413" r:id="rId67"/>
    <p:sldId id="421" r:id="rId68"/>
    <p:sldId id="414" r:id="rId69"/>
    <p:sldId id="415" r:id="rId70"/>
    <p:sldId id="404" r:id="rId71"/>
    <p:sldId id="416"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3300"/>
    <a:srgbClr val="9900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17" autoAdjust="0"/>
    <p:restoredTop sz="94660" autoAdjust="0"/>
  </p:normalViewPr>
  <p:slideViewPr>
    <p:cSldViewPr>
      <p:cViewPr varScale="1">
        <p:scale>
          <a:sx n="73" d="100"/>
          <a:sy n="73" d="100"/>
        </p:scale>
        <p:origin x="-3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06"/>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252D7470-04DB-4470-9B51-938D66ED0A6B}" type="datetime1">
              <a:rPr lang="en-US"/>
              <a:pPr>
                <a:defRPr/>
              </a:pPr>
              <a:t>10/5/2009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BDB58205-AEEA-4FC9-A14C-A4268C348E87}"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BEA109D4-CFBF-409C-882C-59D23D75D218}" type="datetime1">
              <a:rPr lang="en-US"/>
              <a:pPr>
                <a:defRPr/>
              </a:pPr>
              <a:t>10/5/2009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75C8A79E-51CB-48B5-831E-ECCFD098574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185863"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sz="1000"/>
            </a:lvl1pPr>
          </a:lstStyle>
          <a:p>
            <a:pPr>
              <a:defRPr/>
            </a:pPr>
            <a:fld id="{AD8D72B9-142F-41CA-8091-95DF228FD2AB}" type="datetime5">
              <a:rPr lang="en-US"/>
              <a:pPr>
                <a:defRPr/>
              </a:pPr>
              <a:t>5-Oct-09</a:t>
            </a:fld>
            <a:endParaRPr lang="en-US" dirty="0"/>
          </a:p>
        </p:txBody>
      </p:sp>
      <p:sp>
        <p:nvSpPr>
          <p:cNvPr id="5" name="Slide Number Placeholder 10"/>
          <p:cNvSpPr>
            <a:spLocks noGrp="1"/>
          </p:cNvSpPr>
          <p:nvPr>
            <p:ph type="sldNum" sz="quarter" idx="11"/>
          </p:nvPr>
        </p:nvSpPr>
        <p:spPr/>
        <p:txBody>
          <a:bodyPr/>
          <a:lstStyle>
            <a:lvl1pPr>
              <a:defRPr sz="1000"/>
            </a:lvl1pPr>
          </a:lstStyle>
          <a:p>
            <a:pPr>
              <a:defRPr/>
            </a:pPr>
            <a:fld id="{6185E600-23D0-45E7-9AB8-3FEE887ABE8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2052" name="Picture 4" descr="IEEE_125_cmyk.png"/>
          <p:cNvPicPr>
            <a:picLocks noChangeAspect="1"/>
          </p:cNvPicPr>
          <p:nvPr/>
        </p:nvPicPr>
        <p:blipFill>
          <a:blip r:embed="rId13"/>
          <a:srcRect/>
          <a:stretch>
            <a:fillRect/>
          </a:stretch>
        </p:blipFill>
        <p:spPr bwMode="auto">
          <a:xfrm>
            <a:off x="8001000" y="5862638"/>
            <a:ext cx="914400" cy="538162"/>
          </a:xfrm>
          <a:prstGeom prst="rect">
            <a:avLst/>
          </a:prstGeom>
          <a:noFill/>
          <a:ln w="9525">
            <a:noFill/>
            <a:miter lim="800000"/>
            <a:headEnd/>
            <a:tailEnd/>
          </a:ln>
        </p:spPr>
      </p:pic>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charset="0"/>
                <a:ea typeface="ＭＳ Ｐゴシック" pitchFamily="-112" charset="-128"/>
                <a:cs typeface="+mn-cs"/>
              </a:defRPr>
            </a:lvl1pPr>
          </a:lstStyle>
          <a:p>
            <a:pPr>
              <a:defRPr/>
            </a:pPr>
            <a:fld id="{2CB8F729-4D9F-4470-8A41-E29DC9D13179}" type="datetime5">
              <a:rPr lang="en-US"/>
              <a:pPr>
                <a:defRPr/>
              </a:pPr>
              <a:t>5-Oct-09</a:t>
            </a:fld>
            <a:endParaRPr 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charset="0"/>
                <a:ea typeface="ＭＳ Ｐゴシック" pitchFamily="-112" charset="-128"/>
                <a:cs typeface="+mn-cs"/>
              </a:defRPr>
            </a:lvl1pPr>
          </a:lstStyle>
          <a:p>
            <a:pPr>
              <a:defRPr/>
            </a:pPr>
            <a:fld id="{3ABD119B-FB9F-47D4-843C-F60741AB8D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Blip>
          <a:blip r:embed="rId14"/>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cs typeface="ＭＳ Ｐゴシック"/>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611188" y="765175"/>
            <a:ext cx="8064500" cy="2519363"/>
          </a:xfrm>
        </p:spPr>
        <p:txBody>
          <a:bodyPr/>
          <a:lstStyle/>
          <a:p>
            <a:pPr algn="just" eaLnBrk="1" hangingPunct="1"/>
            <a:r>
              <a:rPr lang="es-ES" sz="3400" smtClean="0">
                <a:ea typeface="ＭＳ Ｐゴシック"/>
                <a:cs typeface="ＭＳ Ｐゴシック"/>
              </a:rPr>
              <a:t>El Destino de las Remesas en el Ecuador:</a:t>
            </a:r>
            <a:r>
              <a:rPr lang="es-ES" sz="3000" smtClean="0">
                <a:ea typeface="ＭＳ Ｐゴシック"/>
                <a:cs typeface="ＭＳ Ｐゴシック"/>
              </a:rPr>
              <a:t> </a:t>
            </a:r>
            <a:br>
              <a:rPr lang="es-ES" sz="3000" smtClean="0">
                <a:ea typeface="ＭＳ Ｐゴシック"/>
                <a:cs typeface="ＭＳ Ｐゴシック"/>
              </a:rPr>
            </a:br>
            <a:r>
              <a:rPr lang="es-ES" sz="2000" smtClean="0">
                <a:ea typeface="ＭＳ Ｐゴシック"/>
                <a:cs typeface="ＭＳ Ｐゴシック"/>
              </a:rPr>
              <a:t/>
            </a:r>
            <a:br>
              <a:rPr lang="es-ES" sz="2000" smtClean="0">
                <a:ea typeface="ＭＳ Ｐゴシック"/>
                <a:cs typeface="ＭＳ Ｐゴシック"/>
              </a:rPr>
            </a:br>
            <a:r>
              <a:rPr lang="es-ES" sz="2800" smtClean="0">
                <a:ea typeface="ＭＳ Ｐゴシック"/>
                <a:cs typeface="ＭＳ Ｐゴシック"/>
              </a:rPr>
              <a:t>Un análisis microeconómico sobre los factores que determinan su utilización en actividades de inversión.</a:t>
            </a:r>
          </a:p>
        </p:txBody>
      </p:sp>
      <p:sp>
        <p:nvSpPr>
          <p:cNvPr id="16387" name="Subtitle 4"/>
          <p:cNvSpPr>
            <a:spLocks noGrp="1"/>
          </p:cNvSpPr>
          <p:nvPr>
            <p:ph type="subTitle" idx="1"/>
          </p:nvPr>
        </p:nvSpPr>
        <p:spPr>
          <a:xfrm>
            <a:off x="684213" y="4292600"/>
            <a:ext cx="7561262" cy="1752600"/>
          </a:xfrm>
        </p:spPr>
        <p:txBody>
          <a:bodyPr/>
          <a:lstStyle/>
          <a:p>
            <a:pPr eaLnBrk="1" hangingPunct="1">
              <a:lnSpc>
                <a:spcPct val="80000"/>
              </a:lnSpc>
              <a:buFont typeface="Wingdings" pitchFamily="2" charset="2"/>
              <a:buNone/>
            </a:pPr>
            <a:endParaRPr lang="es-ES" sz="2000" smtClean="0">
              <a:ea typeface="ＭＳ Ｐゴシック"/>
              <a:cs typeface="ＭＳ Ｐゴシック"/>
            </a:endParaRPr>
          </a:p>
          <a:p>
            <a:pPr eaLnBrk="1" hangingPunct="1">
              <a:lnSpc>
                <a:spcPct val="80000"/>
              </a:lnSpc>
              <a:buFont typeface="Wingdings" pitchFamily="2" charset="2"/>
              <a:buNone/>
            </a:pPr>
            <a:r>
              <a:rPr lang="es-ES" sz="2000" smtClean="0">
                <a:ea typeface="ＭＳ Ｐゴシック"/>
                <a:cs typeface="ＭＳ Ｐゴシック"/>
              </a:rPr>
              <a:t>Presentado por:</a:t>
            </a:r>
          </a:p>
          <a:p>
            <a:pPr eaLnBrk="1" hangingPunct="1">
              <a:lnSpc>
                <a:spcPct val="80000"/>
              </a:lnSpc>
              <a:buFont typeface="Wingdings" pitchFamily="2" charset="2"/>
              <a:buNone/>
            </a:pPr>
            <a:r>
              <a:rPr lang="es-ES" sz="1400" smtClean="0">
                <a:ea typeface="ＭＳ Ｐゴシック"/>
                <a:cs typeface="ＭＳ Ｐゴシック"/>
              </a:rPr>
              <a:t>Guido González C.</a:t>
            </a:r>
          </a:p>
          <a:p>
            <a:pPr eaLnBrk="1" hangingPunct="1">
              <a:lnSpc>
                <a:spcPct val="80000"/>
              </a:lnSpc>
              <a:buFont typeface="Wingdings" pitchFamily="2" charset="2"/>
              <a:buNone/>
            </a:pPr>
            <a:r>
              <a:rPr lang="es-ES" sz="1400" smtClean="0">
                <a:ea typeface="ＭＳ Ｐゴシック"/>
                <a:cs typeface="ＭＳ Ｐゴシック"/>
              </a:rPr>
              <a:t>Marlon Viera M.</a:t>
            </a:r>
          </a:p>
          <a:p>
            <a:pPr eaLnBrk="1" hangingPunct="1">
              <a:lnSpc>
                <a:spcPct val="80000"/>
              </a:lnSpc>
              <a:buFont typeface="Wingdings" pitchFamily="2" charset="2"/>
              <a:buNone/>
            </a:pPr>
            <a:endParaRPr lang="es-ES" sz="1800" smtClean="0">
              <a:ea typeface="ＭＳ Ｐゴシック"/>
              <a:cs typeface="ＭＳ Ｐゴシック"/>
            </a:endParaRPr>
          </a:p>
          <a:p>
            <a:pPr eaLnBrk="1" hangingPunct="1">
              <a:lnSpc>
                <a:spcPct val="80000"/>
              </a:lnSpc>
              <a:buFont typeface="Wingdings" pitchFamily="2" charset="2"/>
              <a:buNone/>
            </a:pPr>
            <a:r>
              <a:rPr lang="es-ES" sz="1800" smtClean="0">
                <a:ea typeface="ＭＳ Ｐゴシック"/>
                <a:cs typeface="ＭＳ Ｐゴシック"/>
              </a:rPr>
              <a:t>Facultad de Economía y Negocios - ESPOL</a:t>
            </a:r>
          </a:p>
        </p:txBody>
      </p:sp>
      <p:pic>
        <p:nvPicPr>
          <p:cNvPr id="16390" name="Picture 6"/>
          <p:cNvPicPr>
            <a:picLocks noChangeAspect="1" noChangeArrowheads="1"/>
          </p:cNvPicPr>
          <p:nvPr/>
        </p:nvPicPr>
        <p:blipFill>
          <a:blip r:embed="rId2"/>
          <a:srcRect/>
          <a:stretch>
            <a:fillRect/>
          </a:stretch>
        </p:blipFill>
        <p:spPr bwMode="auto">
          <a:xfrm>
            <a:off x="6516688" y="4365625"/>
            <a:ext cx="2089150" cy="17097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La Inversión de las Remesas</a:t>
            </a:r>
          </a:p>
        </p:txBody>
      </p:sp>
      <p:sp>
        <p:nvSpPr>
          <p:cNvPr id="73731"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Contexto local y regional</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Punto de vista económico</a:t>
            </a:r>
          </a:p>
          <a:p>
            <a:pPr marL="1600200" lvl="3" indent="-228600" algn="just">
              <a:spcBef>
                <a:spcPct val="20000"/>
              </a:spcBef>
              <a:buClr>
                <a:schemeClr val="tx1"/>
              </a:buClr>
              <a:buFontTx/>
              <a:buChar char="–"/>
            </a:pPr>
            <a:r>
              <a:rPr lang="es-ES" sz="1500">
                <a:latin typeface="Verdana" pitchFamily="34" charset="0"/>
              </a:rPr>
              <a:t>Satisfacer necesidades básicas con remesas</a:t>
            </a:r>
          </a:p>
          <a:p>
            <a:pPr marL="1600200" lvl="3" indent="-228600" algn="just">
              <a:spcBef>
                <a:spcPct val="20000"/>
              </a:spcBef>
              <a:buClr>
                <a:schemeClr val="tx1"/>
              </a:buClr>
              <a:buFontTx/>
              <a:buChar char="–"/>
            </a:pPr>
            <a:r>
              <a:rPr lang="es-ES" sz="1500">
                <a:latin typeface="Verdana" pitchFamily="34" charset="0"/>
              </a:rPr>
              <a:t>Corriente vs. Extraordinario (exógeno)</a:t>
            </a:r>
          </a:p>
          <a:p>
            <a:pPr marL="1600200" lvl="3" indent="-228600" algn="just">
              <a:spcBef>
                <a:spcPct val="20000"/>
              </a:spcBef>
              <a:buClr>
                <a:schemeClr val="tx1"/>
              </a:buClr>
              <a:buFontTx/>
              <a:buChar char="–"/>
            </a:pPr>
            <a:r>
              <a:rPr lang="es-ES" sz="1500">
                <a:latin typeface="Verdana" pitchFamily="34" charset="0"/>
              </a:rPr>
              <a:t>¿Qué pasa ante una caída de las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i="1">
                <a:latin typeface="Verdana" pitchFamily="34" charset="0"/>
              </a:rPr>
              <a:t>“Los receptores (de remesas) se acostumbran a un nivel de consumo que no podrían satisfacer con ingresos propios y se convierten en parásitos económicos”. (Martin, 1992)</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p:txBody>
      </p:sp>
      <p:pic>
        <p:nvPicPr>
          <p:cNvPr id="73733" name="Picture 5"/>
          <p:cNvPicPr>
            <a:picLocks noChangeAspect="1" noChangeArrowheads="1"/>
          </p:cNvPicPr>
          <p:nvPr/>
        </p:nvPicPr>
        <p:blipFill>
          <a:blip r:embed="rId2"/>
          <a:srcRect/>
          <a:stretch>
            <a:fillRect/>
          </a:stretch>
        </p:blipFill>
        <p:spPr bwMode="auto">
          <a:xfrm>
            <a:off x="5292725" y="4149725"/>
            <a:ext cx="2351088" cy="1649413"/>
          </a:xfrm>
          <a:prstGeom prst="rect">
            <a:avLst/>
          </a:prstGeom>
          <a:noFill/>
          <a:ln w="9525">
            <a:noFill/>
            <a:miter lim="800000"/>
            <a:headEnd/>
            <a:tailEnd/>
          </a:ln>
          <a:effectLst/>
        </p:spPr>
      </p:pic>
      <p:pic>
        <p:nvPicPr>
          <p:cNvPr id="73734" name="Picture 6"/>
          <p:cNvPicPr>
            <a:picLocks noChangeAspect="1" noChangeArrowheads="1"/>
          </p:cNvPicPr>
          <p:nvPr/>
        </p:nvPicPr>
        <p:blipFill>
          <a:blip r:embed="rId3"/>
          <a:srcRect/>
          <a:stretch>
            <a:fillRect/>
          </a:stretch>
        </p:blipFill>
        <p:spPr bwMode="auto">
          <a:xfrm>
            <a:off x="1258888" y="4076700"/>
            <a:ext cx="3097212" cy="18859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La Inversión de las Remesas</a:t>
            </a:r>
          </a:p>
        </p:txBody>
      </p:sp>
      <p:sp>
        <p:nvSpPr>
          <p:cNvPr id="74755"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Contexto local y regional</a:t>
            </a:r>
          </a:p>
          <a:p>
            <a:pPr marL="342900" indent="-342900" algn="just">
              <a:spcBef>
                <a:spcPct val="20000"/>
              </a:spcBef>
              <a:buClr>
                <a:schemeClr val="tx1"/>
              </a:buClr>
              <a:buFont typeface="Wingdings" pitchFamily="2" charset="2"/>
              <a:buNone/>
            </a:pPr>
            <a:endParaRPr lang="es-ES" sz="1800">
              <a:latin typeface="Verdana" pitchFamily="34" charset="0"/>
            </a:endParaRPr>
          </a:p>
          <a:p>
            <a:pPr marL="342900" indent="-342900" algn="just">
              <a:spcBef>
                <a:spcPct val="20000"/>
              </a:spcBef>
              <a:buClr>
                <a:schemeClr val="tx1"/>
              </a:buClr>
              <a:buFont typeface="Wingdings" pitchFamily="2" charset="2"/>
              <a:buNone/>
            </a:pPr>
            <a:r>
              <a:rPr lang="es-ES" sz="1800">
                <a:latin typeface="Verdana" pitchFamily="34" charset="0"/>
              </a:rPr>
              <a:t>	</a:t>
            </a:r>
            <a:r>
              <a:rPr lang="es-ES" sz="1600">
                <a:latin typeface="Verdana" pitchFamily="34" charset="0"/>
              </a:rPr>
              <a:t>La poca inversión de las remesas trae consigo muchas dificultades para los hogares receptores y el país en general. A continuación, algunas de ellas:</a:t>
            </a:r>
          </a:p>
          <a:p>
            <a:pPr marL="342900" indent="-342900" algn="just">
              <a:spcBef>
                <a:spcPct val="20000"/>
              </a:spcBef>
              <a:buClr>
                <a:schemeClr val="tx1"/>
              </a:buClr>
              <a:buFont typeface="Wingdings" pitchFamily="2" charset="2"/>
              <a:buNone/>
            </a:pPr>
            <a:endParaRPr lang="es-ES" sz="1600">
              <a:latin typeface="Verdana" pitchFamily="34" charset="0"/>
            </a:endParaRPr>
          </a:p>
          <a:p>
            <a:pPr marL="742950" lvl="1" indent="-285750" algn="just">
              <a:spcBef>
                <a:spcPct val="20000"/>
              </a:spcBef>
              <a:buClr>
                <a:schemeClr val="tx1"/>
              </a:buClr>
              <a:buFont typeface="Wingdings" pitchFamily="2" charset="2"/>
              <a:buChar char="ý"/>
            </a:pPr>
            <a:r>
              <a:rPr lang="es-ES" sz="1500">
                <a:latin typeface="Verdana" pitchFamily="34" charset="0"/>
              </a:rPr>
              <a:t>No se produce desarrollo económico. Los hogares receptores no generan nuevas fuentes de ingresos a partir del dinero recibido sino que tratan de cubrir carencias de toda su vida. La mejora en la calidad de vida es superficial y se puede revertir fácilmente.</a:t>
            </a:r>
          </a:p>
          <a:p>
            <a:pPr marL="742950" lvl="1" indent="-285750" algn="just">
              <a:spcBef>
                <a:spcPct val="20000"/>
              </a:spcBef>
              <a:buClr>
                <a:schemeClr val="tx1"/>
              </a:buClr>
              <a:buFont typeface="Wingdings" pitchFamily="2" charset="2"/>
              <a:buNone/>
            </a:pPr>
            <a:endParaRPr lang="es-ES" sz="1500">
              <a:latin typeface="Verdana" pitchFamily="34" charset="0"/>
            </a:endParaRPr>
          </a:p>
          <a:p>
            <a:pPr marL="742950" lvl="1" indent="-285750" algn="just">
              <a:spcBef>
                <a:spcPct val="20000"/>
              </a:spcBef>
              <a:buClr>
                <a:schemeClr val="tx1"/>
              </a:buClr>
              <a:buFont typeface="Wingdings" pitchFamily="2" charset="2"/>
              <a:buChar char="ý"/>
            </a:pPr>
            <a:r>
              <a:rPr lang="es-ES" sz="1500">
                <a:latin typeface="Verdana" pitchFamily="34" charset="0"/>
              </a:rPr>
              <a:t>La posibilidad de que el migrante retorne al país, para estar con los suyos, es cada vez más lejana. Su permanencia en el exterior es vital para la supervivencia de la familia. Los hogares receptores desarrollan un fuerte sentido de dependencia hacia las remesas.</a:t>
            </a:r>
          </a:p>
          <a:p>
            <a:pPr marL="742950" lvl="1" indent="-285750" algn="just">
              <a:spcBef>
                <a:spcPct val="20000"/>
              </a:spcBef>
              <a:buClr>
                <a:schemeClr val="tx1"/>
              </a:buClr>
              <a:buFont typeface="Wingdings" pitchFamily="2" charset="2"/>
              <a:buNone/>
            </a:pPr>
            <a:endParaRPr lang="es-ES" sz="1500">
              <a:latin typeface="Verdana" pitchFamily="34" charset="0"/>
            </a:endParaRPr>
          </a:p>
          <a:p>
            <a:pPr marL="742950" lvl="1" indent="-285750" algn="just">
              <a:spcBef>
                <a:spcPct val="20000"/>
              </a:spcBef>
              <a:buClr>
                <a:schemeClr val="tx1"/>
              </a:buClr>
              <a:buFont typeface="Wingdings" pitchFamily="2" charset="2"/>
              <a:buChar char="ý"/>
            </a:pPr>
            <a:r>
              <a:rPr lang="es-ES" sz="1500">
                <a:latin typeface="Verdana" pitchFamily="34" charset="0"/>
              </a:rPr>
              <a:t>Los negocios que han proliferado alrededor del flujo de remesas corren un riesgo inminente de cerrar porque la mayor parte de su demanda depende de la condición económica de los hogares receptores.</a:t>
            </a:r>
          </a:p>
          <a:p>
            <a:pPr marL="1600200" lvl="3" indent="-228600" algn="just">
              <a:spcBef>
                <a:spcPct val="20000"/>
              </a:spcBef>
              <a:buClr>
                <a:schemeClr val="tx1"/>
              </a:buClr>
            </a:pPr>
            <a:endParaRPr lang="es-ES" sz="150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La Inversión de las Remesas</a:t>
            </a:r>
          </a:p>
        </p:txBody>
      </p:sp>
      <p:sp>
        <p:nvSpPr>
          <p:cNvPr id="80899" name="Content Placeholder 2"/>
          <p:cNvSpPr>
            <a:spLocks/>
          </p:cNvSpPr>
          <p:nvPr/>
        </p:nvSpPr>
        <p:spPr bwMode="auto">
          <a:xfrm>
            <a:off x="323850" y="11969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Inversión productiva</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Inversión productiva = empleo de recursos económicos (remesas) en alternativas de ahorro o inversión.</a:t>
            </a: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Ahorros bancarios, Producción de B/S, Activos fijos, Negocios, Títulos o valores, Fondos cooperativos, etc.</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Construcción y mantenimiento de vivienda (no alquiler)</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Capital de trabajo e inversiones de tipo empresarial</a:t>
            </a:r>
          </a:p>
          <a:p>
            <a:pPr marL="2057400" lvl="4" indent="-228600" algn="just">
              <a:spcBef>
                <a:spcPct val="20000"/>
              </a:spcBef>
              <a:buClr>
                <a:schemeClr val="tx1"/>
              </a:buClr>
              <a:buFont typeface="Wingdings" pitchFamily="2" charset="2"/>
              <a:buChar char="§"/>
            </a:pPr>
            <a:r>
              <a:rPr lang="es-ES" sz="1300">
                <a:latin typeface="Verdana" pitchFamily="34" charset="0"/>
              </a:rPr>
              <a:t>Microempresas</a:t>
            </a:r>
          </a:p>
          <a:p>
            <a:pPr marL="1143000" lvl="2" indent="-228600" algn="just">
              <a:spcBef>
                <a:spcPct val="20000"/>
              </a:spcBef>
              <a:buClr>
                <a:schemeClr val="tx1"/>
              </a:buClr>
              <a:buFont typeface="Wingdings" pitchFamily="2" charset="2"/>
              <a:buNone/>
            </a:pPr>
            <a:endParaRPr lang="es-ES" sz="800" i="1">
              <a:latin typeface="Verdana" pitchFamily="34" charset="0"/>
            </a:endParaRPr>
          </a:p>
          <a:p>
            <a:pPr marL="1143000" lvl="2" indent="-228600" algn="just">
              <a:spcBef>
                <a:spcPct val="20000"/>
              </a:spcBef>
              <a:buClr>
                <a:schemeClr val="tx1"/>
              </a:buClr>
              <a:buFont typeface="Wingdings" pitchFamily="2" charset="2"/>
              <a:buNone/>
            </a:pPr>
            <a:endParaRPr lang="es-ES" sz="800" i="1">
              <a:latin typeface="Verdana" pitchFamily="34" charset="0"/>
            </a:endParaRPr>
          </a:p>
          <a:p>
            <a:pPr marL="1600200" lvl="3" indent="-228600" algn="just">
              <a:spcBef>
                <a:spcPct val="20000"/>
              </a:spcBef>
              <a:buClr>
                <a:schemeClr val="tx1"/>
              </a:buClr>
              <a:buFontTx/>
              <a:buChar char="–"/>
            </a:pPr>
            <a:r>
              <a:rPr lang="es-ES" sz="1500">
                <a:latin typeface="Verdana" pitchFamily="34" charset="0"/>
              </a:rPr>
              <a:t>Conglomerado de migrantes</a:t>
            </a:r>
          </a:p>
          <a:p>
            <a:pPr marL="2057400" lvl="4" indent="-228600" algn="just">
              <a:spcBef>
                <a:spcPct val="20000"/>
              </a:spcBef>
              <a:buClr>
                <a:schemeClr val="tx1"/>
              </a:buClr>
              <a:buFont typeface="Wingdings" pitchFamily="2" charset="2"/>
              <a:buChar char="§"/>
            </a:pPr>
            <a:r>
              <a:rPr lang="es-ES" sz="1300">
                <a:latin typeface="Verdana" pitchFamily="34" charset="0"/>
              </a:rPr>
              <a:t>Acción social o proyecto comunitario en localidades de origen</a:t>
            </a:r>
          </a:p>
          <a:p>
            <a:pPr marL="2057400" lvl="4" indent="-228600" algn="just">
              <a:spcBef>
                <a:spcPct val="20000"/>
              </a:spcBef>
              <a:buClr>
                <a:schemeClr val="tx1"/>
              </a:buClr>
              <a:buFont typeface="Wingdings" pitchFamily="2" charset="2"/>
              <a:buChar char="§"/>
            </a:pPr>
            <a:r>
              <a:rPr lang="es-ES" sz="1300">
                <a:latin typeface="Verdana" pitchFamily="34" charset="0"/>
              </a:rPr>
              <a:t>Patrocinio de fiestas cívicas/religiosas, proyectos de redes de alcantarillado o luz eléctrica, construcción de mercados, colegios y escuelas.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La Inversión de las Remesas</a:t>
            </a:r>
          </a:p>
        </p:txBody>
      </p:sp>
      <p:sp>
        <p:nvSpPr>
          <p:cNvPr id="17715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Las remesas en la estructura socioeconómica familiar</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¿Desarrollo?</a:t>
            </a: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Estrategia de reproducción económico – social al corto plazo </a:t>
            </a:r>
            <a:endParaRPr lang="es-ES" sz="900">
              <a:latin typeface="Verdana" pitchFamily="34" charset="0"/>
            </a:endParaRP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p:txBody>
      </p:sp>
      <p:pic>
        <p:nvPicPr>
          <p:cNvPr id="177156" name="Picture 4"/>
          <p:cNvPicPr>
            <a:picLocks noChangeAspect="1" noChangeArrowheads="1"/>
          </p:cNvPicPr>
          <p:nvPr/>
        </p:nvPicPr>
        <p:blipFill>
          <a:blip r:embed="rId2"/>
          <a:srcRect/>
          <a:stretch>
            <a:fillRect/>
          </a:stretch>
        </p:blipFill>
        <p:spPr bwMode="auto">
          <a:xfrm>
            <a:off x="1403350" y="4016375"/>
            <a:ext cx="2808288" cy="1866900"/>
          </a:xfrm>
          <a:prstGeom prst="rect">
            <a:avLst/>
          </a:prstGeom>
          <a:noFill/>
        </p:spPr>
      </p:pic>
      <p:pic>
        <p:nvPicPr>
          <p:cNvPr id="177157" name="Picture 5"/>
          <p:cNvPicPr>
            <a:picLocks noChangeAspect="1" noChangeArrowheads="1"/>
          </p:cNvPicPr>
          <p:nvPr/>
        </p:nvPicPr>
        <p:blipFill>
          <a:blip r:embed="rId3"/>
          <a:srcRect/>
          <a:stretch>
            <a:fillRect/>
          </a:stretch>
        </p:blipFill>
        <p:spPr bwMode="auto">
          <a:xfrm>
            <a:off x="5219700" y="3357563"/>
            <a:ext cx="2879725" cy="19796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idx="4294967295"/>
          </p:nvPr>
        </p:nvSpPr>
        <p:spPr>
          <a:xfrm>
            <a:off x="2339975" y="2205038"/>
            <a:ext cx="4784725" cy="1368425"/>
          </a:xfrm>
        </p:spPr>
        <p:txBody>
          <a:bodyPr/>
          <a:lstStyle/>
          <a:p>
            <a:pPr algn="ctr" eaLnBrk="1" hangingPunct="1"/>
            <a:r>
              <a:rPr lang="es-ES" sz="2800" smtClean="0">
                <a:ea typeface="ＭＳ Ｐゴシック"/>
                <a:cs typeface="ＭＳ Ｐゴシック"/>
              </a:rPr>
              <a:t>PARTE II</a:t>
            </a:r>
            <a:br>
              <a:rPr lang="es-ES" sz="2800" smtClean="0">
                <a:ea typeface="ＭＳ Ｐゴシック"/>
                <a:cs typeface="ＭＳ Ｐゴシック"/>
              </a:rPr>
            </a:br>
            <a:r>
              <a:rPr lang="es-ES" sz="2800" smtClean="0">
                <a:ea typeface="ＭＳ Ｐゴシック"/>
                <a:cs typeface="ＭＳ Ｐゴシック"/>
              </a:rPr>
              <a:t/>
            </a:r>
            <a:br>
              <a:rPr lang="es-ES" sz="2800" smtClean="0">
                <a:ea typeface="ＭＳ Ｐゴシック"/>
                <a:cs typeface="ＭＳ Ｐゴシック"/>
              </a:rPr>
            </a:br>
            <a:r>
              <a:rPr lang="es-ES" sz="2800" smtClean="0">
                <a:ea typeface="ＭＳ Ｐゴシック"/>
                <a:cs typeface="ＭＳ Ｐゴシック"/>
              </a:rPr>
              <a:t>Investigación</a:t>
            </a:r>
          </a:p>
        </p:txBody>
      </p:sp>
      <p:sp>
        <p:nvSpPr>
          <p:cNvPr id="175107" name="Content Placeholder 2"/>
          <p:cNvSpPr>
            <a:spLocks noGrp="1"/>
          </p:cNvSpPr>
          <p:nvPr>
            <p:ph idx="4294967295"/>
          </p:nvPr>
        </p:nvSpPr>
        <p:spPr>
          <a:xfrm>
            <a:off x="323850" y="1196975"/>
            <a:ext cx="8569325" cy="5184775"/>
          </a:xfrm>
        </p:spPr>
        <p:txBody>
          <a:bodyPr/>
          <a:lstStyle/>
          <a:p>
            <a:pPr algn="just" eaLnBrk="1" hangingPunct="1">
              <a:buClr>
                <a:schemeClr val="tx1"/>
              </a:buClr>
              <a:buSzTx/>
              <a:buFont typeface="Wingdings" pitchFamily="2" charset="2"/>
              <a:buNone/>
            </a:pPr>
            <a:endParaRPr lang="es-ES" sz="1800" smtClean="0">
              <a:ea typeface="ＭＳ Ｐゴシック"/>
              <a:cs typeface="ＭＳ Ｐゴシック"/>
            </a:endParaRPr>
          </a:p>
          <a:p>
            <a:pPr algn="just" eaLnBrk="1" hangingPunct="1">
              <a:buClr>
                <a:schemeClr val="tx1"/>
              </a:buClr>
              <a:buSzTx/>
              <a:buFont typeface="Wingdings" pitchFamily="2" charset="2"/>
              <a:buNone/>
            </a:pPr>
            <a:endParaRPr lang="es-ES" sz="20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Metodología de la Investigación</a:t>
            </a:r>
          </a:p>
        </p:txBody>
      </p:sp>
      <p:sp>
        <p:nvSpPr>
          <p:cNvPr id="83971"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¿Qué se hizo?</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Investigación de campo</a:t>
            </a:r>
          </a:p>
          <a:p>
            <a:pPr marL="1600200" lvl="3" indent="-228600" algn="just">
              <a:spcBef>
                <a:spcPct val="20000"/>
              </a:spcBef>
              <a:buClr>
                <a:schemeClr val="tx1"/>
              </a:buClr>
              <a:buFontTx/>
              <a:buChar char="–"/>
            </a:pPr>
            <a:r>
              <a:rPr lang="es-ES" sz="1500">
                <a:latin typeface="Verdana" pitchFamily="34" charset="0"/>
              </a:rPr>
              <a:t>Objetivo: Construcción de Base de Datos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Cuestionario</a:t>
            </a:r>
          </a:p>
          <a:p>
            <a:pPr marL="1600200" lvl="3" indent="-228600" algn="just">
              <a:spcBef>
                <a:spcPct val="20000"/>
              </a:spcBef>
              <a:buClr>
                <a:schemeClr val="tx1"/>
              </a:buClr>
              <a:buFontTx/>
              <a:buChar char="–"/>
            </a:pPr>
            <a:r>
              <a:rPr lang="es-ES" sz="1500">
                <a:latin typeface="Verdana" pitchFamily="34" charset="0"/>
              </a:rPr>
              <a:t>26 preguntas</a:t>
            </a:r>
          </a:p>
          <a:p>
            <a:pPr marL="1600200" lvl="3" indent="-228600" algn="just">
              <a:spcBef>
                <a:spcPct val="20000"/>
              </a:spcBef>
              <a:buClr>
                <a:schemeClr val="tx1"/>
              </a:buClr>
              <a:buFontTx/>
              <a:buChar char="–"/>
            </a:pPr>
            <a:r>
              <a:rPr lang="es-ES" sz="1500">
                <a:latin typeface="Verdana" pitchFamily="34" charset="0"/>
              </a:rPr>
              <a:t>Objetivo: Información sobre receptores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Técnica de muestreo</a:t>
            </a:r>
          </a:p>
          <a:p>
            <a:pPr marL="1600200" lvl="3" indent="-228600" algn="just">
              <a:spcBef>
                <a:spcPct val="20000"/>
              </a:spcBef>
              <a:buClr>
                <a:schemeClr val="tx1"/>
              </a:buClr>
              <a:buFontTx/>
              <a:buChar char="–"/>
            </a:pPr>
            <a:r>
              <a:rPr lang="es-ES" sz="1500">
                <a:latin typeface="Verdana" pitchFamily="34" charset="0"/>
              </a:rPr>
              <a:t>Objetivo: Muestra representativa</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Análisis</a:t>
            </a:r>
          </a:p>
          <a:p>
            <a:pPr marL="1600200" lvl="3" indent="-228600" algn="just">
              <a:spcBef>
                <a:spcPct val="20000"/>
              </a:spcBef>
              <a:buClr>
                <a:schemeClr val="tx1"/>
              </a:buClr>
              <a:buFontTx/>
              <a:buChar char="–"/>
            </a:pPr>
            <a:r>
              <a:rPr lang="es-ES" sz="1500">
                <a:latin typeface="Verdana" pitchFamily="34" charset="0"/>
              </a:rPr>
              <a:t>Descriptivo</a:t>
            </a:r>
          </a:p>
          <a:p>
            <a:pPr marL="1600200" lvl="3" indent="-228600" algn="just">
              <a:spcBef>
                <a:spcPct val="20000"/>
              </a:spcBef>
              <a:buClr>
                <a:schemeClr val="tx1"/>
              </a:buClr>
              <a:buFontTx/>
              <a:buChar char="–"/>
            </a:pPr>
            <a:r>
              <a:rPr lang="es-ES" sz="1500">
                <a:latin typeface="Verdana" pitchFamily="34" charset="0"/>
              </a:rPr>
              <a:t>Inferencial (modelo)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Recomendaciones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Metodología de la Investigación</a:t>
            </a:r>
          </a:p>
        </p:txBody>
      </p:sp>
      <p:sp>
        <p:nvSpPr>
          <p:cNvPr id="86019"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Definición de variables</a:t>
            </a:r>
          </a:p>
          <a:p>
            <a:pPr marL="342900" indent="-342900" algn="just">
              <a:spcBef>
                <a:spcPct val="20000"/>
              </a:spcBef>
              <a:buClr>
                <a:schemeClr val="tx1"/>
              </a:buClr>
              <a:buFont typeface="Wingdings" pitchFamily="2" charset="2"/>
              <a:buNone/>
            </a:pPr>
            <a:endParaRPr lang="es-ES" sz="1000">
              <a:latin typeface="Verdana" pitchFamily="34" charset="0"/>
            </a:endParaRPr>
          </a:p>
        </p:txBody>
      </p:sp>
      <p:sp>
        <p:nvSpPr>
          <p:cNvPr id="86045" name="Oval 29"/>
          <p:cNvSpPr>
            <a:spLocks noChangeArrowheads="1"/>
          </p:cNvSpPr>
          <p:nvPr/>
        </p:nvSpPr>
        <p:spPr bwMode="auto">
          <a:xfrm>
            <a:off x="6443663" y="1844675"/>
            <a:ext cx="2519362" cy="2808288"/>
          </a:xfrm>
          <a:prstGeom prst="ellipse">
            <a:avLst/>
          </a:prstGeom>
          <a:solidFill>
            <a:srgbClr val="FFCC00">
              <a:alpha val="39999"/>
            </a:srgbClr>
          </a:solidFill>
          <a:ln w="9525">
            <a:solidFill>
              <a:schemeClr val="tx1"/>
            </a:solidFill>
            <a:round/>
            <a:headEnd/>
            <a:tailEnd/>
          </a:ln>
          <a:effectLst/>
        </p:spPr>
        <p:txBody>
          <a:bodyPr wrap="none" anchor="ctr"/>
          <a:lstStyle/>
          <a:p>
            <a:pPr algn="just"/>
            <a:r>
              <a:rPr lang="es-ES" sz="1200" b="1" u="sng"/>
              <a:t>Herramientas de inversión</a:t>
            </a:r>
          </a:p>
          <a:p>
            <a:pPr algn="just"/>
            <a:endParaRPr lang="es-ES" sz="1200"/>
          </a:p>
          <a:p>
            <a:pPr algn="just">
              <a:buFontTx/>
              <a:buChar char="•"/>
            </a:pPr>
            <a:r>
              <a:rPr lang="es-ES" sz="1200"/>
              <a:t> ASF</a:t>
            </a:r>
          </a:p>
          <a:p>
            <a:pPr algn="just">
              <a:buFontTx/>
              <a:buChar char="•"/>
            </a:pPr>
            <a:r>
              <a:rPr lang="es-ES" sz="1200"/>
              <a:t> Predisposición</a:t>
            </a:r>
          </a:p>
          <a:p>
            <a:pPr algn="just">
              <a:buFontTx/>
              <a:buChar char="•"/>
            </a:pPr>
            <a:r>
              <a:rPr lang="es-ES" sz="1200"/>
              <a:t> Apoyo Gubernamental</a:t>
            </a:r>
          </a:p>
          <a:p>
            <a:pPr algn="just">
              <a:buFontTx/>
              <a:buChar char="•"/>
            </a:pPr>
            <a:r>
              <a:rPr lang="es-ES" sz="1200"/>
              <a:t> Acceso a Internet</a:t>
            </a:r>
          </a:p>
          <a:p>
            <a:pPr algn="just">
              <a:buFontTx/>
              <a:buChar char="•"/>
            </a:pPr>
            <a:r>
              <a:rPr lang="es-ES" sz="1200"/>
              <a:t> Percepción de Negocios</a:t>
            </a:r>
          </a:p>
        </p:txBody>
      </p:sp>
      <p:sp>
        <p:nvSpPr>
          <p:cNvPr id="86047" name="Oval 31"/>
          <p:cNvSpPr>
            <a:spLocks noChangeArrowheads="1"/>
          </p:cNvSpPr>
          <p:nvPr/>
        </p:nvSpPr>
        <p:spPr bwMode="auto">
          <a:xfrm>
            <a:off x="3276600" y="1844675"/>
            <a:ext cx="2519363" cy="2808288"/>
          </a:xfrm>
          <a:prstGeom prst="ellipse">
            <a:avLst/>
          </a:prstGeom>
          <a:solidFill>
            <a:srgbClr val="003366">
              <a:alpha val="39999"/>
            </a:srgbClr>
          </a:solidFill>
          <a:ln w="9525">
            <a:solidFill>
              <a:schemeClr val="tx1"/>
            </a:solidFill>
            <a:round/>
            <a:headEnd/>
            <a:tailEnd/>
          </a:ln>
          <a:effectLst/>
        </p:spPr>
        <p:txBody>
          <a:bodyPr wrap="none" anchor="ctr"/>
          <a:lstStyle/>
          <a:p>
            <a:pPr algn="just"/>
            <a:r>
              <a:rPr lang="es-ES" sz="1200" b="1" u="sng"/>
              <a:t>RC del flujo de remesas</a:t>
            </a:r>
          </a:p>
          <a:p>
            <a:pPr algn="just"/>
            <a:endParaRPr lang="es-ES" sz="1200" b="1" u="sng"/>
          </a:p>
          <a:p>
            <a:pPr algn="just">
              <a:buFontTx/>
              <a:buChar char="•"/>
            </a:pPr>
            <a:r>
              <a:rPr lang="es-ES" sz="1200"/>
              <a:t> Tiempo</a:t>
            </a:r>
          </a:p>
          <a:p>
            <a:pPr algn="just">
              <a:buFontTx/>
              <a:buChar char="•"/>
            </a:pPr>
            <a:r>
              <a:rPr lang="es-ES" sz="1200"/>
              <a:t> Carga Familiar</a:t>
            </a:r>
          </a:p>
          <a:p>
            <a:pPr algn="just">
              <a:buFontTx/>
              <a:buChar char="•"/>
            </a:pPr>
            <a:r>
              <a:rPr lang="es-ES" sz="1200"/>
              <a:t> Periodicidad de Envío</a:t>
            </a:r>
          </a:p>
          <a:p>
            <a:pPr algn="just">
              <a:buFontTx/>
              <a:buChar char="•"/>
            </a:pPr>
            <a:r>
              <a:rPr lang="es-ES" sz="1200"/>
              <a:t> Monto de Remesas</a:t>
            </a:r>
          </a:p>
          <a:p>
            <a:pPr algn="just">
              <a:buFontTx/>
              <a:buChar char="•"/>
            </a:pPr>
            <a:r>
              <a:rPr lang="es-ES" sz="1200"/>
              <a:t> País de origen</a:t>
            </a:r>
          </a:p>
          <a:p>
            <a:pPr algn="just">
              <a:buFontTx/>
              <a:buChar char="•"/>
            </a:pPr>
            <a:r>
              <a:rPr lang="es-ES" sz="1200"/>
              <a:t> Parentesco</a:t>
            </a:r>
          </a:p>
        </p:txBody>
      </p:sp>
      <p:sp>
        <p:nvSpPr>
          <p:cNvPr id="86048" name="Oval 32"/>
          <p:cNvSpPr>
            <a:spLocks noChangeArrowheads="1"/>
          </p:cNvSpPr>
          <p:nvPr/>
        </p:nvSpPr>
        <p:spPr bwMode="auto">
          <a:xfrm>
            <a:off x="179388" y="1844675"/>
            <a:ext cx="2519362" cy="2808288"/>
          </a:xfrm>
          <a:prstGeom prst="ellipse">
            <a:avLst/>
          </a:prstGeom>
          <a:solidFill>
            <a:srgbClr val="008000">
              <a:alpha val="39999"/>
            </a:srgbClr>
          </a:solidFill>
          <a:ln w="9525">
            <a:solidFill>
              <a:schemeClr val="tx1"/>
            </a:solidFill>
            <a:round/>
            <a:headEnd/>
            <a:tailEnd/>
          </a:ln>
          <a:effectLst/>
        </p:spPr>
        <p:txBody>
          <a:bodyPr wrap="none" anchor="ctr"/>
          <a:lstStyle/>
          <a:p>
            <a:pPr algn="just"/>
            <a:r>
              <a:rPr lang="es-ES" sz="1200" b="1" u="sng"/>
              <a:t>Perfil socioeconómico</a:t>
            </a:r>
          </a:p>
          <a:p>
            <a:pPr algn="just"/>
            <a:endParaRPr lang="es-ES" sz="1200" b="1" u="sng"/>
          </a:p>
          <a:p>
            <a:pPr algn="just">
              <a:buFontTx/>
              <a:buChar char="•"/>
            </a:pPr>
            <a:r>
              <a:rPr lang="es-ES" sz="1200"/>
              <a:t> Edad</a:t>
            </a:r>
          </a:p>
          <a:p>
            <a:pPr algn="just">
              <a:buFontTx/>
              <a:buChar char="•"/>
            </a:pPr>
            <a:r>
              <a:rPr lang="es-ES" sz="1200"/>
              <a:t> Género</a:t>
            </a:r>
          </a:p>
          <a:p>
            <a:pPr algn="just">
              <a:buFontTx/>
              <a:buChar char="•"/>
            </a:pPr>
            <a:r>
              <a:rPr lang="es-ES" sz="1200"/>
              <a:t> Ciudad</a:t>
            </a:r>
          </a:p>
          <a:p>
            <a:pPr algn="just">
              <a:buFontTx/>
              <a:buChar char="•"/>
            </a:pPr>
            <a:r>
              <a:rPr lang="es-ES" sz="1200"/>
              <a:t> Nivel Educativo</a:t>
            </a:r>
          </a:p>
          <a:p>
            <a:pPr algn="just">
              <a:buFontTx/>
              <a:buChar char="•"/>
            </a:pPr>
            <a:r>
              <a:rPr lang="es-ES" sz="1200"/>
              <a:t> Negocio Propio</a:t>
            </a:r>
          </a:p>
          <a:p>
            <a:pPr algn="just">
              <a:buFontTx/>
              <a:buChar char="•"/>
            </a:pPr>
            <a:r>
              <a:rPr lang="es-ES" sz="1200"/>
              <a:t> Nivel de Ingresos </a:t>
            </a:r>
          </a:p>
          <a:p>
            <a:pPr algn="just">
              <a:buFontTx/>
              <a:buChar char="•"/>
            </a:pPr>
            <a:r>
              <a:rPr lang="es-ES" sz="1200"/>
              <a:t> Ingresos Alternativos</a:t>
            </a:r>
          </a:p>
        </p:txBody>
      </p:sp>
      <p:sp>
        <p:nvSpPr>
          <p:cNvPr id="86050" name="Rectangle 34"/>
          <p:cNvSpPr>
            <a:spLocks noChangeArrowheads="1"/>
          </p:cNvSpPr>
          <p:nvPr/>
        </p:nvSpPr>
        <p:spPr bwMode="auto">
          <a:xfrm>
            <a:off x="2627313" y="5157788"/>
            <a:ext cx="3816350" cy="1150937"/>
          </a:xfrm>
          <a:prstGeom prst="rect">
            <a:avLst/>
          </a:prstGeom>
          <a:solidFill>
            <a:srgbClr val="33CCCC">
              <a:alpha val="20000"/>
            </a:srgbClr>
          </a:solidFill>
          <a:ln w="9525">
            <a:solidFill>
              <a:schemeClr val="tx1"/>
            </a:solidFill>
            <a:miter lim="800000"/>
            <a:headEnd/>
            <a:tailEnd/>
          </a:ln>
          <a:effectLst/>
        </p:spPr>
        <p:txBody>
          <a:bodyPr wrap="none" anchor="ctr"/>
          <a:lstStyle/>
          <a:p>
            <a:pPr algn="ctr"/>
            <a:r>
              <a:rPr lang="es-ES" sz="1400" b="1" u="sng"/>
              <a:t>Destino de las Remesas</a:t>
            </a:r>
          </a:p>
          <a:p>
            <a:pPr algn="ctr"/>
            <a:endParaRPr lang="es-ES" sz="1400"/>
          </a:p>
          <a:p>
            <a:pPr algn="ctr"/>
            <a:r>
              <a:rPr lang="es-ES" sz="1400"/>
              <a:t>Porcentaje de Inversión</a:t>
            </a:r>
          </a:p>
        </p:txBody>
      </p:sp>
      <p:cxnSp>
        <p:nvCxnSpPr>
          <p:cNvPr id="86053" name="AutoShape 37"/>
          <p:cNvCxnSpPr>
            <a:cxnSpLocks noChangeShapeType="1"/>
            <a:stCxn id="86048" idx="4"/>
            <a:endCxn id="86050" idx="1"/>
          </p:cNvCxnSpPr>
          <p:nvPr/>
        </p:nvCxnSpPr>
        <p:spPr bwMode="auto">
          <a:xfrm rot="16200000" flipH="1">
            <a:off x="1493044" y="4599782"/>
            <a:ext cx="1081087" cy="1187450"/>
          </a:xfrm>
          <a:prstGeom prst="bentConnector2">
            <a:avLst/>
          </a:prstGeom>
          <a:noFill/>
          <a:ln w="9525">
            <a:solidFill>
              <a:schemeClr val="tx1"/>
            </a:solidFill>
            <a:miter lim="800000"/>
            <a:headEnd/>
            <a:tailEnd/>
          </a:ln>
          <a:effectLst/>
        </p:spPr>
      </p:cxnSp>
      <p:cxnSp>
        <p:nvCxnSpPr>
          <p:cNvPr id="86055" name="AutoShape 39"/>
          <p:cNvCxnSpPr>
            <a:cxnSpLocks noChangeShapeType="1"/>
            <a:stCxn id="86047" idx="4"/>
            <a:endCxn id="86050" idx="0"/>
          </p:cNvCxnSpPr>
          <p:nvPr/>
        </p:nvCxnSpPr>
        <p:spPr bwMode="auto">
          <a:xfrm flipH="1">
            <a:off x="4535488" y="4652963"/>
            <a:ext cx="1587" cy="504825"/>
          </a:xfrm>
          <a:prstGeom prst="straightConnector1">
            <a:avLst/>
          </a:prstGeom>
          <a:noFill/>
          <a:ln w="9525">
            <a:solidFill>
              <a:schemeClr val="tx1"/>
            </a:solidFill>
            <a:round/>
            <a:headEnd/>
            <a:tailEnd/>
          </a:ln>
          <a:effectLst/>
        </p:spPr>
      </p:cxnSp>
      <p:cxnSp>
        <p:nvCxnSpPr>
          <p:cNvPr id="86056" name="AutoShape 40"/>
          <p:cNvCxnSpPr>
            <a:cxnSpLocks noChangeShapeType="1"/>
            <a:stCxn id="86045" idx="4"/>
            <a:endCxn id="86050" idx="3"/>
          </p:cNvCxnSpPr>
          <p:nvPr/>
        </p:nvCxnSpPr>
        <p:spPr bwMode="auto">
          <a:xfrm rot="5400000">
            <a:off x="6533357" y="4563269"/>
            <a:ext cx="1081087" cy="1260475"/>
          </a:xfrm>
          <a:prstGeom prst="bentConnector2">
            <a:avLst/>
          </a:prstGeom>
          <a:noFill/>
          <a:ln w="9525">
            <a:solidFill>
              <a:schemeClr val="tx1"/>
            </a:solidFill>
            <a:miter lim="800000"/>
            <a:headEnd/>
            <a:tailEn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Metodología de la Investigación</a:t>
            </a:r>
          </a:p>
        </p:txBody>
      </p:sp>
      <p:sp>
        <p:nvSpPr>
          <p:cNvPr id="8499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Definición de variables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Porcentaje de inversión</a:t>
            </a:r>
          </a:p>
          <a:p>
            <a:pPr marL="1600200" lvl="3" indent="-228600" algn="just">
              <a:spcBef>
                <a:spcPct val="20000"/>
              </a:spcBef>
              <a:buClr>
                <a:schemeClr val="tx1"/>
              </a:buClr>
              <a:buFontTx/>
              <a:buChar char="–"/>
            </a:pPr>
            <a:r>
              <a:rPr lang="es-ES" sz="1500">
                <a:latin typeface="Verdana" pitchFamily="34" charset="0"/>
              </a:rPr>
              <a:t>Destino de las remesas</a:t>
            </a:r>
          </a:p>
          <a:p>
            <a:pPr marL="2057400" lvl="4" indent="-228600" algn="just">
              <a:spcBef>
                <a:spcPct val="20000"/>
              </a:spcBef>
              <a:buClr>
                <a:schemeClr val="tx1"/>
              </a:buClr>
              <a:buFont typeface="Wingdings" pitchFamily="2" charset="2"/>
              <a:buChar char="§"/>
            </a:pPr>
            <a:r>
              <a:rPr lang="es-ES" sz="1300">
                <a:latin typeface="Verdana" pitchFamily="34" charset="0"/>
              </a:rPr>
              <a:t>Consumo, Inversión, Pago de Deudas</a:t>
            </a:r>
          </a:p>
          <a:p>
            <a:pPr marL="1600200" lvl="3" indent="-228600" algn="just">
              <a:spcBef>
                <a:spcPct val="20000"/>
              </a:spcBef>
              <a:buClr>
                <a:schemeClr val="tx1"/>
              </a:buClr>
              <a:buFontTx/>
              <a:buChar char="–"/>
            </a:pPr>
            <a:r>
              <a:rPr lang="es-ES" sz="1500">
                <a:latin typeface="Verdana" pitchFamily="34" charset="0"/>
              </a:rPr>
              <a:t>Inversión / Total</a:t>
            </a:r>
          </a:p>
          <a:p>
            <a:pPr marL="1600200" lvl="3" indent="-228600" algn="just">
              <a:spcBef>
                <a:spcPct val="20000"/>
              </a:spcBef>
              <a:buClr>
                <a:schemeClr val="tx1"/>
              </a:buClr>
              <a:buFontTx/>
              <a:buChar char="–"/>
            </a:pPr>
            <a:r>
              <a:rPr lang="es-ES" sz="1500">
                <a:latin typeface="Verdana" pitchFamily="34" charset="0"/>
              </a:rPr>
              <a:t>Alternativas</a:t>
            </a:r>
          </a:p>
          <a:p>
            <a:pPr marL="1143000" lvl="2" indent="-228600" algn="just">
              <a:spcBef>
                <a:spcPct val="20000"/>
              </a:spcBef>
              <a:buClr>
                <a:schemeClr val="tx1"/>
              </a:buClr>
              <a:buFont typeface="Wingdings" pitchFamily="2" charset="2"/>
              <a:buNone/>
            </a:pPr>
            <a:endParaRPr lang="es-ES" sz="800">
              <a:latin typeface="Verdana" pitchFamily="34" charset="0"/>
            </a:endParaRPr>
          </a:p>
        </p:txBody>
      </p:sp>
      <p:pic>
        <p:nvPicPr>
          <p:cNvPr id="84996" name="Picture 4"/>
          <p:cNvPicPr>
            <a:picLocks noChangeAspect="1" noChangeArrowheads="1"/>
          </p:cNvPicPr>
          <p:nvPr/>
        </p:nvPicPr>
        <p:blipFill>
          <a:blip r:embed="rId2"/>
          <a:srcRect/>
          <a:stretch>
            <a:fillRect/>
          </a:stretch>
        </p:blipFill>
        <p:spPr bwMode="auto">
          <a:xfrm>
            <a:off x="4284663" y="2636838"/>
            <a:ext cx="4535487"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Metodología de la Investigación</a:t>
            </a:r>
          </a:p>
        </p:txBody>
      </p:sp>
      <p:sp>
        <p:nvSpPr>
          <p:cNvPr id="89091"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Muestreo e Investigación de campo</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Principales ciudades “receptoras de remesas”</a:t>
            </a:r>
          </a:p>
          <a:p>
            <a:pPr marL="1600200" lvl="3" indent="-228600" algn="just">
              <a:spcBef>
                <a:spcPct val="20000"/>
              </a:spcBef>
              <a:buClr>
                <a:schemeClr val="tx1"/>
              </a:buClr>
              <a:buFontTx/>
              <a:buChar char="–"/>
            </a:pPr>
            <a:r>
              <a:rPr lang="es-ES" sz="1500">
                <a:latin typeface="Verdana" pitchFamily="34" charset="0"/>
              </a:rPr>
              <a:t>Guayaquil, Quito, Cuenca, Loja y Azogues</a:t>
            </a:r>
          </a:p>
          <a:p>
            <a:pPr marL="1600200" lvl="3" indent="-228600" algn="just">
              <a:spcBef>
                <a:spcPct val="20000"/>
              </a:spcBef>
              <a:buClr>
                <a:schemeClr val="tx1"/>
              </a:buClr>
              <a:buFontTx/>
              <a:buChar char="–"/>
            </a:pPr>
            <a:r>
              <a:rPr lang="es-ES" sz="1500">
                <a:latin typeface="Verdana" pitchFamily="34" charset="0"/>
              </a:rPr>
              <a:t>Ciudades (40%), Provincias (80%)</a:t>
            </a:r>
          </a:p>
          <a:p>
            <a:pPr marL="1143000" lvl="2" indent="-228600" algn="just">
              <a:spcBef>
                <a:spcPct val="20000"/>
              </a:spcBef>
              <a:buClr>
                <a:schemeClr val="tx1"/>
              </a:buClr>
              <a:buFont typeface="Wingdings" pitchFamily="2" charset="2"/>
              <a:buNone/>
            </a:pPr>
            <a:endParaRPr lang="es-ES" sz="1600">
              <a:latin typeface="Verdana" pitchFamily="34" charset="0"/>
            </a:endParaRPr>
          </a:p>
        </p:txBody>
      </p:sp>
      <p:pic>
        <p:nvPicPr>
          <p:cNvPr id="89092" name="Picture 4"/>
          <p:cNvPicPr>
            <a:picLocks noChangeAspect="1" noChangeArrowheads="1"/>
          </p:cNvPicPr>
          <p:nvPr/>
        </p:nvPicPr>
        <p:blipFill>
          <a:blip r:embed="rId2"/>
          <a:srcRect/>
          <a:stretch>
            <a:fillRect/>
          </a:stretch>
        </p:blipFill>
        <p:spPr bwMode="auto">
          <a:xfrm>
            <a:off x="2843213" y="2781300"/>
            <a:ext cx="3743325"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Metodología de la Investigación</a:t>
            </a:r>
          </a:p>
        </p:txBody>
      </p:sp>
      <p:sp>
        <p:nvSpPr>
          <p:cNvPr id="9011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Muestreo e Investigación de campo</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Muestra Representativa (n/N)</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Afijación proporcional</a:t>
            </a:r>
          </a:p>
          <a:p>
            <a:pPr marL="1600200" lvl="3" indent="-228600" algn="just">
              <a:spcBef>
                <a:spcPct val="20000"/>
              </a:spcBef>
              <a:buClr>
                <a:schemeClr val="tx1"/>
              </a:buClr>
              <a:buFontTx/>
              <a:buChar char="–"/>
            </a:pPr>
            <a:r>
              <a:rPr lang="es-ES" sz="1500">
                <a:latin typeface="Verdana" pitchFamily="34" charset="0"/>
              </a:rPr>
              <a:t>Monto total de remesas recibidas durante el año 2007</a:t>
            </a:r>
          </a:p>
          <a:p>
            <a:pPr marL="1600200" lvl="3" indent="-228600" algn="just">
              <a:spcBef>
                <a:spcPct val="20000"/>
              </a:spcBef>
              <a:buClr>
                <a:schemeClr val="tx1"/>
              </a:buClr>
              <a:buFontTx/>
              <a:buChar char="–"/>
            </a:pPr>
            <a:r>
              <a:rPr lang="es-ES" sz="1500">
                <a:latin typeface="Verdana" pitchFamily="34" charset="0"/>
              </a:rPr>
              <a:t># de habitantes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MAS (5%) = 400</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Distribución:</a:t>
            </a: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Población objetivo: Todas las personas que reciben “permanentemente” dinero del exterior de parte de un familiar o conocido.</a:t>
            </a:r>
            <a:endParaRPr lang="es-ES" sz="1600">
              <a:latin typeface="Verdana" pitchFamily="34" charset="0"/>
            </a:endParaRPr>
          </a:p>
        </p:txBody>
      </p:sp>
      <p:pic>
        <p:nvPicPr>
          <p:cNvPr id="90117" name="Picture 5"/>
          <p:cNvPicPr>
            <a:picLocks noChangeAspect="1" noChangeArrowheads="1"/>
          </p:cNvPicPr>
          <p:nvPr/>
        </p:nvPicPr>
        <p:blipFill>
          <a:blip r:embed="rId2"/>
          <a:srcRect/>
          <a:stretch>
            <a:fillRect/>
          </a:stretch>
        </p:blipFill>
        <p:spPr bwMode="auto">
          <a:xfrm>
            <a:off x="1908175" y="4005263"/>
            <a:ext cx="5327650" cy="1693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1188" y="476250"/>
            <a:ext cx="7772400" cy="649288"/>
          </a:xfrm>
        </p:spPr>
        <p:txBody>
          <a:bodyPr/>
          <a:lstStyle/>
          <a:p>
            <a:pPr eaLnBrk="1" hangingPunct="1"/>
            <a:r>
              <a:rPr lang="es-ES" smtClean="0">
                <a:ea typeface="ＭＳ Ｐゴシック"/>
                <a:cs typeface="ＭＳ Ｐゴシック"/>
              </a:rPr>
              <a:t>Introducción</a:t>
            </a:r>
          </a:p>
        </p:txBody>
      </p:sp>
      <p:sp>
        <p:nvSpPr>
          <p:cNvPr id="17411" name="Content Placeholder 2"/>
          <p:cNvSpPr>
            <a:spLocks noGrp="1"/>
          </p:cNvSpPr>
          <p:nvPr>
            <p:ph idx="1"/>
          </p:nvPr>
        </p:nvSpPr>
        <p:spPr>
          <a:xfrm>
            <a:off x="323850" y="1412875"/>
            <a:ext cx="8569325" cy="4114800"/>
          </a:xfrm>
        </p:spPr>
        <p:txBody>
          <a:bodyPr/>
          <a:lstStyle/>
          <a:p>
            <a:pPr marL="533400" indent="-533400" algn="just" eaLnBrk="1" hangingPunct="1">
              <a:buClr>
                <a:schemeClr val="tx1"/>
              </a:buClr>
              <a:buSzTx/>
              <a:buFontTx/>
              <a:buChar char="•"/>
            </a:pPr>
            <a:r>
              <a:rPr lang="es-ES" sz="1600" smtClean="0">
                <a:ea typeface="ＭＳ Ｐゴシック"/>
                <a:cs typeface="ＭＳ Ｐゴシック"/>
              </a:rPr>
              <a:t>Objetivo: Identificar los principales factores que explican el porcentaje de inversión de remesas entre los receptores ecuatorianos.</a:t>
            </a:r>
          </a:p>
          <a:p>
            <a:pPr marL="533400" indent="-533400" algn="just" eaLnBrk="1" hangingPunct="1">
              <a:buClr>
                <a:schemeClr val="tx1"/>
              </a:buClr>
              <a:buSzTx/>
              <a:buFontTx/>
              <a:buNone/>
            </a:pPr>
            <a:endParaRPr lang="es-ES" sz="800" smtClean="0">
              <a:ea typeface="ＭＳ Ｐゴシック"/>
              <a:cs typeface="ＭＳ Ｐゴシック"/>
            </a:endParaRPr>
          </a:p>
          <a:p>
            <a:pPr marL="533400" indent="-533400" algn="just" eaLnBrk="1" hangingPunct="1">
              <a:buClr>
                <a:schemeClr val="tx1"/>
              </a:buClr>
              <a:buSzTx/>
              <a:buFontTx/>
              <a:buChar char="•"/>
            </a:pPr>
            <a:r>
              <a:rPr lang="es-ES" sz="1600" smtClean="0">
                <a:ea typeface="ＭＳ Ｐゴシック"/>
                <a:cs typeface="ＭＳ Ｐゴシック"/>
              </a:rPr>
              <a:t>Inversión de remesas = Recursos dirigidos a producir riqueza, dinero utilizado en actividades productivas.</a:t>
            </a:r>
          </a:p>
          <a:p>
            <a:pPr marL="533400" indent="-533400" algn="just" eaLnBrk="1" hangingPunct="1">
              <a:buClr>
                <a:schemeClr val="tx1"/>
              </a:buClr>
              <a:buSzTx/>
              <a:buFontTx/>
              <a:buNone/>
            </a:pPr>
            <a:endParaRPr lang="es-ES" sz="1600" smtClean="0">
              <a:ea typeface="ＭＳ Ｐゴシック"/>
              <a:cs typeface="ＭＳ Ｐゴシック"/>
            </a:endParaRPr>
          </a:p>
          <a:p>
            <a:pPr marL="533400" indent="-533400" algn="just" eaLnBrk="1" hangingPunct="1">
              <a:buClr>
                <a:schemeClr val="tx1"/>
              </a:buClr>
              <a:buSzTx/>
              <a:buFontTx/>
              <a:buNone/>
            </a:pPr>
            <a:endParaRPr lang="es-ES" sz="1600" smtClean="0">
              <a:ea typeface="ＭＳ Ｐゴシック"/>
              <a:cs typeface="ＭＳ Ｐゴシック"/>
            </a:endParaRPr>
          </a:p>
          <a:p>
            <a:pPr marL="533400" indent="-533400" algn="just" eaLnBrk="1" hangingPunct="1">
              <a:buClr>
                <a:schemeClr val="tx1"/>
              </a:buClr>
              <a:buSzTx/>
              <a:buFontTx/>
              <a:buAutoNum type="arabicPeriod"/>
            </a:pPr>
            <a:r>
              <a:rPr lang="es-ES" sz="1600" smtClean="0">
                <a:ea typeface="ＭＳ Ｐゴシック"/>
                <a:cs typeface="ＭＳ Ｐゴシック"/>
              </a:rPr>
              <a:t>Análisis previo de efectos y causas             Variables de interés</a:t>
            </a:r>
          </a:p>
          <a:p>
            <a:pPr marL="533400" indent="-533400" algn="just" eaLnBrk="1" hangingPunct="1">
              <a:buClr>
                <a:schemeClr val="tx1"/>
              </a:buClr>
              <a:buSzTx/>
              <a:buFontTx/>
              <a:buAutoNum type="arabicPeriod"/>
            </a:pPr>
            <a:endParaRPr lang="es-ES" sz="800" smtClean="0">
              <a:ea typeface="ＭＳ Ｐゴシック"/>
              <a:cs typeface="ＭＳ Ｐゴシック"/>
            </a:endParaRPr>
          </a:p>
          <a:p>
            <a:pPr marL="533400" indent="-533400" algn="just" eaLnBrk="1" hangingPunct="1">
              <a:buClr>
                <a:schemeClr val="tx1"/>
              </a:buClr>
              <a:buSzTx/>
              <a:buFontTx/>
              <a:buAutoNum type="arabicPeriod"/>
            </a:pPr>
            <a:r>
              <a:rPr lang="es-ES" sz="1600" smtClean="0">
                <a:ea typeface="ＭＳ Ｐゴシック"/>
                <a:cs typeface="ＭＳ Ｐゴシック"/>
              </a:rPr>
              <a:t>Investigación de Campo (muestreo)             Base de Datos</a:t>
            </a:r>
          </a:p>
          <a:p>
            <a:pPr marL="533400" indent="-533400" algn="just" eaLnBrk="1" hangingPunct="1">
              <a:buClr>
                <a:schemeClr val="tx1"/>
              </a:buClr>
              <a:buSzTx/>
              <a:buFontTx/>
              <a:buAutoNum type="arabicPeriod"/>
            </a:pPr>
            <a:endParaRPr lang="es-ES" sz="800" smtClean="0">
              <a:ea typeface="ＭＳ Ｐゴシック"/>
              <a:cs typeface="ＭＳ Ｐゴシック"/>
            </a:endParaRPr>
          </a:p>
          <a:p>
            <a:pPr marL="533400" indent="-533400" algn="just" eaLnBrk="1" hangingPunct="1">
              <a:buClr>
                <a:schemeClr val="tx1"/>
              </a:buClr>
              <a:buSzTx/>
              <a:buFontTx/>
              <a:buAutoNum type="arabicPeriod"/>
            </a:pPr>
            <a:r>
              <a:rPr lang="es-ES" sz="1600" smtClean="0">
                <a:ea typeface="ＭＳ Ｐゴシック"/>
                <a:cs typeface="ＭＳ Ｐゴシック"/>
              </a:rPr>
              <a:t>Modelo Econométrico</a:t>
            </a:r>
          </a:p>
          <a:p>
            <a:pPr marL="533400" indent="-533400" algn="just" eaLnBrk="1" hangingPunct="1">
              <a:buClr>
                <a:schemeClr val="tx1"/>
              </a:buClr>
              <a:buSzTx/>
              <a:buFontTx/>
              <a:buChar char="•"/>
            </a:pPr>
            <a:endParaRPr lang="es-ES" sz="1600" smtClean="0">
              <a:ea typeface="ＭＳ Ｐゴシック"/>
              <a:cs typeface="ＭＳ Ｐゴシック"/>
            </a:endParaRPr>
          </a:p>
          <a:p>
            <a:pPr marL="533400" indent="-533400" algn="just" eaLnBrk="1" hangingPunct="1">
              <a:buClr>
                <a:schemeClr val="tx1"/>
              </a:buClr>
              <a:buSzTx/>
              <a:buFontTx/>
              <a:buChar char="•"/>
            </a:pPr>
            <a:endParaRPr lang="es-ES" sz="1600" smtClean="0">
              <a:ea typeface="ＭＳ Ｐゴシック"/>
              <a:cs typeface="ＭＳ Ｐゴシック"/>
            </a:endParaRPr>
          </a:p>
          <a:p>
            <a:pPr marL="533400" indent="-533400" algn="just" eaLnBrk="1" hangingPunct="1">
              <a:buClr>
                <a:schemeClr val="tx1"/>
              </a:buClr>
              <a:buSzTx/>
              <a:buFontTx/>
              <a:buChar char="•"/>
            </a:pPr>
            <a:r>
              <a:rPr lang="es-ES" sz="1600" smtClean="0">
                <a:ea typeface="ＭＳ Ｐゴシック"/>
                <a:cs typeface="ＭＳ Ｐゴシック"/>
              </a:rPr>
              <a:t>Resultados: Análisis Descriptivo e Inferencial</a:t>
            </a:r>
          </a:p>
          <a:p>
            <a:pPr marL="533400" indent="-533400" algn="just" eaLnBrk="1" hangingPunct="1">
              <a:buClr>
                <a:schemeClr val="tx1"/>
              </a:buClr>
              <a:buSzTx/>
              <a:buFontTx/>
              <a:buChar char="•"/>
            </a:pPr>
            <a:r>
              <a:rPr lang="es-ES" sz="1600" smtClean="0">
                <a:ea typeface="ＭＳ Ｐゴシック"/>
                <a:cs typeface="ＭＳ Ｐゴシック"/>
              </a:rPr>
              <a:t>Políticas de Acción</a:t>
            </a:r>
            <a:r>
              <a:rPr lang="es-ES" sz="1800" smtClean="0">
                <a:ea typeface="ＭＳ Ｐゴシック"/>
                <a:cs typeface="ＭＳ Ｐゴシック"/>
              </a:rPr>
              <a:t>   </a:t>
            </a:r>
          </a:p>
        </p:txBody>
      </p:sp>
      <p:sp>
        <p:nvSpPr>
          <p:cNvPr id="17416" name="Line 8"/>
          <p:cNvSpPr>
            <a:spLocks noChangeShapeType="1"/>
          </p:cNvSpPr>
          <p:nvPr/>
        </p:nvSpPr>
        <p:spPr bwMode="auto">
          <a:xfrm>
            <a:off x="4643438" y="3357563"/>
            <a:ext cx="647700" cy="0"/>
          </a:xfrm>
          <a:prstGeom prst="line">
            <a:avLst/>
          </a:prstGeom>
          <a:noFill/>
          <a:ln w="50800">
            <a:solidFill>
              <a:schemeClr val="tx1"/>
            </a:solidFill>
            <a:round/>
            <a:headEnd/>
            <a:tailEnd type="triangle" w="lg" len="med"/>
          </a:ln>
          <a:effectLst/>
        </p:spPr>
        <p:txBody>
          <a:bodyPr/>
          <a:lstStyle/>
          <a:p>
            <a:endParaRPr lang="en-US"/>
          </a:p>
        </p:txBody>
      </p:sp>
      <p:sp>
        <p:nvSpPr>
          <p:cNvPr id="17417" name="Line 9"/>
          <p:cNvSpPr>
            <a:spLocks noChangeShapeType="1"/>
          </p:cNvSpPr>
          <p:nvPr/>
        </p:nvSpPr>
        <p:spPr bwMode="auto">
          <a:xfrm>
            <a:off x="4787900" y="3860800"/>
            <a:ext cx="649288" cy="0"/>
          </a:xfrm>
          <a:prstGeom prst="line">
            <a:avLst/>
          </a:prstGeom>
          <a:noFill/>
          <a:ln w="50800">
            <a:solidFill>
              <a:schemeClr val="tx1"/>
            </a:solidFill>
            <a:round/>
            <a:headEnd/>
            <a:tailEnd type="triangle" w="lg" len="med"/>
          </a:ln>
          <a:effec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93187"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Introducción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Objetivo: Conocer y/o describir el estado actual de las variables en estudio al interior de la población receptora de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Análisis por grupos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Comparación de resultados</a:t>
            </a:r>
          </a:p>
          <a:p>
            <a:pPr marL="1600200" lvl="3" indent="-228600" algn="just">
              <a:spcBef>
                <a:spcPct val="20000"/>
              </a:spcBef>
              <a:buClr>
                <a:schemeClr val="tx1"/>
              </a:buClr>
              <a:buFontTx/>
              <a:buChar char="–"/>
            </a:pPr>
            <a:r>
              <a:rPr lang="es-ES" sz="1500">
                <a:latin typeface="Verdana" pitchFamily="34" charset="0"/>
              </a:rPr>
              <a:t>BID (2003)</a:t>
            </a:r>
          </a:p>
          <a:p>
            <a:pPr marL="1600200" lvl="3" indent="-228600" algn="just">
              <a:spcBef>
                <a:spcPct val="20000"/>
              </a:spcBef>
              <a:buClr>
                <a:schemeClr val="tx1"/>
              </a:buClr>
              <a:buFontTx/>
              <a:buChar char="–"/>
            </a:pPr>
            <a:r>
              <a:rPr lang="es-ES" sz="1500">
                <a:latin typeface="Verdana" pitchFamily="34" charset="0"/>
              </a:rPr>
              <a:t>INEC (censo)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Preguntas por responder:</a:t>
            </a:r>
          </a:p>
          <a:p>
            <a:pPr marL="1600200" lvl="3" indent="-228600" algn="just">
              <a:spcBef>
                <a:spcPct val="20000"/>
              </a:spcBef>
              <a:buClr>
                <a:schemeClr val="tx1"/>
              </a:buClr>
              <a:buFontTx/>
              <a:buChar char="–"/>
            </a:pPr>
            <a:r>
              <a:rPr lang="es-ES" sz="1500">
                <a:latin typeface="Verdana" pitchFamily="34" charset="0"/>
              </a:rPr>
              <a:t>¿Cuál es el entorno que rodea al receptor de remesas ecuatoriano?</a:t>
            </a:r>
          </a:p>
          <a:p>
            <a:pPr marL="1600200" lvl="3" indent="-228600" algn="just">
              <a:spcBef>
                <a:spcPct val="20000"/>
              </a:spcBef>
              <a:buClr>
                <a:schemeClr val="tx1"/>
              </a:buClr>
              <a:buFontTx/>
              <a:buChar char="–"/>
            </a:pPr>
            <a:r>
              <a:rPr lang="es-ES" sz="1500">
                <a:latin typeface="Verdana" pitchFamily="34" charset="0"/>
              </a:rPr>
              <a:t>¿Cuál es su nivel de ingresos promedio?</a:t>
            </a:r>
          </a:p>
          <a:p>
            <a:pPr marL="1600200" lvl="3" indent="-228600" algn="just">
              <a:spcBef>
                <a:spcPct val="20000"/>
              </a:spcBef>
              <a:buClr>
                <a:schemeClr val="tx1"/>
              </a:buClr>
              <a:buFontTx/>
              <a:buChar char="–"/>
            </a:pPr>
            <a:r>
              <a:rPr lang="es-ES" sz="1500">
                <a:latin typeface="Verdana" pitchFamily="34" charset="0"/>
              </a:rPr>
              <a:t>¿Cuánto es el monto que usualmente recibe del exterior?</a:t>
            </a:r>
          </a:p>
          <a:p>
            <a:pPr marL="1600200" lvl="3" indent="-228600" algn="just">
              <a:spcBef>
                <a:spcPct val="20000"/>
              </a:spcBef>
              <a:buClr>
                <a:schemeClr val="tx1"/>
              </a:buClr>
              <a:buFontTx/>
              <a:buChar char="–"/>
            </a:pPr>
            <a:r>
              <a:rPr lang="es-ES" sz="1500">
                <a:latin typeface="Verdana" pitchFamily="34" charset="0"/>
              </a:rPr>
              <a:t>¿Hace cuánto tiempo viene recibiendo remesas?</a:t>
            </a:r>
          </a:p>
          <a:p>
            <a:pPr marL="1600200" lvl="3" indent="-228600" algn="just">
              <a:spcBef>
                <a:spcPct val="20000"/>
              </a:spcBef>
              <a:buClr>
                <a:schemeClr val="tx1"/>
              </a:buClr>
              <a:buFontTx/>
              <a:buChar char="–"/>
            </a:pPr>
            <a:r>
              <a:rPr lang="es-ES" sz="1500">
                <a:latin typeface="Verdana" pitchFamily="34" charset="0"/>
              </a:rPr>
              <a:t>¿En qué las utiliza?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94211"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Perfil Socioeconómico del Receptor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Edad</a:t>
            </a:r>
          </a:p>
          <a:p>
            <a:pPr marL="1600200" lvl="3" indent="-228600" algn="just">
              <a:spcBef>
                <a:spcPct val="20000"/>
              </a:spcBef>
              <a:buClr>
                <a:schemeClr val="tx1"/>
              </a:buClr>
              <a:buFontTx/>
              <a:buChar char="–"/>
            </a:pPr>
            <a:r>
              <a:rPr lang="es-ES" sz="1500">
                <a:latin typeface="Verdana" pitchFamily="34" charset="0"/>
              </a:rPr>
              <a:t>Promedio: 42 años</a:t>
            </a:r>
          </a:p>
          <a:p>
            <a:pPr marL="1600200" lvl="3" indent="-228600" algn="just">
              <a:spcBef>
                <a:spcPct val="20000"/>
              </a:spcBef>
              <a:buClr>
                <a:schemeClr val="tx1"/>
              </a:buClr>
              <a:buFontTx/>
              <a:buChar char="–"/>
            </a:pPr>
            <a:r>
              <a:rPr lang="es-ES" sz="1500">
                <a:latin typeface="Verdana" pitchFamily="34" charset="0"/>
              </a:rPr>
              <a:t>Estrato adulto</a:t>
            </a:r>
          </a:p>
          <a:p>
            <a:pPr marL="2057400" lvl="4" indent="-228600" algn="just">
              <a:spcBef>
                <a:spcPct val="20000"/>
              </a:spcBef>
              <a:buClr>
                <a:schemeClr val="tx1"/>
              </a:buClr>
              <a:buFont typeface="Wingdings" pitchFamily="2" charset="2"/>
              <a:buChar char="§"/>
            </a:pPr>
            <a:r>
              <a:rPr lang="es-ES" sz="1300">
                <a:latin typeface="Verdana" pitchFamily="34" charset="0"/>
              </a:rPr>
              <a:t>87% &gt; a 18 años (&lt;65)</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94212" name="Picture 4"/>
          <p:cNvPicPr>
            <a:picLocks noChangeAspect="1" noChangeArrowheads="1"/>
          </p:cNvPicPr>
          <p:nvPr/>
        </p:nvPicPr>
        <p:blipFill>
          <a:blip r:embed="rId2"/>
          <a:srcRect/>
          <a:stretch>
            <a:fillRect/>
          </a:stretch>
        </p:blipFill>
        <p:spPr bwMode="auto">
          <a:xfrm>
            <a:off x="1547813" y="3068638"/>
            <a:ext cx="4465637" cy="3128962"/>
          </a:xfrm>
          <a:prstGeom prst="rect">
            <a:avLst/>
          </a:prstGeom>
          <a:noFill/>
          <a:ln w="9525">
            <a:noFill/>
            <a:miter lim="800000"/>
            <a:headEnd/>
            <a:tailEnd/>
          </a:ln>
          <a:effectLst/>
        </p:spPr>
      </p:pic>
      <p:sp>
        <p:nvSpPr>
          <p:cNvPr id="94213" name="Text Box 5"/>
          <p:cNvSpPr txBox="1">
            <a:spLocks noChangeArrowheads="1"/>
          </p:cNvSpPr>
          <p:nvPr/>
        </p:nvSpPr>
        <p:spPr bwMode="auto">
          <a:xfrm>
            <a:off x="6659563" y="4005263"/>
            <a:ext cx="2087562" cy="925512"/>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36-49 = 32%</a:t>
            </a:r>
          </a:p>
          <a:p>
            <a:pPr>
              <a:spcBef>
                <a:spcPct val="50000"/>
              </a:spcBef>
              <a:buFontTx/>
              <a:buChar char="•"/>
            </a:pPr>
            <a:r>
              <a:rPr lang="es-ES" sz="1300"/>
              <a:t> 91% &gt; a 18 años (&lt;65)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9523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Perfil Socioeconómico del Receptor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Género</a:t>
            </a:r>
          </a:p>
          <a:p>
            <a:pPr marL="1600200" lvl="3" indent="-228600" algn="just">
              <a:spcBef>
                <a:spcPct val="20000"/>
              </a:spcBef>
              <a:buClr>
                <a:schemeClr val="tx1"/>
              </a:buClr>
              <a:buFontTx/>
              <a:buChar char="–"/>
            </a:pPr>
            <a:r>
              <a:rPr lang="es-ES" sz="1500">
                <a:latin typeface="Verdana" pitchFamily="34" charset="0"/>
              </a:rPr>
              <a:t>Distribución “no” equitativa</a:t>
            </a:r>
          </a:p>
          <a:p>
            <a:pPr marL="1600200" lvl="3" indent="-228600" algn="just">
              <a:spcBef>
                <a:spcPct val="20000"/>
              </a:spcBef>
              <a:buClr>
                <a:schemeClr val="tx1"/>
              </a:buClr>
              <a:buFontTx/>
              <a:buChar char="–"/>
            </a:pPr>
            <a:r>
              <a:rPr lang="es-ES" sz="1500">
                <a:latin typeface="Verdana" pitchFamily="34" charset="0"/>
              </a:rPr>
              <a:t>Mujeres (59%)</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95237" name="Text Box 5"/>
          <p:cNvSpPr txBox="1">
            <a:spLocks noChangeArrowheads="1"/>
          </p:cNvSpPr>
          <p:nvPr/>
        </p:nvSpPr>
        <p:spPr bwMode="auto">
          <a:xfrm>
            <a:off x="6659563" y="4005263"/>
            <a:ext cx="2087562" cy="627062"/>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Mujeres (66%)</a:t>
            </a:r>
          </a:p>
        </p:txBody>
      </p:sp>
      <p:pic>
        <p:nvPicPr>
          <p:cNvPr id="95238" name="Picture 6"/>
          <p:cNvPicPr>
            <a:picLocks noChangeAspect="1" noChangeArrowheads="1"/>
          </p:cNvPicPr>
          <p:nvPr/>
        </p:nvPicPr>
        <p:blipFill>
          <a:blip r:embed="rId2"/>
          <a:srcRect/>
          <a:stretch>
            <a:fillRect/>
          </a:stretch>
        </p:blipFill>
        <p:spPr bwMode="auto">
          <a:xfrm>
            <a:off x="1476375" y="2997200"/>
            <a:ext cx="4535488"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96259"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Perfil Socioeconómico del Receptor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Nivel educativo</a:t>
            </a:r>
          </a:p>
          <a:p>
            <a:pPr marL="1600200" lvl="3" indent="-228600" algn="just">
              <a:spcBef>
                <a:spcPct val="20000"/>
              </a:spcBef>
              <a:buClr>
                <a:schemeClr val="tx1"/>
              </a:buClr>
              <a:buFontTx/>
              <a:buChar char="–"/>
            </a:pPr>
            <a:r>
              <a:rPr lang="es-ES" sz="1500">
                <a:latin typeface="Verdana" pitchFamily="34" charset="0"/>
              </a:rPr>
              <a:t>Instrucción superior al ecuatoriano promedio</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96261" name="Text Box 5"/>
          <p:cNvSpPr txBox="1">
            <a:spLocks noChangeArrowheads="1"/>
          </p:cNvSpPr>
          <p:nvPr/>
        </p:nvSpPr>
        <p:spPr bwMode="auto">
          <a:xfrm>
            <a:off x="6588125" y="4221163"/>
            <a:ext cx="2087563" cy="1123950"/>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lgn="just">
              <a:spcBef>
                <a:spcPct val="50000"/>
              </a:spcBef>
              <a:buFontTx/>
              <a:buChar char="•"/>
            </a:pPr>
            <a:r>
              <a:rPr lang="es-ES" sz="1300"/>
              <a:t> 82% entre primaria y secundaria</a:t>
            </a:r>
          </a:p>
          <a:p>
            <a:pPr algn="just">
              <a:spcBef>
                <a:spcPct val="50000"/>
              </a:spcBef>
              <a:buFontTx/>
              <a:buChar char="•"/>
            </a:pPr>
            <a:r>
              <a:rPr lang="es-ES" sz="1300"/>
              <a:t> 18% en universidad  </a:t>
            </a:r>
          </a:p>
        </p:txBody>
      </p:sp>
      <p:pic>
        <p:nvPicPr>
          <p:cNvPr id="96262" name="Picture 6"/>
          <p:cNvPicPr>
            <a:picLocks noChangeAspect="1" noChangeArrowheads="1"/>
          </p:cNvPicPr>
          <p:nvPr/>
        </p:nvPicPr>
        <p:blipFill>
          <a:blip r:embed="rId2"/>
          <a:srcRect/>
          <a:stretch>
            <a:fillRect/>
          </a:stretch>
        </p:blipFill>
        <p:spPr bwMode="auto">
          <a:xfrm>
            <a:off x="1331913" y="2636838"/>
            <a:ext cx="4679950" cy="3167062"/>
          </a:xfrm>
          <a:prstGeom prst="rect">
            <a:avLst/>
          </a:prstGeom>
          <a:noFill/>
          <a:ln w="9525">
            <a:noFill/>
            <a:miter lim="800000"/>
            <a:headEnd/>
            <a:tailEnd/>
          </a:ln>
          <a:effectLst/>
        </p:spPr>
      </p:pic>
      <p:sp>
        <p:nvSpPr>
          <p:cNvPr id="96263" name="Text Box 7"/>
          <p:cNvSpPr txBox="1">
            <a:spLocks noChangeArrowheads="1"/>
          </p:cNvSpPr>
          <p:nvPr/>
        </p:nvSpPr>
        <p:spPr bwMode="auto">
          <a:xfrm>
            <a:off x="6588125" y="3068638"/>
            <a:ext cx="2087563" cy="925512"/>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INEC</a:t>
            </a:r>
          </a:p>
          <a:p>
            <a:pPr algn="just">
              <a:spcBef>
                <a:spcPct val="50000"/>
              </a:spcBef>
              <a:buFontTx/>
              <a:buChar char="•"/>
            </a:pPr>
            <a:r>
              <a:rPr lang="es-ES" sz="1300"/>
              <a:t> 50% primaria</a:t>
            </a:r>
          </a:p>
          <a:p>
            <a:pPr algn="just">
              <a:spcBef>
                <a:spcPct val="50000"/>
              </a:spcBef>
              <a:buFontTx/>
              <a:buChar char="•"/>
            </a:pPr>
            <a:r>
              <a:rPr lang="es-ES" sz="1300"/>
              <a:t> 10% universidad o más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97283"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Perfil Socioeconómico del Receptor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Nivel de ingresos</a:t>
            </a:r>
          </a:p>
          <a:p>
            <a:pPr marL="1600200" lvl="3" indent="-228600" algn="just">
              <a:spcBef>
                <a:spcPct val="20000"/>
              </a:spcBef>
              <a:buClr>
                <a:schemeClr val="tx1"/>
              </a:buClr>
              <a:buFontTx/>
              <a:buChar char="–"/>
            </a:pPr>
            <a:r>
              <a:rPr lang="es-ES" sz="1500">
                <a:latin typeface="Verdana" pitchFamily="34" charset="0"/>
              </a:rPr>
              <a:t>Ingreso mensual promedio = US $542</a:t>
            </a:r>
          </a:p>
          <a:p>
            <a:pPr marL="1600200" lvl="3" indent="-228600" algn="just">
              <a:spcBef>
                <a:spcPct val="20000"/>
              </a:spcBef>
              <a:buClr>
                <a:schemeClr val="tx1"/>
              </a:buClr>
              <a:buFontTx/>
              <a:buChar char="–"/>
            </a:pPr>
            <a:r>
              <a:rPr lang="es-ES" sz="1500">
                <a:latin typeface="Verdana" pitchFamily="34" charset="0"/>
              </a:rPr>
              <a:t>¿Pobres o clase media?</a:t>
            </a:r>
          </a:p>
          <a:p>
            <a:pPr marL="2057400" lvl="4" indent="-228600" algn="just">
              <a:spcBef>
                <a:spcPct val="20000"/>
              </a:spcBef>
              <a:buClr>
                <a:schemeClr val="tx1"/>
              </a:buClr>
              <a:buFont typeface="Wingdings" pitchFamily="2" charset="2"/>
              <a:buChar char="§"/>
            </a:pPr>
            <a:r>
              <a:rPr lang="es-ES" sz="1300">
                <a:latin typeface="Verdana" pitchFamily="34" charset="0"/>
              </a:rPr>
              <a:t>&gt; Salario mínimo (US $220)</a:t>
            </a:r>
          </a:p>
          <a:p>
            <a:pPr marL="2057400" lvl="4" indent="-228600" algn="just">
              <a:spcBef>
                <a:spcPct val="20000"/>
              </a:spcBef>
              <a:buClr>
                <a:schemeClr val="tx1"/>
              </a:buClr>
              <a:buFont typeface="Wingdings" pitchFamily="2" charset="2"/>
              <a:buChar char="§"/>
            </a:pPr>
            <a:r>
              <a:rPr lang="es-ES" sz="1300">
                <a:latin typeface="Verdana" pitchFamily="34" charset="0"/>
              </a:rPr>
              <a:t>&gt; Canasta básica (US $500)</a:t>
            </a:r>
          </a:p>
          <a:p>
            <a:pPr marL="1600200" lvl="3" indent="-228600" algn="just">
              <a:spcBef>
                <a:spcPct val="20000"/>
              </a:spcBef>
              <a:buClr>
                <a:schemeClr val="tx1"/>
              </a:buClr>
              <a:buFontTx/>
              <a:buChar char="–"/>
            </a:pPr>
            <a:r>
              <a:rPr lang="es-ES" sz="1500">
                <a:latin typeface="Verdana" pitchFamily="34" charset="0"/>
              </a:rPr>
              <a:t>85% no recibe ingresos alternativos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97285" name="Text Box 5"/>
          <p:cNvSpPr txBox="1">
            <a:spLocks noChangeArrowheads="1"/>
          </p:cNvSpPr>
          <p:nvPr/>
        </p:nvSpPr>
        <p:spPr bwMode="auto">
          <a:xfrm>
            <a:off x="6443663" y="4365625"/>
            <a:ext cx="1657350" cy="925513"/>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&lt; US $500 = 77%</a:t>
            </a:r>
          </a:p>
          <a:p>
            <a:pPr>
              <a:spcBef>
                <a:spcPct val="50000"/>
              </a:spcBef>
              <a:buFontTx/>
              <a:buChar char="•"/>
            </a:pPr>
            <a:r>
              <a:rPr lang="es-ES" sz="1300"/>
              <a:t> &lt; US $250 = 26%</a:t>
            </a:r>
          </a:p>
        </p:txBody>
      </p:sp>
      <p:pic>
        <p:nvPicPr>
          <p:cNvPr id="97286" name="Picture 6"/>
          <p:cNvPicPr>
            <a:picLocks noChangeAspect="1" noChangeArrowheads="1"/>
          </p:cNvPicPr>
          <p:nvPr/>
        </p:nvPicPr>
        <p:blipFill>
          <a:blip r:embed="rId2"/>
          <a:srcRect/>
          <a:stretch>
            <a:fillRect/>
          </a:stretch>
        </p:blipFill>
        <p:spPr bwMode="auto">
          <a:xfrm>
            <a:off x="1258888" y="3284538"/>
            <a:ext cx="4679950" cy="3181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98307" name="Content Placeholder 2"/>
          <p:cNvSpPr>
            <a:spLocks/>
          </p:cNvSpPr>
          <p:nvPr/>
        </p:nvSpPr>
        <p:spPr bwMode="auto">
          <a:xfrm>
            <a:off x="323850" y="9810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Perfil Socioeconómico del Receptor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Negocio propio</a:t>
            </a:r>
          </a:p>
          <a:p>
            <a:pPr marL="1600200" lvl="3" indent="-228600" algn="just">
              <a:spcBef>
                <a:spcPct val="20000"/>
              </a:spcBef>
              <a:buClr>
                <a:schemeClr val="tx1"/>
              </a:buClr>
              <a:buFontTx/>
              <a:buChar char="–"/>
            </a:pPr>
            <a:r>
              <a:rPr lang="es-ES" sz="1500">
                <a:latin typeface="Verdana" pitchFamily="34" charset="0"/>
              </a:rPr>
              <a:t>24% posee un negocio propio</a:t>
            </a:r>
          </a:p>
          <a:p>
            <a:pPr marL="1600200" lvl="3" indent="-228600" algn="just">
              <a:spcBef>
                <a:spcPct val="20000"/>
              </a:spcBef>
              <a:buClr>
                <a:schemeClr val="tx1"/>
              </a:buClr>
              <a:buFontTx/>
              <a:buChar char="–"/>
            </a:pPr>
            <a:r>
              <a:rPr lang="es-ES" sz="1500">
                <a:latin typeface="Verdana" pitchFamily="34" charset="0"/>
              </a:rPr>
              <a:t>Emprendimientos pequeños</a:t>
            </a:r>
          </a:p>
          <a:p>
            <a:pPr marL="2057400" lvl="4" indent="-228600" algn="just">
              <a:spcBef>
                <a:spcPct val="20000"/>
              </a:spcBef>
              <a:buClr>
                <a:schemeClr val="tx1"/>
              </a:buClr>
              <a:buFont typeface="Wingdings" pitchFamily="2" charset="2"/>
              <a:buChar char="§"/>
            </a:pPr>
            <a:r>
              <a:rPr lang="es-ES" sz="1300">
                <a:latin typeface="Verdana" pitchFamily="34" charset="0"/>
              </a:rPr>
              <a:t>Restaurantes, despensas, almacenes de ropa, etc.</a:t>
            </a:r>
          </a:p>
          <a:p>
            <a:pPr marL="1600200" lvl="3" indent="-228600" algn="just">
              <a:spcBef>
                <a:spcPct val="20000"/>
              </a:spcBef>
              <a:buClr>
                <a:schemeClr val="tx1"/>
              </a:buClr>
              <a:buFontTx/>
              <a:buChar char="–"/>
            </a:pPr>
            <a:r>
              <a:rPr lang="es-ES" sz="1500">
                <a:latin typeface="Verdana" pitchFamily="34" charset="0"/>
              </a:rPr>
              <a:t>Tiempo de funcionamiento: 11 años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98310" name="Picture 6"/>
          <p:cNvPicPr>
            <a:picLocks noChangeAspect="1" noChangeArrowheads="1"/>
          </p:cNvPicPr>
          <p:nvPr/>
        </p:nvPicPr>
        <p:blipFill>
          <a:blip r:embed="rId2"/>
          <a:srcRect/>
          <a:stretch>
            <a:fillRect/>
          </a:stretch>
        </p:blipFill>
        <p:spPr bwMode="auto">
          <a:xfrm>
            <a:off x="1619250" y="3068638"/>
            <a:ext cx="5832475" cy="337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99331"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Rasgos Característicos del Flujo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Monto de remesas</a:t>
            </a:r>
          </a:p>
          <a:p>
            <a:pPr marL="1600200" lvl="3" indent="-228600" algn="just">
              <a:spcBef>
                <a:spcPct val="20000"/>
              </a:spcBef>
              <a:buClr>
                <a:schemeClr val="tx1"/>
              </a:buClr>
              <a:buFontTx/>
              <a:buChar char="–"/>
            </a:pPr>
            <a:r>
              <a:rPr lang="es-ES" sz="1500">
                <a:latin typeface="Verdana" pitchFamily="34" charset="0"/>
              </a:rPr>
              <a:t>Estandarización mensual</a:t>
            </a:r>
          </a:p>
          <a:p>
            <a:pPr marL="1600200" lvl="3" indent="-228600" algn="just">
              <a:spcBef>
                <a:spcPct val="20000"/>
              </a:spcBef>
              <a:buClr>
                <a:schemeClr val="tx1"/>
              </a:buClr>
              <a:buFontTx/>
              <a:buChar char="–"/>
            </a:pPr>
            <a:r>
              <a:rPr lang="es-ES" sz="1500">
                <a:latin typeface="Verdana" pitchFamily="34" charset="0"/>
              </a:rPr>
              <a:t>Monto promedio = US $225</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99333" name="Text Box 5"/>
          <p:cNvSpPr txBox="1">
            <a:spLocks noChangeArrowheads="1"/>
          </p:cNvSpPr>
          <p:nvPr/>
        </p:nvSpPr>
        <p:spPr bwMode="auto">
          <a:xfrm>
            <a:off x="6732588" y="4005263"/>
            <a:ext cx="1944687" cy="627062"/>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Promedio = US $175</a:t>
            </a:r>
          </a:p>
        </p:txBody>
      </p:sp>
      <p:pic>
        <p:nvPicPr>
          <p:cNvPr id="99334" name="Picture 6"/>
          <p:cNvPicPr>
            <a:picLocks noChangeAspect="1" noChangeArrowheads="1"/>
          </p:cNvPicPr>
          <p:nvPr/>
        </p:nvPicPr>
        <p:blipFill>
          <a:blip r:embed="rId2"/>
          <a:srcRect/>
          <a:stretch>
            <a:fillRect/>
          </a:stretch>
        </p:blipFill>
        <p:spPr bwMode="auto">
          <a:xfrm>
            <a:off x="1187450" y="2852738"/>
            <a:ext cx="5257800" cy="3427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035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Rasgos Característicos del Flujo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Periodicidad del envío</a:t>
            </a:r>
          </a:p>
          <a:p>
            <a:pPr marL="1600200" lvl="3" indent="-228600" algn="just">
              <a:spcBef>
                <a:spcPct val="20000"/>
              </a:spcBef>
              <a:buClr>
                <a:schemeClr val="tx1"/>
              </a:buClr>
              <a:buFontTx/>
              <a:buChar char="–"/>
            </a:pPr>
            <a:r>
              <a:rPr lang="es-ES" sz="1500">
                <a:latin typeface="Verdana" pitchFamily="34" charset="0"/>
              </a:rPr>
              <a:t>Más del 60% de los envíos de remesas en frecuencia mensual</a:t>
            </a:r>
          </a:p>
          <a:p>
            <a:pPr marL="1600200" lvl="3" indent="-228600" algn="just">
              <a:spcBef>
                <a:spcPct val="20000"/>
              </a:spcBef>
              <a:buClr>
                <a:schemeClr val="tx1"/>
              </a:buClr>
              <a:buFontTx/>
              <a:buChar char="–"/>
            </a:pPr>
            <a:r>
              <a:rPr lang="es-ES" sz="1500">
                <a:latin typeface="Verdana" pitchFamily="34" charset="0"/>
              </a:rPr>
              <a:t>Frecuencia anual (11%)</a:t>
            </a:r>
          </a:p>
          <a:p>
            <a:pPr marL="2057400" lvl="4" indent="-228600" algn="just">
              <a:spcBef>
                <a:spcPct val="20000"/>
              </a:spcBef>
              <a:buClr>
                <a:schemeClr val="tx1"/>
              </a:buClr>
              <a:buFont typeface="Wingdings" pitchFamily="2" charset="2"/>
              <a:buChar char="§"/>
            </a:pPr>
            <a:r>
              <a:rPr lang="es-ES" sz="1300">
                <a:latin typeface="Verdana" pitchFamily="34" charset="0"/>
              </a:rPr>
              <a:t>Fiestas de Navidad y fin de año</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100356" name="Text Box 4"/>
          <p:cNvSpPr txBox="1">
            <a:spLocks noChangeArrowheads="1"/>
          </p:cNvSpPr>
          <p:nvPr/>
        </p:nvSpPr>
        <p:spPr bwMode="auto">
          <a:xfrm>
            <a:off x="6732588" y="3860800"/>
            <a:ext cx="1727200" cy="1522413"/>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Mensual = 46%</a:t>
            </a:r>
          </a:p>
          <a:p>
            <a:pPr>
              <a:spcBef>
                <a:spcPct val="50000"/>
              </a:spcBef>
              <a:buFontTx/>
              <a:buChar char="•"/>
            </a:pPr>
            <a:r>
              <a:rPr lang="es-ES" sz="1300"/>
              <a:t> Trimestral = 27%</a:t>
            </a:r>
          </a:p>
          <a:p>
            <a:pPr>
              <a:spcBef>
                <a:spcPct val="50000"/>
              </a:spcBef>
              <a:buFontTx/>
              <a:buChar char="•"/>
            </a:pPr>
            <a:r>
              <a:rPr lang="es-ES" sz="1300"/>
              <a:t> Semestral = 12%</a:t>
            </a:r>
          </a:p>
          <a:p>
            <a:pPr>
              <a:spcBef>
                <a:spcPct val="50000"/>
              </a:spcBef>
              <a:buFontTx/>
              <a:buChar char="•"/>
            </a:pPr>
            <a:r>
              <a:rPr lang="es-ES" sz="1300"/>
              <a:t> Anual = 10%</a:t>
            </a:r>
          </a:p>
        </p:txBody>
      </p:sp>
      <p:pic>
        <p:nvPicPr>
          <p:cNvPr id="100358" name="Picture 6"/>
          <p:cNvPicPr>
            <a:picLocks noChangeAspect="1" noChangeArrowheads="1"/>
          </p:cNvPicPr>
          <p:nvPr/>
        </p:nvPicPr>
        <p:blipFill>
          <a:blip r:embed="rId2"/>
          <a:srcRect/>
          <a:stretch>
            <a:fillRect/>
          </a:stretch>
        </p:blipFill>
        <p:spPr bwMode="auto">
          <a:xfrm>
            <a:off x="1258888" y="2997200"/>
            <a:ext cx="4752975" cy="3409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1379"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Rasgos Característicos del Flujo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Tiempo recibiendo remesas</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101383" name="Picture 7"/>
          <p:cNvPicPr>
            <a:picLocks noChangeAspect="1" noChangeArrowheads="1"/>
          </p:cNvPicPr>
          <p:nvPr/>
        </p:nvPicPr>
        <p:blipFill>
          <a:blip r:embed="rId2"/>
          <a:srcRect/>
          <a:stretch>
            <a:fillRect/>
          </a:stretch>
        </p:blipFill>
        <p:spPr bwMode="auto">
          <a:xfrm>
            <a:off x="1835150" y="2420938"/>
            <a:ext cx="5400675" cy="365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3427"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Rasgos Característicos del Flujo de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Carga familiar del receptor</a:t>
            </a:r>
          </a:p>
          <a:p>
            <a:pPr marL="1600200" lvl="3" indent="-228600" algn="just">
              <a:spcBef>
                <a:spcPct val="20000"/>
              </a:spcBef>
              <a:buClr>
                <a:schemeClr val="tx1"/>
              </a:buClr>
              <a:buFontTx/>
              <a:buChar char="–"/>
            </a:pPr>
            <a:r>
              <a:rPr lang="es-ES" sz="1500">
                <a:latin typeface="Verdana" pitchFamily="34" charset="0"/>
              </a:rPr>
              <a:t># de beneficiarios de las remesas</a:t>
            </a:r>
          </a:p>
          <a:p>
            <a:pPr marL="1600200" lvl="3" indent="-228600" algn="just">
              <a:spcBef>
                <a:spcPct val="20000"/>
              </a:spcBef>
              <a:buClr>
                <a:schemeClr val="tx1"/>
              </a:buClr>
              <a:buFontTx/>
              <a:buChar char="–"/>
            </a:pPr>
            <a:r>
              <a:rPr lang="es-ES" sz="1500">
                <a:latin typeface="Verdana" pitchFamily="34" charset="0"/>
              </a:rPr>
              <a:t>90% entre 1 y 3 cargas </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103430" name="Picture 6"/>
          <p:cNvPicPr>
            <a:picLocks noChangeAspect="1" noChangeArrowheads="1"/>
          </p:cNvPicPr>
          <p:nvPr/>
        </p:nvPicPr>
        <p:blipFill>
          <a:blip r:embed="rId2"/>
          <a:srcRect/>
          <a:stretch>
            <a:fillRect/>
          </a:stretch>
        </p:blipFill>
        <p:spPr bwMode="auto">
          <a:xfrm>
            <a:off x="2195513" y="2924175"/>
            <a:ext cx="5111750" cy="346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611188" y="476250"/>
            <a:ext cx="7772400" cy="649288"/>
          </a:xfrm>
        </p:spPr>
        <p:txBody>
          <a:bodyPr/>
          <a:lstStyle/>
          <a:p>
            <a:pPr eaLnBrk="1" hangingPunct="1"/>
            <a:r>
              <a:rPr lang="es-ES" smtClean="0">
                <a:ea typeface="ＭＳ Ｐゴシック"/>
                <a:cs typeface="ＭＳ Ｐゴシック"/>
              </a:rPr>
              <a:t>Aspectos Generales</a:t>
            </a:r>
          </a:p>
        </p:txBody>
      </p:sp>
      <p:sp>
        <p:nvSpPr>
          <p:cNvPr id="47107" name="Content Placeholder 2"/>
          <p:cNvSpPr>
            <a:spLocks noGrp="1"/>
          </p:cNvSpPr>
          <p:nvPr>
            <p:ph idx="4294967295"/>
          </p:nvPr>
        </p:nvSpPr>
        <p:spPr>
          <a:xfrm>
            <a:off x="323850" y="1673225"/>
            <a:ext cx="8569325" cy="5184775"/>
          </a:xfrm>
        </p:spPr>
        <p:txBody>
          <a:bodyPr/>
          <a:lstStyle/>
          <a:p>
            <a:pPr algn="just" eaLnBrk="1" hangingPunct="1">
              <a:buClr>
                <a:schemeClr val="tx1"/>
              </a:buClr>
              <a:buSzTx/>
              <a:buFont typeface="Wingdings" pitchFamily="2" charset="2"/>
              <a:buChar char="Ø"/>
            </a:pPr>
            <a:r>
              <a:rPr lang="es-ES" sz="2000" smtClean="0">
                <a:ea typeface="ＭＳ Ｐゴシック"/>
                <a:cs typeface="ＭＳ Ｐゴシック"/>
              </a:rPr>
              <a:t>Hipótesis Principal</a:t>
            </a:r>
          </a:p>
          <a:p>
            <a:pPr algn="just" eaLnBrk="1" hangingPunct="1">
              <a:buClr>
                <a:schemeClr val="tx1"/>
              </a:buClr>
              <a:buSzTx/>
              <a:buFont typeface="Wingdings" pitchFamily="2" charset="2"/>
              <a:buNone/>
            </a:pPr>
            <a:endParaRPr lang="es-ES" sz="2000" smtClean="0">
              <a:ea typeface="ＭＳ Ｐゴシック"/>
              <a:cs typeface="ＭＳ Ｐゴシック"/>
            </a:endParaRPr>
          </a:p>
          <a:p>
            <a:pPr lvl="2" algn="just" eaLnBrk="1" hangingPunct="1">
              <a:buClr>
                <a:schemeClr val="tx1"/>
              </a:buClr>
            </a:pPr>
            <a:r>
              <a:rPr lang="es-ES" sz="1600" smtClean="0">
                <a:ea typeface="ＭＳ Ｐゴシック"/>
              </a:rPr>
              <a:t>En el Ecuador, el porcentaje promedio de inversión de remesas sería bajo. Los receptores de remesas estarían destinando menos del </a:t>
            </a:r>
            <a:r>
              <a:rPr lang="es-ES" sz="1600" b="1" smtClean="0">
                <a:ea typeface="ＭＳ Ｐゴシック"/>
              </a:rPr>
              <a:t>20%</a:t>
            </a:r>
            <a:r>
              <a:rPr lang="es-ES" sz="1600" smtClean="0">
                <a:ea typeface="ＭＳ Ｐゴシック"/>
              </a:rPr>
              <a:t> de dicho ingreso en actividades de inversión (</a:t>
            </a:r>
            <a:r>
              <a:rPr lang="es-ES" sz="1600" i="1" smtClean="0">
                <a:ea typeface="ＭＳ Ｐゴシック"/>
              </a:rPr>
              <a:t>negocio propio, ahorros bancarios, títulos, entre otras</a:t>
            </a:r>
            <a:r>
              <a:rPr lang="es-ES" sz="1600" smtClean="0">
                <a:ea typeface="ＭＳ Ｐゴシック"/>
              </a:rPr>
              <a:t>) y por lo tanto, las remesas estarían siendo dirigidas, en su mayoría, a gastos de consumo primario o corriente (</a:t>
            </a:r>
            <a:r>
              <a:rPr lang="es-ES" sz="1600" i="1" smtClean="0">
                <a:ea typeface="ＭＳ Ｐゴシック"/>
              </a:rPr>
              <a:t>satisfacción de necesidades básicas</a:t>
            </a:r>
            <a:r>
              <a:rPr lang="es-ES" sz="1600" smtClean="0">
                <a:ea typeface="ＭＳ Ｐゴシック"/>
              </a:rPr>
              <a:t>) sin generar “desarrollo económico sostenible”.</a:t>
            </a:r>
          </a:p>
          <a:p>
            <a:pPr lvl="3" algn="just" eaLnBrk="1" hangingPunct="1">
              <a:buClr>
                <a:schemeClr val="tx1"/>
              </a:buClr>
              <a:buFontTx/>
              <a:buNone/>
            </a:pPr>
            <a:endParaRPr lang="es-ES" sz="1600" smtClean="0">
              <a:ea typeface="ＭＳ Ｐゴシック"/>
            </a:endParaRPr>
          </a:p>
          <a:p>
            <a:pPr lvl="3" algn="just" eaLnBrk="1" hangingPunct="1">
              <a:buClr>
                <a:schemeClr val="tx1"/>
              </a:buClr>
            </a:pPr>
            <a:endParaRPr lang="es-ES" sz="1500" smtClean="0">
              <a:ea typeface="ＭＳ Ｐゴシック"/>
            </a:endParaRPr>
          </a:p>
          <a:p>
            <a:pPr algn="just" eaLnBrk="1" hangingPunct="1">
              <a:buClr>
                <a:schemeClr val="tx1"/>
              </a:buClr>
              <a:buSzTx/>
              <a:buFont typeface="Wingdings" pitchFamily="2" charset="2"/>
              <a:buNone/>
            </a:pPr>
            <a:r>
              <a:rPr lang="es-ES" sz="2000" smtClean="0">
                <a:ea typeface="ＭＳ Ｐゴシック"/>
                <a:cs typeface="ＭＳ Ｐゴシック"/>
              </a:rPr>
              <a:t>		</a:t>
            </a:r>
          </a:p>
          <a:p>
            <a:pPr algn="just" eaLnBrk="1" hangingPunct="1">
              <a:buClr>
                <a:schemeClr val="tx1"/>
              </a:buClr>
              <a:buSzTx/>
              <a:buFont typeface="Wingdings" pitchFamily="2" charset="2"/>
              <a:buNone/>
            </a:pPr>
            <a:endParaRPr lang="es-ES" sz="20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547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Acceso al Sistema Financiero (asf)</a:t>
            </a:r>
          </a:p>
          <a:p>
            <a:pPr marL="1600200" lvl="3" indent="-228600" algn="just">
              <a:spcBef>
                <a:spcPct val="20000"/>
              </a:spcBef>
              <a:buClr>
                <a:schemeClr val="tx1"/>
              </a:buClr>
              <a:buFontTx/>
              <a:buChar char="–"/>
            </a:pPr>
            <a:r>
              <a:rPr lang="es-ES" sz="1500">
                <a:latin typeface="Verdana" pitchFamily="34" charset="0"/>
              </a:rPr>
              <a:t>Promedio ponderado de servicios</a:t>
            </a:r>
          </a:p>
          <a:p>
            <a:pPr marL="2057400" lvl="4" indent="-228600" algn="just">
              <a:spcBef>
                <a:spcPct val="20000"/>
              </a:spcBef>
              <a:buClr>
                <a:schemeClr val="tx1"/>
              </a:buClr>
              <a:buFont typeface="Wingdings" pitchFamily="2" charset="2"/>
              <a:buChar char="§"/>
            </a:pPr>
            <a:r>
              <a:rPr lang="es-ES" sz="1300">
                <a:latin typeface="Verdana" pitchFamily="34" charset="0"/>
              </a:rPr>
              <a:t>Un punto por elemento si el acceso es regular o permanente</a:t>
            </a:r>
          </a:p>
          <a:p>
            <a:pPr marL="2057400" lvl="4" indent="-228600" algn="just">
              <a:spcBef>
                <a:spcPct val="20000"/>
              </a:spcBef>
              <a:buClr>
                <a:schemeClr val="tx1"/>
              </a:buClr>
              <a:buFont typeface="Wingdings" pitchFamily="2" charset="2"/>
              <a:buChar char="§"/>
            </a:pPr>
            <a:r>
              <a:rPr lang="es-ES" sz="1300">
                <a:latin typeface="Verdana" pitchFamily="34" charset="0"/>
              </a:rPr>
              <a:t>SI = 1, NO = 0</a:t>
            </a:r>
          </a:p>
          <a:p>
            <a:pPr marL="1600200" lvl="3" indent="-228600" algn="just">
              <a:spcBef>
                <a:spcPct val="20000"/>
              </a:spcBef>
              <a:buClr>
                <a:schemeClr val="tx1"/>
              </a:buClr>
              <a:buFontTx/>
              <a:buChar char="–"/>
            </a:pPr>
            <a:r>
              <a:rPr lang="es-ES" sz="1500">
                <a:latin typeface="Verdana" pitchFamily="34" charset="0"/>
              </a:rPr>
              <a:t>ASF significativo </a:t>
            </a:r>
            <a:r>
              <a:rPr lang="es-ES" sz="1500">
                <a:cs typeface="Arial" charset="0"/>
              </a:rPr>
              <a:t>≡</a:t>
            </a:r>
            <a:r>
              <a:rPr lang="es-ES" sz="1500">
                <a:latin typeface="Verdana" pitchFamily="34" charset="0"/>
              </a:rPr>
              <a:t> promedio &gt; 0.5</a:t>
            </a: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36% </a:t>
            </a:r>
            <a:r>
              <a:rPr lang="es-ES" sz="1500" b="1">
                <a:latin typeface="Verdana" pitchFamily="34" charset="0"/>
              </a:rPr>
              <a:t>SI</a:t>
            </a:r>
            <a:r>
              <a:rPr lang="es-ES" sz="1500">
                <a:latin typeface="Verdana" pitchFamily="34" charset="0"/>
              </a:rPr>
              <a:t> acceden al sistema financiero</a:t>
            </a:r>
          </a:p>
          <a:p>
            <a:pPr marL="1600200" lvl="3" indent="-228600" algn="just">
              <a:spcBef>
                <a:spcPct val="20000"/>
              </a:spcBef>
              <a:buClr>
                <a:schemeClr val="tx1"/>
              </a:buClr>
              <a:buFontTx/>
              <a:buChar char="–"/>
            </a:pPr>
            <a:r>
              <a:rPr lang="es-ES" sz="1500">
                <a:latin typeface="Verdana" pitchFamily="34" charset="0"/>
              </a:rPr>
              <a:t>6 de cada 10 no utilizarían de forma “significativa” los servicios del sistema financiero</a:t>
            </a:r>
          </a:p>
        </p:txBody>
      </p:sp>
      <p:pic>
        <p:nvPicPr>
          <p:cNvPr id="105478" name="Picture 6"/>
          <p:cNvPicPr>
            <a:picLocks noChangeAspect="1" noChangeArrowheads="1"/>
          </p:cNvPicPr>
          <p:nvPr/>
        </p:nvPicPr>
        <p:blipFill>
          <a:blip r:embed="rId2"/>
          <a:srcRect/>
          <a:stretch>
            <a:fillRect/>
          </a:stretch>
        </p:blipFill>
        <p:spPr bwMode="auto">
          <a:xfrm>
            <a:off x="3059113" y="3429000"/>
            <a:ext cx="3455987" cy="1709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7523"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Acceso al sistema financiero</a:t>
            </a:r>
          </a:p>
          <a:p>
            <a:pPr marL="1600200" lvl="3" indent="-228600" algn="just">
              <a:spcBef>
                <a:spcPct val="20000"/>
              </a:spcBef>
              <a:buClr>
                <a:schemeClr val="tx1"/>
              </a:buClr>
              <a:buFontTx/>
              <a:buChar char="–"/>
            </a:pPr>
            <a:r>
              <a:rPr lang="es-ES" sz="1500">
                <a:latin typeface="Verdana" pitchFamily="34" charset="0"/>
              </a:rPr>
              <a:t>Análisis por tipo de servicio</a:t>
            </a:r>
          </a:p>
          <a:p>
            <a:pPr marL="2057400" lvl="4" indent="-228600" algn="just">
              <a:spcBef>
                <a:spcPct val="20000"/>
              </a:spcBef>
              <a:buClr>
                <a:schemeClr val="tx1"/>
              </a:buClr>
              <a:buFont typeface="Wingdings" pitchFamily="2" charset="2"/>
              <a:buChar char="§"/>
            </a:pPr>
            <a:r>
              <a:rPr lang="es-ES" sz="1300">
                <a:latin typeface="Verdana" pitchFamily="34" charset="0"/>
              </a:rPr>
              <a:t>Cajero Automático (87%) e Inversión Financiera (7%)</a:t>
            </a:r>
          </a:p>
        </p:txBody>
      </p:sp>
      <p:pic>
        <p:nvPicPr>
          <p:cNvPr id="107525" name="Picture 5"/>
          <p:cNvPicPr>
            <a:picLocks noChangeAspect="1" noChangeArrowheads="1"/>
          </p:cNvPicPr>
          <p:nvPr/>
        </p:nvPicPr>
        <p:blipFill>
          <a:blip r:embed="rId2"/>
          <a:srcRect/>
          <a:stretch>
            <a:fillRect/>
          </a:stretch>
        </p:blipFill>
        <p:spPr bwMode="auto">
          <a:xfrm>
            <a:off x="468313" y="2997200"/>
            <a:ext cx="5832475" cy="3438525"/>
          </a:xfrm>
          <a:prstGeom prst="rect">
            <a:avLst/>
          </a:prstGeom>
          <a:noFill/>
          <a:ln w="9525">
            <a:noFill/>
            <a:miter lim="800000"/>
            <a:headEnd/>
            <a:tailEnd/>
          </a:ln>
          <a:effectLst/>
        </p:spPr>
      </p:pic>
      <p:sp>
        <p:nvSpPr>
          <p:cNvPr id="107526" name="Text Box 6"/>
          <p:cNvSpPr txBox="1">
            <a:spLocks noChangeArrowheads="1"/>
          </p:cNvSpPr>
          <p:nvPr/>
        </p:nvSpPr>
        <p:spPr bwMode="auto">
          <a:xfrm>
            <a:off x="6804025" y="3933825"/>
            <a:ext cx="1728788" cy="1322388"/>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Cta. de ahorros y corriente (46%)</a:t>
            </a:r>
          </a:p>
          <a:p>
            <a:pPr>
              <a:spcBef>
                <a:spcPct val="50000"/>
              </a:spcBef>
              <a:buFontTx/>
              <a:buChar char="•"/>
            </a:pPr>
            <a:r>
              <a:rPr lang="es-ES" sz="1300"/>
              <a:t> Cajero Automático (64%)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08547"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Acceso a Internet</a:t>
            </a: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Penetración de uso</a:t>
            </a:r>
          </a:p>
          <a:p>
            <a:pPr marL="2057400" lvl="4" indent="-228600" algn="just">
              <a:spcBef>
                <a:spcPct val="20000"/>
              </a:spcBef>
              <a:buClr>
                <a:schemeClr val="tx1"/>
              </a:buClr>
              <a:buFont typeface="Wingdings" pitchFamily="2" charset="2"/>
              <a:buChar char="§"/>
            </a:pPr>
            <a:r>
              <a:rPr lang="es-ES" sz="1300">
                <a:latin typeface="Verdana" pitchFamily="34" charset="0"/>
              </a:rPr>
              <a:t>57% (regular o bastante)</a:t>
            </a:r>
          </a:p>
          <a:p>
            <a:pPr marL="2057400" lvl="4" indent="-228600" algn="just">
              <a:spcBef>
                <a:spcPct val="20000"/>
              </a:spcBef>
              <a:buClr>
                <a:schemeClr val="tx1"/>
              </a:buClr>
              <a:buFont typeface="Wingdings" pitchFamily="2" charset="2"/>
              <a:buChar char="§"/>
            </a:pPr>
            <a:r>
              <a:rPr lang="es-ES" sz="1300">
                <a:latin typeface="Verdana" pitchFamily="34" charset="0"/>
              </a:rPr>
              <a:t>43% (poco o nulo)</a:t>
            </a:r>
          </a:p>
          <a:p>
            <a:pPr marL="2057400" lvl="4" indent="-228600" algn="just">
              <a:spcBef>
                <a:spcPct val="20000"/>
              </a:spcBef>
              <a:buClr>
                <a:schemeClr val="tx1"/>
              </a:buClr>
              <a:buFont typeface="Wingdings" pitchFamily="2" charset="2"/>
              <a:buNone/>
            </a:pPr>
            <a:endParaRPr lang="es-ES" sz="13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Razones del poco uso (43%)</a:t>
            </a:r>
          </a:p>
          <a:p>
            <a:pPr marL="2057400" lvl="4" indent="-228600" algn="just">
              <a:spcBef>
                <a:spcPct val="20000"/>
              </a:spcBef>
              <a:buClr>
                <a:schemeClr val="tx1"/>
              </a:buClr>
              <a:buFont typeface="Wingdings" pitchFamily="2" charset="2"/>
              <a:buChar char="§"/>
            </a:pPr>
            <a:endParaRPr lang="es-ES" sz="1000">
              <a:latin typeface="Verdana" pitchFamily="34" charset="0"/>
            </a:endParaRPr>
          </a:p>
          <a:p>
            <a:pPr marL="2057400" lvl="4" indent="-228600" algn="just">
              <a:spcBef>
                <a:spcPct val="20000"/>
              </a:spcBef>
              <a:buClr>
                <a:schemeClr val="tx1"/>
              </a:buClr>
              <a:buFont typeface="Wingdings" pitchFamily="2" charset="2"/>
              <a:buChar char="§"/>
            </a:pPr>
            <a:r>
              <a:rPr lang="es-ES" sz="1300">
                <a:latin typeface="Verdana" pitchFamily="34" charset="0"/>
              </a:rPr>
              <a:t>Imposibilidad de acceder al servicio en la zona donde viven.</a:t>
            </a:r>
          </a:p>
          <a:p>
            <a:pPr marL="2057400" lvl="4" indent="-228600" algn="just">
              <a:spcBef>
                <a:spcPct val="20000"/>
              </a:spcBef>
              <a:buClr>
                <a:schemeClr val="tx1"/>
              </a:buClr>
              <a:buFont typeface="Wingdings" pitchFamily="2" charset="2"/>
              <a:buNone/>
            </a:pPr>
            <a:endParaRPr lang="es-ES" sz="500">
              <a:latin typeface="Verdana" pitchFamily="34" charset="0"/>
            </a:endParaRPr>
          </a:p>
          <a:p>
            <a:pPr marL="2057400" lvl="4" indent="-228600" algn="just">
              <a:spcBef>
                <a:spcPct val="20000"/>
              </a:spcBef>
              <a:buClr>
                <a:schemeClr val="tx1"/>
              </a:buClr>
              <a:buFont typeface="Wingdings" pitchFamily="2" charset="2"/>
              <a:buChar char="§"/>
            </a:pPr>
            <a:r>
              <a:rPr lang="es-ES" sz="1300">
                <a:latin typeface="Verdana" pitchFamily="34" charset="0"/>
              </a:rPr>
              <a:t>Falta de conocimientos técnicos de cómo utilizar la herramienta o similares tecnologías complementarias.</a:t>
            </a:r>
          </a:p>
          <a:p>
            <a:pPr marL="2057400" lvl="4" indent="-228600" algn="just">
              <a:spcBef>
                <a:spcPct val="20000"/>
              </a:spcBef>
              <a:buClr>
                <a:schemeClr val="tx1"/>
              </a:buClr>
              <a:buFont typeface="Wingdings" pitchFamily="2" charset="2"/>
              <a:buNone/>
            </a:pPr>
            <a:endParaRPr lang="es-ES" sz="500">
              <a:latin typeface="Verdana" pitchFamily="34" charset="0"/>
            </a:endParaRPr>
          </a:p>
          <a:p>
            <a:pPr marL="2057400" lvl="4" indent="-228600" algn="just">
              <a:spcBef>
                <a:spcPct val="20000"/>
              </a:spcBef>
              <a:buClr>
                <a:schemeClr val="tx1"/>
              </a:buClr>
              <a:buFont typeface="Wingdings" pitchFamily="2" charset="2"/>
              <a:buChar char="§"/>
            </a:pPr>
            <a:r>
              <a:rPr lang="es-ES" sz="1300">
                <a:latin typeface="Verdana" pitchFamily="34" charset="0"/>
              </a:rPr>
              <a:t>Escasa disponibilidad de cybers, operadores y/o máquinas para facilitar el acceso (</a:t>
            </a:r>
            <a:r>
              <a:rPr lang="es-ES" sz="1300" i="1">
                <a:latin typeface="Verdana" pitchFamily="34" charset="0"/>
              </a:rPr>
              <a:t>problema de infraestructura</a:t>
            </a:r>
            <a:r>
              <a:rPr lang="es-ES" sz="1300">
                <a:latin typeface="Verdana" pitchFamily="34" charset="0"/>
              </a:rPr>
              <a:t>).</a:t>
            </a:r>
          </a:p>
          <a:p>
            <a:pPr marL="2057400" lvl="4" indent="-228600" algn="just">
              <a:spcBef>
                <a:spcPct val="20000"/>
              </a:spcBef>
              <a:buClr>
                <a:schemeClr val="tx1"/>
              </a:buClr>
              <a:buFont typeface="Wingdings" pitchFamily="2" charset="2"/>
              <a:buNone/>
            </a:pPr>
            <a:endParaRPr lang="es-ES" sz="500">
              <a:latin typeface="Verdana" pitchFamily="34" charset="0"/>
            </a:endParaRPr>
          </a:p>
          <a:p>
            <a:pPr marL="2057400" lvl="4" indent="-228600" algn="just">
              <a:spcBef>
                <a:spcPct val="20000"/>
              </a:spcBef>
              <a:buClr>
                <a:schemeClr val="tx1"/>
              </a:buClr>
              <a:buFont typeface="Wingdings" pitchFamily="2" charset="2"/>
              <a:buChar char="§"/>
            </a:pPr>
            <a:r>
              <a:rPr lang="es-ES" sz="1300">
                <a:latin typeface="Verdana" pitchFamily="34" charset="0"/>
              </a:rPr>
              <a:t>No hay necesidad.</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11619" name="Content Placeholder 2"/>
          <p:cNvSpPr>
            <a:spLocks/>
          </p:cNvSpPr>
          <p:nvPr/>
        </p:nvSpPr>
        <p:spPr bwMode="auto">
          <a:xfrm>
            <a:off x="323850" y="9810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Acceso a Internet</a:t>
            </a:r>
            <a:endParaRPr lang="es-ES" sz="17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Análisis por la finalidad de uso</a:t>
            </a:r>
          </a:p>
        </p:txBody>
      </p:sp>
      <p:pic>
        <p:nvPicPr>
          <p:cNvPr id="111621" name="Picture 5"/>
          <p:cNvPicPr>
            <a:picLocks noChangeAspect="1" noChangeArrowheads="1"/>
          </p:cNvPicPr>
          <p:nvPr/>
        </p:nvPicPr>
        <p:blipFill>
          <a:blip r:embed="rId2"/>
          <a:srcRect/>
          <a:stretch>
            <a:fillRect/>
          </a:stretch>
        </p:blipFill>
        <p:spPr bwMode="auto">
          <a:xfrm>
            <a:off x="2268538" y="2205038"/>
            <a:ext cx="4968875" cy="1573212"/>
          </a:xfrm>
          <a:prstGeom prst="rect">
            <a:avLst/>
          </a:prstGeom>
          <a:noFill/>
          <a:ln w="9525">
            <a:noFill/>
            <a:miter lim="800000"/>
            <a:headEnd/>
            <a:tailEnd/>
          </a:ln>
          <a:effectLst/>
        </p:spPr>
      </p:pic>
      <p:pic>
        <p:nvPicPr>
          <p:cNvPr id="111622" name="Picture 6"/>
          <p:cNvPicPr>
            <a:picLocks noChangeAspect="1" noChangeArrowheads="1"/>
          </p:cNvPicPr>
          <p:nvPr/>
        </p:nvPicPr>
        <p:blipFill>
          <a:blip r:embed="rId3"/>
          <a:srcRect/>
          <a:stretch>
            <a:fillRect/>
          </a:stretch>
        </p:blipFill>
        <p:spPr bwMode="auto">
          <a:xfrm>
            <a:off x="2627313" y="3860800"/>
            <a:ext cx="4248150" cy="264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12643"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Apoyo Gubernamental</a:t>
            </a:r>
          </a:p>
          <a:p>
            <a:pPr marL="1600200" lvl="3" indent="-228600" algn="just">
              <a:spcBef>
                <a:spcPct val="20000"/>
              </a:spcBef>
              <a:buClr>
                <a:schemeClr val="tx1"/>
              </a:buClr>
              <a:buFontTx/>
              <a:buChar char="–"/>
            </a:pPr>
            <a:r>
              <a:rPr lang="es-ES" sz="1500">
                <a:latin typeface="Verdana" pitchFamily="34" charset="0"/>
              </a:rPr>
              <a:t>¿Cuál es el apoyo que esperarían recibir los receptores de remesas de parte del Estado si decidieran invertir su dinero (</a:t>
            </a:r>
            <a:r>
              <a:rPr lang="es-ES" sz="1500" i="1">
                <a:latin typeface="Verdana" pitchFamily="34" charset="0"/>
              </a:rPr>
              <a:t>las remesas</a:t>
            </a:r>
            <a:r>
              <a:rPr lang="es-ES" sz="1500">
                <a:latin typeface="Verdana" pitchFamily="34" charset="0"/>
              </a:rPr>
              <a:t>) en un negocio?</a:t>
            </a:r>
          </a:p>
          <a:p>
            <a:pPr marL="1600200" lvl="3" indent="-228600" algn="just">
              <a:spcBef>
                <a:spcPct val="20000"/>
              </a:spcBef>
              <a:buClr>
                <a:schemeClr val="tx1"/>
              </a:buClr>
            </a:pPr>
            <a:endParaRPr lang="es-ES" sz="1500">
              <a:latin typeface="Verdana" pitchFamily="34" charset="0"/>
            </a:endParaRPr>
          </a:p>
        </p:txBody>
      </p:sp>
      <p:pic>
        <p:nvPicPr>
          <p:cNvPr id="112645" name="Picture 5"/>
          <p:cNvPicPr>
            <a:picLocks noChangeAspect="1" noChangeArrowheads="1"/>
          </p:cNvPicPr>
          <p:nvPr/>
        </p:nvPicPr>
        <p:blipFill>
          <a:blip r:embed="rId2"/>
          <a:srcRect/>
          <a:stretch>
            <a:fillRect/>
          </a:stretch>
        </p:blipFill>
        <p:spPr bwMode="auto">
          <a:xfrm>
            <a:off x="1979613" y="2924175"/>
            <a:ext cx="5327650" cy="3582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13667"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Predisposición a invertir las remesas</a:t>
            </a:r>
          </a:p>
          <a:p>
            <a:pPr marL="1600200" lvl="3" indent="-228600" algn="just">
              <a:spcBef>
                <a:spcPct val="20000"/>
              </a:spcBef>
              <a:buClr>
                <a:schemeClr val="tx1"/>
              </a:buClr>
              <a:buFontTx/>
              <a:buChar char="–"/>
            </a:pPr>
            <a:r>
              <a:rPr lang="es-ES" sz="1500">
                <a:latin typeface="Verdana" pitchFamily="34" charset="0"/>
              </a:rPr>
              <a:t>Voluntad antes que todo</a:t>
            </a:r>
          </a:p>
          <a:p>
            <a:pPr marL="1600200" lvl="3" indent="-228600" algn="just">
              <a:spcBef>
                <a:spcPct val="20000"/>
              </a:spcBef>
              <a:buClr>
                <a:schemeClr val="tx1"/>
              </a:buClr>
              <a:buFontTx/>
              <a:buChar char="–"/>
            </a:pPr>
            <a:endParaRPr lang="es-ES" sz="1500">
              <a:latin typeface="Verdana" pitchFamily="34" charset="0"/>
            </a:endParaRPr>
          </a:p>
          <a:p>
            <a:pPr marL="1600200" lvl="3" indent="-228600" algn="just">
              <a:spcBef>
                <a:spcPct val="20000"/>
              </a:spcBef>
              <a:buClr>
                <a:schemeClr val="tx1"/>
              </a:buClr>
              <a:buFontTx/>
              <a:buChar char="–"/>
            </a:pPr>
            <a:r>
              <a:rPr lang="es-ES" sz="1500">
                <a:latin typeface="Verdana" pitchFamily="34" charset="0"/>
              </a:rPr>
              <a:t>54% no está predispuesto a invertir</a:t>
            </a:r>
          </a:p>
          <a:p>
            <a:pPr marL="1600200" lvl="3" indent="-228600" algn="just">
              <a:spcBef>
                <a:spcPct val="20000"/>
              </a:spcBef>
              <a:buClr>
                <a:schemeClr val="tx1"/>
              </a:buClr>
              <a:buFontTx/>
              <a:buChar char="–"/>
            </a:pPr>
            <a:endParaRPr lang="es-ES" sz="1500">
              <a:latin typeface="Verdana" pitchFamily="34" charset="0"/>
            </a:endParaRPr>
          </a:p>
        </p:txBody>
      </p:sp>
      <p:pic>
        <p:nvPicPr>
          <p:cNvPr id="113669" name="Picture 5"/>
          <p:cNvPicPr>
            <a:picLocks noChangeAspect="1" noChangeArrowheads="1"/>
          </p:cNvPicPr>
          <p:nvPr/>
        </p:nvPicPr>
        <p:blipFill>
          <a:blip r:embed="rId2"/>
          <a:srcRect/>
          <a:stretch>
            <a:fillRect/>
          </a:stretch>
        </p:blipFill>
        <p:spPr bwMode="auto">
          <a:xfrm>
            <a:off x="2195513" y="2781300"/>
            <a:ext cx="4897437" cy="3452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611188" y="333375"/>
            <a:ext cx="7772400" cy="649288"/>
          </a:xfrm>
        </p:spPr>
        <p:txBody>
          <a:bodyPr/>
          <a:lstStyle/>
          <a:p>
            <a:pPr eaLnBrk="1" hangingPunct="1"/>
            <a:r>
              <a:rPr lang="es-ES" sz="2800" smtClean="0">
                <a:ea typeface="ＭＳ Ｐゴシック"/>
                <a:cs typeface="ＭＳ Ｐゴシック"/>
              </a:rPr>
              <a:t>Análisis Descriptivo</a:t>
            </a:r>
          </a:p>
        </p:txBody>
      </p:sp>
      <p:sp>
        <p:nvSpPr>
          <p:cNvPr id="114691" name="Content Placeholder 2"/>
          <p:cNvSpPr>
            <a:spLocks/>
          </p:cNvSpPr>
          <p:nvPr/>
        </p:nvSpPr>
        <p:spPr bwMode="auto">
          <a:xfrm>
            <a:off x="323850" y="8366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Predisposición a invertir las remesas</a:t>
            </a:r>
          </a:p>
          <a:p>
            <a:pPr marL="1600200" lvl="3" indent="-228600" algn="just">
              <a:spcBef>
                <a:spcPct val="20000"/>
              </a:spcBef>
              <a:buClr>
                <a:schemeClr val="tx1"/>
              </a:buClr>
              <a:buFontTx/>
              <a:buChar char="–"/>
            </a:pPr>
            <a:r>
              <a:rPr lang="es-ES" sz="1500">
                <a:latin typeface="Verdana" pitchFamily="34" charset="0"/>
              </a:rPr>
              <a:t>Análisis según edad y nivel educativo</a:t>
            </a:r>
          </a:p>
          <a:p>
            <a:pPr marL="1600200" lvl="3" indent="-228600" algn="just">
              <a:spcBef>
                <a:spcPct val="20000"/>
              </a:spcBef>
              <a:buClr>
                <a:schemeClr val="tx1"/>
              </a:buClr>
              <a:buFontTx/>
              <a:buChar char="–"/>
            </a:pPr>
            <a:endParaRPr lang="es-ES" sz="1500">
              <a:latin typeface="Verdana" pitchFamily="34" charset="0"/>
            </a:endParaRPr>
          </a:p>
        </p:txBody>
      </p:sp>
      <p:pic>
        <p:nvPicPr>
          <p:cNvPr id="114693" name="Picture 5"/>
          <p:cNvPicPr>
            <a:picLocks noChangeAspect="1" noChangeArrowheads="1"/>
          </p:cNvPicPr>
          <p:nvPr/>
        </p:nvPicPr>
        <p:blipFill>
          <a:blip r:embed="rId2"/>
          <a:srcRect/>
          <a:stretch>
            <a:fillRect/>
          </a:stretch>
        </p:blipFill>
        <p:spPr bwMode="auto">
          <a:xfrm>
            <a:off x="179388" y="2133600"/>
            <a:ext cx="4429125" cy="2695575"/>
          </a:xfrm>
          <a:prstGeom prst="rect">
            <a:avLst/>
          </a:prstGeom>
          <a:noFill/>
        </p:spPr>
      </p:pic>
      <p:pic>
        <p:nvPicPr>
          <p:cNvPr id="114694" name="Picture 6"/>
          <p:cNvPicPr>
            <a:picLocks noChangeAspect="1" noChangeArrowheads="1"/>
          </p:cNvPicPr>
          <p:nvPr/>
        </p:nvPicPr>
        <p:blipFill>
          <a:blip r:embed="rId3"/>
          <a:srcRect/>
          <a:stretch>
            <a:fillRect/>
          </a:stretch>
        </p:blipFill>
        <p:spPr bwMode="auto">
          <a:xfrm>
            <a:off x="4427538" y="3500438"/>
            <a:ext cx="4535487" cy="2614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611188" y="333375"/>
            <a:ext cx="7772400" cy="649288"/>
          </a:xfrm>
        </p:spPr>
        <p:txBody>
          <a:bodyPr/>
          <a:lstStyle/>
          <a:p>
            <a:pPr eaLnBrk="1" hangingPunct="1"/>
            <a:r>
              <a:rPr lang="es-ES" sz="2800" smtClean="0">
                <a:ea typeface="ＭＳ Ｐゴシック"/>
                <a:cs typeface="ＭＳ Ｐゴシック"/>
              </a:rPr>
              <a:t>Análisis Descriptivo</a:t>
            </a:r>
          </a:p>
        </p:txBody>
      </p:sp>
      <p:sp>
        <p:nvSpPr>
          <p:cNvPr id="115715" name="Content Placeholder 2"/>
          <p:cNvSpPr>
            <a:spLocks/>
          </p:cNvSpPr>
          <p:nvPr/>
        </p:nvSpPr>
        <p:spPr bwMode="auto">
          <a:xfrm>
            <a:off x="323850" y="836613"/>
            <a:ext cx="8569325" cy="50482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Herramientas de Inversión</a:t>
            </a:r>
            <a:endParaRPr lang="es-ES" sz="1900">
              <a:latin typeface="Verdana" pitchFamily="34" charset="0"/>
            </a:endParaRPr>
          </a:p>
        </p:txBody>
      </p:sp>
      <p:pic>
        <p:nvPicPr>
          <p:cNvPr id="115717" name="Picture 5"/>
          <p:cNvPicPr>
            <a:picLocks noChangeAspect="1" noChangeArrowheads="1"/>
          </p:cNvPicPr>
          <p:nvPr/>
        </p:nvPicPr>
        <p:blipFill>
          <a:blip r:embed="rId2"/>
          <a:srcRect/>
          <a:stretch>
            <a:fillRect/>
          </a:stretch>
        </p:blipFill>
        <p:spPr bwMode="auto">
          <a:xfrm>
            <a:off x="2627313" y="1557338"/>
            <a:ext cx="4752975" cy="3309937"/>
          </a:xfrm>
          <a:prstGeom prst="rect">
            <a:avLst/>
          </a:prstGeom>
          <a:noFill/>
          <a:ln w="9525">
            <a:noFill/>
            <a:miter lim="800000"/>
            <a:headEnd/>
            <a:tailEnd/>
          </a:ln>
          <a:effectLst/>
        </p:spPr>
      </p:pic>
      <p:sp>
        <p:nvSpPr>
          <p:cNvPr id="115719" name="Content Placeholder 2"/>
          <p:cNvSpPr>
            <a:spLocks/>
          </p:cNvSpPr>
          <p:nvPr/>
        </p:nvSpPr>
        <p:spPr bwMode="auto">
          <a:xfrm>
            <a:off x="-180975" y="1052513"/>
            <a:ext cx="8569325" cy="223202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Percepción de negocios</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endParaRPr lang="es-ES" sz="1300">
              <a:latin typeface="Verdana" pitchFamily="34" charset="0"/>
            </a:endParaRPr>
          </a:p>
          <a:p>
            <a:pPr marL="1600200" lvl="3" indent="-228600" algn="just">
              <a:spcBef>
                <a:spcPct val="20000"/>
              </a:spcBef>
              <a:buClr>
                <a:schemeClr val="tx1"/>
              </a:buClr>
              <a:buFontTx/>
              <a:buChar char="–"/>
            </a:pPr>
            <a:r>
              <a:rPr lang="es-ES" sz="1300">
                <a:latin typeface="Verdana" pitchFamily="34" charset="0"/>
              </a:rPr>
              <a:t>Del total de receptores de remesas considerados en la muestra, apenas el 26% de ellos afirma haber recibido alguna vez capacitación profesional de cómo iniciar un negocio.</a:t>
            </a:r>
          </a:p>
          <a:p>
            <a:pPr marL="1600200" lvl="3" indent="-228600" algn="just">
              <a:spcBef>
                <a:spcPct val="20000"/>
              </a:spcBef>
              <a:buClr>
                <a:schemeClr val="tx1"/>
              </a:buClr>
            </a:pPr>
            <a:endParaRPr lang="es-ES" sz="800">
              <a:latin typeface="Verdana" pitchFamily="34" charset="0"/>
            </a:endParaRPr>
          </a:p>
          <a:p>
            <a:pPr marL="1600200" lvl="3" indent="-228600" algn="just">
              <a:spcBef>
                <a:spcPct val="20000"/>
              </a:spcBef>
              <a:buClr>
                <a:schemeClr val="tx1"/>
              </a:buClr>
              <a:buFontTx/>
              <a:buChar char="–"/>
            </a:pPr>
            <a:r>
              <a:rPr lang="es-ES" sz="1300">
                <a:latin typeface="Verdana" pitchFamily="34" charset="0"/>
              </a:rPr>
              <a:t>El 85% de la muestra señala que el clima actual de inversión (como responsabilidad del Estado) y la situación económica que vive el país, no posibilita la apertura de nuevos negocios.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17763"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 dónde van las remesas?</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pic>
        <p:nvPicPr>
          <p:cNvPr id="117765" name="Picture 5"/>
          <p:cNvPicPr>
            <a:picLocks noChangeAspect="1" noChangeArrowheads="1"/>
          </p:cNvPicPr>
          <p:nvPr/>
        </p:nvPicPr>
        <p:blipFill>
          <a:blip r:embed="rId2"/>
          <a:srcRect/>
          <a:stretch>
            <a:fillRect/>
          </a:stretch>
        </p:blipFill>
        <p:spPr bwMode="auto">
          <a:xfrm>
            <a:off x="2051050" y="2133600"/>
            <a:ext cx="4895850" cy="432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19811"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 dónde van las remesas?</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pic>
        <p:nvPicPr>
          <p:cNvPr id="119812" name="Picture 4"/>
          <p:cNvPicPr>
            <a:picLocks noChangeAspect="1" noChangeArrowheads="1"/>
          </p:cNvPicPr>
          <p:nvPr/>
        </p:nvPicPr>
        <p:blipFill>
          <a:blip r:embed="rId2"/>
          <a:srcRect/>
          <a:stretch>
            <a:fillRect/>
          </a:stretch>
        </p:blipFill>
        <p:spPr bwMode="auto">
          <a:xfrm>
            <a:off x="468313" y="2276475"/>
            <a:ext cx="5689600" cy="3683000"/>
          </a:xfrm>
          <a:prstGeom prst="rect">
            <a:avLst/>
          </a:prstGeom>
          <a:noFill/>
          <a:ln w="9525">
            <a:noFill/>
            <a:miter lim="800000"/>
            <a:headEnd/>
            <a:tailEnd/>
          </a:ln>
          <a:effectLst/>
        </p:spPr>
      </p:pic>
      <p:sp>
        <p:nvSpPr>
          <p:cNvPr id="119813" name="Text Box 5"/>
          <p:cNvSpPr txBox="1">
            <a:spLocks noChangeArrowheads="1"/>
          </p:cNvSpPr>
          <p:nvPr/>
        </p:nvSpPr>
        <p:spPr bwMode="auto">
          <a:xfrm>
            <a:off x="6516688" y="3213100"/>
            <a:ext cx="2376487" cy="1720850"/>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a:t>
            </a:r>
          </a:p>
          <a:p>
            <a:pPr>
              <a:spcBef>
                <a:spcPct val="50000"/>
              </a:spcBef>
              <a:buFontTx/>
              <a:buChar char="•"/>
            </a:pPr>
            <a:r>
              <a:rPr lang="es-ES" sz="1300"/>
              <a:t> Gastos Diarios + Educación + Salud + Deudas = 80%</a:t>
            </a:r>
          </a:p>
          <a:p>
            <a:pPr>
              <a:spcBef>
                <a:spcPct val="50000"/>
              </a:spcBef>
              <a:buFontTx/>
              <a:buChar char="•"/>
            </a:pPr>
            <a:r>
              <a:rPr lang="es-ES" sz="1300"/>
              <a:t> Ahorro = 8%</a:t>
            </a:r>
          </a:p>
          <a:p>
            <a:pPr>
              <a:spcBef>
                <a:spcPct val="50000"/>
              </a:spcBef>
              <a:buFontTx/>
              <a:buChar char="•"/>
            </a:pPr>
            <a:r>
              <a:rPr lang="es-ES" sz="1300"/>
              <a:t> Inversiones a l/p = 4%</a:t>
            </a:r>
          </a:p>
          <a:p>
            <a:pPr>
              <a:spcBef>
                <a:spcPct val="50000"/>
              </a:spcBef>
              <a:buFontTx/>
              <a:buChar char="•"/>
            </a:pPr>
            <a:r>
              <a:rPr lang="es-ES" sz="1300"/>
              <a:t> Negocio propio =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a:xfrm>
            <a:off x="2339975" y="2205038"/>
            <a:ext cx="4784725" cy="1368425"/>
          </a:xfrm>
        </p:spPr>
        <p:txBody>
          <a:bodyPr/>
          <a:lstStyle/>
          <a:p>
            <a:pPr algn="ctr" eaLnBrk="1" hangingPunct="1"/>
            <a:r>
              <a:rPr lang="es-ES" sz="2800" smtClean="0">
                <a:ea typeface="ＭＳ Ｐゴシック"/>
                <a:cs typeface="ＭＳ Ｐゴシック"/>
              </a:rPr>
              <a:t>PARTE I</a:t>
            </a:r>
            <a:br>
              <a:rPr lang="es-ES" sz="2800" smtClean="0">
                <a:ea typeface="ＭＳ Ｐゴシック"/>
                <a:cs typeface="ＭＳ Ｐゴシック"/>
              </a:rPr>
            </a:br>
            <a:r>
              <a:rPr lang="es-ES" sz="2800" smtClean="0">
                <a:ea typeface="ＭＳ Ｐゴシック"/>
                <a:cs typeface="ＭＳ Ｐゴシック"/>
              </a:rPr>
              <a:t/>
            </a:r>
            <a:br>
              <a:rPr lang="es-ES" sz="2800" smtClean="0">
                <a:ea typeface="ＭＳ Ｐゴシック"/>
                <a:cs typeface="ＭＳ Ｐゴシック"/>
              </a:rPr>
            </a:br>
            <a:r>
              <a:rPr lang="es-ES" sz="2800" smtClean="0">
                <a:ea typeface="ＭＳ Ｐゴシック"/>
                <a:cs typeface="ＭＳ Ｐゴシック"/>
              </a:rPr>
              <a:t>Panorama general de las remesas</a:t>
            </a:r>
          </a:p>
        </p:txBody>
      </p:sp>
      <p:sp>
        <p:nvSpPr>
          <p:cNvPr id="174083" name="Content Placeholder 2"/>
          <p:cNvSpPr>
            <a:spLocks noGrp="1"/>
          </p:cNvSpPr>
          <p:nvPr>
            <p:ph idx="4294967295"/>
          </p:nvPr>
        </p:nvSpPr>
        <p:spPr>
          <a:xfrm>
            <a:off x="323850" y="1196975"/>
            <a:ext cx="8569325" cy="5184775"/>
          </a:xfrm>
        </p:spPr>
        <p:txBody>
          <a:bodyPr/>
          <a:lstStyle/>
          <a:p>
            <a:pPr algn="just" eaLnBrk="1" hangingPunct="1">
              <a:buClr>
                <a:schemeClr val="tx1"/>
              </a:buClr>
              <a:buSzTx/>
              <a:buFont typeface="Wingdings" pitchFamily="2" charset="2"/>
              <a:buNone/>
            </a:pPr>
            <a:endParaRPr lang="es-ES" sz="1800" smtClean="0">
              <a:ea typeface="ＭＳ Ｐゴシック"/>
              <a:cs typeface="ＭＳ Ｐゴシック"/>
            </a:endParaRPr>
          </a:p>
          <a:p>
            <a:pPr algn="just" eaLnBrk="1" hangingPunct="1">
              <a:buClr>
                <a:schemeClr val="tx1"/>
              </a:buClr>
              <a:buSzTx/>
              <a:buFont typeface="Wingdings" pitchFamily="2" charset="2"/>
              <a:buNone/>
            </a:pPr>
            <a:endParaRPr lang="es-ES" sz="20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Descriptivo</a:t>
            </a:r>
          </a:p>
        </p:txBody>
      </p:sp>
      <p:sp>
        <p:nvSpPr>
          <p:cNvPr id="121859" name="Content Placeholder 2"/>
          <p:cNvSpPr>
            <a:spLocks/>
          </p:cNvSpPr>
          <p:nvPr/>
        </p:nvSpPr>
        <p:spPr bwMode="auto">
          <a:xfrm>
            <a:off x="395288" y="13414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pic>
        <p:nvPicPr>
          <p:cNvPr id="121860" name="Picture 4"/>
          <p:cNvPicPr>
            <a:picLocks noChangeAspect="1" noChangeArrowheads="1"/>
          </p:cNvPicPr>
          <p:nvPr/>
        </p:nvPicPr>
        <p:blipFill>
          <a:blip r:embed="rId2"/>
          <a:srcRect/>
          <a:stretch>
            <a:fillRect/>
          </a:stretch>
        </p:blipFill>
        <p:spPr bwMode="auto">
          <a:xfrm>
            <a:off x="1547813" y="1844675"/>
            <a:ext cx="6048375" cy="4632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22883"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Análisis por ciudad</a:t>
            </a:r>
          </a:p>
          <a:p>
            <a:pPr marL="1600200" lvl="3" indent="-228600" algn="just">
              <a:spcBef>
                <a:spcPct val="20000"/>
              </a:spcBef>
              <a:buClr>
                <a:schemeClr val="tx1"/>
              </a:buClr>
            </a:pPr>
            <a:endParaRPr lang="es-ES" sz="15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pic>
        <p:nvPicPr>
          <p:cNvPr id="122886" name="Picture 6"/>
          <p:cNvPicPr>
            <a:picLocks noChangeAspect="1" noChangeArrowheads="1"/>
          </p:cNvPicPr>
          <p:nvPr/>
        </p:nvPicPr>
        <p:blipFill>
          <a:blip r:embed="rId2"/>
          <a:srcRect/>
          <a:stretch>
            <a:fillRect/>
          </a:stretch>
        </p:blipFill>
        <p:spPr bwMode="auto">
          <a:xfrm>
            <a:off x="1908175" y="2060575"/>
            <a:ext cx="5329238" cy="434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Descriptivo</a:t>
            </a:r>
          </a:p>
        </p:txBody>
      </p:sp>
      <p:sp>
        <p:nvSpPr>
          <p:cNvPr id="124931"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Contraste de hipótesis principal</a:t>
            </a:r>
          </a:p>
          <a:p>
            <a:pPr marL="1600200" lvl="3" indent="-228600" algn="just">
              <a:spcBef>
                <a:spcPct val="20000"/>
              </a:spcBef>
              <a:buClr>
                <a:schemeClr val="tx1"/>
              </a:buClr>
              <a:buFontTx/>
              <a:buChar char="–"/>
            </a:pPr>
            <a:r>
              <a:rPr lang="es-ES" sz="1500">
                <a:latin typeface="Verdana" pitchFamily="34" charset="0"/>
              </a:rPr>
              <a:t>Porcentaje de inversión ≤ 20%</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Porcentaje muestral: 21%</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¿Diferencia estadísticamente “significativa” o incremento debido al “azar”?</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Distribución normal estándar</a:t>
            </a: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Garantía de la prueba (Freund, Miller y Miller)</a:t>
            </a:r>
          </a:p>
          <a:p>
            <a:pPr marL="1600200" lvl="3" indent="-228600" algn="just">
              <a:spcBef>
                <a:spcPct val="20000"/>
              </a:spcBef>
              <a:buClr>
                <a:schemeClr val="tx1"/>
              </a:buClr>
              <a:buFontTx/>
              <a:buChar char="–"/>
            </a:pPr>
            <a:r>
              <a:rPr lang="es-ES" sz="1500">
                <a:latin typeface="Verdana" pitchFamily="34" charset="0"/>
              </a:rPr>
              <a:t>Aleatoriedad, n&gt;30 y población infinita</a:t>
            </a:r>
          </a:p>
          <a:p>
            <a:pPr marL="1600200" lvl="3" indent="-228600" algn="just">
              <a:spcBef>
                <a:spcPct val="20000"/>
              </a:spcBef>
              <a:buClr>
                <a:schemeClr val="tx1"/>
              </a:buClr>
              <a:buFontTx/>
              <a:buChar char="–"/>
            </a:pPr>
            <a:r>
              <a:rPr lang="es-ES" sz="1500">
                <a:latin typeface="Verdana" pitchFamily="34" charset="0"/>
              </a:rPr>
              <a:t>Aproximaciones normales</a:t>
            </a:r>
          </a:p>
        </p:txBody>
      </p:sp>
      <p:pic>
        <p:nvPicPr>
          <p:cNvPr id="124934" name="Picture 6"/>
          <p:cNvPicPr>
            <a:picLocks noChangeAspect="1" noChangeArrowheads="1"/>
          </p:cNvPicPr>
          <p:nvPr/>
        </p:nvPicPr>
        <p:blipFill>
          <a:blip r:embed="rId2"/>
          <a:srcRect/>
          <a:stretch>
            <a:fillRect/>
          </a:stretch>
        </p:blipFill>
        <p:spPr bwMode="auto">
          <a:xfrm>
            <a:off x="3635375" y="3789363"/>
            <a:ext cx="2016125" cy="145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Análisis Descriptivo</a:t>
            </a:r>
          </a:p>
        </p:txBody>
      </p:sp>
      <p:sp>
        <p:nvSpPr>
          <p:cNvPr id="125955"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Destino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Especificaciones</a:t>
            </a:r>
          </a:p>
          <a:p>
            <a:pPr marL="1600200" lvl="3" indent="-228600" algn="just">
              <a:spcBef>
                <a:spcPct val="20000"/>
              </a:spcBef>
              <a:buClr>
                <a:schemeClr val="tx1"/>
              </a:buClr>
              <a:buFontTx/>
              <a:buChar char="–"/>
            </a:pPr>
            <a:r>
              <a:rPr lang="es-ES" sz="1500">
                <a:latin typeface="Verdana" pitchFamily="34" charset="0"/>
              </a:rPr>
              <a:t>Prueba de medias</a:t>
            </a:r>
          </a:p>
          <a:p>
            <a:pPr marL="1600200" lvl="3" indent="-228600" algn="just">
              <a:spcBef>
                <a:spcPct val="20000"/>
              </a:spcBef>
              <a:buClr>
                <a:schemeClr val="tx1"/>
              </a:buClr>
              <a:buFontTx/>
              <a:buChar char="–"/>
            </a:pPr>
            <a:r>
              <a:rPr lang="es-ES" sz="1500">
                <a:latin typeface="Verdana" pitchFamily="34" charset="0"/>
              </a:rPr>
              <a:t>Una cola</a:t>
            </a:r>
          </a:p>
          <a:p>
            <a:pPr marL="1600200" lvl="3" indent="-228600" algn="just">
              <a:spcBef>
                <a:spcPct val="20000"/>
              </a:spcBef>
              <a:buClr>
                <a:schemeClr val="tx1"/>
              </a:buClr>
              <a:buFontTx/>
              <a:buChar char="–"/>
            </a:pPr>
            <a:r>
              <a:rPr lang="es-ES" sz="1500">
                <a:latin typeface="Verdana" pitchFamily="34" charset="0"/>
              </a:rPr>
              <a:t>Nivel de confianza: 95%</a:t>
            </a:r>
          </a:p>
          <a:p>
            <a:pPr marL="1600200" lvl="3" indent="-228600" algn="just">
              <a:spcBef>
                <a:spcPct val="20000"/>
              </a:spcBef>
              <a:buClr>
                <a:schemeClr val="tx1"/>
              </a:buClr>
              <a:buFontTx/>
              <a:buChar char="–"/>
            </a:pPr>
            <a:r>
              <a:rPr lang="es-ES" sz="1500">
                <a:latin typeface="Verdana" pitchFamily="34" charset="0"/>
              </a:rPr>
              <a:t>Hipótesis nula y alternativa</a:t>
            </a:r>
          </a:p>
          <a:p>
            <a:pPr marL="2057400" lvl="4" indent="-228600" algn="just">
              <a:spcBef>
                <a:spcPct val="20000"/>
              </a:spcBef>
              <a:buClr>
                <a:schemeClr val="tx1"/>
              </a:buClr>
              <a:buFont typeface="Wingdings" pitchFamily="2" charset="2"/>
              <a:buChar char="§"/>
            </a:pPr>
            <a:r>
              <a:rPr lang="es-ES" sz="1300">
                <a:latin typeface="Verdana" pitchFamily="34" charset="0"/>
              </a:rPr>
              <a:t>Ho: μ ≤ 20%  	H1: μ &gt; 20%</a:t>
            </a:r>
          </a:p>
          <a:p>
            <a:pPr marL="1600200" lvl="3" indent="-228600" algn="just">
              <a:spcBef>
                <a:spcPct val="20000"/>
              </a:spcBef>
              <a:buClr>
                <a:schemeClr val="tx1"/>
              </a:buClr>
              <a:buFontTx/>
              <a:buChar char="–"/>
            </a:pPr>
            <a:r>
              <a:rPr lang="es-ES" sz="1500">
                <a:latin typeface="Verdana" pitchFamily="34" charset="0"/>
              </a:rPr>
              <a:t>Z crítico: -1.645</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Resultado</a:t>
            </a:r>
          </a:p>
          <a:p>
            <a:pPr marL="1600200" lvl="3" indent="-228600" algn="just">
              <a:spcBef>
                <a:spcPct val="20000"/>
              </a:spcBef>
              <a:buClr>
                <a:schemeClr val="tx1"/>
              </a:buClr>
              <a:buFontTx/>
              <a:buChar char="–"/>
            </a:pPr>
            <a:r>
              <a:rPr lang="es-ES" sz="1500">
                <a:latin typeface="Verdana" pitchFamily="34" charset="0"/>
              </a:rPr>
              <a:t>Z estadístico: 0.737</a:t>
            </a:r>
          </a:p>
          <a:p>
            <a:pPr marL="1600200" lvl="3" indent="-228600" algn="just">
              <a:spcBef>
                <a:spcPct val="20000"/>
              </a:spcBef>
              <a:buClr>
                <a:schemeClr val="tx1"/>
              </a:buClr>
              <a:buFontTx/>
              <a:buChar char="–"/>
            </a:pPr>
            <a:r>
              <a:rPr lang="es-ES" sz="1500">
                <a:latin typeface="Verdana" pitchFamily="34" charset="0"/>
              </a:rPr>
              <a:t>No se descarta hipótesis nula</a:t>
            </a:r>
          </a:p>
          <a:p>
            <a:pPr marL="2057400" lvl="4" indent="-228600" algn="just">
              <a:spcBef>
                <a:spcPct val="20000"/>
              </a:spcBef>
              <a:buClr>
                <a:schemeClr val="tx1"/>
              </a:buClr>
              <a:buFont typeface="Wingdings" pitchFamily="2" charset="2"/>
              <a:buChar char="§"/>
            </a:pPr>
            <a:r>
              <a:rPr lang="es-ES" sz="1300">
                <a:latin typeface="Verdana" pitchFamily="34" charset="0"/>
              </a:rPr>
              <a:t>Porcentaje de inversión de remesas sería igual o menor al 20%</a:t>
            </a:r>
          </a:p>
          <a:p>
            <a:pPr marL="2057400" lvl="4" indent="-228600" algn="just">
              <a:spcBef>
                <a:spcPct val="20000"/>
              </a:spcBef>
              <a:buClr>
                <a:schemeClr val="tx1"/>
              </a:buClr>
              <a:buFont typeface="Wingdings" pitchFamily="2" charset="2"/>
              <a:buChar char="§"/>
            </a:pPr>
            <a:r>
              <a:rPr lang="es-ES" sz="1300">
                <a:latin typeface="Verdana" pitchFamily="34" charset="0"/>
              </a:rPr>
              <a:t>La diferencia del 1% se debería al azar</a:t>
            </a:r>
          </a:p>
          <a:p>
            <a:pPr marL="1600200" lvl="3" indent="-228600" algn="just">
              <a:spcBef>
                <a:spcPct val="20000"/>
              </a:spcBef>
              <a:buClr>
                <a:schemeClr val="tx1"/>
              </a:buClr>
              <a:buFontTx/>
              <a:buChar char="–"/>
            </a:pPr>
            <a:r>
              <a:rPr lang="es-ES" sz="1500">
                <a:latin typeface="Verdana" pitchFamily="34" charset="0"/>
              </a:rPr>
              <a:t>La inversión de remesas no se habría incrementado significativamente en los últimos tres o cinco años 	</a:t>
            </a:r>
          </a:p>
        </p:txBody>
      </p:sp>
      <p:pic>
        <p:nvPicPr>
          <p:cNvPr id="125957" name="Picture 5"/>
          <p:cNvPicPr>
            <a:picLocks noChangeAspect="1" noChangeArrowheads="1"/>
          </p:cNvPicPr>
          <p:nvPr/>
        </p:nvPicPr>
        <p:blipFill>
          <a:blip r:embed="rId2"/>
          <a:srcRect/>
          <a:stretch>
            <a:fillRect/>
          </a:stretch>
        </p:blipFill>
        <p:spPr bwMode="auto">
          <a:xfrm>
            <a:off x="5724525" y="2349500"/>
            <a:ext cx="2879725" cy="1649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26979" name="Content Placeholder 2"/>
          <p:cNvSpPr>
            <a:spLocks/>
          </p:cNvSpPr>
          <p:nvPr/>
        </p:nvSpPr>
        <p:spPr bwMode="auto">
          <a:xfrm>
            <a:off x="323850" y="1125538"/>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Introducción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Objetivo: Explicar el porcentaje de inversión de remesas en función de factores (características) propios (as) del receptor ecuatoriano.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Modelo econométrico</a:t>
            </a:r>
          </a:p>
          <a:p>
            <a:pPr marL="1600200" lvl="3" indent="-228600" algn="just">
              <a:spcBef>
                <a:spcPct val="20000"/>
              </a:spcBef>
              <a:buClr>
                <a:schemeClr val="tx1"/>
              </a:buClr>
              <a:buFontTx/>
              <a:buChar char="–"/>
            </a:pPr>
            <a:r>
              <a:rPr lang="es-ES" sz="1500">
                <a:latin typeface="Verdana" pitchFamily="34" charset="0"/>
              </a:rPr>
              <a:t>Implicaciones</a:t>
            </a:r>
          </a:p>
          <a:p>
            <a:pPr marL="1600200" lvl="3" indent="-228600" algn="just">
              <a:spcBef>
                <a:spcPct val="20000"/>
              </a:spcBef>
              <a:buClr>
                <a:schemeClr val="tx1"/>
              </a:buClr>
              <a:buFontTx/>
              <a:buChar char="–"/>
            </a:pPr>
            <a:r>
              <a:rPr lang="es-ES" sz="1500">
                <a:latin typeface="Verdana" pitchFamily="34" charset="0"/>
              </a:rPr>
              <a:t>Pruebas de validación</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Evaluación de escenarios</a:t>
            </a:r>
          </a:p>
          <a:p>
            <a:pPr marL="1600200" lvl="3" indent="-228600" algn="just">
              <a:spcBef>
                <a:spcPct val="20000"/>
              </a:spcBef>
              <a:buClr>
                <a:schemeClr val="tx1"/>
              </a:buClr>
              <a:buFontTx/>
              <a:buChar char="–"/>
            </a:pPr>
            <a:r>
              <a:rPr lang="es-ES" sz="1500">
                <a:latin typeface="Verdana" pitchFamily="34" charset="0"/>
              </a:rPr>
              <a:t>Predicción</a:t>
            </a:r>
          </a:p>
          <a:p>
            <a:pPr marL="1600200" lvl="3" indent="-228600" algn="just">
              <a:spcBef>
                <a:spcPct val="20000"/>
              </a:spcBef>
              <a:buClr>
                <a:schemeClr val="tx1"/>
              </a:buClr>
              <a:buFontTx/>
              <a:buChar char="–"/>
            </a:pPr>
            <a:r>
              <a:rPr lang="es-ES" sz="1500">
                <a:latin typeface="Verdana" pitchFamily="34" charset="0"/>
              </a:rPr>
              <a:t>Receptor de remesas representativo</a:t>
            </a: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126981" name="Picture 5"/>
          <p:cNvPicPr>
            <a:picLocks noChangeAspect="1" noChangeArrowheads="1"/>
          </p:cNvPicPr>
          <p:nvPr/>
        </p:nvPicPr>
        <p:blipFill>
          <a:blip r:embed="rId2"/>
          <a:srcRect/>
          <a:stretch>
            <a:fillRect/>
          </a:stretch>
        </p:blipFill>
        <p:spPr bwMode="auto">
          <a:xfrm>
            <a:off x="6084888" y="3213100"/>
            <a:ext cx="2151062" cy="2243138"/>
          </a:xfrm>
          <a:prstGeom prst="rect">
            <a:avLst/>
          </a:prstGeom>
          <a:noFill/>
          <a:ln w="9525">
            <a:noFill/>
            <a:miter lim="800000"/>
            <a:headEnd/>
            <a:tailEnd/>
          </a:ln>
          <a:effectLst/>
        </p:spPr>
      </p:pic>
      <p:pic>
        <p:nvPicPr>
          <p:cNvPr id="126983" name="Picture 7"/>
          <p:cNvPicPr>
            <a:picLocks noChangeAspect="1" noChangeArrowheads="1"/>
          </p:cNvPicPr>
          <p:nvPr/>
        </p:nvPicPr>
        <p:blipFill>
          <a:blip r:embed="rId3"/>
          <a:srcRect/>
          <a:stretch>
            <a:fillRect/>
          </a:stretch>
        </p:blipFill>
        <p:spPr bwMode="auto">
          <a:xfrm>
            <a:off x="2339975" y="4437063"/>
            <a:ext cx="2647950" cy="176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28003"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Datos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Periodo de análisis: Noviembre 2008 – Marzo 2009</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Información primaria</a:t>
            </a:r>
          </a:p>
          <a:p>
            <a:pPr marL="1600200" lvl="3" indent="-228600" algn="just">
              <a:spcBef>
                <a:spcPct val="20000"/>
              </a:spcBef>
              <a:buClr>
                <a:schemeClr val="tx1"/>
              </a:buClr>
              <a:buFontTx/>
              <a:buChar char="–"/>
            </a:pPr>
            <a:r>
              <a:rPr lang="es-ES" sz="1500">
                <a:latin typeface="Verdana" pitchFamily="34" charset="0"/>
              </a:rPr>
              <a:t>Investigación de campo</a:t>
            </a:r>
          </a:p>
          <a:p>
            <a:pPr marL="1600200" lvl="3" indent="-228600" algn="just">
              <a:spcBef>
                <a:spcPct val="20000"/>
              </a:spcBef>
              <a:buClr>
                <a:schemeClr val="tx1"/>
              </a:buClr>
              <a:buFontTx/>
              <a:buChar char="–"/>
            </a:pPr>
            <a:r>
              <a:rPr lang="es-ES" sz="1500">
                <a:latin typeface="Verdana" pitchFamily="34" charset="0"/>
              </a:rPr>
              <a:t>Base de datos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Corte transversal o sección cruzada</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¿Fuentes externas?</a:t>
            </a:r>
          </a:p>
          <a:p>
            <a:pPr marL="1600200" lvl="3" indent="-228600" algn="just">
              <a:spcBef>
                <a:spcPct val="20000"/>
              </a:spcBef>
              <a:buClr>
                <a:schemeClr val="tx1"/>
              </a:buClr>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
        <p:nvSpPr>
          <p:cNvPr id="128005" name="AutoShape 5"/>
          <p:cNvSpPr>
            <a:spLocks noChangeArrowheads="1"/>
          </p:cNvSpPr>
          <p:nvPr/>
        </p:nvSpPr>
        <p:spPr bwMode="auto">
          <a:xfrm>
            <a:off x="2916238" y="4581525"/>
            <a:ext cx="3455987"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solidFill>
              <a:schemeClr val="tx1"/>
            </a:solidFill>
            <a:miter lim="800000"/>
            <a:headEnd/>
            <a:tailEnd/>
          </a:ln>
          <a:effectLst/>
        </p:spPr>
        <p:txBody>
          <a:bodyPr wrap="none" anchor="ctr"/>
          <a:lstStyle/>
          <a:p>
            <a:pPr algn="ctr"/>
            <a:r>
              <a:rPr lang="es-ES">
                <a:solidFill>
                  <a:schemeClr val="bg1"/>
                </a:solidFill>
              </a:rPr>
              <a:t>Al modelo…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29027"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Modelo</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Regresión múltiple</a:t>
            </a:r>
          </a:p>
          <a:p>
            <a:pPr marL="1600200" lvl="3" indent="-228600" algn="just">
              <a:spcBef>
                <a:spcPct val="20000"/>
              </a:spcBef>
              <a:buClr>
                <a:schemeClr val="tx1"/>
              </a:buClr>
              <a:buFontTx/>
              <a:buChar char="–"/>
            </a:pPr>
            <a:r>
              <a:rPr lang="es-ES" sz="1500">
                <a:latin typeface="Verdana" pitchFamily="34" charset="0"/>
              </a:rPr>
              <a:t>Estimación MCO</a:t>
            </a:r>
          </a:p>
          <a:p>
            <a:pPr marL="1600200" lvl="3" indent="-228600" algn="just">
              <a:spcBef>
                <a:spcPct val="20000"/>
              </a:spcBef>
              <a:buClr>
                <a:schemeClr val="tx1"/>
              </a:buClr>
              <a:buFontTx/>
              <a:buChar char="–"/>
            </a:pPr>
            <a:r>
              <a:rPr lang="es-ES" sz="1500">
                <a:latin typeface="Verdana" pitchFamily="34" charset="0"/>
              </a:rPr>
              <a:t>Variables en estudio vs. Porcentaje de inversión de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Variable dependiente = proporción continua (0-1)</a:t>
            </a:r>
          </a:p>
          <a:p>
            <a:pPr marL="1600200" lvl="3" indent="-228600" algn="just">
              <a:spcBef>
                <a:spcPct val="20000"/>
              </a:spcBef>
              <a:buClr>
                <a:schemeClr val="tx1"/>
              </a:buClr>
              <a:buFontTx/>
              <a:buChar char="–"/>
            </a:pPr>
            <a:r>
              <a:rPr lang="es-ES" sz="1500">
                <a:latin typeface="Verdana" pitchFamily="34" charset="0"/>
              </a:rPr>
              <a:t>Ajuste propuesto por Anthony Atkinson*</a:t>
            </a:r>
          </a:p>
          <a:p>
            <a:pPr marL="1600200" lvl="3" indent="-228600" algn="just">
              <a:spcBef>
                <a:spcPct val="20000"/>
              </a:spcBef>
              <a:buClr>
                <a:schemeClr val="tx1"/>
              </a:buClr>
              <a:buFontTx/>
              <a:buChar char="–"/>
            </a:pPr>
            <a:r>
              <a:rPr lang="es-ES" sz="1500">
                <a:latin typeface="Verdana" pitchFamily="34" charset="0"/>
              </a:rPr>
              <a:t>Transformación logarítmica negativa</a:t>
            </a:r>
          </a:p>
          <a:p>
            <a:pPr marL="1600200" lvl="3" indent="-228600" algn="just">
              <a:spcBef>
                <a:spcPct val="20000"/>
              </a:spcBef>
              <a:buClr>
                <a:schemeClr val="tx1"/>
              </a:buClr>
              <a:buFontTx/>
              <a:buChar char="–"/>
            </a:pPr>
            <a:r>
              <a:rPr lang="es-ES" sz="1500">
                <a:latin typeface="Verdana" pitchFamily="34" charset="0"/>
              </a:rPr>
              <a:t>Objetivo: Obtener resultados “robustos” y hacer factible la inferencia estadística. </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Expresión general del modelo:</a:t>
            </a:r>
          </a:p>
        </p:txBody>
      </p:sp>
      <p:sp>
        <p:nvSpPr>
          <p:cNvPr id="129030" name="Line 6"/>
          <p:cNvSpPr>
            <a:spLocks noChangeShapeType="1"/>
          </p:cNvSpPr>
          <p:nvPr/>
        </p:nvSpPr>
        <p:spPr bwMode="auto">
          <a:xfrm flipV="1">
            <a:off x="2700338" y="2852738"/>
            <a:ext cx="0" cy="142875"/>
          </a:xfrm>
          <a:prstGeom prst="line">
            <a:avLst/>
          </a:prstGeom>
          <a:noFill/>
          <a:ln w="9525">
            <a:solidFill>
              <a:schemeClr val="tx1"/>
            </a:solidFill>
            <a:round/>
            <a:headEnd/>
            <a:tailEnd/>
          </a:ln>
          <a:effectLst/>
        </p:spPr>
        <p:txBody>
          <a:bodyPr/>
          <a:lstStyle/>
          <a:p>
            <a:endParaRPr lang="en-US"/>
          </a:p>
        </p:txBody>
      </p:sp>
      <p:sp>
        <p:nvSpPr>
          <p:cNvPr id="129031" name="Line 7"/>
          <p:cNvSpPr>
            <a:spLocks noChangeShapeType="1"/>
          </p:cNvSpPr>
          <p:nvPr/>
        </p:nvSpPr>
        <p:spPr bwMode="auto">
          <a:xfrm>
            <a:off x="2700338" y="2852738"/>
            <a:ext cx="3384550" cy="0"/>
          </a:xfrm>
          <a:prstGeom prst="line">
            <a:avLst/>
          </a:prstGeom>
          <a:noFill/>
          <a:ln w="9525">
            <a:solidFill>
              <a:schemeClr val="tx1"/>
            </a:solidFill>
            <a:round/>
            <a:headEnd/>
            <a:tailEnd/>
          </a:ln>
          <a:effectLst/>
        </p:spPr>
        <p:txBody>
          <a:bodyPr/>
          <a:lstStyle/>
          <a:p>
            <a:endParaRPr lang="en-US"/>
          </a:p>
        </p:txBody>
      </p:sp>
      <p:sp>
        <p:nvSpPr>
          <p:cNvPr id="129032" name="Line 8"/>
          <p:cNvSpPr>
            <a:spLocks noChangeShapeType="1"/>
          </p:cNvSpPr>
          <p:nvPr/>
        </p:nvSpPr>
        <p:spPr bwMode="auto">
          <a:xfrm flipV="1">
            <a:off x="6084888" y="2708275"/>
            <a:ext cx="0" cy="144463"/>
          </a:xfrm>
          <a:prstGeom prst="line">
            <a:avLst/>
          </a:prstGeom>
          <a:noFill/>
          <a:ln w="19050">
            <a:solidFill>
              <a:schemeClr val="tx1"/>
            </a:solidFill>
            <a:round/>
            <a:headEnd/>
            <a:tailEnd type="arrow" w="med" len="med"/>
          </a:ln>
          <a:effectLst/>
        </p:spPr>
        <p:txBody>
          <a:bodyPr/>
          <a:lstStyle/>
          <a:p>
            <a:endParaRPr lang="en-US"/>
          </a:p>
        </p:txBody>
      </p:sp>
      <p:sp>
        <p:nvSpPr>
          <p:cNvPr id="129033" name="Text Box 9"/>
          <p:cNvSpPr txBox="1">
            <a:spLocks noChangeArrowheads="1"/>
          </p:cNvSpPr>
          <p:nvPr/>
        </p:nvSpPr>
        <p:spPr bwMode="auto">
          <a:xfrm>
            <a:off x="611188" y="6237288"/>
            <a:ext cx="8353425" cy="274637"/>
          </a:xfrm>
          <a:prstGeom prst="rect">
            <a:avLst/>
          </a:prstGeom>
          <a:noFill/>
          <a:ln w="9525">
            <a:noFill/>
            <a:miter lim="800000"/>
            <a:headEnd/>
            <a:tailEnd/>
          </a:ln>
          <a:effectLst/>
        </p:spPr>
        <p:txBody>
          <a:bodyPr>
            <a:spAutoFit/>
          </a:bodyPr>
          <a:lstStyle/>
          <a:p>
            <a:pPr>
              <a:spcBef>
                <a:spcPct val="50000"/>
              </a:spcBef>
            </a:pPr>
            <a:r>
              <a:rPr lang="es-ES" sz="1200"/>
              <a:t>* Académico, profesor de estadística de la Universidad de Londres.		</a:t>
            </a:r>
          </a:p>
        </p:txBody>
      </p:sp>
      <p:pic>
        <p:nvPicPr>
          <p:cNvPr id="129035" name="Picture 11"/>
          <p:cNvPicPr>
            <a:picLocks noChangeAspect="1" noChangeArrowheads="1"/>
          </p:cNvPicPr>
          <p:nvPr/>
        </p:nvPicPr>
        <p:blipFill>
          <a:blip r:embed="rId2"/>
          <a:srcRect/>
          <a:stretch>
            <a:fillRect/>
          </a:stretch>
        </p:blipFill>
        <p:spPr bwMode="auto">
          <a:xfrm>
            <a:off x="2555875" y="5084763"/>
            <a:ext cx="4392613" cy="79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30051"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Modelo</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Char char="§"/>
            </a:pPr>
            <a:endParaRPr lang="es-ES" sz="1600">
              <a:latin typeface="Verdana" pitchFamily="34" charset="0"/>
            </a:endParaRPr>
          </a:p>
          <a:p>
            <a:pPr marL="1143000" lvl="2" indent="-228600" algn="just">
              <a:spcBef>
                <a:spcPct val="20000"/>
              </a:spcBef>
              <a:buClr>
                <a:schemeClr val="tx1"/>
              </a:buClr>
              <a:buFont typeface="Wingdings" pitchFamily="2" charset="2"/>
              <a:buNone/>
            </a:pPr>
            <a:endParaRPr lang="es-ES" sz="1500" b="1">
              <a:latin typeface="Verdana" pitchFamily="34" charset="0"/>
            </a:endParaRPr>
          </a:p>
          <a:p>
            <a:pPr marL="1143000" lvl="2" indent="-228600" algn="just">
              <a:spcBef>
                <a:spcPct val="20000"/>
              </a:spcBef>
              <a:buClr>
                <a:schemeClr val="tx1"/>
              </a:buClr>
              <a:buFont typeface="Wingdings" pitchFamily="2" charset="2"/>
              <a:buChar char="§"/>
            </a:pPr>
            <a:r>
              <a:rPr lang="es-ES" sz="1500" b="1">
                <a:latin typeface="Verdana" pitchFamily="34" charset="0"/>
              </a:rPr>
              <a:t>log (Yi):</a:t>
            </a:r>
            <a:r>
              <a:rPr lang="es-ES" sz="1500">
                <a:latin typeface="Verdana" pitchFamily="34" charset="0"/>
              </a:rPr>
              <a:t> logaritmo natural del porcentaje de inversión de remesas del receptor i</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l-GR" sz="1500" b="1">
                <a:latin typeface="Verdana" pitchFamily="34" charset="0"/>
              </a:rPr>
              <a:t>α</a:t>
            </a:r>
            <a:r>
              <a:rPr lang="es-ES" sz="1500" b="1">
                <a:latin typeface="Verdana" pitchFamily="34" charset="0"/>
              </a:rPr>
              <a:t>: </a:t>
            </a:r>
            <a:r>
              <a:rPr lang="es-ES" sz="1500">
                <a:latin typeface="Verdana" pitchFamily="34" charset="0"/>
              </a:rPr>
              <a:t>término constante del modelo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l-GR" sz="1500" b="1">
                <a:latin typeface="Verdana" pitchFamily="34" charset="0"/>
              </a:rPr>
              <a:t>β</a:t>
            </a:r>
            <a:r>
              <a:rPr lang="es-ES" sz="1500" b="1">
                <a:latin typeface="Verdana" pitchFamily="34" charset="0"/>
              </a:rPr>
              <a:t>: </a:t>
            </a:r>
            <a:r>
              <a:rPr lang="es-ES" sz="1500">
                <a:latin typeface="Verdana" pitchFamily="34" charset="0"/>
              </a:rPr>
              <a:t>vector de coeficientes que relaciona a los factores propios del receptor de remesas con su porcentaje de inversión</a:t>
            </a:r>
          </a:p>
          <a:p>
            <a:pPr marL="1143000" lvl="2" indent="-228600" algn="just">
              <a:spcBef>
                <a:spcPct val="20000"/>
              </a:spcBef>
              <a:buClr>
                <a:schemeClr val="tx1"/>
              </a:buClr>
              <a:buFont typeface="Wingdings" pitchFamily="2" charset="2"/>
              <a:buNone/>
            </a:pPr>
            <a:endParaRPr lang="es-ES" sz="800" b="1">
              <a:latin typeface="Verdana" pitchFamily="34" charset="0"/>
            </a:endParaRPr>
          </a:p>
          <a:p>
            <a:pPr marL="1143000" lvl="2" indent="-228600" algn="just">
              <a:spcBef>
                <a:spcPct val="20000"/>
              </a:spcBef>
              <a:buClr>
                <a:schemeClr val="tx1"/>
              </a:buClr>
              <a:buFont typeface="Wingdings" pitchFamily="2" charset="2"/>
              <a:buChar char="§"/>
            </a:pPr>
            <a:r>
              <a:rPr lang="es-ES" sz="1500" b="1">
                <a:latin typeface="Verdana" pitchFamily="34" charset="0"/>
              </a:rPr>
              <a:t>Xi: </a:t>
            </a:r>
            <a:r>
              <a:rPr lang="es-ES" sz="1500">
                <a:latin typeface="Verdana" pitchFamily="34" charset="0"/>
              </a:rPr>
              <a:t>vector de variables independientes que comprende los factores propios del receptor de remesas i </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l-GR" sz="1500" b="1">
                <a:latin typeface="Verdana" pitchFamily="34" charset="0"/>
              </a:rPr>
              <a:t>μ</a:t>
            </a:r>
            <a:r>
              <a:rPr lang="es-ES" sz="1100" b="1">
                <a:latin typeface="Verdana" pitchFamily="34" charset="0"/>
              </a:rPr>
              <a:t>i</a:t>
            </a:r>
            <a:r>
              <a:rPr lang="es-ES" sz="1500" b="1">
                <a:latin typeface="Verdana" pitchFamily="34" charset="0"/>
              </a:rPr>
              <a:t>: </a:t>
            </a:r>
            <a:r>
              <a:rPr lang="es-ES" sz="1500">
                <a:latin typeface="Verdana" pitchFamily="34" charset="0"/>
              </a:rPr>
              <a:t>término de error para el receptor i</a:t>
            </a:r>
            <a:r>
              <a:rPr lang="es-ES" sz="1500" b="1">
                <a:latin typeface="Verdana" pitchFamily="34" charset="0"/>
              </a:rPr>
              <a:t> </a:t>
            </a:r>
          </a:p>
          <a:p>
            <a:pPr marL="1143000" lvl="2" indent="-228600" algn="just">
              <a:spcBef>
                <a:spcPct val="20000"/>
              </a:spcBef>
              <a:buClr>
                <a:schemeClr val="tx1"/>
              </a:buClr>
              <a:buFont typeface="Wingdings" pitchFamily="2" charset="2"/>
              <a:buNone/>
            </a:pPr>
            <a:endParaRPr lang="es-ES" sz="800" b="1">
              <a:latin typeface="Verdana" pitchFamily="34" charset="0"/>
            </a:endParaRPr>
          </a:p>
          <a:p>
            <a:pPr marL="1143000" lvl="2" indent="-228600" algn="just">
              <a:spcBef>
                <a:spcPct val="20000"/>
              </a:spcBef>
              <a:buClr>
                <a:schemeClr val="tx1"/>
              </a:buClr>
              <a:buFont typeface="Wingdings" pitchFamily="2" charset="2"/>
              <a:buChar char="§"/>
            </a:pPr>
            <a:r>
              <a:rPr lang="es-ES" sz="1500" b="1">
                <a:latin typeface="Verdana" pitchFamily="34" charset="0"/>
              </a:rPr>
              <a:t>i: </a:t>
            </a:r>
            <a:r>
              <a:rPr lang="es-ES" sz="1500">
                <a:latin typeface="Verdana" pitchFamily="34" charset="0"/>
              </a:rPr>
              <a:t>1,2,3,4,……,400</a:t>
            </a:r>
            <a:endParaRPr lang="es-ES" sz="1500" b="1">
              <a:latin typeface="Verdana" pitchFamily="34" charset="0"/>
            </a:endParaRPr>
          </a:p>
        </p:txBody>
      </p:sp>
      <p:pic>
        <p:nvPicPr>
          <p:cNvPr id="130058" name="Picture 10"/>
          <p:cNvPicPr>
            <a:picLocks noChangeAspect="1" noChangeArrowheads="1"/>
          </p:cNvPicPr>
          <p:nvPr/>
        </p:nvPicPr>
        <p:blipFill>
          <a:blip r:embed="rId2"/>
          <a:srcRect/>
          <a:stretch>
            <a:fillRect/>
          </a:stretch>
        </p:blipFill>
        <p:spPr bwMode="auto">
          <a:xfrm>
            <a:off x="2339975" y="1844675"/>
            <a:ext cx="4392613" cy="79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31075"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Modelo</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Beneficios del ajuste “Atkinson”</a:t>
            </a:r>
          </a:p>
          <a:p>
            <a:pPr marL="1600200" lvl="3" indent="-228600" algn="just">
              <a:spcBef>
                <a:spcPct val="20000"/>
              </a:spcBef>
              <a:buClr>
                <a:schemeClr val="tx1"/>
              </a:buClr>
              <a:buFontTx/>
              <a:buChar char="–"/>
            </a:pPr>
            <a:r>
              <a:rPr lang="es-ES" sz="1500">
                <a:latin typeface="Verdana" pitchFamily="34" charset="0"/>
              </a:rPr>
              <a:t>Valores positivos (0, +∞)</a:t>
            </a:r>
          </a:p>
          <a:p>
            <a:pPr marL="1600200" lvl="3" indent="-228600" algn="just">
              <a:spcBef>
                <a:spcPct val="20000"/>
              </a:spcBef>
              <a:buClr>
                <a:schemeClr val="tx1"/>
              </a:buClr>
              <a:buFontTx/>
              <a:buChar char="–"/>
            </a:pPr>
            <a:r>
              <a:rPr lang="es-ES" sz="1500">
                <a:latin typeface="Verdana" pitchFamily="34" charset="0"/>
              </a:rPr>
              <a:t>Relación más lineal y continua entre la variable dependiente y todos los predictores </a:t>
            </a:r>
          </a:p>
          <a:p>
            <a:pPr marL="1600200" lvl="3" indent="-228600" algn="just">
              <a:spcBef>
                <a:spcPct val="20000"/>
              </a:spcBef>
              <a:buClr>
                <a:schemeClr val="tx1"/>
              </a:buClr>
              <a:buFontTx/>
              <a:buChar char="–"/>
            </a:pPr>
            <a:r>
              <a:rPr lang="es-ES" sz="1500">
                <a:latin typeface="Verdana" pitchFamily="34" charset="0"/>
              </a:rPr>
              <a:t>Menos dispersión en la variable dependiente</a:t>
            </a:r>
          </a:p>
          <a:p>
            <a:pPr marL="1600200" lvl="3" indent="-228600" algn="just">
              <a:spcBef>
                <a:spcPct val="20000"/>
              </a:spcBef>
              <a:buClr>
                <a:schemeClr val="tx1"/>
              </a:buClr>
              <a:buFontTx/>
              <a:buChar char="–"/>
            </a:pPr>
            <a:r>
              <a:rPr lang="es-ES" sz="1500">
                <a:latin typeface="Verdana" pitchFamily="34" charset="0"/>
              </a:rPr>
              <a:t>% de predicciones acotadas entre 0 y 1</a:t>
            </a:r>
          </a:p>
          <a:p>
            <a:pPr marL="1600200" lvl="3" indent="-228600" algn="just">
              <a:spcBef>
                <a:spcPct val="20000"/>
              </a:spcBef>
              <a:buClr>
                <a:schemeClr val="tx1"/>
              </a:buClr>
            </a:pPr>
            <a:endParaRPr lang="es-ES" sz="700">
              <a:latin typeface="Verdana" pitchFamily="34" charset="0"/>
            </a:endParaRPr>
          </a:p>
          <a:p>
            <a:pPr marL="1600200" lvl="3" indent="-228600" algn="just">
              <a:spcBef>
                <a:spcPct val="20000"/>
              </a:spcBef>
              <a:buClr>
                <a:schemeClr val="tx1"/>
              </a:buClr>
            </a:pPr>
            <a:endParaRPr lang="es-ES" sz="700">
              <a:latin typeface="Verdana" pitchFamily="34" charset="0"/>
            </a:endParaRPr>
          </a:p>
          <a:p>
            <a:pPr marL="1600200" lvl="3" indent="-228600" algn="just">
              <a:spcBef>
                <a:spcPct val="20000"/>
              </a:spcBef>
              <a:buClr>
                <a:schemeClr val="tx1"/>
              </a:buClr>
            </a:pPr>
            <a:endParaRPr lang="es-ES" sz="7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Valores límites (0 y 1)</a:t>
            </a:r>
          </a:p>
          <a:p>
            <a:pPr marL="1600200" lvl="3" indent="-228600" algn="just">
              <a:spcBef>
                <a:spcPct val="20000"/>
              </a:spcBef>
              <a:buClr>
                <a:schemeClr val="tx1"/>
              </a:buClr>
              <a:buFontTx/>
              <a:buChar char="–"/>
            </a:pPr>
            <a:r>
              <a:rPr lang="es-ES" sz="1500">
                <a:latin typeface="Verdana" pitchFamily="34" charset="0"/>
              </a:rPr>
              <a:t>± constante: 0.0099</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Principal efecto: normalidad de residuos</a:t>
            </a:r>
          </a:p>
          <a:p>
            <a:pPr marL="1600200" lvl="3" indent="-228600" algn="just">
              <a:spcBef>
                <a:spcPct val="20000"/>
              </a:spcBef>
              <a:buClr>
                <a:schemeClr val="tx1"/>
              </a:buClr>
              <a:buFontTx/>
              <a:buChar char="–"/>
            </a:pPr>
            <a:r>
              <a:rPr lang="es-ES" sz="1500">
                <a:latin typeface="Verdana" pitchFamily="34" charset="0"/>
              </a:rPr>
              <a:t>Sin el ajuste, en el modelo clásico, esta propiedad no se cumple</a:t>
            </a:r>
          </a:p>
          <a:p>
            <a:pPr marL="2057400" lvl="4" indent="-228600" algn="just">
              <a:spcBef>
                <a:spcPct val="20000"/>
              </a:spcBef>
              <a:buClr>
                <a:schemeClr val="tx1"/>
              </a:buClr>
              <a:buFont typeface="Wingdings" pitchFamily="2" charset="2"/>
              <a:buChar char="§"/>
            </a:pPr>
            <a:r>
              <a:rPr lang="es-ES" sz="1300">
                <a:latin typeface="Verdana" pitchFamily="34" charset="0"/>
              </a:rPr>
              <a:t>Inferencia (confiabilidad)</a:t>
            </a:r>
          </a:p>
          <a:p>
            <a:pPr marL="2057400" lvl="4" indent="-228600" algn="just">
              <a:spcBef>
                <a:spcPct val="20000"/>
              </a:spcBef>
              <a:buClr>
                <a:schemeClr val="tx1"/>
              </a:buClr>
              <a:buFont typeface="Wingdings" pitchFamily="2" charset="2"/>
              <a:buChar char="§"/>
            </a:pPr>
            <a:r>
              <a:rPr lang="es-ES" sz="1300">
                <a:latin typeface="Verdana" pitchFamily="34" charset="0"/>
              </a:rPr>
              <a:t>Robustez de los estimadores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32099"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Determinación de variables independientes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Misión: Encontrar una relación consistente y explicativa con respecto al porcentaje de inversión de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13 variables</a:t>
            </a:r>
            <a:endParaRPr lang="es-ES" sz="17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pPr>
            <a:endParaRPr lang="es-ES" sz="1600">
              <a:latin typeface="Verdana" pitchFamily="34" charset="0"/>
            </a:endParaRPr>
          </a:p>
        </p:txBody>
      </p:sp>
      <p:pic>
        <p:nvPicPr>
          <p:cNvPr id="132123" name="Picture 27"/>
          <p:cNvPicPr>
            <a:picLocks noChangeAspect="1" noChangeArrowheads="1"/>
          </p:cNvPicPr>
          <p:nvPr/>
        </p:nvPicPr>
        <p:blipFill>
          <a:blip r:embed="rId2"/>
          <a:srcRect/>
          <a:stretch>
            <a:fillRect/>
          </a:stretch>
        </p:blipFill>
        <p:spPr bwMode="auto">
          <a:xfrm>
            <a:off x="1403350" y="2924175"/>
            <a:ext cx="6481763" cy="349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Entorno Económico de las Remesas en el Ecuador</a:t>
            </a:r>
          </a:p>
        </p:txBody>
      </p:sp>
      <p:sp>
        <p:nvSpPr>
          <p:cNvPr id="51203" name="Content Placeholder 2"/>
          <p:cNvSpPr>
            <a:spLocks/>
          </p:cNvSpPr>
          <p:nvPr/>
        </p:nvSpPr>
        <p:spPr bwMode="auto">
          <a:xfrm>
            <a:off x="323850" y="14843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Evolución de las remesas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Año 2007</a:t>
            </a:r>
          </a:p>
          <a:p>
            <a:pPr marL="1600200" lvl="3" indent="-228600" algn="just">
              <a:spcBef>
                <a:spcPct val="20000"/>
              </a:spcBef>
              <a:buClr>
                <a:schemeClr val="tx1"/>
              </a:buClr>
              <a:buFontTx/>
              <a:buChar char="–"/>
            </a:pPr>
            <a:r>
              <a:rPr lang="es-ES" sz="1500">
                <a:latin typeface="Verdana" pitchFamily="34" charset="0"/>
              </a:rPr>
              <a:t>Remesas: US $3.087 millones (récord)</a:t>
            </a:r>
          </a:p>
          <a:p>
            <a:pPr marL="1600200" lvl="3" indent="-228600" algn="just">
              <a:spcBef>
                <a:spcPct val="20000"/>
              </a:spcBef>
              <a:buClr>
                <a:schemeClr val="tx1"/>
              </a:buClr>
              <a:buFontTx/>
              <a:buChar char="–"/>
            </a:pPr>
            <a:r>
              <a:rPr lang="es-ES" sz="1500">
                <a:latin typeface="Verdana" pitchFamily="34" charset="0"/>
                <a:sym typeface="Wingdings" pitchFamily="2" charset="2"/>
              </a:rPr>
              <a:t> </a:t>
            </a:r>
            <a:r>
              <a:rPr lang="es-ES" sz="1500">
                <a:latin typeface="Verdana" pitchFamily="34" charset="0"/>
              </a:rPr>
              <a:t>5.47% (2006) y </a:t>
            </a:r>
            <a:r>
              <a:rPr lang="es-ES" sz="1500">
                <a:latin typeface="Verdana" pitchFamily="34" charset="0"/>
                <a:sym typeface="Wingdings" pitchFamily="2" charset="2"/>
              </a:rPr>
              <a:t> </a:t>
            </a:r>
            <a:r>
              <a:rPr lang="es-ES" sz="1500">
                <a:latin typeface="Verdana" pitchFamily="34" charset="0"/>
              </a:rPr>
              <a:t>89.74% (2003)</a:t>
            </a:r>
          </a:p>
          <a:p>
            <a:pPr marL="1600200" lvl="3" indent="-228600" algn="just">
              <a:spcBef>
                <a:spcPct val="20000"/>
              </a:spcBef>
              <a:buClr>
                <a:schemeClr val="tx1"/>
              </a:buClr>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Crecimiento sostenido a partir del año 2002</a:t>
            </a:r>
            <a:endParaRPr lang="es-ES" sz="1700">
              <a:latin typeface="Verdana" pitchFamily="34" charset="0"/>
            </a:endParaRPr>
          </a:p>
          <a:p>
            <a:pPr marL="1600200" lvl="3" indent="-228600" algn="just">
              <a:spcBef>
                <a:spcPct val="20000"/>
              </a:spcBef>
              <a:buClr>
                <a:schemeClr val="tx1"/>
              </a:buClr>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Causas</a:t>
            </a:r>
          </a:p>
          <a:p>
            <a:pPr marL="1600200" lvl="3" indent="-228600" algn="just">
              <a:spcBef>
                <a:spcPct val="20000"/>
              </a:spcBef>
              <a:buClr>
                <a:schemeClr val="tx1"/>
              </a:buClr>
              <a:buFontTx/>
              <a:buChar char="–"/>
            </a:pPr>
            <a:r>
              <a:rPr lang="es-ES" sz="1500">
                <a:latin typeface="Verdana" pitchFamily="34" charset="0"/>
              </a:rPr>
              <a:t>Mayor número de emigrantes (+ 2 millones)</a:t>
            </a:r>
          </a:p>
          <a:p>
            <a:pPr marL="1600200" lvl="3" indent="-228600" algn="just">
              <a:spcBef>
                <a:spcPct val="20000"/>
              </a:spcBef>
              <a:buClr>
                <a:schemeClr val="tx1"/>
              </a:buClr>
              <a:buFontTx/>
              <a:buChar char="–"/>
            </a:pPr>
            <a:r>
              <a:rPr lang="es-ES" sz="1500">
                <a:latin typeface="Verdana" pitchFamily="34" charset="0"/>
              </a:rPr>
              <a:t>Apreciación del euro con respecto al dólar</a:t>
            </a:r>
          </a:p>
          <a:p>
            <a:pPr marL="1600200" lvl="3" indent="-228600" algn="just">
              <a:spcBef>
                <a:spcPct val="20000"/>
              </a:spcBef>
              <a:buClr>
                <a:schemeClr val="tx1"/>
              </a:buClr>
              <a:buFontTx/>
              <a:buChar char="–"/>
            </a:pPr>
            <a:r>
              <a:rPr lang="es-ES" sz="1500">
                <a:latin typeface="Verdana" pitchFamily="34" charset="0"/>
              </a:rPr>
              <a:t>Procesos de contratación y legalización en la Unión Europea</a:t>
            </a:r>
          </a:p>
          <a:p>
            <a:pPr marL="1600200" lvl="3" indent="-228600" algn="just">
              <a:spcBef>
                <a:spcPct val="20000"/>
              </a:spcBef>
              <a:buClr>
                <a:schemeClr val="tx1"/>
              </a:buClr>
              <a:buFontTx/>
              <a:buChar char="–"/>
            </a:pPr>
            <a:r>
              <a:rPr lang="es-ES" sz="1500">
                <a:latin typeface="Verdana" pitchFamily="34" charset="0"/>
              </a:rPr>
              <a:t>Reducción de costos de transferencia (mayor oferta)</a:t>
            </a:r>
          </a:p>
          <a:p>
            <a:pPr marL="1600200" lvl="3" indent="-228600" algn="just">
              <a:spcBef>
                <a:spcPct val="20000"/>
              </a:spcBef>
              <a:buClr>
                <a:schemeClr val="tx1"/>
              </a:buClr>
              <a:buFontTx/>
              <a:buChar char="–"/>
            </a:pPr>
            <a:r>
              <a:rPr lang="es-ES" sz="1500">
                <a:latin typeface="Verdana" pitchFamily="34" charset="0"/>
              </a:rPr>
              <a:t>Mayor preparación académica</a:t>
            </a:r>
          </a:p>
          <a:p>
            <a:pPr marL="1600200" lvl="3" indent="-228600" algn="just">
              <a:spcBef>
                <a:spcPct val="20000"/>
              </a:spcBef>
              <a:buClr>
                <a:schemeClr val="tx1"/>
              </a:buClr>
              <a:buFontTx/>
              <a:buChar char="–"/>
            </a:pPr>
            <a:r>
              <a:rPr lang="es-ES" sz="1500">
                <a:latin typeface="Verdana" pitchFamily="34" charset="0"/>
              </a:rPr>
              <a:t>Más demanda familiar</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Relación con el PIB</a:t>
            </a:r>
          </a:p>
          <a:p>
            <a:pPr marL="1600200" lvl="3" indent="-228600" algn="just">
              <a:spcBef>
                <a:spcPct val="20000"/>
              </a:spcBef>
              <a:buClr>
                <a:schemeClr val="tx1"/>
              </a:buClr>
              <a:buFontTx/>
              <a:buChar char="–"/>
            </a:pPr>
            <a:r>
              <a:rPr lang="es-ES" sz="1500">
                <a:latin typeface="Verdana" pitchFamily="34" charset="0"/>
              </a:rPr>
              <a:t>2003 = 3% ; 2007 = 7% </a:t>
            </a:r>
            <a:endParaRPr lang="es-ES" sz="1600">
              <a:latin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33123" name="Content Placeholder 2"/>
          <p:cNvSpPr>
            <a:spLocks/>
          </p:cNvSpPr>
          <p:nvPr/>
        </p:nvSpPr>
        <p:spPr bwMode="auto">
          <a:xfrm>
            <a:off x="395288"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Determinación de variables independientes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pPr>
            <a:endParaRPr lang="es-ES" sz="1600">
              <a:latin typeface="Verdana" pitchFamily="34" charset="0"/>
            </a:endParaRPr>
          </a:p>
        </p:txBody>
      </p:sp>
      <p:pic>
        <p:nvPicPr>
          <p:cNvPr id="133125" name="Picture 5"/>
          <p:cNvPicPr>
            <a:picLocks noChangeAspect="1" noChangeArrowheads="1"/>
          </p:cNvPicPr>
          <p:nvPr/>
        </p:nvPicPr>
        <p:blipFill>
          <a:blip r:embed="rId2"/>
          <a:srcRect/>
          <a:stretch>
            <a:fillRect/>
          </a:stretch>
        </p:blipFill>
        <p:spPr bwMode="auto">
          <a:xfrm>
            <a:off x="1476375" y="1484313"/>
            <a:ext cx="6192838" cy="494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34147" name="Content Placeholder 2"/>
          <p:cNvSpPr>
            <a:spLocks/>
          </p:cNvSpPr>
          <p:nvPr/>
        </p:nvSpPr>
        <p:spPr bwMode="auto">
          <a:xfrm>
            <a:off x="395288"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Determinación de variables independientes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pPr>
            <a:endParaRPr lang="es-ES" sz="1600">
              <a:latin typeface="Verdana" pitchFamily="34" charset="0"/>
            </a:endParaRPr>
          </a:p>
        </p:txBody>
      </p:sp>
      <p:pic>
        <p:nvPicPr>
          <p:cNvPr id="134149" name="Picture 5"/>
          <p:cNvPicPr>
            <a:picLocks noChangeAspect="1" noChangeArrowheads="1"/>
          </p:cNvPicPr>
          <p:nvPr/>
        </p:nvPicPr>
        <p:blipFill>
          <a:blip r:embed="rId2"/>
          <a:srcRect/>
          <a:stretch>
            <a:fillRect/>
          </a:stretch>
        </p:blipFill>
        <p:spPr bwMode="auto">
          <a:xfrm>
            <a:off x="1547813" y="1484313"/>
            <a:ext cx="6121400" cy="495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35171" name="Content Placeholder 2"/>
          <p:cNvSpPr>
            <a:spLocks/>
          </p:cNvSpPr>
          <p:nvPr/>
        </p:nvSpPr>
        <p:spPr bwMode="auto">
          <a:xfrm>
            <a:off x="395288"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Determinación de variables independientes</a:t>
            </a: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Char char="Ø"/>
            </a:pPr>
            <a:r>
              <a:rPr lang="es-ES" sz="2000">
                <a:latin typeface="Verdana" pitchFamily="34" charset="0"/>
              </a:rPr>
              <a:t>Variable dependiente</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Inversión / Total</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Plena inversión (1 – 0.0099)</a:t>
            </a:r>
          </a:p>
          <a:p>
            <a:pPr marL="1143000" lvl="2" indent="-228600" algn="just">
              <a:spcBef>
                <a:spcPct val="20000"/>
              </a:spcBef>
              <a:buClr>
                <a:schemeClr val="tx1"/>
              </a:buClr>
              <a:buFont typeface="Wingdings" pitchFamily="2" charset="2"/>
              <a:buChar char="§"/>
            </a:pPr>
            <a:r>
              <a:rPr lang="es-ES" sz="1600">
                <a:latin typeface="Verdana" pitchFamily="34" charset="0"/>
              </a:rPr>
              <a:t>Nula inversión (0 + 0.0099)</a:t>
            </a:r>
          </a:p>
          <a:p>
            <a:pPr marL="1143000" lvl="2" indent="-228600" algn="just">
              <a:spcBef>
                <a:spcPct val="20000"/>
              </a:spcBef>
              <a:buClr>
                <a:schemeClr val="tx1"/>
              </a:buClr>
              <a:buFont typeface="Wingdings" pitchFamily="2" charset="2"/>
              <a:buNone/>
            </a:pPr>
            <a:endParaRPr lang="es-ES" sz="1800">
              <a:latin typeface="Verdana" pitchFamily="34" charset="0"/>
            </a:endParaRPr>
          </a:p>
        </p:txBody>
      </p:sp>
      <p:pic>
        <p:nvPicPr>
          <p:cNvPr id="135173" name="Picture 5"/>
          <p:cNvPicPr>
            <a:picLocks noChangeAspect="1" noChangeArrowheads="1"/>
          </p:cNvPicPr>
          <p:nvPr/>
        </p:nvPicPr>
        <p:blipFill>
          <a:blip r:embed="rId2"/>
          <a:srcRect/>
          <a:stretch>
            <a:fillRect/>
          </a:stretch>
        </p:blipFill>
        <p:spPr bwMode="auto">
          <a:xfrm>
            <a:off x="1476375" y="1628775"/>
            <a:ext cx="6192838" cy="2435225"/>
          </a:xfrm>
          <a:prstGeom prst="rect">
            <a:avLst/>
          </a:prstGeom>
          <a:noFill/>
          <a:ln w="9525">
            <a:noFill/>
            <a:miter lim="800000"/>
            <a:headEnd/>
            <a:tailEnd/>
          </a:ln>
          <a:effectLst/>
        </p:spPr>
      </p:pic>
      <p:sp>
        <p:nvSpPr>
          <p:cNvPr id="135177" name="Line 9"/>
          <p:cNvSpPr>
            <a:spLocks noChangeShapeType="1"/>
          </p:cNvSpPr>
          <p:nvPr/>
        </p:nvSpPr>
        <p:spPr bwMode="auto">
          <a:xfrm flipV="1">
            <a:off x="5867400" y="4437063"/>
            <a:ext cx="0" cy="1800225"/>
          </a:xfrm>
          <a:prstGeom prst="line">
            <a:avLst/>
          </a:prstGeom>
          <a:noFill/>
          <a:ln w="31750">
            <a:solidFill>
              <a:schemeClr val="tx1"/>
            </a:solidFill>
            <a:round/>
            <a:headEnd/>
            <a:tailEnd type="triangle" w="lg" len="med"/>
          </a:ln>
          <a:effectLst/>
        </p:spPr>
        <p:txBody>
          <a:bodyPr/>
          <a:lstStyle/>
          <a:p>
            <a:endParaRPr lang="en-US"/>
          </a:p>
        </p:txBody>
      </p:sp>
      <p:sp>
        <p:nvSpPr>
          <p:cNvPr id="135178" name="Line 10"/>
          <p:cNvSpPr>
            <a:spLocks noChangeShapeType="1"/>
          </p:cNvSpPr>
          <p:nvPr/>
        </p:nvSpPr>
        <p:spPr bwMode="auto">
          <a:xfrm rot="5400000" flipV="1">
            <a:off x="7092157" y="5012531"/>
            <a:ext cx="0" cy="2449513"/>
          </a:xfrm>
          <a:prstGeom prst="line">
            <a:avLst/>
          </a:prstGeom>
          <a:noFill/>
          <a:ln w="31750">
            <a:solidFill>
              <a:schemeClr val="tx1"/>
            </a:solidFill>
            <a:round/>
            <a:headEnd/>
            <a:tailEnd type="triangle" w="lg" len="med"/>
          </a:ln>
          <a:effectLst/>
        </p:spPr>
        <p:txBody>
          <a:bodyPr/>
          <a:lstStyle/>
          <a:p>
            <a:endParaRPr lang="en-US"/>
          </a:p>
        </p:txBody>
      </p:sp>
      <p:sp>
        <p:nvSpPr>
          <p:cNvPr id="135179" name="Line 11"/>
          <p:cNvSpPr>
            <a:spLocks noChangeShapeType="1"/>
          </p:cNvSpPr>
          <p:nvPr/>
        </p:nvSpPr>
        <p:spPr bwMode="auto">
          <a:xfrm flipV="1">
            <a:off x="6084888" y="4652963"/>
            <a:ext cx="2087562" cy="1296987"/>
          </a:xfrm>
          <a:prstGeom prst="line">
            <a:avLst/>
          </a:prstGeom>
          <a:noFill/>
          <a:ln w="31750">
            <a:solidFill>
              <a:schemeClr val="tx1"/>
            </a:solidFill>
            <a:prstDash val="sysDot"/>
            <a:round/>
            <a:headEnd/>
            <a:tailEnd/>
          </a:ln>
          <a:effectLst/>
        </p:spPr>
        <p:txBody>
          <a:bodyPr/>
          <a:lstStyle/>
          <a:p>
            <a:endParaRPr lang="en-US"/>
          </a:p>
        </p:txBody>
      </p:sp>
      <p:sp>
        <p:nvSpPr>
          <p:cNvPr id="135180" name="AutoShape 12"/>
          <p:cNvSpPr>
            <a:spLocks noChangeArrowheads="1"/>
          </p:cNvSpPr>
          <p:nvPr/>
        </p:nvSpPr>
        <p:spPr bwMode="auto">
          <a:xfrm>
            <a:off x="6659563" y="5157788"/>
            <a:ext cx="144462"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1" name="AutoShape 13"/>
          <p:cNvSpPr>
            <a:spLocks noChangeArrowheads="1"/>
          </p:cNvSpPr>
          <p:nvPr/>
        </p:nvSpPr>
        <p:spPr bwMode="auto">
          <a:xfrm>
            <a:off x="6443663" y="5373688"/>
            <a:ext cx="144462"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2" name="AutoShape 14"/>
          <p:cNvSpPr>
            <a:spLocks noChangeArrowheads="1"/>
          </p:cNvSpPr>
          <p:nvPr/>
        </p:nvSpPr>
        <p:spPr bwMode="auto">
          <a:xfrm>
            <a:off x="6875463" y="5373688"/>
            <a:ext cx="144462"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3" name="AutoShape 15"/>
          <p:cNvSpPr>
            <a:spLocks noChangeArrowheads="1"/>
          </p:cNvSpPr>
          <p:nvPr/>
        </p:nvSpPr>
        <p:spPr bwMode="auto">
          <a:xfrm>
            <a:off x="7091363" y="5589588"/>
            <a:ext cx="144462"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4" name="AutoShape 16"/>
          <p:cNvSpPr>
            <a:spLocks noChangeArrowheads="1"/>
          </p:cNvSpPr>
          <p:nvPr/>
        </p:nvSpPr>
        <p:spPr bwMode="auto">
          <a:xfrm>
            <a:off x="7524750" y="5302250"/>
            <a:ext cx="144463" cy="71438"/>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5" name="AutoShape 17"/>
          <p:cNvSpPr>
            <a:spLocks noChangeArrowheads="1"/>
          </p:cNvSpPr>
          <p:nvPr/>
        </p:nvSpPr>
        <p:spPr bwMode="auto">
          <a:xfrm>
            <a:off x="7308850" y="4868863"/>
            <a:ext cx="144463"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6" name="AutoShape 18"/>
          <p:cNvSpPr>
            <a:spLocks noChangeArrowheads="1"/>
          </p:cNvSpPr>
          <p:nvPr/>
        </p:nvSpPr>
        <p:spPr bwMode="auto">
          <a:xfrm>
            <a:off x="6659563" y="5734050"/>
            <a:ext cx="144462" cy="71438"/>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7" name="AutoShape 19"/>
          <p:cNvSpPr>
            <a:spLocks noChangeArrowheads="1"/>
          </p:cNvSpPr>
          <p:nvPr/>
        </p:nvSpPr>
        <p:spPr bwMode="auto">
          <a:xfrm>
            <a:off x="7164388" y="5086350"/>
            <a:ext cx="144462" cy="71438"/>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8" name="AutoShape 20"/>
          <p:cNvSpPr>
            <a:spLocks noChangeArrowheads="1"/>
          </p:cNvSpPr>
          <p:nvPr/>
        </p:nvSpPr>
        <p:spPr bwMode="auto">
          <a:xfrm>
            <a:off x="7812088" y="5013325"/>
            <a:ext cx="144462" cy="71438"/>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89" name="AutoShape 21"/>
          <p:cNvSpPr>
            <a:spLocks noChangeArrowheads="1"/>
          </p:cNvSpPr>
          <p:nvPr/>
        </p:nvSpPr>
        <p:spPr bwMode="auto">
          <a:xfrm>
            <a:off x="7451725" y="5589588"/>
            <a:ext cx="144463"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
        <p:nvSpPr>
          <p:cNvPr id="135190" name="AutoShape 22"/>
          <p:cNvSpPr>
            <a:spLocks noChangeArrowheads="1"/>
          </p:cNvSpPr>
          <p:nvPr/>
        </p:nvSpPr>
        <p:spPr bwMode="auto">
          <a:xfrm>
            <a:off x="6156325" y="5589588"/>
            <a:ext cx="144463" cy="71437"/>
          </a:xfrm>
          <a:prstGeom prst="flowChartConnector">
            <a:avLst/>
          </a:prstGeom>
          <a:solidFill>
            <a:schemeClr val="tx2"/>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36195" name="Content Placeholder 2"/>
          <p:cNvSpPr>
            <a:spLocks/>
          </p:cNvSpPr>
          <p:nvPr/>
        </p:nvSpPr>
        <p:spPr bwMode="auto">
          <a:xfrm>
            <a:off x="323850" y="9810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Resultados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1era regresión (inicial) </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p:txBody>
      </p:sp>
      <p:pic>
        <p:nvPicPr>
          <p:cNvPr id="136202" name="Picture 10"/>
          <p:cNvPicPr>
            <a:picLocks noChangeAspect="1" noChangeArrowheads="1"/>
          </p:cNvPicPr>
          <p:nvPr/>
        </p:nvPicPr>
        <p:blipFill>
          <a:blip r:embed="rId2"/>
          <a:srcRect/>
          <a:stretch>
            <a:fillRect/>
          </a:stretch>
        </p:blipFill>
        <p:spPr bwMode="auto">
          <a:xfrm>
            <a:off x="2339975" y="1916113"/>
            <a:ext cx="4679950" cy="4545012"/>
          </a:xfrm>
          <a:prstGeom prst="rect">
            <a:avLst/>
          </a:prstGeom>
          <a:noFill/>
          <a:ln w="9525">
            <a:noFill/>
            <a:miter lim="800000"/>
            <a:headEnd/>
            <a:tailEnd/>
          </a:ln>
          <a:effectLst/>
        </p:spPr>
      </p:pic>
      <p:sp>
        <p:nvSpPr>
          <p:cNvPr id="136203" name="Line 11"/>
          <p:cNvSpPr>
            <a:spLocks noChangeShapeType="1"/>
          </p:cNvSpPr>
          <p:nvPr/>
        </p:nvSpPr>
        <p:spPr bwMode="auto">
          <a:xfrm>
            <a:off x="4787900" y="2276475"/>
            <a:ext cx="2592388" cy="0"/>
          </a:xfrm>
          <a:prstGeom prst="line">
            <a:avLst/>
          </a:prstGeom>
          <a:noFill/>
          <a:ln w="9525">
            <a:solidFill>
              <a:schemeClr val="tx1"/>
            </a:solidFill>
            <a:round/>
            <a:headEnd/>
            <a:tailEnd type="triangle" w="med" len="med"/>
          </a:ln>
          <a:effectLst/>
        </p:spPr>
        <p:txBody>
          <a:bodyPr/>
          <a:lstStyle/>
          <a:p>
            <a:endParaRPr lang="en-US"/>
          </a:p>
        </p:txBody>
      </p:sp>
      <p:sp>
        <p:nvSpPr>
          <p:cNvPr id="136204" name="Text Box 12"/>
          <p:cNvSpPr txBox="1">
            <a:spLocks noChangeArrowheads="1"/>
          </p:cNvSpPr>
          <p:nvPr/>
        </p:nvSpPr>
        <p:spPr bwMode="auto">
          <a:xfrm>
            <a:off x="7380288" y="1844675"/>
            <a:ext cx="1512887" cy="725488"/>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a:t>Transformación logarítmica de Atkinson</a:t>
            </a:r>
          </a:p>
        </p:txBody>
      </p:sp>
      <p:sp>
        <p:nvSpPr>
          <p:cNvPr id="136205" name="Line 13"/>
          <p:cNvSpPr>
            <a:spLocks noChangeShapeType="1"/>
          </p:cNvSpPr>
          <p:nvPr/>
        </p:nvSpPr>
        <p:spPr bwMode="auto">
          <a:xfrm flipH="1">
            <a:off x="1116013" y="2708275"/>
            <a:ext cx="1152525" cy="0"/>
          </a:xfrm>
          <a:prstGeom prst="line">
            <a:avLst/>
          </a:prstGeom>
          <a:noFill/>
          <a:ln w="9525">
            <a:solidFill>
              <a:schemeClr val="tx1"/>
            </a:solidFill>
            <a:round/>
            <a:headEnd/>
            <a:tailEnd/>
          </a:ln>
          <a:effectLst/>
        </p:spPr>
        <p:txBody>
          <a:bodyPr/>
          <a:lstStyle/>
          <a:p>
            <a:endParaRPr lang="en-US"/>
          </a:p>
        </p:txBody>
      </p:sp>
      <p:sp>
        <p:nvSpPr>
          <p:cNvPr id="136206" name="Line 14"/>
          <p:cNvSpPr>
            <a:spLocks noChangeShapeType="1"/>
          </p:cNvSpPr>
          <p:nvPr/>
        </p:nvSpPr>
        <p:spPr bwMode="auto">
          <a:xfrm rot="16200000" flipH="1">
            <a:off x="863600" y="2960688"/>
            <a:ext cx="504825" cy="0"/>
          </a:xfrm>
          <a:prstGeom prst="line">
            <a:avLst/>
          </a:prstGeom>
          <a:noFill/>
          <a:ln w="9525">
            <a:solidFill>
              <a:schemeClr val="tx1"/>
            </a:solidFill>
            <a:round/>
            <a:headEnd/>
            <a:tailEnd type="triangle" w="med" len="med"/>
          </a:ln>
          <a:effectLst/>
        </p:spPr>
        <p:txBody>
          <a:bodyPr/>
          <a:lstStyle/>
          <a:p>
            <a:endParaRPr lang="en-US"/>
          </a:p>
        </p:txBody>
      </p:sp>
      <p:sp>
        <p:nvSpPr>
          <p:cNvPr id="136207" name="Text Box 15"/>
          <p:cNvSpPr txBox="1">
            <a:spLocks noChangeArrowheads="1"/>
          </p:cNvSpPr>
          <p:nvPr/>
        </p:nvSpPr>
        <p:spPr bwMode="auto">
          <a:xfrm>
            <a:off x="250825" y="3213100"/>
            <a:ext cx="1727200" cy="527050"/>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a:t>Ausencia de heterocedasticidad</a:t>
            </a:r>
          </a:p>
        </p:txBody>
      </p:sp>
      <p:sp>
        <p:nvSpPr>
          <p:cNvPr id="136210" name="Text Box 18"/>
          <p:cNvSpPr txBox="1">
            <a:spLocks noChangeArrowheads="1"/>
          </p:cNvSpPr>
          <p:nvPr/>
        </p:nvSpPr>
        <p:spPr bwMode="auto">
          <a:xfrm>
            <a:off x="250825" y="4797425"/>
            <a:ext cx="1657350" cy="1093788"/>
          </a:xfrm>
          <a:prstGeom prst="rect">
            <a:avLst/>
          </a:prstGeom>
          <a:noFill/>
          <a:ln w="38100">
            <a:solidFill>
              <a:schemeClr val="tx1"/>
            </a:solidFill>
            <a:prstDash val="sysDot"/>
            <a:miter lim="800000"/>
            <a:headEnd/>
            <a:tailEnd/>
          </a:ln>
          <a:effectLst/>
        </p:spPr>
        <p:txBody>
          <a:bodyPr>
            <a:spAutoFit/>
          </a:bodyPr>
          <a:lstStyle/>
          <a:p>
            <a:pPr algn="ctr">
              <a:spcBef>
                <a:spcPct val="5000"/>
              </a:spcBef>
            </a:pPr>
            <a:r>
              <a:rPr lang="es-ES" sz="1300"/>
              <a:t>7 variables significativas al 90% de confianza</a:t>
            </a:r>
          </a:p>
          <a:p>
            <a:pPr algn="ctr">
              <a:spcBef>
                <a:spcPct val="5000"/>
              </a:spcBef>
            </a:pPr>
            <a:endParaRPr lang="es-ES" sz="1000"/>
          </a:p>
          <a:p>
            <a:pPr algn="ctr">
              <a:spcBef>
                <a:spcPct val="5000"/>
              </a:spcBef>
            </a:pPr>
            <a:r>
              <a:rPr lang="es-ES" sz="1300"/>
              <a:t>Relación positiva</a:t>
            </a:r>
          </a:p>
        </p:txBody>
      </p:sp>
      <p:sp>
        <p:nvSpPr>
          <p:cNvPr id="136214" name="Line 22"/>
          <p:cNvSpPr>
            <a:spLocks noChangeShapeType="1"/>
          </p:cNvSpPr>
          <p:nvPr/>
        </p:nvSpPr>
        <p:spPr bwMode="auto">
          <a:xfrm flipH="1">
            <a:off x="1042988" y="4292600"/>
            <a:ext cx="1225550" cy="0"/>
          </a:xfrm>
          <a:prstGeom prst="line">
            <a:avLst/>
          </a:prstGeom>
          <a:noFill/>
          <a:ln w="9525">
            <a:solidFill>
              <a:schemeClr val="tx1"/>
            </a:solidFill>
            <a:round/>
            <a:headEnd/>
            <a:tailEnd/>
          </a:ln>
          <a:effectLst/>
        </p:spPr>
        <p:txBody>
          <a:bodyPr/>
          <a:lstStyle/>
          <a:p>
            <a:endParaRPr lang="en-US"/>
          </a:p>
        </p:txBody>
      </p:sp>
      <p:sp>
        <p:nvSpPr>
          <p:cNvPr id="136215" name="Line 23"/>
          <p:cNvSpPr>
            <a:spLocks noChangeShapeType="1"/>
          </p:cNvSpPr>
          <p:nvPr/>
        </p:nvSpPr>
        <p:spPr bwMode="auto">
          <a:xfrm rot="16200000" flipH="1">
            <a:off x="790575" y="4545013"/>
            <a:ext cx="504825" cy="0"/>
          </a:xfrm>
          <a:prstGeom prst="line">
            <a:avLst/>
          </a:prstGeom>
          <a:noFill/>
          <a:ln w="9525">
            <a:solidFill>
              <a:schemeClr val="tx1"/>
            </a:solidFill>
            <a:round/>
            <a:headEnd/>
            <a:tailEnd type="triangle" w="med" len="med"/>
          </a:ln>
          <a:effectLst/>
        </p:spPr>
        <p:txBody>
          <a:bodyPr/>
          <a:lstStyle/>
          <a:p>
            <a:endParaRPr lang="en-US"/>
          </a:p>
        </p:txBody>
      </p:sp>
      <p:sp>
        <p:nvSpPr>
          <p:cNvPr id="136216" name="Text Box 24"/>
          <p:cNvSpPr txBox="1">
            <a:spLocks noChangeArrowheads="1"/>
          </p:cNvSpPr>
          <p:nvPr/>
        </p:nvSpPr>
        <p:spPr bwMode="auto">
          <a:xfrm>
            <a:off x="7308850" y="3500438"/>
            <a:ext cx="1655763" cy="2085975"/>
          </a:xfrm>
          <a:prstGeom prst="rect">
            <a:avLst/>
          </a:prstGeom>
          <a:noFill/>
          <a:ln w="38100">
            <a:solidFill>
              <a:schemeClr val="tx1"/>
            </a:solidFill>
            <a:prstDash val="sysDot"/>
            <a:miter lim="800000"/>
            <a:headEnd/>
            <a:tailEnd/>
          </a:ln>
          <a:effectLst/>
        </p:spPr>
        <p:txBody>
          <a:bodyPr>
            <a:spAutoFit/>
          </a:bodyPr>
          <a:lstStyle/>
          <a:p>
            <a:pPr algn="ctr">
              <a:spcBef>
                <a:spcPct val="5000"/>
              </a:spcBef>
            </a:pPr>
            <a:r>
              <a:rPr lang="es-ES" sz="1300"/>
              <a:t>Los coeficientes encontrados representan semi elasticidades con respecto al % de inversión</a:t>
            </a:r>
          </a:p>
          <a:p>
            <a:pPr algn="ctr">
              <a:spcBef>
                <a:spcPct val="5000"/>
              </a:spcBef>
            </a:pPr>
            <a:endParaRPr lang="es-ES" sz="1000"/>
          </a:p>
          <a:p>
            <a:pPr algn="ctr">
              <a:spcBef>
                <a:spcPct val="5000"/>
              </a:spcBef>
            </a:pPr>
            <a:r>
              <a:rPr lang="es-ES" sz="1300"/>
              <a:t>Solo “lningreso” es una elasticidad completa</a:t>
            </a:r>
          </a:p>
        </p:txBody>
      </p:sp>
      <p:sp>
        <p:nvSpPr>
          <p:cNvPr id="136217" name="AutoShape 25"/>
          <p:cNvSpPr>
            <a:spLocks/>
          </p:cNvSpPr>
          <p:nvPr/>
        </p:nvSpPr>
        <p:spPr bwMode="auto">
          <a:xfrm>
            <a:off x="4572000" y="3068638"/>
            <a:ext cx="144463" cy="2160587"/>
          </a:xfrm>
          <a:prstGeom prst="rightBrace">
            <a:avLst>
              <a:gd name="adj1" fmla="val 124633"/>
              <a:gd name="adj2" fmla="val 50000"/>
            </a:avLst>
          </a:prstGeom>
          <a:noFill/>
          <a:ln w="9525">
            <a:solidFill>
              <a:schemeClr val="tx1"/>
            </a:solidFill>
            <a:round/>
            <a:headEnd/>
            <a:tailEnd/>
          </a:ln>
          <a:effectLst/>
        </p:spPr>
        <p:txBody>
          <a:bodyPr wrap="none" anchor="ctr"/>
          <a:lstStyle/>
          <a:p>
            <a:endParaRPr lang="en-US"/>
          </a:p>
        </p:txBody>
      </p:sp>
      <p:cxnSp>
        <p:nvCxnSpPr>
          <p:cNvPr id="136219" name="AutoShape 27"/>
          <p:cNvCxnSpPr>
            <a:cxnSpLocks noChangeShapeType="1"/>
            <a:stCxn id="136217" idx="1"/>
            <a:endCxn id="136216" idx="1"/>
          </p:cNvCxnSpPr>
          <p:nvPr/>
        </p:nvCxnSpPr>
        <p:spPr bwMode="auto">
          <a:xfrm>
            <a:off x="4716463" y="4149725"/>
            <a:ext cx="2573337" cy="39370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38243" name="Content Placeholder 2"/>
          <p:cNvSpPr>
            <a:spLocks/>
          </p:cNvSpPr>
          <p:nvPr/>
        </p:nvSpPr>
        <p:spPr bwMode="auto">
          <a:xfrm>
            <a:off x="323850" y="9810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Resultados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Iteración</a:t>
            </a:r>
          </a:p>
          <a:p>
            <a:pPr marL="1600200" lvl="3" indent="-228600" algn="just">
              <a:spcBef>
                <a:spcPct val="20000"/>
              </a:spcBef>
              <a:buClr>
                <a:schemeClr val="tx1"/>
              </a:buClr>
              <a:buFontTx/>
              <a:buChar char="–"/>
            </a:pPr>
            <a:r>
              <a:rPr lang="es-ES" sz="1500">
                <a:latin typeface="Verdana" pitchFamily="34" charset="0"/>
              </a:rPr>
              <a:t>Eliminación progresiva de las variables menos significativas</a:t>
            </a:r>
          </a:p>
          <a:p>
            <a:pPr marL="1600200" lvl="3" indent="-228600" algn="just">
              <a:spcBef>
                <a:spcPct val="20000"/>
              </a:spcBef>
              <a:buClr>
                <a:schemeClr val="tx1"/>
              </a:buClr>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“n” regresión (final) </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p:txBody>
      </p:sp>
      <p:pic>
        <p:nvPicPr>
          <p:cNvPr id="138250" name="Picture 10"/>
          <p:cNvPicPr>
            <a:picLocks noChangeAspect="1" noChangeArrowheads="1"/>
          </p:cNvPicPr>
          <p:nvPr/>
        </p:nvPicPr>
        <p:blipFill>
          <a:blip r:embed="rId2"/>
          <a:srcRect/>
          <a:stretch>
            <a:fillRect/>
          </a:stretch>
        </p:blipFill>
        <p:spPr bwMode="auto">
          <a:xfrm>
            <a:off x="2339975" y="2781300"/>
            <a:ext cx="4752975" cy="3360738"/>
          </a:xfrm>
          <a:prstGeom prst="rect">
            <a:avLst/>
          </a:prstGeom>
          <a:noFill/>
          <a:ln w="9525">
            <a:noFill/>
            <a:miter lim="800000"/>
            <a:headEnd/>
            <a:tailEnd/>
          </a:ln>
          <a:effectLst/>
        </p:spPr>
      </p:pic>
      <p:sp>
        <p:nvSpPr>
          <p:cNvPr id="138251" name="Text Box 11"/>
          <p:cNvSpPr txBox="1">
            <a:spLocks noChangeArrowheads="1"/>
          </p:cNvSpPr>
          <p:nvPr/>
        </p:nvSpPr>
        <p:spPr bwMode="auto">
          <a:xfrm>
            <a:off x="7308850" y="2852738"/>
            <a:ext cx="1655763" cy="1141412"/>
          </a:xfrm>
          <a:prstGeom prst="rect">
            <a:avLst/>
          </a:prstGeom>
          <a:noFill/>
          <a:ln w="38100">
            <a:solidFill>
              <a:schemeClr val="tx1"/>
            </a:solidFill>
            <a:prstDash val="sysDot"/>
            <a:miter lim="800000"/>
            <a:headEnd/>
            <a:tailEnd/>
          </a:ln>
          <a:effectLst/>
        </p:spPr>
        <p:txBody>
          <a:bodyPr>
            <a:spAutoFit/>
          </a:bodyPr>
          <a:lstStyle/>
          <a:p>
            <a:pPr algn="ctr">
              <a:spcBef>
                <a:spcPct val="5000"/>
              </a:spcBef>
            </a:pPr>
            <a:r>
              <a:rPr lang="es-ES" sz="1300"/>
              <a:t>Todas las variables son significativas al 90% de confianza</a:t>
            </a:r>
          </a:p>
          <a:p>
            <a:pPr algn="ctr">
              <a:spcBef>
                <a:spcPct val="5000"/>
              </a:spcBef>
            </a:pPr>
            <a:endParaRPr lang="es-ES" sz="1300"/>
          </a:p>
          <a:p>
            <a:pPr algn="ctr">
              <a:spcBef>
                <a:spcPct val="5000"/>
              </a:spcBef>
            </a:pPr>
            <a:r>
              <a:rPr lang="es-ES" sz="1300"/>
              <a:t>Relación positiva</a:t>
            </a:r>
          </a:p>
        </p:txBody>
      </p:sp>
      <p:sp>
        <p:nvSpPr>
          <p:cNvPr id="138252" name="Line 12"/>
          <p:cNvSpPr>
            <a:spLocks noChangeShapeType="1"/>
          </p:cNvSpPr>
          <p:nvPr/>
        </p:nvSpPr>
        <p:spPr bwMode="auto">
          <a:xfrm flipH="1">
            <a:off x="7092950" y="4508500"/>
            <a:ext cx="1081088" cy="0"/>
          </a:xfrm>
          <a:prstGeom prst="line">
            <a:avLst/>
          </a:prstGeom>
          <a:noFill/>
          <a:ln w="9525">
            <a:solidFill>
              <a:schemeClr val="tx1"/>
            </a:solidFill>
            <a:round/>
            <a:headEnd/>
            <a:tailEnd/>
          </a:ln>
          <a:effectLst/>
        </p:spPr>
        <p:txBody>
          <a:bodyPr/>
          <a:lstStyle/>
          <a:p>
            <a:endParaRPr lang="en-US"/>
          </a:p>
        </p:txBody>
      </p:sp>
      <p:sp>
        <p:nvSpPr>
          <p:cNvPr id="138253" name="Line 13"/>
          <p:cNvSpPr>
            <a:spLocks noChangeShapeType="1"/>
          </p:cNvSpPr>
          <p:nvPr/>
        </p:nvSpPr>
        <p:spPr bwMode="auto">
          <a:xfrm rot="5400000" flipH="1">
            <a:off x="7920037" y="4257676"/>
            <a:ext cx="504825" cy="0"/>
          </a:xfrm>
          <a:prstGeom prst="line">
            <a:avLst/>
          </a:prstGeom>
          <a:noFill/>
          <a:ln w="9525">
            <a:solidFill>
              <a:schemeClr val="tx1"/>
            </a:solidFill>
            <a:round/>
            <a:headEnd/>
            <a:tailEnd type="triangle" w="med" len="med"/>
          </a:ln>
          <a:effectLst/>
        </p:spPr>
        <p:txBody>
          <a:bodyPr/>
          <a:lstStyle/>
          <a:p>
            <a:endParaRPr lang="en-US"/>
          </a:p>
        </p:txBody>
      </p:sp>
      <p:sp>
        <p:nvSpPr>
          <p:cNvPr id="138254" name="Text Box 14"/>
          <p:cNvSpPr txBox="1">
            <a:spLocks noChangeArrowheads="1"/>
          </p:cNvSpPr>
          <p:nvPr/>
        </p:nvSpPr>
        <p:spPr bwMode="auto">
          <a:xfrm>
            <a:off x="250825" y="4941888"/>
            <a:ext cx="1944688" cy="923925"/>
          </a:xfrm>
          <a:prstGeom prst="rect">
            <a:avLst/>
          </a:prstGeom>
          <a:noFill/>
          <a:ln w="38100">
            <a:solidFill>
              <a:schemeClr val="tx1"/>
            </a:solidFill>
            <a:prstDash val="sysDot"/>
            <a:miter lim="800000"/>
            <a:headEnd/>
            <a:tailEnd/>
          </a:ln>
          <a:effectLst/>
        </p:spPr>
        <p:txBody>
          <a:bodyPr>
            <a:spAutoFit/>
          </a:bodyPr>
          <a:lstStyle/>
          <a:p>
            <a:pPr algn="ctr">
              <a:spcBef>
                <a:spcPct val="5000"/>
              </a:spcBef>
            </a:pPr>
            <a:r>
              <a:rPr lang="es-ES" sz="1300"/>
              <a:t>7 factores que promueven la inversión de remesas en el Ecuador</a:t>
            </a:r>
          </a:p>
        </p:txBody>
      </p:sp>
      <p:sp>
        <p:nvSpPr>
          <p:cNvPr id="138255" name="Line 15"/>
          <p:cNvSpPr>
            <a:spLocks noChangeShapeType="1"/>
          </p:cNvSpPr>
          <p:nvPr/>
        </p:nvSpPr>
        <p:spPr bwMode="auto">
          <a:xfrm flipH="1">
            <a:off x="1258888" y="4437063"/>
            <a:ext cx="1225550" cy="0"/>
          </a:xfrm>
          <a:prstGeom prst="line">
            <a:avLst/>
          </a:prstGeom>
          <a:noFill/>
          <a:ln w="9525">
            <a:solidFill>
              <a:schemeClr val="tx1"/>
            </a:solidFill>
            <a:round/>
            <a:headEnd/>
            <a:tailEnd/>
          </a:ln>
          <a:effectLst/>
        </p:spPr>
        <p:txBody>
          <a:bodyPr/>
          <a:lstStyle/>
          <a:p>
            <a:endParaRPr lang="en-US"/>
          </a:p>
        </p:txBody>
      </p:sp>
      <p:sp>
        <p:nvSpPr>
          <p:cNvPr id="138256" name="Line 16"/>
          <p:cNvSpPr>
            <a:spLocks noChangeShapeType="1"/>
          </p:cNvSpPr>
          <p:nvPr/>
        </p:nvSpPr>
        <p:spPr bwMode="auto">
          <a:xfrm rot="16200000" flipH="1">
            <a:off x="1006475" y="4689476"/>
            <a:ext cx="504825"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a:xfrm>
            <a:off x="611188" y="3333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47459" name="Content Placeholder 2"/>
          <p:cNvSpPr>
            <a:spLocks/>
          </p:cNvSpPr>
          <p:nvPr/>
        </p:nvSpPr>
        <p:spPr bwMode="auto">
          <a:xfrm>
            <a:off x="323850" y="908050"/>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Implicaciones finales</a:t>
            </a:r>
          </a:p>
          <a:p>
            <a:pPr marL="342900" indent="-342900" algn="just">
              <a:spcBef>
                <a:spcPct val="20000"/>
              </a:spcBef>
              <a:buClr>
                <a:schemeClr val="tx1"/>
              </a:buClr>
              <a:buFont typeface="Wingdings" pitchFamily="2" charset="2"/>
              <a:buNone/>
            </a:pPr>
            <a:endParaRPr lang="es-ES" sz="900">
              <a:latin typeface="Verdana" pitchFamily="34" charset="0"/>
            </a:endParaRPr>
          </a:p>
        </p:txBody>
      </p:sp>
      <p:sp>
        <p:nvSpPr>
          <p:cNvPr id="147469" name="AutoShape 13"/>
          <p:cNvSpPr>
            <a:spLocks noChangeArrowheads="1"/>
          </p:cNvSpPr>
          <p:nvPr/>
        </p:nvSpPr>
        <p:spPr bwMode="auto">
          <a:xfrm>
            <a:off x="3563938" y="3284538"/>
            <a:ext cx="1728787" cy="1584325"/>
          </a:xfrm>
          <a:prstGeom prst="diamond">
            <a:avLst/>
          </a:prstGeom>
          <a:solidFill>
            <a:schemeClr val="hlink">
              <a:alpha val="50000"/>
            </a:schemeClr>
          </a:solidFill>
          <a:ln w="31750">
            <a:solidFill>
              <a:schemeClr val="tx1"/>
            </a:solidFill>
            <a:miter lim="800000"/>
            <a:headEnd/>
            <a:tailEnd/>
          </a:ln>
          <a:effectLst/>
        </p:spPr>
        <p:txBody>
          <a:bodyPr wrap="none" anchor="ctr"/>
          <a:lstStyle/>
          <a:p>
            <a:pPr algn="ctr"/>
            <a:r>
              <a:rPr lang="es-ES" sz="1400" b="1"/>
              <a:t>Inversión</a:t>
            </a:r>
          </a:p>
          <a:p>
            <a:pPr algn="ctr"/>
            <a:r>
              <a:rPr lang="es-ES" sz="1400" b="1"/>
              <a:t>(%)</a:t>
            </a:r>
          </a:p>
        </p:txBody>
      </p:sp>
      <p:sp>
        <p:nvSpPr>
          <p:cNvPr id="147471" name="Oval 15"/>
          <p:cNvSpPr>
            <a:spLocks noChangeArrowheads="1"/>
          </p:cNvSpPr>
          <p:nvPr/>
        </p:nvSpPr>
        <p:spPr bwMode="auto">
          <a:xfrm>
            <a:off x="6300788" y="3213100"/>
            <a:ext cx="1511300" cy="1728788"/>
          </a:xfrm>
          <a:prstGeom prst="ellipse">
            <a:avLst/>
          </a:prstGeom>
          <a:solidFill>
            <a:srgbClr val="99CC00">
              <a:alpha val="70000"/>
            </a:srgbClr>
          </a:solidFill>
          <a:ln w="31750" algn="ctr">
            <a:solidFill>
              <a:schemeClr val="tx1"/>
            </a:solidFill>
            <a:round/>
            <a:headEnd/>
            <a:tailEnd/>
          </a:ln>
          <a:effectLst/>
        </p:spPr>
        <p:txBody>
          <a:bodyPr wrap="none" anchor="ctr"/>
          <a:lstStyle/>
          <a:p>
            <a:pPr algn="ctr"/>
            <a:r>
              <a:rPr lang="es-ES" sz="1400" b="1" u="sng"/>
              <a:t>Herramientas</a:t>
            </a:r>
          </a:p>
          <a:p>
            <a:pPr algn="ctr"/>
            <a:endParaRPr lang="es-ES" sz="1400"/>
          </a:p>
          <a:p>
            <a:pPr algn="ctr"/>
            <a:r>
              <a:rPr lang="es-ES" sz="1400"/>
              <a:t>ASF</a:t>
            </a:r>
          </a:p>
          <a:p>
            <a:pPr algn="ctr"/>
            <a:r>
              <a:rPr lang="es-ES" sz="1400"/>
              <a:t>Internet</a:t>
            </a:r>
          </a:p>
          <a:p>
            <a:pPr algn="ctr"/>
            <a:r>
              <a:rPr lang="es-ES" sz="1400"/>
              <a:t>PRECAP</a:t>
            </a:r>
          </a:p>
        </p:txBody>
      </p:sp>
      <p:sp>
        <p:nvSpPr>
          <p:cNvPr id="147472" name="Oval 16"/>
          <p:cNvSpPr>
            <a:spLocks noChangeArrowheads="1"/>
          </p:cNvSpPr>
          <p:nvPr/>
        </p:nvSpPr>
        <p:spPr bwMode="auto">
          <a:xfrm>
            <a:off x="3708400" y="1052513"/>
            <a:ext cx="1511300" cy="1584325"/>
          </a:xfrm>
          <a:prstGeom prst="ellipse">
            <a:avLst/>
          </a:prstGeom>
          <a:solidFill>
            <a:srgbClr val="99CC00">
              <a:alpha val="70000"/>
            </a:srgbClr>
          </a:solidFill>
          <a:ln w="31750" algn="ctr">
            <a:solidFill>
              <a:schemeClr val="tx1"/>
            </a:solidFill>
            <a:round/>
            <a:headEnd/>
            <a:tailEnd/>
          </a:ln>
          <a:effectLst/>
        </p:spPr>
        <p:txBody>
          <a:bodyPr wrap="none" anchor="ctr"/>
          <a:lstStyle/>
          <a:p>
            <a:pPr algn="ctr"/>
            <a:r>
              <a:rPr lang="es-ES" sz="1400" b="1" u="sng"/>
              <a:t>Perfil</a:t>
            </a:r>
          </a:p>
          <a:p>
            <a:pPr algn="ctr"/>
            <a:endParaRPr lang="es-ES" sz="1400" b="1" u="sng"/>
          </a:p>
          <a:p>
            <a:pPr algn="ctr"/>
            <a:r>
              <a:rPr lang="es-ES" sz="1400"/>
              <a:t>Negocio Propio</a:t>
            </a:r>
          </a:p>
          <a:p>
            <a:pPr algn="ctr"/>
            <a:r>
              <a:rPr lang="es-ES" sz="1400"/>
              <a:t>Ingresos</a:t>
            </a:r>
          </a:p>
        </p:txBody>
      </p:sp>
      <p:sp>
        <p:nvSpPr>
          <p:cNvPr id="147473" name="Oval 17"/>
          <p:cNvSpPr>
            <a:spLocks noChangeArrowheads="1"/>
          </p:cNvSpPr>
          <p:nvPr/>
        </p:nvSpPr>
        <p:spPr bwMode="auto">
          <a:xfrm>
            <a:off x="1042988" y="3213100"/>
            <a:ext cx="1511300" cy="1728788"/>
          </a:xfrm>
          <a:prstGeom prst="ellipse">
            <a:avLst/>
          </a:prstGeom>
          <a:solidFill>
            <a:srgbClr val="99CC00">
              <a:alpha val="70000"/>
            </a:srgbClr>
          </a:solidFill>
          <a:ln w="31750">
            <a:solidFill>
              <a:schemeClr val="tx1"/>
            </a:solidFill>
            <a:round/>
            <a:headEnd/>
            <a:tailEnd/>
          </a:ln>
          <a:effectLst/>
        </p:spPr>
        <p:txBody>
          <a:bodyPr wrap="none" anchor="ctr"/>
          <a:lstStyle/>
          <a:p>
            <a:pPr algn="ctr"/>
            <a:r>
              <a:rPr lang="es-ES" sz="1400" b="1" u="sng"/>
              <a:t>Remesas</a:t>
            </a:r>
          </a:p>
          <a:p>
            <a:pPr algn="ctr"/>
            <a:endParaRPr lang="es-ES" sz="1400" b="1" u="sng"/>
          </a:p>
          <a:p>
            <a:pPr algn="ctr"/>
            <a:r>
              <a:rPr lang="es-ES" sz="1400"/>
              <a:t>Monto</a:t>
            </a:r>
          </a:p>
          <a:p>
            <a:pPr algn="ctr"/>
            <a:r>
              <a:rPr lang="es-ES" sz="1400"/>
              <a:t>Periodicidad</a:t>
            </a:r>
          </a:p>
        </p:txBody>
      </p:sp>
      <p:sp>
        <p:nvSpPr>
          <p:cNvPr id="147474" name="Rectangle 18"/>
          <p:cNvSpPr>
            <a:spLocks noChangeArrowheads="1"/>
          </p:cNvSpPr>
          <p:nvPr/>
        </p:nvSpPr>
        <p:spPr bwMode="auto">
          <a:xfrm>
            <a:off x="2339975" y="5661025"/>
            <a:ext cx="4176713" cy="720725"/>
          </a:xfrm>
          <a:prstGeom prst="rect">
            <a:avLst/>
          </a:prstGeom>
          <a:solidFill>
            <a:srgbClr val="FF6600">
              <a:alpha val="57001"/>
            </a:srgbClr>
          </a:solidFill>
          <a:ln w="31750">
            <a:solidFill>
              <a:schemeClr val="tx1"/>
            </a:solidFill>
            <a:miter lim="800000"/>
            <a:headEnd/>
            <a:tailEnd/>
          </a:ln>
          <a:effectLst/>
        </p:spPr>
        <p:txBody>
          <a:bodyPr wrap="none" anchor="ctr"/>
          <a:lstStyle/>
          <a:p>
            <a:pPr algn="ctr"/>
            <a:r>
              <a:rPr lang="es-ES" sz="1400"/>
              <a:t>Edad, Carga, Ciudad, Género, Tiempo, Educación</a:t>
            </a:r>
          </a:p>
        </p:txBody>
      </p:sp>
      <p:sp>
        <p:nvSpPr>
          <p:cNvPr id="147480" name="Line 24"/>
          <p:cNvSpPr>
            <a:spLocks noChangeShapeType="1"/>
          </p:cNvSpPr>
          <p:nvPr/>
        </p:nvSpPr>
        <p:spPr bwMode="auto">
          <a:xfrm>
            <a:off x="2555875" y="4076700"/>
            <a:ext cx="1008063" cy="0"/>
          </a:xfrm>
          <a:prstGeom prst="line">
            <a:avLst/>
          </a:prstGeom>
          <a:noFill/>
          <a:ln w="25400">
            <a:solidFill>
              <a:schemeClr val="tx1"/>
            </a:solidFill>
            <a:round/>
            <a:headEnd/>
            <a:tailEnd type="none" w="lg" len="med"/>
          </a:ln>
          <a:effectLst/>
        </p:spPr>
        <p:txBody>
          <a:bodyPr/>
          <a:lstStyle/>
          <a:p>
            <a:endParaRPr lang="en-US"/>
          </a:p>
        </p:txBody>
      </p:sp>
      <p:sp>
        <p:nvSpPr>
          <p:cNvPr id="147481" name="Line 25"/>
          <p:cNvSpPr>
            <a:spLocks noChangeShapeType="1"/>
          </p:cNvSpPr>
          <p:nvPr/>
        </p:nvSpPr>
        <p:spPr bwMode="auto">
          <a:xfrm flipH="1">
            <a:off x="5292725" y="4076700"/>
            <a:ext cx="1006475" cy="0"/>
          </a:xfrm>
          <a:prstGeom prst="line">
            <a:avLst/>
          </a:prstGeom>
          <a:noFill/>
          <a:ln w="25400">
            <a:solidFill>
              <a:schemeClr val="tx1"/>
            </a:solidFill>
            <a:round/>
            <a:headEnd/>
            <a:tailEnd type="none" w="lg" len="med"/>
          </a:ln>
          <a:effectLst/>
        </p:spPr>
        <p:txBody>
          <a:bodyPr/>
          <a:lstStyle/>
          <a:p>
            <a:endParaRPr lang="en-US"/>
          </a:p>
        </p:txBody>
      </p:sp>
      <p:sp>
        <p:nvSpPr>
          <p:cNvPr id="147482" name="Line 26"/>
          <p:cNvSpPr>
            <a:spLocks noChangeShapeType="1"/>
          </p:cNvSpPr>
          <p:nvPr/>
        </p:nvSpPr>
        <p:spPr bwMode="auto">
          <a:xfrm>
            <a:off x="4427538" y="2636838"/>
            <a:ext cx="0" cy="647700"/>
          </a:xfrm>
          <a:prstGeom prst="line">
            <a:avLst/>
          </a:prstGeom>
          <a:noFill/>
          <a:ln w="25400">
            <a:solidFill>
              <a:schemeClr val="tx1"/>
            </a:solidFill>
            <a:round/>
            <a:headEnd/>
            <a:tailEnd type="none" w="lg" len="med"/>
          </a:ln>
          <a:effectLst/>
        </p:spPr>
        <p:txBody>
          <a:bodyPr/>
          <a:lstStyle/>
          <a:p>
            <a:endParaRPr lang="en-US"/>
          </a:p>
        </p:txBody>
      </p:sp>
      <p:cxnSp>
        <p:nvCxnSpPr>
          <p:cNvPr id="147483" name="AutoShape 27"/>
          <p:cNvCxnSpPr>
            <a:cxnSpLocks noChangeShapeType="1"/>
            <a:stCxn id="147474" idx="0"/>
            <a:endCxn id="147469" idx="2"/>
          </p:cNvCxnSpPr>
          <p:nvPr/>
        </p:nvCxnSpPr>
        <p:spPr bwMode="auto">
          <a:xfrm flipV="1">
            <a:off x="4429125" y="4884738"/>
            <a:ext cx="0" cy="760412"/>
          </a:xfrm>
          <a:prstGeom prst="straightConnector1">
            <a:avLst/>
          </a:prstGeom>
          <a:noFill/>
          <a:ln w="25400">
            <a:solidFill>
              <a:schemeClr val="tx1"/>
            </a:solidFill>
            <a:prstDash val="dash"/>
            <a:round/>
            <a:headEnd/>
            <a:tailEnd/>
          </a:ln>
          <a:effectLst/>
        </p:spPr>
      </p:cxnSp>
      <p:sp>
        <p:nvSpPr>
          <p:cNvPr id="147485" name="AutoShape 29"/>
          <p:cNvSpPr>
            <a:spLocks noChangeArrowheads="1"/>
          </p:cNvSpPr>
          <p:nvPr/>
        </p:nvSpPr>
        <p:spPr bwMode="auto">
          <a:xfrm rot="-4544232">
            <a:off x="6768306" y="2240757"/>
            <a:ext cx="936625" cy="576262"/>
          </a:xfrm>
          <a:prstGeom prst="leftArrow">
            <a:avLst>
              <a:gd name="adj1" fmla="val 50000"/>
              <a:gd name="adj2" fmla="val 40634"/>
            </a:avLst>
          </a:prstGeom>
          <a:solidFill>
            <a:schemeClr val="accent1"/>
          </a:solidFill>
          <a:ln w="9525">
            <a:solidFill>
              <a:schemeClr val="tx1"/>
            </a:solidFill>
            <a:miter lim="800000"/>
            <a:headEnd/>
            <a:tailEnd/>
          </a:ln>
          <a:effectLst/>
        </p:spPr>
        <p:txBody>
          <a:bodyPr wrap="none" anchor="ctr"/>
          <a:lstStyle/>
          <a:p>
            <a:endParaRPr lang="en-US"/>
          </a:p>
        </p:txBody>
      </p:sp>
      <p:sp>
        <p:nvSpPr>
          <p:cNvPr id="147486" name="AutoShape 30"/>
          <p:cNvSpPr>
            <a:spLocks noChangeArrowheads="1"/>
          </p:cNvSpPr>
          <p:nvPr/>
        </p:nvSpPr>
        <p:spPr bwMode="auto">
          <a:xfrm rot="-24727549">
            <a:off x="7487444" y="2672556"/>
            <a:ext cx="936625" cy="576263"/>
          </a:xfrm>
          <a:prstGeom prst="leftArrow">
            <a:avLst>
              <a:gd name="adj1" fmla="val 50000"/>
              <a:gd name="adj2" fmla="val 40634"/>
            </a:avLst>
          </a:prstGeom>
          <a:solidFill>
            <a:schemeClr val="accent1"/>
          </a:solidFill>
          <a:ln w="9525">
            <a:solidFill>
              <a:schemeClr val="tx1"/>
            </a:solidFill>
            <a:miter lim="800000"/>
            <a:headEnd/>
            <a:tailEnd/>
          </a:ln>
          <a:effectLst/>
        </p:spPr>
        <p:txBody>
          <a:bodyPr wrap="none" anchor="ctr"/>
          <a:lstStyle/>
          <a:p>
            <a:endParaRPr lang="en-US"/>
          </a:p>
        </p:txBody>
      </p:sp>
      <p:sp>
        <p:nvSpPr>
          <p:cNvPr id="147487" name="AutoShape 31"/>
          <p:cNvSpPr>
            <a:spLocks noChangeArrowheads="1"/>
          </p:cNvSpPr>
          <p:nvPr/>
        </p:nvSpPr>
        <p:spPr bwMode="auto">
          <a:xfrm rot="-44472946">
            <a:off x="7885113" y="3500438"/>
            <a:ext cx="936625" cy="576262"/>
          </a:xfrm>
          <a:prstGeom prst="leftArrow">
            <a:avLst>
              <a:gd name="adj1" fmla="val 50000"/>
              <a:gd name="adj2" fmla="val 40634"/>
            </a:avLst>
          </a:prstGeom>
          <a:solidFill>
            <a:schemeClr val="accent1"/>
          </a:solidFill>
          <a:ln w="9525">
            <a:solidFill>
              <a:schemeClr val="tx1"/>
            </a:solidFill>
            <a:miter lim="800000"/>
            <a:headEnd/>
            <a:tailEnd/>
          </a:ln>
          <a:effectLst/>
        </p:spPr>
        <p:txBody>
          <a:bodyPr wrap="none" anchor="ctr"/>
          <a:lstStyle/>
          <a:p>
            <a:endParaRPr lang="en-US"/>
          </a:p>
        </p:txBody>
      </p:sp>
      <p:sp>
        <p:nvSpPr>
          <p:cNvPr id="147488" name="AutoShape 32"/>
          <p:cNvSpPr>
            <a:spLocks noChangeArrowheads="1"/>
          </p:cNvSpPr>
          <p:nvPr/>
        </p:nvSpPr>
        <p:spPr bwMode="auto">
          <a:xfrm rot="-41759568">
            <a:off x="7812088" y="4437063"/>
            <a:ext cx="936625" cy="576262"/>
          </a:xfrm>
          <a:prstGeom prst="leftArrow">
            <a:avLst>
              <a:gd name="adj1" fmla="val 50000"/>
              <a:gd name="adj2" fmla="val 40634"/>
            </a:avLst>
          </a:prstGeom>
          <a:solidFill>
            <a:schemeClr val="accent1"/>
          </a:solidFill>
          <a:ln w="9525">
            <a:solidFill>
              <a:schemeClr val="tx1"/>
            </a:solidFill>
            <a:miter lim="800000"/>
            <a:headEnd/>
            <a:tailEnd/>
          </a:ln>
          <a:effectLst/>
        </p:spPr>
        <p:txBody>
          <a:bodyPr wrap="none" anchor="ctr"/>
          <a:lstStyle/>
          <a:p>
            <a:endParaRPr lang="en-US"/>
          </a:p>
        </p:txBody>
      </p:sp>
      <p:sp>
        <p:nvSpPr>
          <p:cNvPr id="147489" name="AutoShape 33"/>
          <p:cNvSpPr>
            <a:spLocks noChangeArrowheads="1"/>
          </p:cNvSpPr>
          <p:nvPr/>
        </p:nvSpPr>
        <p:spPr bwMode="auto">
          <a:xfrm rot="-40043269">
            <a:off x="7271544" y="5122069"/>
            <a:ext cx="936625" cy="576263"/>
          </a:xfrm>
          <a:prstGeom prst="leftArrow">
            <a:avLst>
              <a:gd name="adj1" fmla="val 50000"/>
              <a:gd name="adj2" fmla="val 40634"/>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48483"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Modelo final</a:t>
            </a: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Char char="Ø"/>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Char char="q"/>
            </a:pPr>
            <a:r>
              <a:rPr lang="es-ES" sz="1600">
                <a:latin typeface="Verdana" pitchFamily="34" charset="0"/>
              </a:rPr>
              <a:t>40% de explicación</a:t>
            </a:r>
          </a:p>
          <a:p>
            <a:pPr marL="342900" indent="-342900" algn="just">
              <a:spcBef>
                <a:spcPct val="20000"/>
              </a:spcBef>
              <a:buClr>
                <a:schemeClr val="tx1"/>
              </a:buClr>
              <a:buFont typeface="Wingdings" pitchFamily="2" charset="2"/>
              <a:buNone/>
            </a:pPr>
            <a:endParaRPr lang="es-ES" sz="800">
              <a:latin typeface="Verdana" pitchFamily="34" charset="0"/>
            </a:endParaRPr>
          </a:p>
          <a:p>
            <a:pPr marL="342900" indent="-342900" algn="just">
              <a:spcBef>
                <a:spcPct val="20000"/>
              </a:spcBef>
              <a:buClr>
                <a:schemeClr val="tx1"/>
              </a:buClr>
              <a:buFont typeface="Wingdings" pitchFamily="2" charset="2"/>
              <a:buChar char="q"/>
            </a:pPr>
            <a:r>
              <a:rPr lang="es-ES" sz="1600">
                <a:latin typeface="Verdana" pitchFamily="34" charset="0"/>
              </a:rPr>
              <a:t>Pruebas superadas</a:t>
            </a:r>
          </a:p>
          <a:p>
            <a:pPr marL="1143000" lvl="2" indent="-228600" algn="just">
              <a:spcBef>
                <a:spcPct val="20000"/>
              </a:spcBef>
              <a:buClr>
                <a:schemeClr val="tx1"/>
              </a:buClr>
              <a:buFont typeface="Wingdings" pitchFamily="2" charset="2"/>
              <a:buNone/>
            </a:pPr>
            <a:endParaRPr lang="es-ES" sz="1600">
              <a:latin typeface="Verdana" pitchFamily="34" charset="0"/>
            </a:endParaRPr>
          </a:p>
        </p:txBody>
      </p:sp>
      <p:sp>
        <p:nvSpPr>
          <p:cNvPr id="148485" name="Text Box 5"/>
          <p:cNvSpPr txBox="1">
            <a:spLocks noChangeArrowheads="1"/>
          </p:cNvSpPr>
          <p:nvPr/>
        </p:nvSpPr>
        <p:spPr bwMode="auto">
          <a:xfrm>
            <a:off x="1331913" y="2349500"/>
            <a:ext cx="6624637" cy="2100263"/>
          </a:xfrm>
          <a:prstGeom prst="rect">
            <a:avLst/>
          </a:prstGeom>
          <a:noFill/>
          <a:ln w="9525">
            <a:noFill/>
            <a:miter lim="800000"/>
            <a:headEnd/>
            <a:tailEnd/>
          </a:ln>
          <a:effectLst/>
        </p:spPr>
        <p:txBody>
          <a:bodyPr>
            <a:spAutoFit/>
          </a:bodyPr>
          <a:lstStyle/>
          <a:p>
            <a:pPr>
              <a:spcBef>
                <a:spcPct val="50000"/>
              </a:spcBef>
              <a:buFontTx/>
              <a:buChar char="-"/>
            </a:pPr>
            <a:r>
              <a:rPr lang="es-ES">
                <a:solidFill>
                  <a:srgbClr val="990033"/>
                </a:solidFill>
              </a:rPr>
              <a:t>log (inversión)</a:t>
            </a:r>
            <a:r>
              <a:rPr lang="es-ES"/>
              <a:t> = 6.515 – 0.333 (</a:t>
            </a:r>
            <a:r>
              <a:rPr lang="es-ES" i="1"/>
              <a:t>asf</a:t>
            </a:r>
            <a:r>
              <a:rPr lang="es-ES"/>
              <a:t>) – 0.374 </a:t>
            </a:r>
          </a:p>
          <a:p>
            <a:pPr>
              <a:spcBef>
                <a:spcPct val="50000"/>
              </a:spcBef>
            </a:pPr>
            <a:r>
              <a:rPr lang="es-ES"/>
              <a:t>(</a:t>
            </a:r>
            <a:r>
              <a:rPr lang="es-ES" i="1"/>
              <a:t>internet</a:t>
            </a:r>
            <a:r>
              <a:rPr lang="es-ES"/>
              <a:t>) – 0.002 (</a:t>
            </a:r>
            <a:r>
              <a:rPr lang="es-ES" i="1"/>
              <a:t>monto</a:t>
            </a:r>
            <a:r>
              <a:rPr lang="es-ES"/>
              <a:t>) – 0.851 (</a:t>
            </a:r>
            <a:r>
              <a:rPr lang="es-ES" i="1"/>
              <a:t>negocio</a:t>
            </a:r>
            <a:r>
              <a:rPr lang="es-ES"/>
              <a:t>) – </a:t>
            </a:r>
          </a:p>
          <a:p>
            <a:pPr>
              <a:spcBef>
                <a:spcPct val="50000"/>
              </a:spcBef>
            </a:pPr>
            <a:r>
              <a:rPr lang="es-ES"/>
              <a:t>0.469 (</a:t>
            </a:r>
            <a:r>
              <a:rPr lang="es-ES" i="1"/>
              <a:t>periodicidad</a:t>
            </a:r>
            <a:r>
              <a:rPr lang="es-ES"/>
              <a:t>) – 0.183 (</a:t>
            </a:r>
            <a:r>
              <a:rPr lang="es-ES" i="1"/>
              <a:t>precap</a:t>
            </a:r>
            <a:r>
              <a:rPr lang="es-ES"/>
              <a:t>) – 0.231 </a:t>
            </a:r>
          </a:p>
          <a:p>
            <a:pPr>
              <a:spcBef>
                <a:spcPct val="50000"/>
              </a:spcBef>
            </a:pPr>
            <a:r>
              <a:rPr lang="es-ES"/>
              <a:t>(</a:t>
            </a:r>
            <a:r>
              <a:rPr lang="es-ES" i="1"/>
              <a:t>log (ingreso)</a:t>
            </a:r>
            <a:r>
              <a:rPr lang="es-ES"/>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49507"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Normalidad de Residuos</a:t>
            </a:r>
          </a:p>
          <a:p>
            <a:pPr marL="342900" indent="-342900" algn="just">
              <a:spcBef>
                <a:spcPct val="20000"/>
              </a:spcBef>
              <a:buClr>
                <a:schemeClr val="tx1"/>
              </a:buClr>
              <a:buFont typeface="Wingdings" pitchFamily="2" charset="2"/>
              <a:buNone/>
            </a:pPr>
            <a:endParaRPr lang="es-ES" sz="5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Efecto del ajuste de Atkinson</a:t>
            </a:r>
          </a:p>
          <a:p>
            <a:pPr marL="1600200" lvl="3" indent="-228600" algn="just">
              <a:spcBef>
                <a:spcPct val="20000"/>
              </a:spcBef>
              <a:buClr>
                <a:schemeClr val="tx1"/>
              </a:buClr>
            </a:pPr>
            <a:endParaRPr lang="es-ES" sz="1500">
              <a:latin typeface="Verdana" pitchFamily="34" charset="0"/>
            </a:endParaRPr>
          </a:p>
        </p:txBody>
      </p:sp>
      <p:pic>
        <p:nvPicPr>
          <p:cNvPr id="149513" name="Picture 9"/>
          <p:cNvPicPr>
            <a:picLocks noChangeAspect="1" noChangeArrowheads="1"/>
          </p:cNvPicPr>
          <p:nvPr/>
        </p:nvPicPr>
        <p:blipFill>
          <a:blip r:embed="rId2"/>
          <a:srcRect/>
          <a:stretch>
            <a:fillRect/>
          </a:stretch>
        </p:blipFill>
        <p:spPr bwMode="auto">
          <a:xfrm>
            <a:off x="2627313" y="1989138"/>
            <a:ext cx="4035425" cy="446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idx="4294967295"/>
          </p:nvPr>
        </p:nvSpPr>
        <p:spPr>
          <a:xfrm>
            <a:off x="611188" y="6207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50531" name="Content Placeholder 2"/>
          <p:cNvSpPr>
            <a:spLocks/>
          </p:cNvSpPr>
          <p:nvPr/>
        </p:nvSpPr>
        <p:spPr bwMode="auto">
          <a:xfrm>
            <a:off x="323850" y="14128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Evaluación de escenarios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Predicción</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Mecánica: Dar valores a los siete factores del modelo final y obtener los respectivos porcentajes de inversión estimados para los receptores de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Calificaciones mínimas, promedio y máximas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Cinco escenarios</a:t>
            </a:r>
          </a:p>
          <a:p>
            <a:pPr marL="1600200" lvl="3" indent="-228600" algn="just">
              <a:spcBef>
                <a:spcPct val="20000"/>
              </a:spcBef>
              <a:buClr>
                <a:schemeClr val="tx1"/>
              </a:buClr>
              <a:buFontTx/>
              <a:buChar char="–"/>
            </a:pPr>
            <a:r>
              <a:rPr lang="es-ES" sz="1500">
                <a:latin typeface="Verdana" pitchFamily="34" charset="0"/>
              </a:rPr>
              <a:t>Bajo</a:t>
            </a:r>
          </a:p>
          <a:p>
            <a:pPr marL="1600200" lvl="3" indent="-228600" algn="just">
              <a:spcBef>
                <a:spcPct val="20000"/>
              </a:spcBef>
              <a:buClr>
                <a:schemeClr val="tx1"/>
              </a:buClr>
              <a:buFontTx/>
              <a:buChar char="–"/>
            </a:pPr>
            <a:r>
              <a:rPr lang="es-ES" sz="1500">
                <a:latin typeface="Verdana" pitchFamily="34" charset="0"/>
              </a:rPr>
              <a:t>Medio sin negocio propio</a:t>
            </a:r>
          </a:p>
          <a:p>
            <a:pPr marL="1600200" lvl="3" indent="-228600" algn="just">
              <a:spcBef>
                <a:spcPct val="20000"/>
              </a:spcBef>
              <a:buClr>
                <a:schemeClr val="tx1"/>
              </a:buClr>
              <a:buFontTx/>
              <a:buChar char="–"/>
            </a:pPr>
            <a:r>
              <a:rPr lang="es-ES" sz="1500">
                <a:latin typeface="Verdana" pitchFamily="34" charset="0"/>
              </a:rPr>
              <a:t>Medio con negocio propio</a:t>
            </a:r>
          </a:p>
          <a:p>
            <a:pPr marL="1600200" lvl="3" indent="-228600" algn="just">
              <a:spcBef>
                <a:spcPct val="20000"/>
              </a:spcBef>
              <a:buClr>
                <a:schemeClr val="tx1"/>
              </a:buClr>
              <a:buFontTx/>
              <a:buChar char="–"/>
            </a:pPr>
            <a:r>
              <a:rPr lang="es-ES" sz="1500">
                <a:latin typeface="Verdana" pitchFamily="34" charset="0"/>
              </a:rPr>
              <a:t>Alto</a:t>
            </a:r>
          </a:p>
          <a:p>
            <a:pPr marL="1600200" lvl="3" indent="-228600" algn="just">
              <a:spcBef>
                <a:spcPct val="20000"/>
              </a:spcBef>
              <a:buClr>
                <a:schemeClr val="tx1"/>
              </a:buClr>
              <a:buFontTx/>
              <a:buChar char="–"/>
            </a:pPr>
            <a:r>
              <a:rPr lang="es-ES" sz="1500">
                <a:latin typeface="Verdana" pitchFamily="34" charset="0"/>
              </a:rPr>
              <a:t>Representativo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p:txBody>
      </p:sp>
      <p:pic>
        <p:nvPicPr>
          <p:cNvPr id="150539" name="Picture 11"/>
          <p:cNvPicPr>
            <a:picLocks noChangeAspect="1" noChangeArrowheads="1"/>
          </p:cNvPicPr>
          <p:nvPr/>
        </p:nvPicPr>
        <p:blipFill>
          <a:blip r:embed="rId2"/>
          <a:srcRect/>
          <a:stretch>
            <a:fillRect/>
          </a:stretch>
        </p:blipFill>
        <p:spPr bwMode="auto">
          <a:xfrm>
            <a:off x="5940425" y="3933825"/>
            <a:ext cx="2035175" cy="2293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a:xfrm>
            <a:off x="611188" y="404813"/>
            <a:ext cx="7772400" cy="649287"/>
          </a:xfrm>
        </p:spPr>
        <p:txBody>
          <a:bodyPr/>
          <a:lstStyle/>
          <a:p>
            <a:pPr eaLnBrk="1" hangingPunct="1"/>
            <a:r>
              <a:rPr lang="es-ES" sz="2800" smtClean="0">
                <a:ea typeface="ＭＳ Ｐゴシック"/>
                <a:cs typeface="ＭＳ Ｐゴシック"/>
              </a:rPr>
              <a:t>Análisis Empírico (Inferencial)</a:t>
            </a:r>
          </a:p>
        </p:txBody>
      </p:sp>
      <p:sp>
        <p:nvSpPr>
          <p:cNvPr id="151555" name="Content Placeholder 2"/>
          <p:cNvSpPr>
            <a:spLocks/>
          </p:cNvSpPr>
          <p:nvPr/>
        </p:nvSpPr>
        <p:spPr bwMode="auto">
          <a:xfrm>
            <a:off x="323850" y="10525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Evaluación de escenarios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None/>
            </a:pPr>
            <a:endParaRPr lang="es-ES" sz="1700">
              <a:latin typeface="Verdana" pitchFamily="34" charset="0"/>
            </a:endParaRPr>
          </a:p>
        </p:txBody>
      </p:sp>
      <p:pic>
        <p:nvPicPr>
          <p:cNvPr id="151562" name="Picture 10"/>
          <p:cNvPicPr>
            <a:picLocks noChangeAspect="1" noChangeArrowheads="1"/>
          </p:cNvPicPr>
          <p:nvPr/>
        </p:nvPicPr>
        <p:blipFill>
          <a:blip r:embed="rId2"/>
          <a:srcRect/>
          <a:stretch>
            <a:fillRect/>
          </a:stretch>
        </p:blipFill>
        <p:spPr bwMode="auto">
          <a:xfrm>
            <a:off x="2484438" y="1773238"/>
            <a:ext cx="4032250" cy="1409700"/>
          </a:xfrm>
          <a:prstGeom prst="rect">
            <a:avLst/>
          </a:prstGeom>
          <a:noFill/>
          <a:ln w="9525">
            <a:noFill/>
            <a:miter lim="800000"/>
            <a:headEnd/>
            <a:tailEnd/>
          </a:ln>
          <a:effectLst/>
        </p:spPr>
      </p:pic>
      <p:pic>
        <p:nvPicPr>
          <p:cNvPr id="151563" name="Picture 11"/>
          <p:cNvPicPr>
            <a:picLocks noChangeAspect="1" noChangeArrowheads="1"/>
          </p:cNvPicPr>
          <p:nvPr/>
        </p:nvPicPr>
        <p:blipFill>
          <a:blip r:embed="rId3"/>
          <a:srcRect/>
          <a:stretch>
            <a:fillRect/>
          </a:stretch>
        </p:blipFill>
        <p:spPr bwMode="auto">
          <a:xfrm>
            <a:off x="1403350" y="3284538"/>
            <a:ext cx="6264275" cy="2168525"/>
          </a:xfrm>
          <a:prstGeom prst="rect">
            <a:avLst/>
          </a:prstGeom>
          <a:noFill/>
          <a:ln w="9525">
            <a:noFill/>
            <a:miter lim="800000"/>
            <a:headEnd/>
            <a:tailEnd/>
          </a:ln>
          <a:effectLst/>
        </p:spPr>
      </p:pic>
      <p:pic>
        <p:nvPicPr>
          <p:cNvPr id="151566" name="Picture 14"/>
          <p:cNvPicPr>
            <a:picLocks noChangeAspect="1" noChangeArrowheads="1"/>
          </p:cNvPicPr>
          <p:nvPr/>
        </p:nvPicPr>
        <p:blipFill>
          <a:blip r:embed="rId4"/>
          <a:srcRect/>
          <a:stretch>
            <a:fillRect/>
          </a:stretch>
        </p:blipFill>
        <p:spPr bwMode="auto">
          <a:xfrm>
            <a:off x="2700338" y="5661025"/>
            <a:ext cx="3743325" cy="646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Entorno Económico de las Remesas en el Ecuador</a:t>
            </a:r>
          </a:p>
        </p:txBody>
      </p:sp>
      <p:sp>
        <p:nvSpPr>
          <p:cNvPr id="50179" name="Content Placeholder 2"/>
          <p:cNvSpPr>
            <a:spLocks/>
          </p:cNvSpPr>
          <p:nvPr/>
        </p:nvSpPr>
        <p:spPr bwMode="auto">
          <a:xfrm>
            <a:off x="323850" y="167322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Evolución de las remesas</a:t>
            </a: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1600200" lvl="3" indent="-228600" algn="just">
              <a:spcBef>
                <a:spcPct val="20000"/>
              </a:spcBef>
              <a:buClr>
                <a:schemeClr val="tx1"/>
              </a:buClr>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342900" indent="-342900" algn="just">
              <a:spcBef>
                <a:spcPct val="20000"/>
              </a:spcBef>
              <a:buClr>
                <a:schemeClr val="tx1"/>
              </a:buClr>
              <a:buSzPct val="80000"/>
              <a:buFont typeface="Wingdings" pitchFamily="2" charset="2"/>
              <a:buNone/>
            </a:pPr>
            <a:endParaRPr lang="es-ES" sz="1800">
              <a:latin typeface="Verdana" pitchFamily="34" charset="0"/>
            </a:endParaRPr>
          </a:p>
          <a:p>
            <a:pPr marL="1600200" lvl="3" indent="-228600" algn="just">
              <a:spcBef>
                <a:spcPct val="20000"/>
              </a:spcBef>
              <a:buClr>
                <a:schemeClr val="tx1"/>
              </a:buClr>
              <a:buFontTx/>
              <a:buChar char="–"/>
            </a:pPr>
            <a:endParaRPr lang="es-ES" sz="1600">
              <a:latin typeface="Verdana" pitchFamily="34" charset="0"/>
            </a:endParaRPr>
          </a:p>
          <a:p>
            <a:pPr marL="1600200" lvl="3" indent="-228600" algn="just">
              <a:spcBef>
                <a:spcPct val="20000"/>
              </a:spcBef>
              <a:buClr>
                <a:schemeClr val="tx1"/>
              </a:buClr>
              <a:buFontTx/>
              <a:buChar char="–"/>
            </a:pPr>
            <a:endParaRPr lang="es-ES" sz="1500">
              <a:latin typeface="Verdana" pitchFamily="34" charset="0"/>
            </a:endParaRPr>
          </a:p>
          <a:p>
            <a:pPr marL="342900" indent="-342900" algn="just">
              <a:spcBef>
                <a:spcPct val="20000"/>
              </a:spcBef>
              <a:buClr>
                <a:schemeClr val="tx1"/>
              </a:buClr>
              <a:buFont typeface="Wingdings" pitchFamily="2" charset="2"/>
              <a:buNone/>
            </a:pPr>
            <a:r>
              <a:rPr lang="es-ES" sz="2000">
                <a:latin typeface="Verdana" pitchFamily="34" charset="0"/>
              </a:rPr>
              <a:t>		</a:t>
            </a: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None/>
            </a:pPr>
            <a:endParaRPr lang="es-ES" sz="2000">
              <a:latin typeface="Verdana" pitchFamily="34" charset="0"/>
            </a:endParaRPr>
          </a:p>
          <a:p>
            <a:pPr marL="342900" indent="-342900" algn="just">
              <a:spcBef>
                <a:spcPct val="20000"/>
              </a:spcBef>
              <a:buClr>
                <a:schemeClr val="tx1"/>
              </a:buClr>
              <a:buFont typeface="Wingdings" pitchFamily="2" charset="2"/>
              <a:buNone/>
            </a:pPr>
            <a:r>
              <a:rPr lang="es-ES" sz="1600">
                <a:latin typeface="Verdana" pitchFamily="34" charset="0"/>
              </a:rPr>
              <a:t>	</a:t>
            </a:r>
          </a:p>
          <a:p>
            <a:pPr marL="342900" indent="-342900" algn="just">
              <a:spcBef>
                <a:spcPct val="20000"/>
              </a:spcBef>
              <a:buClr>
                <a:schemeClr val="tx1"/>
              </a:buClr>
              <a:buFont typeface="Wingdings" pitchFamily="2" charset="2"/>
              <a:buNone/>
            </a:pPr>
            <a:endParaRPr lang="es-ES" sz="2000">
              <a:latin typeface="Verdana" pitchFamily="34" charset="0"/>
            </a:endParaRPr>
          </a:p>
        </p:txBody>
      </p:sp>
      <p:pic>
        <p:nvPicPr>
          <p:cNvPr id="50180" name="Picture 4"/>
          <p:cNvPicPr>
            <a:picLocks noChangeAspect="1" noChangeArrowheads="1"/>
          </p:cNvPicPr>
          <p:nvPr/>
        </p:nvPicPr>
        <p:blipFill>
          <a:blip r:embed="rId2"/>
          <a:srcRect/>
          <a:stretch>
            <a:fillRect/>
          </a:stretch>
        </p:blipFill>
        <p:spPr bwMode="auto">
          <a:xfrm>
            <a:off x="2051050" y="2349500"/>
            <a:ext cx="5256213" cy="3408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611188" y="549275"/>
            <a:ext cx="7772400" cy="649288"/>
          </a:xfrm>
        </p:spPr>
        <p:txBody>
          <a:bodyPr/>
          <a:lstStyle/>
          <a:p>
            <a:pPr eaLnBrk="1" hangingPunct="1"/>
            <a:r>
              <a:rPr lang="es-ES" sz="2800" smtClean="0">
                <a:ea typeface="ＭＳ Ｐゴシック"/>
                <a:cs typeface="ＭＳ Ｐゴシック"/>
              </a:rPr>
              <a:t>Análisis Empírico (Inferencial)</a:t>
            </a:r>
          </a:p>
        </p:txBody>
      </p:sp>
      <p:sp>
        <p:nvSpPr>
          <p:cNvPr id="153603" name="Content Placeholder 2"/>
          <p:cNvSpPr>
            <a:spLocks/>
          </p:cNvSpPr>
          <p:nvPr/>
        </p:nvSpPr>
        <p:spPr bwMode="auto">
          <a:xfrm>
            <a:off x="323850" y="1268413"/>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Evaluación de escenarios</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None/>
            </a:pPr>
            <a:endParaRPr lang="es-ES" sz="1600">
              <a:latin typeface="Verdana" pitchFamily="34" charset="0"/>
            </a:endParaRPr>
          </a:p>
          <a:p>
            <a:pPr marL="1600200" lvl="3" indent="-228600" algn="just">
              <a:spcBef>
                <a:spcPct val="20000"/>
              </a:spcBef>
              <a:buClr>
                <a:schemeClr val="tx1"/>
              </a:buClr>
            </a:pPr>
            <a:endParaRPr lang="es-ES" sz="1500">
              <a:latin typeface="Verdana" pitchFamily="34" charset="0"/>
            </a:endParaRPr>
          </a:p>
        </p:txBody>
      </p:sp>
      <p:pic>
        <p:nvPicPr>
          <p:cNvPr id="153609" name="Picture 9"/>
          <p:cNvPicPr>
            <a:picLocks noChangeAspect="1" noChangeArrowheads="1"/>
          </p:cNvPicPr>
          <p:nvPr/>
        </p:nvPicPr>
        <p:blipFill>
          <a:blip r:embed="rId2"/>
          <a:srcRect/>
          <a:stretch>
            <a:fillRect/>
          </a:stretch>
        </p:blipFill>
        <p:spPr bwMode="auto">
          <a:xfrm>
            <a:off x="1476375" y="1916113"/>
            <a:ext cx="6264275" cy="2168525"/>
          </a:xfrm>
          <a:prstGeom prst="rect">
            <a:avLst/>
          </a:prstGeom>
          <a:noFill/>
          <a:ln w="9525">
            <a:noFill/>
            <a:miter lim="800000"/>
            <a:headEnd/>
            <a:tailEnd/>
          </a:ln>
          <a:effectLst/>
        </p:spPr>
      </p:pic>
      <p:sp>
        <p:nvSpPr>
          <p:cNvPr id="153611" name="Text Box 11"/>
          <p:cNvSpPr txBox="1">
            <a:spLocks noChangeArrowheads="1"/>
          </p:cNvSpPr>
          <p:nvPr/>
        </p:nvSpPr>
        <p:spPr bwMode="auto">
          <a:xfrm>
            <a:off x="2339975" y="4508500"/>
            <a:ext cx="4392613" cy="1822450"/>
          </a:xfrm>
          <a:prstGeom prst="rect">
            <a:avLst/>
          </a:prstGeom>
          <a:noFill/>
          <a:ln w="19050">
            <a:solidFill>
              <a:schemeClr val="tx1"/>
            </a:solidFill>
            <a:prstDash val="lgDash"/>
            <a:miter lim="800000"/>
            <a:headEnd/>
            <a:tailEnd/>
          </a:ln>
          <a:effectLst/>
        </p:spPr>
        <p:txBody>
          <a:bodyPr>
            <a:spAutoFit/>
          </a:bodyPr>
          <a:lstStyle/>
          <a:p>
            <a:pPr>
              <a:spcBef>
                <a:spcPct val="50000"/>
              </a:spcBef>
            </a:pPr>
            <a:r>
              <a:rPr lang="es-ES" sz="1600"/>
              <a:t>Bajo = 4.5%</a:t>
            </a:r>
          </a:p>
          <a:p>
            <a:pPr>
              <a:spcBef>
                <a:spcPct val="50000"/>
              </a:spcBef>
            </a:pPr>
            <a:r>
              <a:rPr lang="es-ES" sz="1600"/>
              <a:t>Medio sin negocio = 16%</a:t>
            </a:r>
          </a:p>
          <a:p>
            <a:pPr>
              <a:spcBef>
                <a:spcPct val="50000"/>
              </a:spcBef>
            </a:pPr>
            <a:r>
              <a:rPr lang="es-ES" sz="1600"/>
              <a:t>Medio con negocio = 37%</a:t>
            </a:r>
          </a:p>
          <a:p>
            <a:pPr>
              <a:spcBef>
                <a:spcPct val="50000"/>
              </a:spcBef>
            </a:pPr>
            <a:r>
              <a:rPr lang="es-ES" sz="1600"/>
              <a:t>Alto = 53%</a:t>
            </a:r>
          </a:p>
          <a:p>
            <a:pPr algn="ctr">
              <a:spcBef>
                <a:spcPct val="50000"/>
              </a:spcBef>
            </a:pPr>
            <a:r>
              <a:rPr lang="es-ES" sz="1600" b="1"/>
              <a:t>Representativo = 10%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idx="4294967295"/>
          </p:nvPr>
        </p:nvSpPr>
        <p:spPr>
          <a:xfrm>
            <a:off x="2339975" y="2205038"/>
            <a:ext cx="4784725" cy="1368425"/>
          </a:xfrm>
        </p:spPr>
        <p:txBody>
          <a:bodyPr/>
          <a:lstStyle/>
          <a:p>
            <a:pPr algn="ctr" eaLnBrk="1" hangingPunct="1"/>
            <a:r>
              <a:rPr lang="es-ES" sz="2800" smtClean="0">
                <a:ea typeface="ＭＳ Ｐゴシック"/>
                <a:cs typeface="ＭＳ Ｐゴシック"/>
              </a:rPr>
              <a:t>PARTE III</a:t>
            </a:r>
            <a:br>
              <a:rPr lang="es-ES" sz="2800" smtClean="0">
                <a:ea typeface="ＭＳ Ｐゴシック"/>
                <a:cs typeface="ＭＳ Ｐゴシック"/>
              </a:rPr>
            </a:br>
            <a:r>
              <a:rPr lang="es-ES" sz="2800" smtClean="0">
                <a:ea typeface="ＭＳ Ｐゴシック"/>
                <a:cs typeface="ＭＳ Ｐゴシック"/>
              </a:rPr>
              <a:t/>
            </a:r>
            <a:br>
              <a:rPr lang="es-ES" sz="2800" smtClean="0">
                <a:ea typeface="ＭＳ Ｐゴシック"/>
                <a:cs typeface="ＭＳ Ｐゴシック"/>
              </a:rPr>
            </a:br>
            <a:r>
              <a:rPr lang="es-ES" sz="2800" smtClean="0">
                <a:ea typeface="ＭＳ Ｐゴシック"/>
                <a:cs typeface="ＭＳ Ｐゴシック"/>
              </a:rPr>
              <a:t>Recomendaciones</a:t>
            </a:r>
          </a:p>
        </p:txBody>
      </p:sp>
      <p:sp>
        <p:nvSpPr>
          <p:cNvPr id="176131" name="Content Placeholder 2"/>
          <p:cNvSpPr>
            <a:spLocks noGrp="1"/>
          </p:cNvSpPr>
          <p:nvPr>
            <p:ph idx="4294967295"/>
          </p:nvPr>
        </p:nvSpPr>
        <p:spPr>
          <a:xfrm>
            <a:off x="323850" y="1196975"/>
            <a:ext cx="8569325" cy="5184775"/>
          </a:xfrm>
        </p:spPr>
        <p:txBody>
          <a:bodyPr/>
          <a:lstStyle/>
          <a:p>
            <a:pPr algn="just" eaLnBrk="1" hangingPunct="1">
              <a:buClr>
                <a:schemeClr val="tx1"/>
              </a:buClr>
              <a:buSzTx/>
              <a:buFont typeface="Wingdings" pitchFamily="2" charset="2"/>
              <a:buNone/>
            </a:pPr>
            <a:endParaRPr lang="es-ES" sz="1800" smtClean="0">
              <a:ea typeface="ＭＳ Ｐゴシック"/>
              <a:cs typeface="ＭＳ Ｐゴシック"/>
            </a:endParaRPr>
          </a:p>
          <a:p>
            <a:pPr algn="just" eaLnBrk="1" hangingPunct="1">
              <a:buClr>
                <a:schemeClr val="tx1"/>
              </a:buClr>
              <a:buSzTx/>
              <a:buFont typeface="Wingdings" pitchFamily="2" charset="2"/>
              <a:buNone/>
            </a:pPr>
            <a:endParaRPr lang="es-ES" sz="20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idx="4294967295"/>
          </p:nvPr>
        </p:nvSpPr>
        <p:spPr>
          <a:xfrm>
            <a:off x="250825" y="476250"/>
            <a:ext cx="8064500" cy="649288"/>
          </a:xfrm>
        </p:spPr>
        <p:txBody>
          <a:bodyPr/>
          <a:lstStyle/>
          <a:p>
            <a:pPr eaLnBrk="1" hangingPunct="1"/>
            <a:r>
              <a:rPr lang="es-ES" sz="2800" smtClean="0">
                <a:ea typeface="ＭＳ Ｐゴシック"/>
                <a:cs typeface="ＭＳ Ｐゴシック"/>
              </a:rPr>
              <a:t>Recomendaciones: Acciones y Políticas</a:t>
            </a:r>
          </a:p>
        </p:txBody>
      </p:sp>
      <p:sp>
        <p:nvSpPr>
          <p:cNvPr id="156675" name="Content Placeholder 2"/>
          <p:cNvSpPr>
            <a:spLocks/>
          </p:cNvSpPr>
          <p:nvPr/>
        </p:nvSpPr>
        <p:spPr bwMode="auto">
          <a:xfrm>
            <a:off x="0" y="1268413"/>
            <a:ext cx="8820150"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Introducción</a:t>
            </a:r>
          </a:p>
          <a:p>
            <a:pPr marL="342900" indent="-342900" algn="just">
              <a:spcBef>
                <a:spcPct val="20000"/>
              </a:spcBef>
              <a:buClr>
                <a:schemeClr val="tx1"/>
              </a:buClr>
              <a:buFont typeface="Wingdings" pitchFamily="2" charset="2"/>
              <a:buNone/>
            </a:pP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Objetivo: Recomendar políticas públicas que estén encaminadas a fomentar la inversión de las remesas</a:t>
            </a:r>
          </a:p>
          <a:p>
            <a:pPr marL="1600200" lvl="3" indent="-228600" algn="just">
              <a:spcBef>
                <a:spcPct val="20000"/>
              </a:spcBef>
              <a:buClr>
                <a:schemeClr val="tx1"/>
              </a:buClr>
              <a:buFontTx/>
              <a:buChar char="–"/>
            </a:pPr>
            <a:r>
              <a:rPr lang="es-ES" sz="1400">
                <a:latin typeface="Verdana" pitchFamily="34" charset="0"/>
              </a:rPr>
              <a:t>Sostenibilidad en el tiempo</a:t>
            </a:r>
          </a:p>
          <a:p>
            <a:pPr marL="1600200" lvl="3" indent="-228600" algn="just">
              <a:spcBef>
                <a:spcPct val="20000"/>
              </a:spcBef>
              <a:buClr>
                <a:schemeClr val="tx1"/>
              </a:buClr>
              <a:buFontTx/>
              <a:buChar char="–"/>
            </a:pPr>
            <a:r>
              <a:rPr lang="es-ES" sz="1400">
                <a:latin typeface="Verdana" pitchFamily="34" charset="0"/>
              </a:rPr>
              <a:t>Impactos en el desarrollo económico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Acciones concretas</a:t>
            </a:r>
          </a:p>
          <a:p>
            <a:pPr marL="1600200" lvl="3" indent="-228600" algn="just">
              <a:spcBef>
                <a:spcPct val="20000"/>
              </a:spcBef>
              <a:buClr>
                <a:schemeClr val="tx1"/>
              </a:buClr>
              <a:buFontTx/>
              <a:buChar char="–"/>
            </a:pPr>
            <a:r>
              <a:rPr lang="es-ES" sz="1400">
                <a:latin typeface="Verdana" pitchFamily="34" charset="0"/>
              </a:rPr>
              <a:t>¿Cuál es el papel que todos debemos desempeñar para incrementar la inversión de las remesas?</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Con los resultados expuestos en el modelo, estamos ahora en la capacidad de dar los primeros pasos para promover la inversión de las remesas en el Ecuador. No se trata simplemente de dar más ingresos o más educación a los receptores; sino que se vuelve indispensable la implementación de políticas económicas (</a:t>
            </a:r>
            <a:r>
              <a:rPr lang="es-ES" sz="1500" i="1">
                <a:latin typeface="Verdana" pitchFamily="34" charset="0"/>
              </a:rPr>
              <a:t>públicas</a:t>
            </a:r>
            <a:r>
              <a:rPr lang="es-ES" sz="1500">
                <a:latin typeface="Verdana" pitchFamily="34" charset="0"/>
              </a:rPr>
              <a:t>) que puedan mejorar el acceso al sistema financiero, la oferta de Internet, la vocación a los negocios, la predisposición de invertir, etc., de los migrantes y sus familiares (</a:t>
            </a:r>
            <a:r>
              <a:rPr lang="es-ES" sz="1500" i="1">
                <a:latin typeface="Verdana" pitchFamily="34" charset="0"/>
              </a:rPr>
              <a:t>receptores</a:t>
            </a:r>
            <a:r>
              <a:rPr lang="es-ES" sz="1500">
                <a:latin typeface="Verdana" pitchFamily="34" charset="0"/>
              </a:rPr>
              <a:t>). </a:t>
            </a:r>
            <a:endParaRPr lang="es-ES" sz="1600">
              <a:latin typeface="Verdan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250825" y="476250"/>
            <a:ext cx="8064500" cy="649288"/>
          </a:xfrm>
        </p:spPr>
        <p:txBody>
          <a:bodyPr/>
          <a:lstStyle/>
          <a:p>
            <a:pPr eaLnBrk="1" hangingPunct="1"/>
            <a:r>
              <a:rPr lang="es-ES" sz="2800" smtClean="0">
                <a:ea typeface="ＭＳ Ｐゴシック"/>
                <a:cs typeface="ＭＳ Ｐゴシック"/>
              </a:rPr>
              <a:t>Recomendaciones: Acciones y Políticas</a:t>
            </a:r>
          </a:p>
        </p:txBody>
      </p:sp>
      <p:sp>
        <p:nvSpPr>
          <p:cNvPr id="157700" name="Content Placeholder 2"/>
          <p:cNvSpPr>
            <a:spLocks/>
          </p:cNvSpPr>
          <p:nvPr/>
        </p:nvSpPr>
        <p:spPr bwMode="auto">
          <a:xfrm>
            <a:off x="468313" y="981075"/>
            <a:ext cx="8351837" cy="1871663"/>
          </a:xfrm>
          <a:prstGeom prst="rect">
            <a:avLst/>
          </a:prstGeom>
          <a:noFill/>
          <a:ln w="9525">
            <a:noFill/>
            <a:miter lim="800000"/>
            <a:headEnd/>
            <a:tailEnd/>
          </a:ln>
        </p:spPr>
        <p:txBody>
          <a:bodyPr/>
          <a:lstStyle/>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SzPct val="80000"/>
              <a:buFont typeface="Wingdings" pitchFamily="2" charset="2"/>
              <a:buNone/>
            </a:pPr>
            <a:r>
              <a:rPr lang="es-ES" sz="1800" i="1">
                <a:latin typeface="Verdana" pitchFamily="34" charset="0"/>
              </a:rPr>
              <a:t>“En el Ecuador, las remesas conforman un mercado de más de 2.5 billones de dólares, con más de 500.000 hogares receptores, sediento de condiciones favorables para la inversión y de una gestión pública eficiente, lo cual incluye en primer lugar: un marco regulatorio efectivo, práctico y transparente”. (Autores de tesis)</a:t>
            </a:r>
          </a:p>
        </p:txBody>
      </p:sp>
      <p:pic>
        <p:nvPicPr>
          <p:cNvPr id="157702" name="Picture 6"/>
          <p:cNvPicPr>
            <a:picLocks noChangeAspect="1" noChangeArrowheads="1"/>
          </p:cNvPicPr>
          <p:nvPr/>
        </p:nvPicPr>
        <p:blipFill>
          <a:blip r:embed="rId2"/>
          <a:srcRect/>
          <a:stretch>
            <a:fillRect/>
          </a:stretch>
        </p:blipFill>
        <p:spPr bwMode="auto">
          <a:xfrm>
            <a:off x="3348038" y="3068638"/>
            <a:ext cx="2411412" cy="2808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250825" y="404813"/>
            <a:ext cx="8064500" cy="649287"/>
          </a:xfrm>
        </p:spPr>
        <p:txBody>
          <a:bodyPr/>
          <a:lstStyle/>
          <a:p>
            <a:pPr eaLnBrk="1" hangingPunct="1"/>
            <a:r>
              <a:rPr lang="es-ES" sz="2800" smtClean="0">
                <a:ea typeface="ＭＳ Ｐゴシック"/>
                <a:cs typeface="ＭＳ Ｐゴシック"/>
              </a:rPr>
              <a:t>Recomendaciones: Acciones y Políticas</a:t>
            </a:r>
          </a:p>
        </p:txBody>
      </p:sp>
      <p:sp>
        <p:nvSpPr>
          <p:cNvPr id="165891" name="Content Placeholder 2"/>
          <p:cNvSpPr>
            <a:spLocks/>
          </p:cNvSpPr>
          <p:nvPr/>
        </p:nvSpPr>
        <p:spPr bwMode="auto">
          <a:xfrm>
            <a:off x="250825" y="981075"/>
            <a:ext cx="8496300" cy="2951163"/>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¿Cómo trabajar? ¿Qué debemos hacer TODOS para promover la inversión de las remesas?</a:t>
            </a:r>
          </a:p>
          <a:p>
            <a:pPr marL="342900" indent="-342900" algn="just">
              <a:spcBef>
                <a:spcPct val="20000"/>
              </a:spcBef>
              <a:buClr>
                <a:schemeClr val="tx1"/>
              </a:buClr>
              <a:buFont typeface="Wingdings" pitchFamily="2" charset="2"/>
              <a:buNone/>
            </a:pPr>
            <a:endParaRPr lang="es-ES" sz="1600">
              <a:latin typeface="Verdana" pitchFamily="34" charset="0"/>
            </a:endParaRPr>
          </a:p>
        </p:txBody>
      </p:sp>
      <p:pic>
        <p:nvPicPr>
          <p:cNvPr id="165893" name="Picture 5"/>
          <p:cNvPicPr>
            <a:picLocks noChangeAspect="1" noChangeArrowheads="1"/>
          </p:cNvPicPr>
          <p:nvPr/>
        </p:nvPicPr>
        <p:blipFill>
          <a:blip r:embed="rId2"/>
          <a:srcRect/>
          <a:stretch>
            <a:fillRect/>
          </a:stretch>
        </p:blipFill>
        <p:spPr bwMode="auto">
          <a:xfrm>
            <a:off x="1476375" y="1989138"/>
            <a:ext cx="5976938" cy="422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250825" y="404813"/>
            <a:ext cx="8064500" cy="649287"/>
          </a:xfrm>
        </p:spPr>
        <p:txBody>
          <a:bodyPr/>
          <a:lstStyle/>
          <a:p>
            <a:pPr eaLnBrk="1" hangingPunct="1"/>
            <a:r>
              <a:rPr lang="es-ES" sz="2800" smtClean="0">
                <a:ea typeface="ＭＳ Ｐゴシック"/>
                <a:cs typeface="ＭＳ Ｐゴシック"/>
              </a:rPr>
              <a:t>Recomendaciones: Acciones y Políticas</a:t>
            </a:r>
          </a:p>
        </p:txBody>
      </p:sp>
      <p:sp>
        <p:nvSpPr>
          <p:cNvPr id="168963" name="Content Placeholder 2"/>
          <p:cNvSpPr>
            <a:spLocks/>
          </p:cNvSpPr>
          <p:nvPr/>
        </p:nvSpPr>
        <p:spPr bwMode="auto">
          <a:xfrm>
            <a:off x="250825" y="981075"/>
            <a:ext cx="8496300" cy="2951163"/>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¿Cómo trabajar? ¿Qué debemos hacer TODOS para promover la inversión de las remesas?</a:t>
            </a:r>
          </a:p>
          <a:p>
            <a:pPr marL="342900" indent="-342900" algn="just">
              <a:spcBef>
                <a:spcPct val="20000"/>
              </a:spcBef>
              <a:buClr>
                <a:schemeClr val="tx1"/>
              </a:buClr>
              <a:buFont typeface="Wingdings" pitchFamily="2" charset="2"/>
              <a:buNone/>
            </a:pPr>
            <a:endParaRPr lang="es-ES" sz="1600">
              <a:latin typeface="Verdana" pitchFamily="34" charset="0"/>
            </a:endParaRPr>
          </a:p>
        </p:txBody>
      </p:sp>
      <p:pic>
        <p:nvPicPr>
          <p:cNvPr id="168965" name="Picture 5"/>
          <p:cNvPicPr>
            <a:picLocks noChangeAspect="1" noChangeArrowheads="1"/>
          </p:cNvPicPr>
          <p:nvPr/>
        </p:nvPicPr>
        <p:blipFill>
          <a:blip r:embed="rId2"/>
          <a:srcRect/>
          <a:stretch>
            <a:fillRect/>
          </a:stretch>
        </p:blipFill>
        <p:spPr bwMode="auto">
          <a:xfrm>
            <a:off x="1403350" y="1916113"/>
            <a:ext cx="6192838" cy="439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a:xfrm>
            <a:off x="250825" y="404813"/>
            <a:ext cx="8064500" cy="649287"/>
          </a:xfrm>
        </p:spPr>
        <p:txBody>
          <a:bodyPr/>
          <a:lstStyle/>
          <a:p>
            <a:pPr eaLnBrk="1" hangingPunct="1"/>
            <a:r>
              <a:rPr lang="es-ES" sz="2800" smtClean="0">
                <a:ea typeface="ＭＳ Ｐゴシック"/>
                <a:cs typeface="ＭＳ Ｐゴシック"/>
              </a:rPr>
              <a:t>Recomendaciones: Acciones y Políticas</a:t>
            </a:r>
          </a:p>
        </p:txBody>
      </p:sp>
      <p:sp>
        <p:nvSpPr>
          <p:cNvPr id="169987" name="Content Placeholder 2"/>
          <p:cNvSpPr>
            <a:spLocks/>
          </p:cNvSpPr>
          <p:nvPr/>
        </p:nvSpPr>
        <p:spPr bwMode="auto">
          <a:xfrm>
            <a:off x="250825" y="981075"/>
            <a:ext cx="8496300" cy="2951163"/>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¿Cómo trabajar? ¿Qué debemos hacer TODOS para promover la inversión de las remesas?</a:t>
            </a:r>
          </a:p>
          <a:p>
            <a:pPr marL="342900" indent="-342900" algn="just">
              <a:spcBef>
                <a:spcPct val="20000"/>
              </a:spcBef>
              <a:buClr>
                <a:schemeClr val="tx1"/>
              </a:buClr>
              <a:buFont typeface="Wingdings" pitchFamily="2" charset="2"/>
              <a:buNone/>
            </a:pPr>
            <a:endParaRPr lang="es-ES" sz="1600">
              <a:latin typeface="Verdana" pitchFamily="34" charset="0"/>
            </a:endParaRPr>
          </a:p>
        </p:txBody>
      </p:sp>
      <p:pic>
        <p:nvPicPr>
          <p:cNvPr id="169990" name="Picture 6"/>
          <p:cNvPicPr>
            <a:picLocks noChangeAspect="1" noChangeArrowheads="1"/>
          </p:cNvPicPr>
          <p:nvPr/>
        </p:nvPicPr>
        <p:blipFill>
          <a:blip r:embed="rId2"/>
          <a:srcRect/>
          <a:stretch>
            <a:fillRect/>
          </a:stretch>
        </p:blipFill>
        <p:spPr bwMode="auto">
          <a:xfrm>
            <a:off x="1476375" y="1916113"/>
            <a:ext cx="6337300" cy="4475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idx="4294967295"/>
          </p:nvPr>
        </p:nvSpPr>
        <p:spPr>
          <a:xfrm>
            <a:off x="2339975" y="2205038"/>
            <a:ext cx="4784725" cy="1368425"/>
          </a:xfrm>
        </p:spPr>
        <p:txBody>
          <a:bodyPr/>
          <a:lstStyle/>
          <a:p>
            <a:pPr algn="ctr" eaLnBrk="1" hangingPunct="1"/>
            <a:r>
              <a:rPr lang="es-ES" sz="2800" smtClean="0">
                <a:ea typeface="ＭＳ Ｐゴシック"/>
                <a:cs typeface="ＭＳ Ｐゴシック"/>
              </a:rPr>
              <a:t>PARTE IV</a:t>
            </a:r>
            <a:br>
              <a:rPr lang="es-ES" sz="2800" smtClean="0">
                <a:ea typeface="ＭＳ Ｐゴシック"/>
                <a:cs typeface="ＭＳ Ｐゴシック"/>
              </a:rPr>
            </a:br>
            <a:r>
              <a:rPr lang="es-ES" sz="2800" smtClean="0">
                <a:ea typeface="ＭＳ Ｐゴシック"/>
                <a:cs typeface="ＭＳ Ｐゴシック"/>
              </a:rPr>
              <a:t/>
            </a:r>
            <a:br>
              <a:rPr lang="es-ES" sz="2800" smtClean="0">
                <a:ea typeface="ＭＳ Ｐゴシック"/>
                <a:cs typeface="ＭＳ Ｐゴシック"/>
              </a:rPr>
            </a:br>
            <a:r>
              <a:rPr lang="es-ES" sz="2800" smtClean="0">
                <a:ea typeface="ＭＳ Ｐゴシック"/>
                <a:cs typeface="ＭＳ Ｐゴシック"/>
              </a:rPr>
              <a:t>Conclusiones</a:t>
            </a:r>
          </a:p>
        </p:txBody>
      </p:sp>
      <p:sp>
        <p:nvSpPr>
          <p:cNvPr id="178179" name="Content Placeholder 2"/>
          <p:cNvSpPr>
            <a:spLocks noGrp="1"/>
          </p:cNvSpPr>
          <p:nvPr>
            <p:ph idx="4294967295"/>
          </p:nvPr>
        </p:nvSpPr>
        <p:spPr>
          <a:xfrm>
            <a:off x="323850" y="1196975"/>
            <a:ext cx="8569325" cy="5184775"/>
          </a:xfrm>
        </p:spPr>
        <p:txBody>
          <a:bodyPr/>
          <a:lstStyle/>
          <a:p>
            <a:pPr algn="just" eaLnBrk="1" hangingPunct="1">
              <a:buClr>
                <a:schemeClr val="tx1"/>
              </a:buClr>
              <a:buSzTx/>
              <a:buFont typeface="Wingdings" pitchFamily="2" charset="2"/>
              <a:buNone/>
            </a:pPr>
            <a:endParaRPr lang="es-ES" sz="1800" smtClean="0">
              <a:ea typeface="ＭＳ Ｐゴシック"/>
              <a:cs typeface="ＭＳ Ｐゴシック"/>
            </a:endParaRPr>
          </a:p>
          <a:p>
            <a:pPr algn="just" eaLnBrk="1" hangingPunct="1">
              <a:buClr>
                <a:schemeClr val="tx1"/>
              </a:buClr>
              <a:buSzTx/>
              <a:buFont typeface="Wingdings" pitchFamily="2" charset="2"/>
              <a:buNone/>
            </a:pPr>
            <a:endParaRPr lang="es-ES" sz="20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a:xfrm>
            <a:off x="539750" y="549275"/>
            <a:ext cx="7772400" cy="649288"/>
          </a:xfrm>
        </p:spPr>
        <p:txBody>
          <a:bodyPr/>
          <a:lstStyle/>
          <a:p>
            <a:pPr eaLnBrk="1" hangingPunct="1"/>
            <a:r>
              <a:rPr lang="es-ES" sz="2800" smtClean="0">
                <a:ea typeface="ＭＳ Ｐゴシック"/>
                <a:cs typeface="ＭＳ Ｐゴシック"/>
              </a:rPr>
              <a:t>Conclusiones</a:t>
            </a:r>
          </a:p>
        </p:txBody>
      </p:sp>
      <p:sp>
        <p:nvSpPr>
          <p:cNvPr id="171011" name="Content Placeholder 2"/>
          <p:cNvSpPr>
            <a:spLocks/>
          </p:cNvSpPr>
          <p:nvPr/>
        </p:nvSpPr>
        <p:spPr bwMode="auto">
          <a:xfrm>
            <a:off x="-396875" y="908050"/>
            <a:ext cx="8856663"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None/>
            </a:pPr>
            <a:endParaRPr lang="es-ES" sz="20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Las remesas siguen constituyendo un ingreso “vital” e “indispensable” para la estabilidad de la estructura socioeconómica familiar.</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En el Ecuador, las remesas se destinan aproximadamente en un 75% al consumo, 21% a la inversión (ahorro) y 4% al pago de deudas.</a:t>
            </a:r>
          </a:p>
          <a:p>
            <a:pPr marL="1600200" lvl="3" indent="-228600" algn="just">
              <a:spcBef>
                <a:spcPct val="20000"/>
              </a:spcBef>
              <a:buClr>
                <a:schemeClr val="tx1"/>
              </a:buClr>
              <a:buFontTx/>
              <a:buChar char="–"/>
            </a:pPr>
            <a:r>
              <a:rPr lang="es-ES" sz="1400">
                <a:latin typeface="Verdana" pitchFamily="34" charset="0"/>
              </a:rPr>
              <a:t>54% gastos diarios del hogar</a:t>
            </a:r>
          </a:p>
          <a:p>
            <a:pPr marL="1600200" lvl="3" indent="-228600" algn="just">
              <a:spcBef>
                <a:spcPct val="20000"/>
              </a:spcBef>
              <a:buClr>
                <a:schemeClr val="tx1"/>
              </a:buClr>
              <a:buFontTx/>
              <a:buChar char="–"/>
            </a:pPr>
            <a:r>
              <a:rPr lang="es-ES" sz="1400">
                <a:latin typeface="Verdana" pitchFamily="34" charset="0"/>
              </a:rPr>
              <a:t>8% ahorros bancarios</a:t>
            </a:r>
          </a:p>
          <a:p>
            <a:pPr marL="1600200" lvl="3" indent="-228600" algn="just">
              <a:spcBef>
                <a:spcPct val="20000"/>
              </a:spcBef>
              <a:buClr>
                <a:schemeClr val="tx1"/>
              </a:buClr>
              <a:buFontTx/>
              <a:buChar char="–"/>
            </a:pPr>
            <a:r>
              <a:rPr lang="es-ES" sz="1400">
                <a:latin typeface="Verdana" pitchFamily="34" charset="0"/>
              </a:rPr>
              <a:t>5% negocios propio</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Estadísticamente, a nivel nacional, el porcentaje de inversión de remesas no supera el 20%.</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Mediante un modelo econométrico, se encontró evidencia de 7 factores que estarían explicando a priori la inversión de remesas por parte de los receptores ecuatorianos. Éstos son: ASF, Uso de Internet, Monto de la Remesa, Periodicidad de Envío, PRE-CAP, Negocio Propio y el Nivel de Ingresos Mensual.  </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Receptor representativo = 10%</a:t>
            </a:r>
          </a:p>
          <a:p>
            <a:pPr marL="1600200" lvl="3" indent="-228600" algn="just">
              <a:spcBef>
                <a:spcPct val="20000"/>
              </a:spcBef>
              <a:buClr>
                <a:schemeClr val="tx1"/>
              </a:buClr>
              <a:buFontTx/>
              <a:buChar char="–"/>
            </a:pPr>
            <a:r>
              <a:rPr lang="es-ES" sz="1400">
                <a:latin typeface="Verdana" pitchFamily="34" charset="0"/>
              </a:rPr>
              <a:t>Bajo = 4.5%</a:t>
            </a:r>
          </a:p>
          <a:p>
            <a:pPr marL="1600200" lvl="3" indent="-228600" algn="just">
              <a:spcBef>
                <a:spcPct val="20000"/>
              </a:spcBef>
              <a:buClr>
                <a:schemeClr val="tx1"/>
              </a:buClr>
              <a:buFontTx/>
              <a:buChar char="–"/>
            </a:pPr>
            <a:r>
              <a:rPr lang="es-ES" sz="1400">
                <a:latin typeface="Verdana" pitchFamily="34" charset="0"/>
              </a:rPr>
              <a:t>Alto = 53% 		     una meta a corto y mediano plazo// </a:t>
            </a:r>
          </a:p>
          <a:p>
            <a:pPr marL="1600200" lvl="3" indent="-228600" algn="just">
              <a:spcBef>
                <a:spcPct val="20000"/>
              </a:spcBef>
              <a:buClr>
                <a:schemeClr val="tx1"/>
              </a:buClr>
            </a:pPr>
            <a:endParaRPr lang="es-ES" sz="1500">
              <a:latin typeface="Verdana" pitchFamily="34" charset="0"/>
            </a:endParaRPr>
          </a:p>
        </p:txBody>
      </p:sp>
      <p:sp>
        <p:nvSpPr>
          <p:cNvPr id="171018" name="AutoShape 10"/>
          <p:cNvSpPr>
            <a:spLocks noChangeArrowheads="1"/>
          </p:cNvSpPr>
          <p:nvPr/>
        </p:nvSpPr>
        <p:spPr bwMode="auto">
          <a:xfrm>
            <a:off x="2771775" y="5876925"/>
            <a:ext cx="576263" cy="358775"/>
          </a:xfrm>
          <a:prstGeom prst="rightArrow">
            <a:avLst>
              <a:gd name="adj1" fmla="val 50000"/>
              <a:gd name="adj2" fmla="val 40155"/>
            </a:avLst>
          </a:prstGeom>
          <a:solidFill>
            <a:srgbClr val="80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p:cNvPicPr>
            <a:picLocks noChangeAspect="1" noChangeArrowheads="1"/>
          </p:cNvPicPr>
          <p:nvPr/>
        </p:nvPicPr>
        <p:blipFill>
          <a:blip r:embed="rId2">
            <a:lum bright="40000" contrast="-52000"/>
          </a:blip>
          <a:srcRect/>
          <a:stretch>
            <a:fillRect/>
          </a:stretch>
        </p:blipFill>
        <p:spPr bwMode="auto">
          <a:xfrm>
            <a:off x="2771775" y="1773238"/>
            <a:ext cx="3671888" cy="3671887"/>
          </a:xfrm>
          <a:prstGeom prst="rect">
            <a:avLst/>
          </a:prstGeom>
          <a:noFill/>
          <a:ln w="9525">
            <a:noFill/>
            <a:miter lim="800000"/>
            <a:headEnd/>
            <a:tailEnd/>
          </a:ln>
          <a:effectLst/>
        </p:spPr>
      </p:pic>
      <p:sp>
        <p:nvSpPr>
          <p:cNvPr id="172034" name="Title 1"/>
          <p:cNvSpPr>
            <a:spLocks noGrp="1"/>
          </p:cNvSpPr>
          <p:nvPr>
            <p:ph type="title" idx="4294967295"/>
          </p:nvPr>
        </p:nvSpPr>
        <p:spPr>
          <a:xfrm>
            <a:off x="539750" y="476250"/>
            <a:ext cx="7772400" cy="649288"/>
          </a:xfrm>
        </p:spPr>
        <p:txBody>
          <a:bodyPr/>
          <a:lstStyle/>
          <a:p>
            <a:pPr eaLnBrk="1" hangingPunct="1"/>
            <a:r>
              <a:rPr lang="es-ES" sz="2800" smtClean="0">
                <a:ea typeface="ＭＳ Ｐゴシック"/>
                <a:cs typeface="ＭＳ Ｐゴシック"/>
              </a:rPr>
              <a:t>Conclusiones</a:t>
            </a:r>
          </a:p>
        </p:txBody>
      </p:sp>
      <p:sp>
        <p:nvSpPr>
          <p:cNvPr id="172035" name="Content Placeholder 2"/>
          <p:cNvSpPr>
            <a:spLocks/>
          </p:cNvSpPr>
          <p:nvPr/>
        </p:nvSpPr>
        <p:spPr bwMode="auto">
          <a:xfrm>
            <a:off x="-323850" y="765175"/>
            <a:ext cx="9145588"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None/>
            </a:pPr>
            <a:endParaRPr lang="es-ES" sz="20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A pesar de que el monto de remesas destinado a la inversión es bajo, el recurso es significativo.</a:t>
            </a:r>
          </a:p>
          <a:p>
            <a:pPr marL="1600200" lvl="3" indent="-228600" algn="just">
              <a:spcBef>
                <a:spcPct val="20000"/>
              </a:spcBef>
              <a:buClr>
                <a:schemeClr val="tx1"/>
              </a:buClr>
              <a:buFontTx/>
              <a:buChar char="–"/>
            </a:pPr>
            <a:r>
              <a:rPr lang="es-ES" sz="1400">
                <a:latin typeface="Verdana" pitchFamily="34" charset="0"/>
              </a:rPr>
              <a:t>Microempresas, negocios propios, vivienda, ahorros bancarios, etc.</a:t>
            </a:r>
          </a:p>
          <a:p>
            <a:pPr marL="1600200" lvl="3" indent="-228600" algn="just">
              <a:spcBef>
                <a:spcPct val="20000"/>
              </a:spcBef>
              <a:buClr>
                <a:schemeClr val="tx1"/>
              </a:buClr>
              <a:buFontTx/>
              <a:buChar char="–"/>
            </a:pPr>
            <a:r>
              <a:rPr lang="es-ES" sz="1400">
                <a:latin typeface="Verdana" pitchFamily="34" charset="0"/>
              </a:rPr>
              <a:t>Capital necesario para conservar actividades lucrativas.</a:t>
            </a:r>
          </a:p>
          <a:p>
            <a:pPr marL="1600200" lvl="3" indent="-228600" algn="just">
              <a:spcBef>
                <a:spcPct val="20000"/>
              </a:spcBef>
              <a:buClr>
                <a:schemeClr val="tx1"/>
              </a:buClr>
              <a:buFontTx/>
              <a:buChar char="–"/>
            </a:pPr>
            <a:r>
              <a:rPr lang="es-ES" sz="1400">
                <a:latin typeface="Verdana" pitchFamily="34" charset="0"/>
              </a:rPr>
              <a:t>Riqueza futura para próximas generaciones (</a:t>
            </a:r>
            <a:r>
              <a:rPr lang="es-ES" sz="1400" i="1">
                <a:latin typeface="Verdana" pitchFamily="34" charset="0"/>
              </a:rPr>
              <a:t>altruismo</a:t>
            </a:r>
            <a:r>
              <a:rPr lang="es-ES" sz="1400">
                <a:latin typeface="Verdana" pitchFamily="34" charset="0"/>
              </a:rPr>
              <a:t>) </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Al final, la inversión de las remesas, dependerá tanto del receptor como del Estado, el cual debe propiciar un buen clima de negocios y ayudar a esta parte de la población a cubrir de mejor forma sus necesidades básicas. </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Si los receptores parten de un nivel “0”, la inversión de remesas se vuelve una “utopía”; en cambio, si reciben condiciones iniciales aceptables, es plenamente seguro que sus posibilidades de inversión se irán incrementando en el transcurso del tiempo.</a:t>
            </a:r>
          </a:p>
          <a:p>
            <a:pPr marL="1143000" lvl="2" indent="-228600" algn="just">
              <a:spcBef>
                <a:spcPct val="20000"/>
              </a:spcBef>
              <a:buClr>
                <a:schemeClr val="tx1"/>
              </a:buClr>
              <a:buFont typeface="Wingdings" pitchFamily="2" charset="2"/>
              <a:buNone/>
            </a:pPr>
            <a:endParaRPr lang="es-ES" sz="9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Para fomentar la inversión de remesas se requiere: </a:t>
            </a:r>
          </a:p>
          <a:p>
            <a:pPr marL="1600200" lvl="3" indent="-228600" algn="just">
              <a:spcBef>
                <a:spcPct val="20000"/>
              </a:spcBef>
              <a:buClr>
                <a:schemeClr val="tx1"/>
              </a:buClr>
              <a:buFontTx/>
              <a:buChar char="–"/>
            </a:pPr>
            <a:r>
              <a:rPr lang="es-ES" sz="1400">
                <a:latin typeface="Verdana" pitchFamily="34" charset="0"/>
              </a:rPr>
              <a:t>un cambio de cultura</a:t>
            </a:r>
          </a:p>
          <a:p>
            <a:pPr marL="1600200" lvl="3" indent="-228600" algn="just">
              <a:spcBef>
                <a:spcPct val="20000"/>
              </a:spcBef>
              <a:buClr>
                <a:schemeClr val="tx1"/>
              </a:buClr>
              <a:buFontTx/>
              <a:buChar char="–"/>
            </a:pPr>
            <a:r>
              <a:rPr lang="es-ES" sz="1400">
                <a:latin typeface="Verdana" pitchFamily="34" charset="0"/>
              </a:rPr>
              <a:t>un trabajo interrelacionado entre todos los actores del flujo migratorio; y los que no también</a:t>
            </a:r>
          </a:p>
          <a:p>
            <a:pPr marL="1600200" lvl="3" indent="-228600" algn="just">
              <a:spcBef>
                <a:spcPct val="20000"/>
              </a:spcBef>
              <a:buClr>
                <a:schemeClr val="tx1"/>
              </a:buClr>
              <a:buFontTx/>
              <a:buChar char="–"/>
            </a:pPr>
            <a:r>
              <a:rPr lang="es-ES" sz="1400">
                <a:latin typeface="Verdana" pitchFamily="34" charset="0"/>
              </a:rPr>
              <a:t>planificación y acción</a:t>
            </a:r>
          </a:p>
          <a:p>
            <a:pPr marL="1600200" lvl="3" indent="-228600" algn="just">
              <a:spcBef>
                <a:spcPct val="20000"/>
              </a:spcBef>
              <a:buClr>
                <a:schemeClr val="tx1"/>
              </a:buClr>
              <a:buFontTx/>
              <a:buChar char="–"/>
            </a:pPr>
            <a:r>
              <a:rPr lang="es-ES" sz="1400">
                <a:latin typeface="Verdana" pitchFamily="34" charset="0"/>
              </a:rPr>
              <a:t>transparencia en la gestión pública.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11188" y="476250"/>
            <a:ext cx="7772400" cy="649288"/>
          </a:xfrm>
        </p:spPr>
        <p:txBody>
          <a:bodyPr/>
          <a:lstStyle/>
          <a:p>
            <a:pPr eaLnBrk="1" hangingPunct="1"/>
            <a:r>
              <a:rPr lang="es-ES" sz="2800" smtClean="0">
                <a:ea typeface="ＭＳ Ｐゴシック"/>
                <a:cs typeface="ＭＳ Ｐゴシック"/>
              </a:rPr>
              <a:t>La Inversión de las Remesas</a:t>
            </a:r>
          </a:p>
        </p:txBody>
      </p:sp>
      <p:sp>
        <p:nvSpPr>
          <p:cNvPr id="179203" name="Content Placeholder 2"/>
          <p:cNvSpPr>
            <a:spLocks/>
          </p:cNvSpPr>
          <p:nvPr/>
        </p:nvSpPr>
        <p:spPr bwMode="auto">
          <a:xfrm>
            <a:off x="395288" y="981075"/>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Contexto local y regional</a:t>
            </a: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¿Por qué invertir las remesas?</a:t>
            </a:r>
          </a:p>
          <a:p>
            <a:pPr marL="1600200" lvl="3" indent="-228600" algn="just">
              <a:spcBef>
                <a:spcPct val="20000"/>
              </a:spcBef>
              <a:buClr>
                <a:schemeClr val="tx1"/>
              </a:buClr>
              <a:buFontTx/>
              <a:buChar char="–"/>
            </a:pPr>
            <a:r>
              <a:rPr lang="es-ES" sz="1500">
                <a:latin typeface="Verdana" pitchFamily="34" charset="0"/>
              </a:rPr>
              <a:t>Impactos positivos en reducción de pobreza, desarrollo local, ahorro y otros</a:t>
            </a:r>
          </a:p>
          <a:p>
            <a:pPr marL="1600200" lvl="3" indent="-228600" algn="just">
              <a:spcBef>
                <a:spcPct val="20000"/>
              </a:spcBef>
              <a:buClr>
                <a:schemeClr val="tx1"/>
              </a:buClr>
              <a:buFontTx/>
              <a:buChar char="–"/>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¿Cuál es el problema?</a:t>
            </a:r>
          </a:p>
          <a:p>
            <a:pPr marL="1600200" lvl="3" indent="-228600" algn="just">
              <a:spcBef>
                <a:spcPct val="20000"/>
              </a:spcBef>
              <a:buClr>
                <a:schemeClr val="tx1"/>
              </a:buClr>
              <a:buFontTx/>
              <a:buChar char="–"/>
            </a:pPr>
            <a:r>
              <a:rPr lang="es-ES" sz="1500">
                <a:latin typeface="Verdana" pitchFamily="34" charset="0"/>
              </a:rPr>
              <a:t>Utilización del recurso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Falta de mecanismos para el óptimo aprovechamiento de las remesas y la generación de desarrollo sostenible a través de la inversión.</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Medio de supervivencia</a:t>
            </a:r>
          </a:p>
          <a:p>
            <a:pPr marL="1600200" lvl="3" indent="-228600" algn="just">
              <a:spcBef>
                <a:spcPct val="20000"/>
              </a:spcBef>
              <a:buClr>
                <a:schemeClr val="tx1"/>
              </a:buClr>
              <a:buFontTx/>
              <a:buChar char="–"/>
            </a:pPr>
            <a:r>
              <a:rPr lang="es-ES" sz="1500">
                <a:latin typeface="Verdana" pitchFamily="34" charset="0"/>
              </a:rPr>
              <a:t>Necesidades básicas y dependencia económica</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Consumo de remesas a nivel mundial (80% - 85%)</a:t>
            </a:r>
          </a:p>
          <a:p>
            <a:pPr marL="1600200" lvl="3" indent="-228600" algn="just">
              <a:spcBef>
                <a:spcPct val="20000"/>
              </a:spcBef>
              <a:buClr>
                <a:schemeClr val="tx1"/>
              </a:buClr>
              <a:buFontTx/>
              <a:buChar char="–"/>
            </a:pPr>
            <a:r>
              <a:rPr lang="es-ES" sz="1500">
                <a:latin typeface="Verdana" pitchFamily="34" charset="0"/>
              </a:rPr>
              <a:t>Gastos diarios del hogar</a:t>
            </a:r>
          </a:p>
          <a:p>
            <a:pPr marL="2057400" lvl="4" indent="-228600" algn="just">
              <a:spcBef>
                <a:spcPct val="20000"/>
              </a:spcBef>
              <a:buClr>
                <a:schemeClr val="tx1"/>
              </a:buClr>
              <a:buFont typeface="Wingdings" pitchFamily="2" charset="2"/>
              <a:buChar char="§"/>
            </a:pPr>
            <a:r>
              <a:rPr lang="es-ES" sz="1300">
                <a:latin typeface="Verdana" pitchFamily="34" charset="0"/>
              </a:rPr>
              <a:t>Alimentación, Transporte, Servicios Básicos, Ropa, Alquiler.</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600">
                <a:latin typeface="Verdana" pitchFamily="34" charset="0"/>
              </a:rPr>
              <a:t>Inversión cae</a:t>
            </a:r>
          </a:p>
          <a:p>
            <a:pPr marL="1600200" lvl="3" indent="-228600" algn="just">
              <a:spcBef>
                <a:spcPct val="20000"/>
              </a:spcBef>
              <a:buClr>
                <a:schemeClr val="tx1"/>
              </a:buClr>
              <a:buFontTx/>
              <a:buChar char="–"/>
            </a:pPr>
            <a:r>
              <a:rPr lang="es-ES" sz="1500">
                <a:latin typeface="Verdana" pitchFamily="34" charset="0"/>
              </a:rPr>
              <a:t>Diversos estudios indican que en América Latina, como máximo, el 20% de las remesas se destina al ahorro o “pequeñas” inversiones.</a:t>
            </a:r>
          </a:p>
          <a:p>
            <a:pPr marL="1143000" lvl="2" indent="-228600" algn="just">
              <a:spcBef>
                <a:spcPct val="20000"/>
              </a:spcBef>
              <a:buClr>
                <a:schemeClr val="tx1"/>
              </a:buClr>
              <a:buFont typeface="Wingdings" pitchFamily="2" charset="2"/>
              <a:buNone/>
            </a:pPr>
            <a:endParaRPr lang="es-ES" sz="800">
              <a:latin typeface="Verdan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7" name="Text Box 7"/>
          <p:cNvSpPr txBox="1">
            <a:spLocks noChangeArrowheads="1"/>
          </p:cNvSpPr>
          <p:nvPr/>
        </p:nvSpPr>
        <p:spPr bwMode="auto">
          <a:xfrm>
            <a:off x="971550" y="908050"/>
            <a:ext cx="7345363" cy="825500"/>
          </a:xfrm>
          <a:prstGeom prst="rect">
            <a:avLst/>
          </a:prstGeom>
          <a:noFill/>
          <a:ln w="9525">
            <a:noFill/>
            <a:miter lim="800000"/>
            <a:headEnd/>
            <a:tailEnd/>
          </a:ln>
          <a:effectLst/>
        </p:spPr>
        <p:txBody>
          <a:bodyPr>
            <a:spAutoFit/>
          </a:bodyPr>
          <a:lstStyle/>
          <a:p>
            <a:pPr algn="just">
              <a:spcBef>
                <a:spcPct val="50000"/>
              </a:spcBef>
            </a:pPr>
            <a:r>
              <a:rPr lang="es-ES" sz="1600" i="1">
                <a:latin typeface="Verdana" pitchFamily="34" charset="0"/>
              </a:rPr>
              <a:t>“Una persona que no puede adquirir una propiedad (</a:t>
            </a:r>
            <a:r>
              <a:rPr lang="es-ES" sz="1600">
                <a:latin typeface="Verdana" pitchFamily="34" charset="0"/>
                <a:sym typeface="Wingdings" pitchFamily="2" charset="2"/>
              </a:rPr>
              <a:t></a:t>
            </a:r>
            <a:r>
              <a:rPr lang="es-ES" sz="1600" i="1">
                <a:latin typeface="Verdana" pitchFamily="34" charset="0"/>
              </a:rPr>
              <a:t> inversión), no puede tener otro interés que comer tanto (</a:t>
            </a:r>
            <a:r>
              <a:rPr lang="es-ES" sz="1600">
                <a:latin typeface="Verdana" pitchFamily="34" charset="0"/>
                <a:sym typeface="Wingdings" pitchFamily="2" charset="2"/>
              </a:rPr>
              <a:t></a:t>
            </a:r>
            <a:r>
              <a:rPr lang="es-ES" sz="1600" i="1">
                <a:latin typeface="Verdana" pitchFamily="34" charset="0"/>
              </a:rPr>
              <a:t> consumo) y trabajar tan poco como le sea posible (</a:t>
            </a:r>
            <a:r>
              <a:rPr lang="es-ES" sz="1600">
                <a:latin typeface="Verdana" pitchFamily="34" charset="0"/>
                <a:sym typeface="Wingdings" pitchFamily="2" charset="2"/>
              </a:rPr>
              <a:t></a:t>
            </a:r>
            <a:r>
              <a:rPr lang="es-ES" sz="1600" i="1">
                <a:latin typeface="Verdana" pitchFamily="34" charset="0"/>
              </a:rPr>
              <a:t> desarrollo)”</a:t>
            </a:r>
            <a:r>
              <a:rPr lang="es-ES" sz="1600">
                <a:latin typeface="Verdana" pitchFamily="34" charset="0"/>
              </a:rPr>
              <a:t>, </a:t>
            </a:r>
            <a:r>
              <a:rPr lang="es-ES" sz="1600" b="1">
                <a:latin typeface="Verdana" pitchFamily="34" charset="0"/>
              </a:rPr>
              <a:t>Adam Smith</a:t>
            </a:r>
            <a:r>
              <a:rPr lang="es-ES" sz="1600">
                <a:latin typeface="Verdana" pitchFamily="34" charset="0"/>
              </a:rPr>
              <a:t>.</a:t>
            </a:r>
          </a:p>
        </p:txBody>
      </p:sp>
      <p:pic>
        <p:nvPicPr>
          <p:cNvPr id="158728" name="Picture 8"/>
          <p:cNvPicPr>
            <a:picLocks noChangeAspect="1" noChangeArrowheads="1"/>
          </p:cNvPicPr>
          <p:nvPr/>
        </p:nvPicPr>
        <p:blipFill>
          <a:blip r:embed="rId2"/>
          <a:srcRect/>
          <a:stretch>
            <a:fillRect/>
          </a:stretch>
        </p:blipFill>
        <p:spPr bwMode="auto">
          <a:xfrm>
            <a:off x="5148263" y="2276475"/>
            <a:ext cx="2519362" cy="1692275"/>
          </a:xfrm>
          <a:prstGeom prst="rect">
            <a:avLst/>
          </a:prstGeom>
          <a:noFill/>
          <a:ln w="9525">
            <a:noFill/>
            <a:miter lim="800000"/>
            <a:headEnd/>
            <a:tailEnd/>
          </a:ln>
          <a:effectLst/>
        </p:spPr>
      </p:pic>
      <p:pic>
        <p:nvPicPr>
          <p:cNvPr id="158729" name="Picture 9"/>
          <p:cNvPicPr>
            <a:picLocks noChangeAspect="1" noChangeArrowheads="1"/>
          </p:cNvPicPr>
          <p:nvPr/>
        </p:nvPicPr>
        <p:blipFill>
          <a:blip r:embed="rId3"/>
          <a:srcRect/>
          <a:stretch>
            <a:fillRect/>
          </a:stretch>
        </p:blipFill>
        <p:spPr bwMode="auto">
          <a:xfrm>
            <a:off x="1547813" y="2276475"/>
            <a:ext cx="2293937" cy="1663700"/>
          </a:xfrm>
          <a:prstGeom prst="rect">
            <a:avLst/>
          </a:prstGeom>
          <a:noFill/>
          <a:ln w="9525">
            <a:noFill/>
            <a:miter lim="800000"/>
            <a:headEnd/>
            <a:tailEnd/>
          </a:ln>
          <a:effectLst/>
        </p:spPr>
      </p:pic>
      <p:pic>
        <p:nvPicPr>
          <p:cNvPr id="158730" name="Picture 10"/>
          <p:cNvPicPr>
            <a:picLocks noChangeAspect="1" noChangeArrowheads="1"/>
          </p:cNvPicPr>
          <p:nvPr/>
        </p:nvPicPr>
        <p:blipFill>
          <a:blip r:embed="rId4"/>
          <a:srcRect/>
          <a:stretch>
            <a:fillRect/>
          </a:stretch>
        </p:blipFill>
        <p:spPr bwMode="auto">
          <a:xfrm>
            <a:off x="3419475" y="4221163"/>
            <a:ext cx="2087563" cy="199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3563938" y="3068638"/>
            <a:ext cx="2016125" cy="579437"/>
          </a:xfrm>
          <a:prstGeom prst="rect">
            <a:avLst/>
          </a:prstGeom>
          <a:noFill/>
          <a:ln w="9525">
            <a:noFill/>
            <a:miter lim="800000"/>
            <a:headEnd/>
            <a:tailEnd/>
          </a:ln>
          <a:effectLst/>
        </p:spPr>
        <p:txBody>
          <a:bodyPr>
            <a:spAutoFit/>
          </a:bodyPr>
          <a:lstStyle/>
          <a:p>
            <a:pPr>
              <a:spcBef>
                <a:spcPct val="50000"/>
              </a:spcBef>
            </a:pPr>
            <a:r>
              <a:rPr lang="es-ES" sz="3200"/>
              <a:t>GRACIAS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611188" y="333375"/>
            <a:ext cx="7772400" cy="649288"/>
          </a:xfrm>
        </p:spPr>
        <p:txBody>
          <a:bodyPr/>
          <a:lstStyle/>
          <a:p>
            <a:pPr eaLnBrk="1" hangingPunct="1"/>
            <a:r>
              <a:rPr lang="es-ES" sz="2800" smtClean="0">
                <a:ea typeface="ＭＳ Ｐゴシック"/>
                <a:cs typeface="ＭＳ Ｐゴシック"/>
              </a:rPr>
              <a:t>La Inversión de las Remesas</a:t>
            </a:r>
          </a:p>
        </p:txBody>
      </p:sp>
      <p:sp>
        <p:nvSpPr>
          <p:cNvPr id="70659" name="Content Placeholder 2"/>
          <p:cNvSpPr>
            <a:spLocks/>
          </p:cNvSpPr>
          <p:nvPr/>
        </p:nvSpPr>
        <p:spPr bwMode="auto">
          <a:xfrm>
            <a:off x="323850" y="908050"/>
            <a:ext cx="8569325" cy="5184775"/>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Char char="Ø"/>
            </a:pPr>
            <a:r>
              <a:rPr lang="es-ES" sz="2000">
                <a:latin typeface="Verdana" pitchFamily="34" charset="0"/>
              </a:rPr>
              <a:t>Contexto local y regional</a:t>
            </a:r>
            <a:endParaRPr lang="es-ES" sz="1000">
              <a:latin typeface="Verdana" pitchFamily="34" charset="0"/>
            </a:endParaRPr>
          </a:p>
          <a:p>
            <a:pPr marL="342900" indent="-342900" algn="just">
              <a:spcBef>
                <a:spcPct val="20000"/>
              </a:spcBef>
              <a:buClr>
                <a:schemeClr val="tx1"/>
              </a:buClr>
              <a:buFont typeface="Wingdings" pitchFamily="2" charset="2"/>
              <a:buNone/>
            </a:pPr>
            <a:endParaRPr lang="es-ES" sz="10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Ecuador: ¿Panorama distinto?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Consumo</a:t>
            </a: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Razón: ¿pobreza?</a:t>
            </a:r>
          </a:p>
          <a:p>
            <a:pPr marL="1600200" lvl="3" indent="-228600" algn="just">
              <a:spcBef>
                <a:spcPct val="20000"/>
              </a:spcBef>
              <a:buClr>
                <a:schemeClr val="tx1"/>
              </a:buClr>
            </a:pPr>
            <a:endParaRPr lang="es-ES" sz="15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800">
              <a:latin typeface="Verdana" pitchFamily="34" charset="0"/>
            </a:endParaRPr>
          </a:p>
          <a:p>
            <a:pPr marL="1143000" lvl="2" indent="-228600" algn="just">
              <a:spcBef>
                <a:spcPct val="20000"/>
              </a:spcBef>
              <a:buClr>
                <a:schemeClr val="tx1"/>
              </a:buClr>
              <a:buFont typeface="Wingdings" pitchFamily="2" charset="2"/>
              <a:buNone/>
            </a:pPr>
            <a:endParaRPr lang="es-ES" sz="500">
              <a:latin typeface="Verdana" pitchFamily="34" charset="0"/>
            </a:endParaRPr>
          </a:p>
          <a:p>
            <a:pPr marL="1143000" lvl="2" indent="-228600" algn="just">
              <a:spcBef>
                <a:spcPct val="20000"/>
              </a:spcBef>
              <a:buClr>
                <a:schemeClr val="tx1"/>
              </a:buClr>
              <a:buFont typeface="Wingdings" pitchFamily="2" charset="2"/>
              <a:buChar char="§"/>
            </a:pPr>
            <a:r>
              <a:rPr lang="es-ES" sz="1500" i="1">
                <a:latin typeface="Verdana" pitchFamily="34" charset="0"/>
              </a:rPr>
              <a:t>“Quienes emigran no son los más pobres sino los sectores medios empobrecidos, que aún tienen posibilidades de reunir el dinero que la emigración requiere”. (Alberto Acosta, 2006)</a:t>
            </a:r>
          </a:p>
          <a:p>
            <a:pPr marL="1143000" lvl="2" indent="-228600" algn="just">
              <a:spcBef>
                <a:spcPct val="20000"/>
              </a:spcBef>
              <a:buClr>
                <a:schemeClr val="tx1"/>
              </a:buClr>
              <a:buFont typeface="Wingdings" pitchFamily="2" charset="2"/>
              <a:buNone/>
            </a:pPr>
            <a:endParaRPr lang="es-ES" sz="800" i="1">
              <a:latin typeface="Verdana" pitchFamily="34" charset="0"/>
            </a:endParaRPr>
          </a:p>
          <a:p>
            <a:pPr marL="1143000" lvl="2" indent="-228600" algn="just">
              <a:spcBef>
                <a:spcPct val="20000"/>
              </a:spcBef>
              <a:buClr>
                <a:schemeClr val="tx1"/>
              </a:buClr>
              <a:buFont typeface="Wingdings" pitchFamily="2" charset="2"/>
              <a:buChar char="§"/>
            </a:pPr>
            <a:r>
              <a:rPr lang="es-ES" sz="1500">
                <a:latin typeface="Verdana" pitchFamily="34" charset="0"/>
              </a:rPr>
              <a:t>Razones + profundas:</a:t>
            </a:r>
          </a:p>
          <a:p>
            <a:pPr marL="1600200" lvl="3" indent="-228600" algn="just">
              <a:spcBef>
                <a:spcPct val="20000"/>
              </a:spcBef>
              <a:buClr>
                <a:schemeClr val="tx1"/>
              </a:buClr>
              <a:buFontTx/>
              <a:buChar char="–"/>
            </a:pPr>
            <a:r>
              <a:rPr lang="es-ES" sz="1400">
                <a:latin typeface="Verdana" pitchFamily="34" charset="0"/>
              </a:rPr>
              <a:t>Falta de conocimiento de negocios, poco acceso al mercado financiero, escaso apoyo del gobierno, clima desfavorable de inversión.</a:t>
            </a:r>
          </a:p>
          <a:p>
            <a:pPr marL="1600200" lvl="3" indent="-228600" algn="just">
              <a:spcBef>
                <a:spcPct val="20000"/>
              </a:spcBef>
              <a:buClr>
                <a:schemeClr val="tx1"/>
              </a:buClr>
            </a:pPr>
            <a:endParaRPr lang="es-ES" sz="700">
              <a:latin typeface="Verdana" pitchFamily="34" charset="0"/>
            </a:endParaRPr>
          </a:p>
        </p:txBody>
      </p:sp>
      <p:pic>
        <p:nvPicPr>
          <p:cNvPr id="70660" name="Picture 4"/>
          <p:cNvPicPr>
            <a:picLocks noChangeAspect="1" noChangeArrowheads="1"/>
          </p:cNvPicPr>
          <p:nvPr/>
        </p:nvPicPr>
        <p:blipFill>
          <a:blip r:embed="rId2"/>
          <a:srcRect/>
          <a:stretch>
            <a:fillRect/>
          </a:stretch>
        </p:blipFill>
        <p:spPr bwMode="auto">
          <a:xfrm>
            <a:off x="3924300" y="1773238"/>
            <a:ext cx="4608513" cy="2990850"/>
          </a:xfrm>
          <a:prstGeom prst="rect">
            <a:avLst/>
          </a:prstGeom>
          <a:noFill/>
        </p:spPr>
      </p:pic>
      <p:pic>
        <p:nvPicPr>
          <p:cNvPr id="70661" name="Picture 5"/>
          <p:cNvPicPr>
            <a:picLocks noChangeAspect="1" noChangeArrowheads="1"/>
          </p:cNvPicPr>
          <p:nvPr/>
        </p:nvPicPr>
        <p:blipFill>
          <a:blip r:embed="rId3"/>
          <a:srcRect/>
          <a:stretch>
            <a:fillRect/>
          </a:stretch>
        </p:blipFill>
        <p:spPr bwMode="auto">
          <a:xfrm>
            <a:off x="1835150" y="2852738"/>
            <a:ext cx="1331913" cy="16652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611188" y="333375"/>
            <a:ext cx="7772400" cy="649288"/>
          </a:xfrm>
        </p:spPr>
        <p:txBody>
          <a:bodyPr/>
          <a:lstStyle/>
          <a:p>
            <a:pPr eaLnBrk="1" hangingPunct="1"/>
            <a:r>
              <a:rPr lang="es-ES" sz="2800" smtClean="0">
                <a:ea typeface="ＭＳ Ｐゴシック"/>
                <a:cs typeface="ＭＳ Ｐゴシック"/>
              </a:rPr>
              <a:t>La Inversión de las Remesas</a:t>
            </a:r>
          </a:p>
        </p:txBody>
      </p:sp>
      <p:sp>
        <p:nvSpPr>
          <p:cNvPr id="72707" name="Content Placeholder 2"/>
          <p:cNvSpPr>
            <a:spLocks/>
          </p:cNvSpPr>
          <p:nvPr/>
        </p:nvSpPr>
        <p:spPr bwMode="auto">
          <a:xfrm>
            <a:off x="323850" y="908050"/>
            <a:ext cx="8569325" cy="5184775"/>
          </a:xfrm>
          <a:prstGeom prst="rect">
            <a:avLst/>
          </a:prstGeom>
          <a:noFill/>
          <a:ln w="9525">
            <a:noFill/>
            <a:miter lim="800000"/>
            <a:headEnd/>
            <a:tailEnd/>
          </a:ln>
        </p:spPr>
        <p:txBody>
          <a:bodyPr/>
          <a:lstStyle/>
          <a:p>
            <a:pPr algn="just">
              <a:spcBef>
                <a:spcPct val="20000"/>
              </a:spcBef>
              <a:buClr>
                <a:schemeClr val="tx1"/>
              </a:buClr>
              <a:buFont typeface="Wingdings" pitchFamily="2" charset="2"/>
              <a:buChar char="Ø"/>
            </a:pPr>
            <a:r>
              <a:rPr lang="es-ES" sz="2000">
                <a:latin typeface="Verdana" pitchFamily="34" charset="0"/>
              </a:rPr>
              <a:t>  Contexto local y regional</a:t>
            </a: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endParaRPr lang="es-ES" sz="1000">
              <a:latin typeface="Verdana" pitchFamily="34" charset="0"/>
            </a:endParaRPr>
          </a:p>
          <a:p>
            <a:pPr algn="just">
              <a:spcBef>
                <a:spcPct val="20000"/>
              </a:spcBef>
              <a:buClr>
                <a:schemeClr val="tx1"/>
              </a:buClr>
              <a:buFont typeface="Wingdings" pitchFamily="2" charset="2"/>
              <a:buNone/>
            </a:pPr>
            <a:r>
              <a:rPr lang="es-ES" sz="1600" i="1">
                <a:latin typeface="Verdana" pitchFamily="34" charset="0"/>
              </a:rPr>
              <a:t>“Los usos de remesas en vivienda, inversiones y ahorro son mínimos; lo cual indica que este ingreso sirve principalmente para el gasto de la vida cotidiana y no como dinero disponible para inversiones a largo plazo”. (SIISE6)</a:t>
            </a:r>
          </a:p>
        </p:txBody>
      </p:sp>
      <p:pic>
        <p:nvPicPr>
          <p:cNvPr id="72708" name="Picture 4"/>
          <p:cNvPicPr>
            <a:picLocks noChangeAspect="1" noChangeArrowheads="1"/>
          </p:cNvPicPr>
          <p:nvPr/>
        </p:nvPicPr>
        <p:blipFill>
          <a:blip r:embed="rId2"/>
          <a:srcRect/>
          <a:stretch>
            <a:fillRect/>
          </a:stretch>
        </p:blipFill>
        <p:spPr bwMode="auto">
          <a:xfrm>
            <a:off x="1187450" y="1484313"/>
            <a:ext cx="4392613" cy="3935412"/>
          </a:xfrm>
          <a:prstGeom prst="rect">
            <a:avLst/>
          </a:prstGeom>
          <a:noFill/>
          <a:ln w="9525">
            <a:noFill/>
            <a:miter lim="800000"/>
            <a:headEnd/>
            <a:tailEnd/>
          </a:ln>
          <a:effectLst/>
        </p:spPr>
      </p:pic>
      <p:sp>
        <p:nvSpPr>
          <p:cNvPr id="72709" name="Text Box 5"/>
          <p:cNvSpPr txBox="1">
            <a:spLocks noChangeArrowheads="1"/>
          </p:cNvSpPr>
          <p:nvPr/>
        </p:nvSpPr>
        <p:spPr bwMode="auto">
          <a:xfrm>
            <a:off x="6300788" y="2420938"/>
            <a:ext cx="1944687" cy="1636712"/>
          </a:xfrm>
          <a:prstGeom prst="rect">
            <a:avLst/>
          </a:prstGeom>
          <a:noFill/>
          <a:ln w="38100">
            <a:solidFill>
              <a:schemeClr val="tx1"/>
            </a:solidFill>
            <a:prstDash val="sysDot"/>
            <a:miter lim="800000"/>
            <a:headEnd/>
            <a:tailEnd/>
          </a:ln>
          <a:effectLst/>
        </p:spPr>
        <p:txBody>
          <a:bodyPr>
            <a:spAutoFit/>
          </a:bodyPr>
          <a:lstStyle/>
          <a:p>
            <a:pPr algn="ctr">
              <a:spcBef>
                <a:spcPct val="50000"/>
              </a:spcBef>
            </a:pPr>
            <a:r>
              <a:rPr lang="es-ES" sz="1300" b="1" i="1" u="sng"/>
              <a:t>2003 (2006)</a:t>
            </a:r>
            <a:endParaRPr lang="es-ES" sz="1300"/>
          </a:p>
          <a:p>
            <a:pPr algn="just">
              <a:spcBef>
                <a:spcPct val="50000"/>
              </a:spcBef>
            </a:pPr>
            <a:endParaRPr lang="es-ES" sz="500"/>
          </a:p>
          <a:p>
            <a:pPr algn="just">
              <a:spcBef>
                <a:spcPct val="50000"/>
              </a:spcBef>
            </a:pPr>
            <a:r>
              <a:rPr lang="es-ES" sz="1300"/>
              <a:t>62% gasto (71.2%)</a:t>
            </a:r>
          </a:p>
          <a:p>
            <a:pPr algn="just">
              <a:spcBef>
                <a:spcPct val="50000"/>
              </a:spcBef>
            </a:pPr>
            <a:r>
              <a:rPr lang="es-ES" sz="1300"/>
              <a:t>35% inversión (20.4%)</a:t>
            </a:r>
          </a:p>
          <a:p>
            <a:pPr algn="just">
              <a:spcBef>
                <a:spcPct val="50000"/>
              </a:spcBef>
            </a:pPr>
            <a:r>
              <a:rPr lang="es-ES" sz="1300"/>
              <a:t>2.3% ahorro (1.4%)</a:t>
            </a:r>
          </a:p>
          <a:p>
            <a:pPr algn="just">
              <a:spcBef>
                <a:spcPct val="50000"/>
              </a:spcBef>
            </a:pPr>
            <a:r>
              <a:rPr lang="es-ES" sz="1300"/>
              <a:t>0.7% otros (7%)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esely_content">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dresely_content</Template>
  <TotalTime>2886</TotalTime>
  <Words>2821</Words>
  <Application>Microsoft Office PowerPoint</Application>
  <PresentationFormat>On-screen Show (4:3)</PresentationFormat>
  <Paragraphs>789</Paragraphs>
  <Slides>71</Slides>
  <Notes>0</Notes>
  <HiddenSlides>0</HiddenSlides>
  <MMClips>0</MMClips>
  <ScaleCrop>false</ScaleCrop>
  <HeadingPairs>
    <vt:vector size="6" baseType="variant">
      <vt:variant>
        <vt:lpstr>Fuentes usadas</vt:lpstr>
      </vt:variant>
      <vt:variant>
        <vt:i4>5</vt:i4>
      </vt:variant>
      <vt:variant>
        <vt:lpstr>Plantilla de diseño</vt:lpstr>
      </vt:variant>
      <vt:variant>
        <vt:i4>11</vt:i4>
      </vt:variant>
      <vt:variant>
        <vt:lpstr>Títulos de diapositiva</vt:lpstr>
      </vt:variant>
      <vt:variant>
        <vt:i4>71</vt:i4>
      </vt:variant>
    </vt:vector>
  </HeadingPairs>
  <TitlesOfParts>
    <vt:vector size="87" baseType="lpstr">
      <vt:lpstr>Arial</vt:lpstr>
      <vt:lpstr>ＭＳ Ｐゴシック</vt:lpstr>
      <vt:lpstr>Verdana</vt:lpstr>
      <vt:lpstr>Wingdings</vt:lpstr>
      <vt:lpstr>Calibri</vt:lpstr>
      <vt:lpstr>dresely_content</vt:lpstr>
      <vt:lpstr>1_normal</vt:lpstr>
      <vt:lpstr>2_normal</vt:lpstr>
      <vt:lpstr>3_normal</vt:lpstr>
      <vt:lpstr>4_normal</vt:lpstr>
      <vt:lpstr>5_normal</vt:lpstr>
      <vt:lpstr>6_normal</vt:lpstr>
      <vt:lpstr>9_normal</vt:lpstr>
      <vt:lpstr>10_normal</vt:lpstr>
      <vt:lpstr>11_normal</vt:lpstr>
      <vt:lpstr>12_normal</vt:lpstr>
      <vt:lpstr>El Destino de las Remesas en el Ecuador:   Un análisis microeconómico sobre los factores que determinan su utilización en actividades de inversión.</vt:lpstr>
      <vt:lpstr>Introducción</vt:lpstr>
      <vt:lpstr>Aspectos Generales</vt:lpstr>
      <vt:lpstr>PARTE I  Panorama general de las remesas</vt:lpstr>
      <vt:lpstr>Entorno Económico de las Remesas en el Ecuador</vt:lpstr>
      <vt:lpstr>Entorno Económico de las Remesas en el Ecuador</vt:lpstr>
      <vt:lpstr>La Inversión de las Remesas</vt:lpstr>
      <vt:lpstr>La Inversión de las Remesas</vt:lpstr>
      <vt:lpstr>La Inversión de las Remesas</vt:lpstr>
      <vt:lpstr>La Inversión de las Remesas</vt:lpstr>
      <vt:lpstr>La Inversión de las Remesas</vt:lpstr>
      <vt:lpstr>La Inversión de las Remesas</vt:lpstr>
      <vt:lpstr>La Inversión de las Remesas</vt:lpstr>
      <vt:lpstr>PARTE II  Investigación</vt:lpstr>
      <vt:lpstr>Metodología de la Investigación</vt:lpstr>
      <vt:lpstr>Metodología de la Investigación</vt:lpstr>
      <vt:lpstr>Metodología de la Investigación</vt:lpstr>
      <vt:lpstr>Metodología de la Investigación</vt:lpstr>
      <vt:lpstr>Metodología de la Investigación</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Descriptivo</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Análisis Empírico (Inferencial)</vt:lpstr>
      <vt:lpstr>PARTE III  Recomendaciones</vt:lpstr>
      <vt:lpstr>Recomendaciones: Acciones y Políticas</vt:lpstr>
      <vt:lpstr>Recomendaciones: Acciones y Políticas</vt:lpstr>
      <vt:lpstr>Recomendaciones: Acciones y Políticas</vt:lpstr>
      <vt:lpstr>Recomendaciones: Acciones y Políticas</vt:lpstr>
      <vt:lpstr>Recomendaciones: Acciones y Políticas</vt:lpstr>
      <vt:lpstr>PARTE IV  Conclusiones</vt:lpstr>
      <vt:lpstr>Conclusiones</vt:lpstr>
      <vt:lpstr>Conclusiones</vt:lpstr>
      <vt:lpstr>Diapositiva 70</vt:lpstr>
      <vt:lpstr>Diapositiva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Destino de las Remesas en el Ecuador:   Un análisis microeconómico sobre los factores que determinan su utilización en actividades de inversión.</dc:title>
  <dc:creator>Guido Gonzalez</dc:creator>
  <cp:lastModifiedBy>Guido Gonzalez</cp:lastModifiedBy>
  <cp:revision>85</cp:revision>
  <dcterms:created xsi:type="dcterms:W3CDTF">2009-09-01T16:49:54Z</dcterms:created>
  <dcterms:modified xsi:type="dcterms:W3CDTF">2009-10-05T16:46:23Z</dcterms:modified>
</cp:coreProperties>
</file>