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embeddings/oleObject5.bin" ContentType="application/vnd.openxmlformats-officedocument.oleObject"/>
  <Override PartName="/ppt/slideLayouts/slideLayout10.xml" ContentType="application/vnd.openxmlformats-officedocument.presentationml.slideLayout+xml"/>
  <Default Extension="vml" ContentType="application/vnd.openxmlformats-officedocument.vmlDrawing"/>
  <Override PartName="/ppt/embeddings/oleObject3.bin" ContentType="application/vnd.openxmlformats-officedocument.oleObject"/>
  <Override PartName="/ppt/embeddings/oleObject4.bin" ContentType="application/vnd.openxmlformats-officedocument.oleObject"/>
  <Override PartName="/ppt/embeddings/oleObject1.bin" ContentType="application/vnd.openxmlformats-officedocument.oleObject"/>
  <Override PartName="/ppt/embeddings/oleObject2.bin" ContentType="application/vnd.openxmlformats-officedocument.oleObject"/>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6FF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png"/></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image" Target="../media/image1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s-E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s-E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s-E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s-E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s-E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s-E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s-E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s-E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s-E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s-E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s-E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s-E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s-E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s-E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s-E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s-ES"/>
            </a:p>
          </p:txBody>
        </p:sp>
      </p:grpSp>
      <p:sp>
        <p:nvSpPr>
          <p:cNvPr id="19664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s-ES_tradnl"/>
              <a:t>Haga clic para cambiar el estilo de título	</a:t>
            </a:r>
          </a:p>
        </p:txBody>
      </p:sp>
      <p:sp>
        <p:nvSpPr>
          <p:cNvPr id="1966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_tradnl"/>
              <a:t>Haga clic para modificar el estilo de subtítulo del patrón</a:t>
            </a:r>
          </a:p>
        </p:txBody>
      </p:sp>
      <p:sp>
        <p:nvSpPr>
          <p:cNvPr id="41" name="Rectangle 41"/>
          <p:cNvSpPr>
            <a:spLocks noGrp="1" noChangeArrowheads="1"/>
          </p:cNvSpPr>
          <p:nvPr>
            <p:ph type="dt" sz="quarter" idx="10"/>
          </p:nvPr>
        </p:nvSpPr>
        <p:spPr/>
        <p:txBody>
          <a:bodyPr/>
          <a:lstStyle>
            <a:lvl1pPr>
              <a:defRPr smtClean="0"/>
            </a:lvl1pPr>
          </a:lstStyle>
          <a:p>
            <a:pPr>
              <a:defRPr/>
            </a:pPr>
            <a:endParaRPr lang="es-ES_tradnl"/>
          </a:p>
        </p:txBody>
      </p:sp>
      <p:sp>
        <p:nvSpPr>
          <p:cNvPr id="42" name="Rectangle 42"/>
          <p:cNvSpPr>
            <a:spLocks noGrp="1" noChangeArrowheads="1"/>
          </p:cNvSpPr>
          <p:nvPr>
            <p:ph type="ftr" sz="quarter" idx="11"/>
          </p:nvPr>
        </p:nvSpPr>
        <p:spPr/>
        <p:txBody>
          <a:bodyPr/>
          <a:lstStyle>
            <a:lvl1pPr>
              <a:defRPr smtClean="0"/>
            </a:lvl1pPr>
          </a:lstStyle>
          <a:p>
            <a:pPr>
              <a:defRPr/>
            </a:pPr>
            <a:endParaRPr lang="es-ES_tradnl"/>
          </a:p>
        </p:txBody>
      </p:sp>
      <p:sp>
        <p:nvSpPr>
          <p:cNvPr id="43" name="Rectangle 43"/>
          <p:cNvSpPr>
            <a:spLocks noGrp="1" noChangeArrowheads="1"/>
          </p:cNvSpPr>
          <p:nvPr>
            <p:ph type="sldNum" sz="quarter" idx="12"/>
          </p:nvPr>
        </p:nvSpPr>
        <p:spPr/>
        <p:txBody>
          <a:bodyPr/>
          <a:lstStyle>
            <a:lvl1pPr>
              <a:defRPr smtClean="0"/>
            </a:lvl1pPr>
          </a:lstStyle>
          <a:p>
            <a:pPr>
              <a:defRPr/>
            </a:pPr>
            <a:fld id="{E8A64295-9EF2-4B9F-B29D-5C35B5DEED42}"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0"/>
          <p:cNvSpPr>
            <a:spLocks noGrp="1" noChangeArrowheads="1"/>
          </p:cNvSpPr>
          <p:nvPr>
            <p:ph type="dt" sz="half" idx="10"/>
          </p:nvPr>
        </p:nvSpPr>
        <p:spPr>
          <a:ln/>
        </p:spPr>
        <p:txBody>
          <a:bodyPr/>
          <a:lstStyle>
            <a:lvl1pPr>
              <a:defRPr/>
            </a:lvl1pPr>
          </a:lstStyle>
          <a:p>
            <a:pPr>
              <a:defRPr/>
            </a:pPr>
            <a:endParaRPr lang="es-ES_tradnl"/>
          </a:p>
        </p:txBody>
      </p:sp>
      <p:sp>
        <p:nvSpPr>
          <p:cNvPr id="5"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42"/>
          <p:cNvSpPr>
            <a:spLocks noGrp="1" noChangeArrowheads="1"/>
          </p:cNvSpPr>
          <p:nvPr>
            <p:ph type="sldNum" sz="quarter" idx="12"/>
          </p:nvPr>
        </p:nvSpPr>
        <p:spPr>
          <a:ln/>
        </p:spPr>
        <p:txBody>
          <a:bodyPr/>
          <a:lstStyle>
            <a:lvl1pPr>
              <a:defRPr/>
            </a:lvl1pPr>
          </a:lstStyle>
          <a:p>
            <a:pPr>
              <a:defRPr/>
            </a:pPr>
            <a:fld id="{7E6AA060-D556-4298-997B-2567EDD633D7}"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0"/>
          <p:cNvSpPr>
            <a:spLocks noGrp="1" noChangeArrowheads="1"/>
          </p:cNvSpPr>
          <p:nvPr>
            <p:ph type="dt" sz="half" idx="10"/>
          </p:nvPr>
        </p:nvSpPr>
        <p:spPr>
          <a:ln/>
        </p:spPr>
        <p:txBody>
          <a:bodyPr/>
          <a:lstStyle>
            <a:lvl1pPr>
              <a:defRPr/>
            </a:lvl1pPr>
          </a:lstStyle>
          <a:p>
            <a:pPr>
              <a:defRPr/>
            </a:pPr>
            <a:endParaRPr lang="es-ES_tradnl"/>
          </a:p>
        </p:txBody>
      </p:sp>
      <p:sp>
        <p:nvSpPr>
          <p:cNvPr id="5"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42"/>
          <p:cNvSpPr>
            <a:spLocks noGrp="1" noChangeArrowheads="1"/>
          </p:cNvSpPr>
          <p:nvPr>
            <p:ph type="sldNum" sz="quarter" idx="12"/>
          </p:nvPr>
        </p:nvSpPr>
        <p:spPr>
          <a:ln/>
        </p:spPr>
        <p:txBody>
          <a:bodyPr/>
          <a:lstStyle>
            <a:lvl1pPr>
              <a:defRPr/>
            </a:lvl1pPr>
          </a:lstStyle>
          <a:p>
            <a:pPr>
              <a:defRPr/>
            </a:pPr>
            <a:fld id="{932BE864-46E4-46C7-8340-063E82F590D9}" type="slidenum">
              <a:rPr lang="es-ES_tradnl"/>
              <a:pPr>
                <a:defRPr/>
              </a:pPr>
              <a:t>‹Nº›</a:t>
            </a:fld>
            <a:endParaRPr lang="es-ES_trad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ítulo, 2 objetos y 1 obje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quarter" idx="1"/>
          </p:nvPr>
        </p:nvSpPr>
        <p:spPr>
          <a:xfrm>
            <a:off x="457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57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half" idx="3"/>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0"/>
          <p:cNvSpPr>
            <a:spLocks noGrp="1" noChangeArrowheads="1"/>
          </p:cNvSpPr>
          <p:nvPr>
            <p:ph type="dt" sz="half" idx="10"/>
          </p:nvPr>
        </p:nvSpPr>
        <p:spPr>
          <a:ln/>
        </p:spPr>
        <p:txBody>
          <a:bodyPr/>
          <a:lstStyle>
            <a:lvl1pPr>
              <a:defRPr/>
            </a:lvl1pPr>
          </a:lstStyle>
          <a:p>
            <a:pPr>
              <a:defRPr/>
            </a:pPr>
            <a:endParaRPr lang="es-ES_tradnl"/>
          </a:p>
        </p:txBody>
      </p:sp>
      <p:sp>
        <p:nvSpPr>
          <p:cNvPr id="7"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8" name="Rectangle 42"/>
          <p:cNvSpPr>
            <a:spLocks noGrp="1" noChangeArrowheads="1"/>
          </p:cNvSpPr>
          <p:nvPr>
            <p:ph type="sldNum" sz="quarter" idx="12"/>
          </p:nvPr>
        </p:nvSpPr>
        <p:spPr>
          <a:ln/>
        </p:spPr>
        <p:txBody>
          <a:bodyPr/>
          <a:lstStyle>
            <a:lvl1pPr>
              <a:defRPr/>
            </a:lvl1pPr>
          </a:lstStyle>
          <a:p>
            <a:pPr>
              <a:defRPr/>
            </a:pPr>
            <a:fld id="{9CF85C2B-65FF-4CE4-82FE-AD92CA587524}" type="slidenum">
              <a:rPr lang="es-ES_tradnl"/>
              <a:pPr>
                <a:defRPr/>
              </a:pPr>
              <a:t>‹Nº›</a:t>
            </a:fld>
            <a:endParaRPr lang="es-ES_trad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ítulo y 4 objetos">
    <p:spTree>
      <p:nvGrpSpPr>
        <p:cNvPr id="1" name=""/>
        <p:cNvGrpSpPr/>
        <p:nvPr/>
      </p:nvGrpSpPr>
      <p:grpSpPr>
        <a:xfrm>
          <a:off x="0" y="0"/>
          <a:ext cx="0" cy="0"/>
          <a:chOff x="0" y="0"/>
          <a:chExt cx="0" cy="0"/>
        </a:xfrm>
      </p:grpSpPr>
      <p:sp>
        <p:nvSpPr>
          <p:cNvPr id="2" name="1 Título"/>
          <p:cNvSpPr>
            <a:spLocks noGrp="1"/>
          </p:cNvSpPr>
          <p:nvPr>
            <p:ph type="title" sz="quarter"/>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quarter" idx="1"/>
          </p:nvPr>
        </p:nvSpPr>
        <p:spPr>
          <a:xfrm>
            <a:off x="457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57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contenido"/>
          <p:cNvSpPr>
            <a:spLocks noGrp="1"/>
          </p:cNvSpPr>
          <p:nvPr>
            <p:ph sz="quarter" idx="4"/>
          </p:nvPr>
        </p:nvSpPr>
        <p:spPr>
          <a:xfrm>
            <a:off x="4648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0"/>
          <p:cNvSpPr>
            <a:spLocks noGrp="1" noChangeArrowheads="1"/>
          </p:cNvSpPr>
          <p:nvPr>
            <p:ph type="dt" sz="half" idx="10"/>
          </p:nvPr>
        </p:nvSpPr>
        <p:spPr>
          <a:ln/>
        </p:spPr>
        <p:txBody>
          <a:bodyPr/>
          <a:lstStyle>
            <a:lvl1pPr>
              <a:defRPr/>
            </a:lvl1pPr>
          </a:lstStyle>
          <a:p>
            <a:pPr>
              <a:defRPr/>
            </a:pPr>
            <a:endParaRPr lang="es-ES_tradnl"/>
          </a:p>
        </p:txBody>
      </p:sp>
      <p:sp>
        <p:nvSpPr>
          <p:cNvPr id="8"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42"/>
          <p:cNvSpPr>
            <a:spLocks noGrp="1" noChangeArrowheads="1"/>
          </p:cNvSpPr>
          <p:nvPr>
            <p:ph type="sldNum" sz="quarter" idx="12"/>
          </p:nvPr>
        </p:nvSpPr>
        <p:spPr>
          <a:ln/>
        </p:spPr>
        <p:txBody>
          <a:bodyPr/>
          <a:lstStyle>
            <a:lvl1pPr>
              <a:defRPr/>
            </a:lvl1pPr>
          </a:lstStyle>
          <a:p>
            <a:pPr>
              <a:defRPr/>
            </a:pPr>
            <a:fld id="{B0E45940-4BE5-43D8-AB1D-877B29BA32CC}" type="slidenum">
              <a:rPr lang="es-ES_tradnl"/>
              <a:pPr>
                <a:defRPr/>
              </a:pPr>
              <a:t>‹Nº›</a:t>
            </a:fld>
            <a:endParaRPr lang="es-ES_trad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7813"/>
            <a:ext cx="8229600" cy="58531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0"/>
          <p:cNvSpPr>
            <a:spLocks noGrp="1" noChangeArrowheads="1"/>
          </p:cNvSpPr>
          <p:nvPr>
            <p:ph type="dt" sz="half" idx="10"/>
          </p:nvPr>
        </p:nvSpPr>
        <p:spPr>
          <a:ln/>
        </p:spPr>
        <p:txBody>
          <a:bodyPr/>
          <a:lstStyle>
            <a:lvl1pPr>
              <a:defRPr/>
            </a:lvl1pPr>
          </a:lstStyle>
          <a:p>
            <a:pPr>
              <a:defRPr/>
            </a:pPr>
            <a:endParaRPr lang="es-ES_tradnl"/>
          </a:p>
        </p:txBody>
      </p:sp>
      <p:sp>
        <p:nvSpPr>
          <p:cNvPr id="4"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42"/>
          <p:cNvSpPr>
            <a:spLocks noGrp="1" noChangeArrowheads="1"/>
          </p:cNvSpPr>
          <p:nvPr>
            <p:ph type="sldNum" sz="quarter" idx="12"/>
          </p:nvPr>
        </p:nvSpPr>
        <p:spPr>
          <a:ln/>
        </p:spPr>
        <p:txBody>
          <a:bodyPr/>
          <a:lstStyle>
            <a:lvl1pPr>
              <a:defRPr/>
            </a:lvl1pPr>
          </a:lstStyle>
          <a:p>
            <a:pPr>
              <a:defRPr/>
            </a:pPr>
            <a:fld id="{1F530018-356E-4BFE-979B-8C97004C0EA6}" type="slidenum">
              <a:rPr lang="es-ES_tradnl"/>
              <a:pPr>
                <a:defRPr/>
              </a:pPr>
              <a:t>‹Nº›</a:t>
            </a:fld>
            <a:endParaRPr lang="es-ES_trad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ítulo, 1 obje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91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41763"/>
            <a:ext cx="4038600" cy="21891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40"/>
          <p:cNvSpPr>
            <a:spLocks noGrp="1" noChangeArrowheads="1"/>
          </p:cNvSpPr>
          <p:nvPr>
            <p:ph type="dt" sz="half" idx="10"/>
          </p:nvPr>
        </p:nvSpPr>
        <p:spPr>
          <a:ln/>
        </p:spPr>
        <p:txBody>
          <a:bodyPr/>
          <a:lstStyle>
            <a:lvl1pPr>
              <a:defRPr/>
            </a:lvl1pPr>
          </a:lstStyle>
          <a:p>
            <a:pPr>
              <a:defRPr/>
            </a:pPr>
            <a:endParaRPr lang="es-ES_tradnl"/>
          </a:p>
        </p:txBody>
      </p:sp>
      <p:sp>
        <p:nvSpPr>
          <p:cNvPr id="7"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8" name="Rectangle 42"/>
          <p:cNvSpPr>
            <a:spLocks noGrp="1" noChangeArrowheads="1"/>
          </p:cNvSpPr>
          <p:nvPr>
            <p:ph type="sldNum" sz="quarter" idx="12"/>
          </p:nvPr>
        </p:nvSpPr>
        <p:spPr>
          <a:ln/>
        </p:spPr>
        <p:txBody>
          <a:bodyPr/>
          <a:lstStyle>
            <a:lvl1pPr>
              <a:defRPr/>
            </a:lvl1pPr>
          </a:lstStyle>
          <a:p>
            <a:pPr>
              <a:defRPr/>
            </a:pPr>
            <a:fld id="{1FC28DB6-1F6A-474B-810A-D5B75691D77F}"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0"/>
          <p:cNvSpPr>
            <a:spLocks noGrp="1" noChangeArrowheads="1"/>
          </p:cNvSpPr>
          <p:nvPr>
            <p:ph type="dt" sz="half" idx="10"/>
          </p:nvPr>
        </p:nvSpPr>
        <p:spPr>
          <a:ln/>
        </p:spPr>
        <p:txBody>
          <a:bodyPr/>
          <a:lstStyle>
            <a:lvl1pPr>
              <a:defRPr/>
            </a:lvl1pPr>
          </a:lstStyle>
          <a:p>
            <a:pPr>
              <a:defRPr/>
            </a:pPr>
            <a:endParaRPr lang="es-ES_tradnl"/>
          </a:p>
        </p:txBody>
      </p:sp>
      <p:sp>
        <p:nvSpPr>
          <p:cNvPr id="5"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42"/>
          <p:cNvSpPr>
            <a:spLocks noGrp="1" noChangeArrowheads="1"/>
          </p:cNvSpPr>
          <p:nvPr>
            <p:ph type="sldNum" sz="quarter" idx="12"/>
          </p:nvPr>
        </p:nvSpPr>
        <p:spPr>
          <a:ln/>
        </p:spPr>
        <p:txBody>
          <a:bodyPr/>
          <a:lstStyle>
            <a:lvl1pPr>
              <a:defRPr/>
            </a:lvl1pPr>
          </a:lstStyle>
          <a:p>
            <a:pPr>
              <a:defRPr/>
            </a:pPr>
            <a:fld id="{A0B9538D-CE3B-4FD6-BE88-06A92AC82A98}"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0"/>
          <p:cNvSpPr>
            <a:spLocks noGrp="1" noChangeArrowheads="1"/>
          </p:cNvSpPr>
          <p:nvPr>
            <p:ph type="dt" sz="half" idx="10"/>
          </p:nvPr>
        </p:nvSpPr>
        <p:spPr>
          <a:ln/>
        </p:spPr>
        <p:txBody>
          <a:bodyPr/>
          <a:lstStyle>
            <a:lvl1pPr>
              <a:defRPr/>
            </a:lvl1pPr>
          </a:lstStyle>
          <a:p>
            <a:pPr>
              <a:defRPr/>
            </a:pPr>
            <a:endParaRPr lang="es-ES_tradnl"/>
          </a:p>
        </p:txBody>
      </p:sp>
      <p:sp>
        <p:nvSpPr>
          <p:cNvPr id="5"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42"/>
          <p:cNvSpPr>
            <a:spLocks noGrp="1" noChangeArrowheads="1"/>
          </p:cNvSpPr>
          <p:nvPr>
            <p:ph type="sldNum" sz="quarter" idx="12"/>
          </p:nvPr>
        </p:nvSpPr>
        <p:spPr>
          <a:ln/>
        </p:spPr>
        <p:txBody>
          <a:bodyPr/>
          <a:lstStyle>
            <a:lvl1pPr>
              <a:defRPr/>
            </a:lvl1pPr>
          </a:lstStyle>
          <a:p>
            <a:pPr>
              <a:defRPr/>
            </a:pPr>
            <a:fld id="{8A4E0368-A4BA-47D4-B8AB-B93B24F82A55}"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0"/>
          <p:cNvSpPr>
            <a:spLocks noGrp="1" noChangeArrowheads="1"/>
          </p:cNvSpPr>
          <p:nvPr>
            <p:ph type="dt" sz="half" idx="10"/>
          </p:nvPr>
        </p:nvSpPr>
        <p:spPr>
          <a:ln/>
        </p:spPr>
        <p:txBody>
          <a:bodyPr/>
          <a:lstStyle>
            <a:lvl1pPr>
              <a:defRPr/>
            </a:lvl1pPr>
          </a:lstStyle>
          <a:p>
            <a:pPr>
              <a:defRPr/>
            </a:pPr>
            <a:endParaRPr lang="es-ES_tradnl"/>
          </a:p>
        </p:txBody>
      </p:sp>
      <p:sp>
        <p:nvSpPr>
          <p:cNvPr id="6"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42"/>
          <p:cNvSpPr>
            <a:spLocks noGrp="1" noChangeArrowheads="1"/>
          </p:cNvSpPr>
          <p:nvPr>
            <p:ph type="sldNum" sz="quarter" idx="12"/>
          </p:nvPr>
        </p:nvSpPr>
        <p:spPr>
          <a:ln/>
        </p:spPr>
        <p:txBody>
          <a:bodyPr/>
          <a:lstStyle>
            <a:lvl1pPr>
              <a:defRPr/>
            </a:lvl1pPr>
          </a:lstStyle>
          <a:p>
            <a:pPr>
              <a:defRPr/>
            </a:pPr>
            <a:fld id="{96558034-1DD3-486D-8640-27BE4F516A95}"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0"/>
          <p:cNvSpPr>
            <a:spLocks noGrp="1" noChangeArrowheads="1"/>
          </p:cNvSpPr>
          <p:nvPr>
            <p:ph type="dt" sz="half" idx="10"/>
          </p:nvPr>
        </p:nvSpPr>
        <p:spPr>
          <a:ln/>
        </p:spPr>
        <p:txBody>
          <a:bodyPr/>
          <a:lstStyle>
            <a:lvl1pPr>
              <a:defRPr/>
            </a:lvl1pPr>
          </a:lstStyle>
          <a:p>
            <a:pPr>
              <a:defRPr/>
            </a:pPr>
            <a:endParaRPr lang="es-ES_tradnl"/>
          </a:p>
        </p:txBody>
      </p:sp>
      <p:sp>
        <p:nvSpPr>
          <p:cNvPr id="8"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42"/>
          <p:cNvSpPr>
            <a:spLocks noGrp="1" noChangeArrowheads="1"/>
          </p:cNvSpPr>
          <p:nvPr>
            <p:ph type="sldNum" sz="quarter" idx="12"/>
          </p:nvPr>
        </p:nvSpPr>
        <p:spPr>
          <a:ln/>
        </p:spPr>
        <p:txBody>
          <a:bodyPr/>
          <a:lstStyle>
            <a:lvl1pPr>
              <a:defRPr/>
            </a:lvl1pPr>
          </a:lstStyle>
          <a:p>
            <a:pPr>
              <a:defRPr/>
            </a:pPr>
            <a:fld id="{14647F4B-2D26-4334-A5C1-29AFC77C11A9}"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0"/>
          <p:cNvSpPr>
            <a:spLocks noGrp="1" noChangeArrowheads="1"/>
          </p:cNvSpPr>
          <p:nvPr>
            <p:ph type="dt" sz="half" idx="10"/>
          </p:nvPr>
        </p:nvSpPr>
        <p:spPr>
          <a:ln/>
        </p:spPr>
        <p:txBody>
          <a:bodyPr/>
          <a:lstStyle>
            <a:lvl1pPr>
              <a:defRPr/>
            </a:lvl1pPr>
          </a:lstStyle>
          <a:p>
            <a:pPr>
              <a:defRPr/>
            </a:pPr>
            <a:endParaRPr lang="es-ES_tradnl"/>
          </a:p>
        </p:txBody>
      </p:sp>
      <p:sp>
        <p:nvSpPr>
          <p:cNvPr id="4"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42"/>
          <p:cNvSpPr>
            <a:spLocks noGrp="1" noChangeArrowheads="1"/>
          </p:cNvSpPr>
          <p:nvPr>
            <p:ph type="sldNum" sz="quarter" idx="12"/>
          </p:nvPr>
        </p:nvSpPr>
        <p:spPr>
          <a:ln/>
        </p:spPr>
        <p:txBody>
          <a:bodyPr/>
          <a:lstStyle>
            <a:lvl1pPr>
              <a:defRPr/>
            </a:lvl1pPr>
          </a:lstStyle>
          <a:p>
            <a:pPr>
              <a:defRPr/>
            </a:pPr>
            <a:fld id="{ED6794FC-88CD-4A6E-AE7C-FC6B0BA0BA9B}"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s-ES_tradnl"/>
          </a:p>
        </p:txBody>
      </p:sp>
      <p:sp>
        <p:nvSpPr>
          <p:cNvPr id="3"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42"/>
          <p:cNvSpPr>
            <a:spLocks noGrp="1" noChangeArrowheads="1"/>
          </p:cNvSpPr>
          <p:nvPr>
            <p:ph type="sldNum" sz="quarter" idx="12"/>
          </p:nvPr>
        </p:nvSpPr>
        <p:spPr>
          <a:ln/>
        </p:spPr>
        <p:txBody>
          <a:bodyPr/>
          <a:lstStyle>
            <a:lvl1pPr>
              <a:defRPr/>
            </a:lvl1pPr>
          </a:lstStyle>
          <a:p>
            <a:pPr>
              <a:defRPr/>
            </a:pPr>
            <a:fld id="{7A6DE08E-58DE-4153-843B-27AB307735AD}"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0"/>
          <p:cNvSpPr>
            <a:spLocks noGrp="1" noChangeArrowheads="1"/>
          </p:cNvSpPr>
          <p:nvPr>
            <p:ph type="dt" sz="half" idx="10"/>
          </p:nvPr>
        </p:nvSpPr>
        <p:spPr>
          <a:ln/>
        </p:spPr>
        <p:txBody>
          <a:bodyPr/>
          <a:lstStyle>
            <a:lvl1pPr>
              <a:defRPr/>
            </a:lvl1pPr>
          </a:lstStyle>
          <a:p>
            <a:pPr>
              <a:defRPr/>
            </a:pPr>
            <a:endParaRPr lang="es-ES_tradnl"/>
          </a:p>
        </p:txBody>
      </p:sp>
      <p:sp>
        <p:nvSpPr>
          <p:cNvPr id="6"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42"/>
          <p:cNvSpPr>
            <a:spLocks noGrp="1" noChangeArrowheads="1"/>
          </p:cNvSpPr>
          <p:nvPr>
            <p:ph type="sldNum" sz="quarter" idx="12"/>
          </p:nvPr>
        </p:nvSpPr>
        <p:spPr>
          <a:ln/>
        </p:spPr>
        <p:txBody>
          <a:bodyPr/>
          <a:lstStyle>
            <a:lvl1pPr>
              <a:defRPr/>
            </a:lvl1pPr>
          </a:lstStyle>
          <a:p>
            <a:pPr>
              <a:defRPr/>
            </a:pPr>
            <a:fld id="{A6912BEE-5AC1-4A36-BC8B-4A800980CC21}"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0"/>
          <p:cNvSpPr>
            <a:spLocks noGrp="1" noChangeArrowheads="1"/>
          </p:cNvSpPr>
          <p:nvPr>
            <p:ph type="dt" sz="half" idx="10"/>
          </p:nvPr>
        </p:nvSpPr>
        <p:spPr>
          <a:ln/>
        </p:spPr>
        <p:txBody>
          <a:bodyPr/>
          <a:lstStyle>
            <a:lvl1pPr>
              <a:defRPr/>
            </a:lvl1pPr>
          </a:lstStyle>
          <a:p>
            <a:pPr>
              <a:defRPr/>
            </a:pPr>
            <a:endParaRPr lang="es-ES_tradnl"/>
          </a:p>
        </p:txBody>
      </p:sp>
      <p:sp>
        <p:nvSpPr>
          <p:cNvPr id="6" name="Rectangle 41"/>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42"/>
          <p:cNvSpPr>
            <a:spLocks noGrp="1" noChangeArrowheads="1"/>
          </p:cNvSpPr>
          <p:nvPr>
            <p:ph type="sldNum" sz="quarter" idx="12"/>
          </p:nvPr>
        </p:nvSpPr>
        <p:spPr>
          <a:ln/>
        </p:spPr>
        <p:txBody>
          <a:bodyPr/>
          <a:lstStyle>
            <a:lvl1pPr>
              <a:defRPr/>
            </a:lvl1pPr>
          </a:lstStyle>
          <a:p>
            <a:pPr>
              <a:defRPr/>
            </a:pPr>
            <a:fld id="{40FDD50E-142F-4C57-95CB-0E6A28C0E967}"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1588" y="0"/>
            <a:ext cx="9148762" cy="6851650"/>
            <a:chOff x="1" y="0"/>
            <a:chExt cx="5763" cy="4316"/>
          </a:xfrm>
        </p:grpSpPr>
        <p:sp>
          <p:nvSpPr>
            <p:cNvPr id="19558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19558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19558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grpSp>
          <p:nvGrpSpPr>
            <p:cNvPr id="10251" name="Group 6"/>
            <p:cNvGrpSpPr>
              <a:grpSpLocks/>
            </p:cNvGrpSpPr>
            <p:nvPr/>
          </p:nvGrpSpPr>
          <p:grpSpPr bwMode="auto">
            <a:xfrm>
              <a:off x="288" y="0"/>
              <a:ext cx="5098" cy="4316"/>
              <a:chOff x="288" y="0"/>
              <a:chExt cx="5098" cy="4316"/>
            </a:xfrm>
          </p:grpSpPr>
          <p:sp>
            <p:nvSpPr>
              <p:cNvPr id="19559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59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59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59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59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59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59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59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59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60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60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60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sp>
            <p:nvSpPr>
              <p:cNvPr id="19560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s-ES"/>
              </a:p>
            </p:txBody>
          </p:sp>
        </p:grpSp>
        <p:sp>
          <p:nvSpPr>
            <p:cNvPr id="19560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19560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s-ES"/>
            </a:p>
          </p:txBody>
        </p:sp>
        <p:sp>
          <p:nvSpPr>
            <p:cNvPr id="19560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s-ES"/>
            </a:p>
          </p:txBody>
        </p:sp>
        <p:sp>
          <p:nvSpPr>
            <p:cNvPr id="19560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s-ES"/>
            </a:p>
          </p:txBody>
        </p:sp>
        <p:sp>
          <p:nvSpPr>
            <p:cNvPr id="19560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s-ES"/>
            </a:p>
          </p:txBody>
        </p:sp>
        <p:sp>
          <p:nvSpPr>
            <p:cNvPr id="19560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s-ES"/>
            </a:p>
          </p:txBody>
        </p:sp>
        <p:sp>
          <p:nvSpPr>
            <p:cNvPr id="19561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s-ES"/>
            </a:p>
          </p:txBody>
        </p:sp>
        <p:sp>
          <p:nvSpPr>
            <p:cNvPr id="19561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s-ES"/>
            </a:p>
          </p:txBody>
        </p:sp>
        <p:sp>
          <p:nvSpPr>
            <p:cNvPr id="19561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s-ES"/>
            </a:p>
          </p:txBody>
        </p:sp>
        <p:sp>
          <p:nvSpPr>
            <p:cNvPr id="19561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s-ES"/>
            </a:p>
          </p:txBody>
        </p:sp>
        <p:sp>
          <p:nvSpPr>
            <p:cNvPr id="19561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s-ES"/>
            </a:p>
          </p:txBody>
        </p:sp>
        <p:grpSp>
          <p:nvGrpSpPr>
            <p:cNvPr id="10263" name="Group 31"/>
            <p:cNvGrpSpPr>
              <a:grpSpLocks/>
            </p:cNvGrpSpPr>
            <p:nvPr/>
          </p:nvGrpSpPr>
          <p:grpSpPr bwMode="auto">
            <a:xfrm>
              <a:off x="1" y="392"/>
              <a:ext cx="5758" cy="1571"/>
              <a:chOff x="1" y="392"/>
              <a:chExt cx="5758" cy="1571"/>
            </a:xfrm>
          </p:grpSpPr>
          <p:sp>
            <p:nvSpPr>
              <p:cNvPr id="1956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s-ES"/>
              </a:p>
            </p:txBody>
          </p:sp>
          <p:sp>
            <p:nvSpPr>
              <p:cNvPr id="1956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s-ES"/>
              </a:p>
            </p:txBody>
          </p:sp>
          <p:sp>
            <p:nvSpPr>
              <p:cNvPr id="1956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s-ES"/>
              </a:p>
            </p:txBody>
          </p:sp>
          <p:sp>
            <p:nvSpPr>
              <p:cNvPr id="1956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s-ES"/>
              </a:p>
            </p:txBody>
          </p:sp>
          <p:sp>
            <p:nvSpPr>
              <p:cNvPr id="1956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s-ES"/>
              </a:p>
            </p:txBody>
          </p:sp>
        </p:grpSp>
        <p:sp>
          <p:nvSpPr>
            <p:cNvPr id="1956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s-ES"/>
            </a:p>
          </p:txBody>
        </p:sp>
        <p:sp>
          <p:nvSpPr>
            <p:cNvPr id="1956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s-ES"/>
            </a:p>
          </p:txBody>
        </p:sp>
      </p:grpSp>
      <p:sp>
        <p:nvSpPr>
          <p:cNvPr id="19562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_tradnl" smtClean="0"/>
              <a:t>Haga clic para cambiar el estilo de título	</a:t>
            </a:r>
          </a:p>
        </p:txBody>
      </p:sp>
      <p:sp>
        <p:nvSpPr>
          <p:cNvPr id="19562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es-ES_tradnl"/>
          </a:p>
        </p:txBody>
      </p:sp>
      <p:sp>
        <p:nvSpPr>
          <p:cNvPr id="19562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es-ES_tradnl"/>
          </a:p>
        </p:txBody>
      </p:sp>
      <p:sp>
        <p:nvSpPr>
          <p:cNvPr id="19562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0B44CA07-8C45-4FA4-9301-8B0BA774EFBC}" type="slidenum">
              <a:rPr lang="es-ES_tradnl"/>
              <a:pPr>
                <a:defRPr/>
              </a:pPr>
              <a:t>‹Nº›</a:t>
            </a:fld>
            <a:endParaRPr lang="es-ES_tradnl"/>
          </a:p>
        </p:txBody>
      </p:sp>
      <p:sp>
        <p:nvSpPr>
          <p:cNvPr id="19562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Tree>
  </p:cSld>
  <p:clrMap bg1="dk2" tx1="lt1" bg2="dk1" tx2="lt2" accent1="accent1" accent2="accent2" accent3="accent3" accent4="accent4" accent5="accent5" accent6="accent6" hlink="hlink" folHlink="folHlink"/>
  <p:sldLayoutIdLst>
    <p:sldLayoutId id="2147483846"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oleObject" Target="../embeddings/Hoja_de_c_lculo_de_Microsoft_Office_Excel_97-20033.xls"/><Relationship Id="rId4" Type="http://schemas.openxmlformats.org/officeDocument/2006/relationships/oleObject" Target="../embeddings/Hoja_de_c_lculo_de_Microsoft_Office_Excel_97-20032.xls"/></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Hoja_de_c_lculo_de_Microsoft_Office_Excel_97-20034.xls"/><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oleObject" Target="../embeddings/Hoja_de_c_lculo_de_Microsoft_Office_Excel_97-20036.xls"/><Relationship Id="rId4" Type="http://schemas.openxmlformats.org/officeDocument/2006/relationships/oleObject" Target="../embeddings/Hoja_de_c_lculo_de_Microsoft_Office_Excel_97-20035.xls"/></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Hoja_de_c_lculo_de_Microsoft_Office_Excel_97-20037.xls"/></Relationships>
</file>

<file path=ppt/slides/_rels/slide22.xml.rels><?xml version="1.0" encoding="UTF-8" standalone="yes"?>
<Relationships xmlns="http://schemas.openxmlformats.org/package/2006/relationships"><Relationship Id="rId3" Type="http://schemas.openxmlformats.org/officeDocument/2006/relationships/oleObject" Target="../embeddings/Hoja_de_c_lculo_de_Microsoft_Office_Excel_97-20038.xls"/><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oleObject" Target="../embeddings/oleObject3.bin"/><Relationship Id="rId4" Type="http://schemas.openxmlformats.org/officeDocument/2006/relationships/oleObject" Target="../embeddings/Hoja_de_c_lculo_de_Microsoft_Office_Excel_97-20039.xls"/></Relationships>
</file>

<file path=ppt/slides/_rels/slide23.xml.rels><?xml version="1.0" encoding="UTF-8" standalone="yes"?>
<Relationships xmlns="http://schemas.openxmlformats.org/package/2006/relationships"><Relationship Id="rId3" Type="http://schemas.openxmlformats.org/officeDocument/2006/relationships/oleObject" Target="../embeddings/Hoja_de_c_lculo_de_Microsoft_Office_Excel_97-200310.xls"/><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Hoja_de_c_lculo_de_Microsoft_Office_Excel_97-200311.xls"/><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Gr_fico_de_Microsoft_Office_Excel12.xls"/><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oleObject" Target="../embeddings/Gr_fico_de_Microsoft_Office_Excel13.xls"/></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s-ES" sz="3600" smtClean="0">
                <a:solidFill>
                  <a:srgbClr val="66FFFF"/>
                </a:solidFill>
              </a:rPr>
              <a:t>INTERNALIZACION DEL SISTEMA DE TRANSPORTE TERRESTRE PARA CAJAS DE BANANO DEL GRUPO QUIROLA</a:t>
            </a:r>
            <a:endParaRPr lang="es-ES_tradnl" sz="3600" smtClean="0">
              <a:solidFill>
                <a:srgbClr val="66FFFF"/>
              </a:solidFill>
            </a:endParaRPr>
          </a:p>
        </p:txBody>
      </p:sp>
      <p:sp>
        <p:nvSpPr>
          <p:cNvPr id="2051" name="Rectangle 3"/>
          <p:cNvSpPr>
            <a:spLocks noGrp="1" noChangeArrowheads="1"/>
          </p:cNvSpPr>
          <p:nvPr>
            <p:ph type="subTitle" idx="1"/>
          </p:nvPr>
        </p:nvSpPr>
        <p:spPr>
          <a:xfrm>
            <a:off x="2051050" y="4365625"/>
            <a:ext cx="6369050" cy="1414463"/>
          </a:xfrm>
        </p:spPr>
        <p:txBody>
          <a:bodyPr/>
          <a:lstStyle/>
          <a:p>
            <a:pPr algn="r" eaLnBrk="1" hangingPunct="1">
              <a:defRPr/>
            </a:pPr>
            <a:r>
              <a:rPr lang="es-ES" sz="2400" smtClean="0"/>
              <a:t>Verónica Cano</a:t>
            </a:r>
          </a:p>
          <a:p>
            <a:pPr algn="r" eaLnBrk="1" hangingPunct="1">
              <a:defRPr/>
            </a:pPr>
            <a:r>
              <a:rPr lang="es-ES" sz="2400" smtClean="0"/>
              <a:t>Lorena Cuenca</a:t>
            </a:r>
          </a:p>
          <a:p>
            <a:pPr algn="r" eaLnBrk="1" hangingPunct="1">
              <a:defRPr/>
            </a:pPr>
            <a:r>
              <a:rPr lang="es-ES" sz="2400" smtClean="0"/>
              <a:t>Esteban Quirola</a:t>
            </a:r>
            <a:endParaRPr lang="es-ES_tradnl" sz="240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Grp="1" noChangeArrowheads="1"/>
          </p:cNvSpPr>
          <p:nvPr>
            <p:ph type="title" sz="quarter"/>
          </p:nvPr>
        </p:nvSpPr>
        <p:spPr/>
        <p:txBody>
          <a:bodyPr/>
          <a:lstStyle/>
          <a:p>
            <a:pPr eaLnBrk="1" hangingPunct="1">
              <a:defRPr/>
            </a:pPr>
            <a:r>
              <a:rPr lang="es-ES_tradnl" sz="2400" b="1" smtClean="0">
                <a:solidFill>
                  <a:srgbClr val="66FFFF"/>
                </a:solidFill>
              </a:rPr>
              <a:t>Análisis FODA</a:t>
            </a:r>
          </a:p>
        </p:txBody>
      </p:sp>
      <p:sp>
        <p:nvSpPr>
          <p:cNvPr id="224261" name="Rectangle 5"/>
          <p:cNvSpPr>
            <a:spLocks noGrp="1" noChangeArrowheads="1"/>
          </p:cNvSpPr>
          <p:nvPr>
            <p:ph sz="quarter" idx="1"/>
          </p:nvPr>
        </p:nvSpPr>
        <p:spPr>
          <a:xfrm>
            <a:off x="395288" y="1196975"/>
            <a:ext cx="4038600" cy="2189163"/>
          </a:xfrm>
        </p:spPr>
        <p:txBody>
          <a:bodyPr/>
          <a:lstStyle/>
          <a:p>
            <a:pPr eaLnBrk="1" hangingPunct="1">
              <a:buFont typeface="Wingdings" pitchFamily="2" charset="2"/>
              <a:buNone/>
              <a:defRPr/>
            </a:pPr>
            <a:r>
              <a:rPr lang="es-EC" sz="1800" b="1" smtClean="0"/>
              <a:t>Entorno interno: Fortalezas</a:t>
            </a:r>
            <a:endParaRPr lang="es-ES_tradnl" sz="1800" smtClean="0"/>
          </a:p>
          <a:p>
            <a:pPr eaLnBrk="1" hangingPunct="1">
              <a:defRPr/>
            </a:pPr>
            <a:r>
              <a:rPr lang="es-ES_tradnl" sz="1400" smtClean="0">
                <a:latin typeface="Tahoma" pitchFamily="34" charset="0"/>
              </a:rPr>
              <a:t>El  servicio de transporte terrestre de carga es un mercado perfectamente competitivo que se rige bajo la ley de oferta y demanda.</a:t>
            </a:r>
          </a:p>
          <a:p>
            <a:pPr eaLnBrk="1" hangingPunct="1">
              <a:defRPr/>
            </a:pPr>
            <a:r>
              <a:rPr lang="es-ES_tradnl" sz="1400" smtClean="0">
                <a:latin typeface="Tahoma" pitchFamily="34" charset="0"/>
              </a:rPr>
              <a:t>El banano es una fruta con grandes volúmenes de exportación.</a:t>
            </a:r>
          </a:p>
          <a:p>
            <a:pPr eaLnBrk="1" hangingPunct="1">
              <a:defRPr/>
            </a:pPr>
            <a:r>
              <a:rPr lang="es-ES_tradnl" sz="1400" smtClean="0">
                <a:latin typeface="Tahoma" pitchFamily="34" charset="0"/>
              </a:rPr>
              <a:t>La transportación muchas veces alcanza hasta el 40% del precio del producto, al tener una reducción de este costo podríamos obtener un precio mas competitivo.</a:t>
            </a:r>
          </a:p>
          <a:p>
            <a:pPr eaLnBrk="1" hangingPunct="1">
              <a:defRPr/>
            </a:pPr>
            <a:r>
              <a:rPr lang="es-ES_tradnl" sz="1400" smtClean="0">
                <a:latin typeface="Tahoma" pitchFamily="34" charset="0"/>
              </a:rPr>
              <a:t>Reducción de pérdida del producto durante el tiempo de transportación </a:t>
            </a:r>
          </a:p>
        </p:txBody>
      </p:sp>
      <p:sp>
        <p:nvSpPr>
          <p:cNvPr id="224262" name="Rectangle 6"/>
          <p:cNvSpPr>
            <a:spLocks noGrp="1" noChangeArrowheads="1"/>
          </p:cNvSpPr>
          <p:nvPr>
            <p:ph sz="quarter" idx="2"/>
          </p:nvPr>
        </p:nvSpPr>
        <p:spPr>
          <a:xfrm>
            <a:off x="4643438" y="1268413"/>
            <a:ext cx="4038600" cy="2808287"/>
          </a:xfrm>
        </p:spPr>
        <p:txBody>
          <a:bodyPr/>
          <a:lstStyle/>
          <a:p>
            <a:pPr eaLnBrk="1" hangingPunct="1">
              <a:buFont typeface="Wingdings" pitchFamily="2" charset="2"/>
              <a:buNone/>
              <a:defRPr/>
            </a:pPr>
            <a:r>
              <a:rPr lang="es-EC" sz="1800" b="1" smtClean="0"/>
              <a:t>Entorno interno: Debilidades</a:t>
            </a:r>
            <a:endParaRPr lang="es-ES_tradnl" sz="1800" b="1" smtClean="0"/>
          </a:p>
          <a:p>
            <a:pPr eaLnBrk="1" hangingPunct="1">
              <a:buFont typeface="Wingdings" pitchFamily="2" charset="2"/>
              <a:buNone/>
              <a:defRPr/>
            </a:pPr>
            <a:endParaRPr lang="es-ES_tradnl" sz="1400" smtClean="0">
              <a:latin typeface="Tahoma" pitchFamily="34" charset="0"/>
            </a:endParaRPr>
          </a:p>
          <a:p>
            <a:pPr eaLnBrk="1" hangingPunct="1">
              <a:defRPr/>
            </a:pPr>
            <a:r>
              <a:rPr lang="es-ES_tradnl" sz="1400" smtClean="0">
                <a:latin typeface="Tahoma" pitchFamily="34" charset="0"/>
              </a:rPr>
              <a:t>Lentitud de los puertos</a:t>
            </a:r>
          </a:p>
          <a:p>
            <a:pPr eaLnBrk="1" hangingPunct="1">
              <a:defRPr/>
            </a:pPr>
            <a:r>
              <a:rPr lang="es-ES_tradnl" sz="1400" smtClean="0">
                <a:latin typeface="Tahoma" pitchFamily="34" charset="0"/>
              </a:rPr>
              <a:t>Malas carreteras </a:t>
            </a:r>
          </a:p>
          <a:p>
            <a:pPr eaLnBrk="1" hangingPunct="1">
              <a:defRPr/>
            </a:pPr>
            <a:r>
              <a:rPr lang="es-ES_tradnl" sz="1400" smtClean="0">
                <a:latin typeface="Tahoma" pitchFamily="34" charset="0"/>
              </a:rPr>
              <a:t>Para dar el servicio a terceros se necesitan permisos , muchas veces son difíciles de obtener</a:t>
            </a:r>
          </a:p>
          <a:p>
            <a:pPr eaLnBrk="1" hangingPunct="1">
              <a:defRPr/>
            </a:pPr>
            <a:endParaRPr lang="es-ES_tradnl" sz="1400" smtClean="0">
              <a:latin typeface="Tahoma" pitchFamily="34" charset="0"/>
            </a:endParaRPr>
          </a:p>
        </p:txBody>
      </p:sp>
      <p:sp>
        <p:nvSpPr>
          <p:cNvPr id="224263" name="Rectangle 7"/>
          <p:cNvSpPr>
            <a:spLocks noGrp="1" noChangeArrowheads="1"/>
          </p:cNvSpPr>
          <p:nvPr>
            <p:ph sz="quarter" idx="3"/>
          </p:nvPr>
        </p:nvSpPr>
        <p:spPr>
          <a:xfrm>
            <a:off x="250825" y="4581525"/>
            <a:ext cx="4464050" cy="1873250"/>
          </a:xfrm>
        </p:spPr>
        <p:txBody>
          <a:bodyPr/>
          <a:lstStyle/>
          <a:p>
            <a:pPr eaLnBrk="1" hangingPunct="1">
              <a:buFont typeface="Wingdings" pitchFamily="2" charset="2"/>
              <a:buNone/>
              <a:defRPr/>
            </a:pPr>
            <a:r>
              <a:rPr lang="es-EC" sz="1800" b="1" smtClean="0"/>
              <a:t>Entorno externo: Oportunidades</a:t>
            </a:r>
          </a:p>
          <a:p>
            <a:pPr eaLnBrk="1" hangingPunct="1">
              <a:buFont typeface="Wingdings" pitchFamily="2" charset="2"/>
              <a:buNone/>
              <a:defRPr/>
            </a:pPr>
            <a:endParaRPr lang="es-ES_tradnl" sz="1800" b="1" smtClean="0"/>
          </a:p>
          <a:p>
            <a:pPr eaLnBrk="1" hangingPunct="1">
              <a:defRPr/>
            </a:pPr>
            <a:r>
              <a:rPr lang="es-ES_tradnl" sz="1400" smtClean="0">
                <a:latin typeface="Tahoma" pitchFamily="34" charset="0"/>
              </a:rPr>
              <a:t>La optimización del transporte propio nos reduciría los viajes al vacío. </a:t>
            </a:r>
          </a:p>
        </p:txBody>
      </p:sp>
      <p:sp>
        <p:nvSpPr>
          <p:cNvPr id="224264" name="Rectangle 8"/>
          <p:cNvSpPr>
            <a:spLocks noGrp="1" noChangeArrowheads="1"/>
          </p:cNvSpPr>
          <p:nvPr>
            <p:ph sz="quarter" idx="4"/>
          </p:nvPr>
        </p:nvSpPr>
        <p:spPr>
          <a:xfrm>
            <a:off x="4716463" y="4508500"/>
            <a:ext cx="4038600" cy="2349500"/>
          </a:xfrm>
        </p:spPr>
        <p:txBody>
          <a:bodyPr/>
          <a:lstStyle/>
          <a:p>
            <a:pPr eaLnBrk="1" hangingPunct="1">
              <a:buFont typeface="Wingdings" pitchFamily="2" charset="2"/>
              <a:buNone/>
              <a:defRPr/>
            </a:pPr>
            <a:r>
              <a:rPr lang="es-EC" sz="1800" b="1" smtClean="0"/>
              <a:t>Entorno externo: Amenazas</a:t>
            </a:r>
          </a:p>
          <a:p>
            <a:pPr eaLnBrk="1" hangingPunct="1">
              <a:buFont typeface="Wingdings" pitchFamily="2" charset="2"/>
              <a:buNone/>
              <a:defRPr/>
            </a:pPr>
            <a:endParaRPr lang="es-ES_tradnl" sz="1800" b="1" smtClean="0"/>
          </a:p>
          <a:p>
            <a:pPr eaLnBrk="1" hangingPunct="1">
              <a:defRPr/>
            </a:pPr>
            <a:r>
              <a:rPr lang="es-ES_tradnl" sz="1400" smtClean="0">
                <a:latin typeface="Tahoma" pitchFamily="34" charset="0"/>
              </a:rPr>
              <a:t>Está expuesto a externalidades como son los paros de transportista, desastres naturales, los accidentes, la inseguridad.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8" name="Rectangle 4"/>
          <p:cNvSpPr>
            <a:spLocks noGrp="1" noChangeArrowheads="1"/>
          </p:cNvSpPr>
          <p:nvPr>
            <p:ph type="title"/>
          </p:nvPr>
        </p:nvSpPr>
        <p:spPr>
          <a:xfrm>
            <a:off x="468313" y="188913"/>
            <a:ext cx="8229600" cy="630237"/>
          </a:xfrm>
        </p:spPr>
        <p:txBody>
          <a:bodyPr/>
          <a:lstStyle/>
          <a:p>
            <a:pPr eaLnBrk="1" hangingPunct="1">
              <a:defRPr/>
            </a:pPr>
            <a:r>
              <a:rPr lang="es-ES_tradnl" sz="2400" b="1" smtClean="0">
                <a:solidFill>
                  <a:srgbClr val="66FFFF"/>
                </a:solidFill>
              </a:rPr>
              <a:t>INVESTIGACIÓN DE MERCADO Y SU ANÁLISIS</a:t>
            </a:r>
            <a:r>
              <a:rPr lang="es-ES_tradnl" sz="4000" smtClean="0"/>
              <a:t> </a:t>
            </a:r>
          </a:p>
        </p:txBody>
      </p:sp>
      <p:sp>
        <p:nvSpPr>
          <p:cNvPr id="226309" name="Rectangle 5"/>
          <p:cNvSpPr>
            <a:spLocks noGrp="1" noChangeArrowheads="1"/>
          </p:cNvSpPr>
          <p:nvPr>
            <p:ph sz="half" idx="1"/>
          </p:nvPr>
        </p:nvSpPr>
        <p:spPr>
          <a:xfrm>
            <a:off x="179388" y="1196975"/>
            <a:ext cx="4183062" cy="5222875"/>
          </a:xfrm>
        </p:spPr>
        <p:txBody>
          <a:bodyPr/>
          <a:lstStyle/>
          <a:p>
            <a:pPr algn="ctr" eaLnBrk="1" hangingPunct="1">
              <a:buFont typeface="Wingdings" pitchFamily="2" charset="2"/>
              <a:buNone/>
              <a:defRPr/>
            </a:pPr>
            <a:r>
              <a:rPr lang="es-ES_tradnl" sz="1600" b="1" smtClean="0"/>
              <a:t>   JUSTIFICACIÓN DEL DESARROLLO DE LA INVESTIGACIÓN DE MERCADO</a:t>
            </a:r>
          </a:p>
          <a:p>
            <a:pPr eaLnBrk="1" hangingPunct="1">
              <a:buFont typeface="Wingdings" pitchFamily="2" charset="2"/>
              <a:buNone/>
              <a:defRPr/>
            </a:pPr>
            <a:endParaRPr lang="es-ES" sz="1600" b="1" smtClean="0"/>
          </a:p>
          <a:p>
            <a:pPr eaLnBrk="1" hangingPunct="1">
              <a:buFont typeface="Wingdings" pitchFamily="2" charset="2"/>
              <a:buNone/>
              <a:defRPr/>
            </a:pPr>
            <a:r>
              <a:rPr lang="es-ES_tradnl" sz="1400" smtClean="0">
                <a:latin typeface="Tahoma" pitchFamily="34" charset="0"/>
              </a:rPr>
              <a:t>      Al ser un proyecto de internalizar un servicio de transporte, que actualmente se encuentra “terciarizado” u otorgado por terceras personas, no se requiere desarrollar un pormenorizado plan de mercadeo por lo que no es necesario desarrollar matrices estratégicas del proyecto, excepto las cinco fuerzas de Porter, y un análisis FODA del Grupo Quirola </a:t>
            </a:r>
          </a:p>
          <a:p>
            <a:pPr eaLnBrk="1" hangingPunct="1">
              <a:buFont typeface="Wingdings" pitchFamily="2" charset="2"/>
              <a:buNone/>
              <a:defRPr/>
            </a:pPr>
            <a:endParaRPr lang="es-ES_tradnl" sz="1400" smtClean="0">
              <a:latin typeface="Tahoma" pitchFamily="34" charset="0"/>
            </a:endParaRPr>
          </a:p>
          <a:p>
            <a:pPr eaLnBrk="1" hangingPunct="1">
              <a:buFont typeface="Wingdings" pitchFamily="2" charset="2"/>
              <a:buNone/>
              <a:defRPr/>
            </a:pPr>
            <a:r>
              <a:rPr lang="es-ES_tradnl" sz="1400" smtClean="0">
                <a:latin typeface="Tahoma" pitchFamily="34" charset="0"/>
              </a:rPr>
              <a:t>     Tampoco es necesario realizar encuestas por cuanto no se va a introducir ningún producto nuevo o existente a un mercado meta x </a:t>
            </a:r>
          </a:p>
          <a:p>
            <a:pPr eaLnBrk="1" hangingPunct="1">
              <a:buFont typeface="Wingdings" pitchFamily="2" charset="2"/>
              <a:buNone/>
              <a:defRPr/>
            </a:pPr>
            <a:endParaRPr lang="es-ES_tradnl" sz="1400" smtClean="0">
              <a:latin typeface="Tahoma" pitchFamily="34" charset="0"/>
            </a:endParaRPr>
          </a:p>
        </p:txBody>
      </p:sp>
      <p:sp>
        <p:nvSpPr>
          <p:cNvPr id="226310" name="Rectangle 6"/>
          <p:cNvSpPr>
            <a:spLocks noGrp="1" noChangeArrowheads="1"/>
          </p:cNvSpPr>
          <p:nvPr>
            <p:ph sz="half" idx="2"/>
          </p:nvPr>
        </p:nvSpPr>
        <p:spPr>
          <a:xfrm>
            <a:off x="4643438" y="1341438"/>
            <a:ext cx="4038600" cy="5184775"/>
          </a:xfrm>
        </p:spPr>
        <p:txBody>
          <a:bodyPr/>
          <a:lstStyle/>
          <a:p>
            <a:pPr eaLnBrk="1" hangingPunct="1">
              <a:buFont typeface="Wingdings" pitchFamily="2" charset="2"/>
              <a:buNone/>
              <a:defRPr/>
            </a:pPr>
            <a:r>
              <a:rPr lang="es-ES_tradnl" sz="1600" b="1" smtClean="0"/>
              <a:t>LA DEMANDA DEL SERVICIO EN EL MUNDO</a:t>
            </a:r>
          </a:p>
          <a:p>
            <a:pPr eaLnBrk="1" hangingPunct="1">
              <a:buFont typeface="Wingdings" pitchFamily="2" charset="2"/>
              <a:buNone/>
              <a:defRPr/>
            </a:pPr>
            <a:endParaRPr lang="es-ES" sz="1600" b="1" smtClean="0"/>
          </a:p>
          <a:p>
            <a:pPr eaLnBrk="1" hangingPunct="1">
              <a:buFont typeface="Wingdings" pitchFamily="2" charset="2"/>
              <a:buNone/>
              <a:defRPr/>
            </a:pPr>
            <a:r>
              <a:rPr lang="es-ES_tradnl" sz="1400" smtClean="0">
                <a:latin typeface="Tahoma" pitchFamily="34" charset="0"/>
              </a:rPr>
              <a:t>      Si bien los medios de transporte son una parte importante de la cadena logística, el valor agregado de los servicios que se prestan desde el momento en que el producto sale de la planta productora hasta llegar al destino final va mucho mas allá de los valores implícitos de un simple traslado de un punto a otro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6" name="Rectangle 4"/>
          <p:cNvSpPr>
            <a:spLocks noGrp="1" noChangeArrowheads="1"/>
          </p:cNvSpPr>
          <p:nvPr>
            <p:ph type="title"/>
          </p:nvPr>
        </p:nvSpPr>
        <p:spPr>
          <a:xfrm>
            <a:off x="468313" y="188913"/>
            <a:ext cx="8229600" cy="558800"/>
          </a:xfrm>
        </p:spPr>
        <p:txBody>
          <a:bodyPr/>
          <a:lstStyle/>
          <a:p>
            <a:pPr eaLnBrk="1" hangingPunct="1">
              <a:defRPr/>
            </a:pPr>
            <a:r>
              <a:rPr lang="es-ES_tradnl" sz="2000" b="1" smtClean="0">
                <a:solidFill>
                  <a:srgbClr val="66FFFF"/>
                </a:solidFill>
              </a:rPr>
              <a:t>SERVICIOS DE TRANSPORTE EN ECUADOR</a:t>
            </a:r>
            <a:r>
              <a:rPr lang="es-ES_tradnl" sz="4000" smtClean="0"/>
              <a:t> </a:t>
            </a:r>
          </a:p>
        </p:txBody>
      </p:sp>
      <p:sp>
        <p:nvSpPr>
          <p:cNvPr id="228359" name="Rectangle 7"/>
          <p:cNvSpPr>
            <a:spLocks noGrp="1" noChangeArrowheads="1"/>
          </p:cNvSpPr>
          <p:nvPr>
            <p:ph sz="half" idx="1"/>
          </p:nvPr>
        </p:nvSpPr>
        <p:spPr>
          <a:xfrm>
            <a:off x="457200" y="692150"/>
            <a:ext cx="4038600" cy="5222875"/>
          </a:xfrm>
        </p:spPr>
        <p:txBody>
          <a:bodyPr/>
          <a:lstStyle/>
          <a:p>
            <a:pPr eaLnBrk="1" hangingPunct="1">
              <a:buFont typeface="Wingdings" pitchFamily="2" charset="2"/>
              <a:buNone/>
              <a:defRPr/>
            </a:pPr>
            <a:r>
              <a:rPr lang="es-ES_tradnl" sz="2000" b="1" smtClean="0"/>
              <a:t>Aspectos Generales</a:t>
            </a:r>
            <a:r>
              <a:rPr lang="es-ES_tradnl" smtClean="0"/>
              <a:t> </a:t>
            </a:r>
          </a:p>
          <a:p>
            <a:pPr eaLnBrk="1" hangingPunct="1">
              <a:buFont typeface="Wingdings" pitchFamily="2" charset="2"/>
              <a:buNone/>
              <a:defRPr/>
            </a:pPr>
            <a:r>
              <a:rPr lang="es-ES_tradnl" sz="1400" smtClean="0">
                <a:latin typeface="Tahoma" pitchFamily="34" charset="0"/>
              </a:rPr>
              <a:t>      </a:t>
            </a:r>
          </a:p>
          <a:p>
            <a:pPr eaLnBrk="1" hangingPunct="1">
              <a:buFont typeface="Wingdings" pitchFamily="2" charset="2"/>
              <a:buNone/>
              <a:defRPr/>
            </a:pPr>
            <a:r>
              <a:rPr lang="es-ES_tradnl" sz="1400" smtClean="0">
                <a:latin typeface="Tahoma" pitchFamily="34" charset="0"/>
              </a:rPr>
              <a:t>      Una disminución de los costos de transporte fomenta directamente las exportaciones y por ende, aumente la competitividad de los productos</a:t>
            </a:r>
          </a:p>
          <a:p>
            <a:pPr eaLnBrk="1" hangingPunct="1">
              <a:buFont typeface="Wingdings" pitchFamily="2" charset="2"/>
              <a:buNone/>
              <a:defRPr/>
            </a:pPr>
            <a:r>
              <a:rPr lang="es-ES_tradnl" sz="1400" smtClean="0">
                <a:latin typeface="Tahoma" pitchFamily="34" charset="0"/>
              </a:rPr>
              <a:t>      </a:t>
            </a:r>
          </a:p>
          <a:p>
            <a:pPr eaLnBrk="1" hangingPunct="1">
              <a:buFont typeface="Wingdings" pitchFamily="2" charset="2"/>
              <a:buNone/>
              <a:defRPr/>
            </a:pPr>
            <a:r>
              <a:rPr lang="es-ES_tradnl" sz="1400" smtClean="0">
                <a:latin typeface="Tahoma" pitchFamily="34" charset="0"/>
              </a:rPr>
              <a:t>      Es indispensable efectuar mejoras en los servicios de transporte a fin de lograr un servicio mas rápido seguro y menos costoso</a:t>
            </a:r>
          </a:p>
          <a:p>
            <a:pPr eaLnBrk="1" hangingPunct="1">
              <a:buFont typeface="Wingdings" pitchFamily="2" charset="2"/>
              <a:buNone/>
              <a:defRPr/>
            </a:pPr>
            <a:endParaRPr lang="es-ES_tradnl" sz="1400" smtClean="0">
              <a:latin typeface="Tahoma" pitchFamily="34" charset="0"/>
            </a:endParaRPr>
          </a:p>
        </p:txBody>
      </p:sp>
      <p:sp>
        <p:nvSpPr>
          <p:cNvPr id="228363" name="Rectangle 11"/>
          <p:cNvSpPr>
            <a:spLocks noGrp="1" noChangeArrowheads="1"/>
          </p:cNvSpPr>
          <p:nvPr>
            <p:ph sz="half" idx="2"/>
          </p:nvPr>
        </p:nvSpPr>
        <p:spPr>
          <a:xfrm>
            <a:off x="4643438" y="908050"/>
            <a:ext cx="4321175" cy="5438775"/>
          </a:xfrm>
        </p:spPr>
        <p:txBody>
          <a:bodyPr/>
          <a:lstStyle/>
          <a:p>
            <a:pPr eaLnBrk="1" hangingPunct="1">
              <a:buFont typeface="Wingdings" pitchFamily="2" charset="2"/>
              <a:buNone/>
              <a:defRPr/>
            </a:pPr>
            <a:r>
              <a:rPr lang="es-ES_tradnl" sz="2400" b="1" smtClean="0"/>
              <a:t>Transporte de carga por carretera</a:t>
            </a:r>
            <a:r>
              <a:rPr lang="es-ES_tradnl" smtClean="0"/>
              <a:t> </a:t>
            </a:r>
          </a:p>
          <a:p>
            <a:pPr eaLnBrk="1" hangingPunct="1">
              <a:buFont typeface="Wingdings" pitchFamily="2" charset="2"/>
              <a:buNone/>
              <a:defRPr/>
            </a:pPr>
            <a:r>
              <a:rPr lang="es-ES_tradnl" sz="1600" smtClean="0">
                <a:latin typeface="Tahoma" pitchFamily="34" charset="0"/>
              </a:rPr>
              <a:t>      </a:t>
            </a:r>
            <a:r>
              <a:rPr lang="es-ES_tradnl" sz="1400" smtClean="0">
                <a:latin typeface="Tahoma" pitchFamily="34" charset="0"/>
              </a:rPr>
              <a:t>El transporte de carga es una cadena de producción compuesta por el usuario, la empresa de transporte y el propietario del vehiculo </a:t>
            </a:r>
          </a:p>
          <a:p>
            <a:pPr eaLnBrk="1" hangingPunct="1">
              <a:buFont typeface="Wingdings" pitchFamily="2" charset="2"/>
              <a:buNone/>
              <a:defRPr/>
            </a:pPr>
            <a:endParaRPr lang="es-ES_tradnl"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_tradnl" sz="1400" smtClean="0">
              <a:latin typeface="Tahoma" pitchFamily="34" charset="0"/>
            </a:endParaRPr>
          </a:p>
        </p:txBody>
      </p:sp>
      <p:grpSp>
        <p:nvGrpSpPr>
          <p:cNvPr id="22533" name="Group 15"/>
          <p:cNvGrpSpPr>
            <a:grpSpLocks noChangeAspect="1"/>
          </p:cNvGrpSpPr>
          <p:nvPr/>
        </p:nvGrpSpPr>
        <p:grpSpPr bwMode="auto">
          <a:xfrm>
            <a:off x="323850" y="3403600"/>
            <a:ext cx="4319588" cy="2546350"/>
            <a:chOff x="0" y="0"/>
            <a:chExt cx="8925" cy="5162"/>
          </a:xfrm>
        </p:grpSpPr>
        <p:sp>
          <p:nvSpPr>
            <p:cNvPr id="22560" name="AutoShape 16"/>
            <p:cNvSpPr>
              <a:spLocks noChangeAspect="1" noChangeArrowheads="1"/>
            </p:cNvSpPr>
            <p:nvPr/>
          </p:nvSpPr>
          <p:spPr bwMode="auto">
            <a:xfrm>
              <a:off x="0" y="0"/>
              <a:ext cx="7985" cy="5162"/>
            </a:xfrm>
            <a:prstGeom prst="rect">
              <a:avLst/>
            </a:prstGeom>
            <a:noFill/>
            <a:ln w="9525">
              <a:noFill/>
              <a:miter lim="800000"/>
              <a:headEnd/>
              <a:tailEnd/>
            </a:ln>
          </p:spPr>
          <p:txBody>
            <a:bodyPr/>
            <a:lstStyle/>
            <a:p>
              <a:endParaRPr lang="es-ES"/>
            </a:p>
          </p:txBody>
        </p:sp>
        <p:sp>
          <p:nvSpPr>
            <p:cNvPr id="22561" name="Rectangle 17"/>
            <p:cNvSpPr>
              <a:spLocks noChangeArrowheads="1"/>
            </p:cNvSpPr>
            <p:nvPr/>
          </p:nvSpPr>
          <p:spPr bwMode="auto">
            <a:xfrm>
              <a:off x="75" y="75"/>
              <a:ext cx="7820" cy="5012"/>
            </a:xfrm>
            <a:prstGeom prst="rect">
              <a:avLst/>
            </a:prstGeom>
            <a:solidFill>
              <a:srgbClr val="FFFFFF"/>
            </a:solidFill>
            <a:ln w="9525">
              <a:solidFill>
                <a:srgbClr val="000000"/>
              </a:solidFill>
              <a:miter lim="800000"/>
              <a:headEnd/>
              <a:tailEnd/>
            </a:ln>
          </p:spPr>
          <p:txBody>
            <a:bodyPr/>
            <a:lstStyle/>
            <a:p>
              <a:endParaRPr lang="es-ES"/>
            </a:p>
          </p:txBody>
        </p:sp>
        <p:sp>
          <p:nvSpPr>
            <p:cNvPr id="22562" name="Freeform 18"/>
            <p:cNvSpPr>
              <a:spLocks/>
            </p:cNvSpPr>
            <p:nvPr/>
          </p:nvSpPr>
          <p:spPr bwMode="auto">
            <a:xfrm>
              <a:off x="1141" y="3211"/>
              <a:ext cx="6274" cy="105"/>
            </a:xfrm>
            <a:custGeom>
              <a:avLst/>
              <a:gdLst>
                <a:gd name="T0" fmla="*/ 0 w 6274"/>
                <a:gd name="T1" fmla="*/ 105 h 105"/>
                <a:gd name="T2" fmla="*/ 135 w 6274"/>
                <a:gd name="T3" fmla="*/ 0 h 105"/>
                <a:gd name="T4" fmla="*/ 6274 w 6274"/>
                <a:gd name="T5" fmla="*/ 0 h 105"/>
                <a:gd name="T6" fmla="*/ 6139 w 6274"/>
                <a:gd name="T7" fmla="*/ 105 h 105"/>
                <a:gd name="T8" fmla="*/ 0 w 6274"/>
                <a:gd name="T9" fmla="*/ 105 h 105"/>
                <a:gd name="T10" fmla="*/ 0 60000 65536"/>
                <a:gd name="T11" fmla="*/ 0 60000 65536"/>
                <a:gd name="T12" fmla="*/ 0 60000 65536"/>
                <a:gd name="T13" fmla="*/ 0 60000 65536"/>
                <a:gd name="T14" fmla="*/ 0 60000 65536"/>
                <a:gd name="T15" fmla="*/ 0 w 6274"/>
                <a:gd name="T16" fmla="*/ 0 h 105"/>
                <a:gd name="T17" fmla="*/ 6274 w 6274"/>
                <a:gd name="T18" fmla="*/ 105 h 105"/>
              </a:gdLst>
              <a:ahLst/>
              <a:cxnLst>
                <a:cxn ang="T10">
                  <a:pos x="T0" y="T1"/>
                </a:cxn>
                <a:cxn ang="T11">
                  <a:pos x="T2" y="T3"/>
                </a:cxn>
                <a:cxn ang="T12">
                  <a:pos x="T4" y="T5"/>
                </a:cxn>
                <a:cxn ang="T13">
                  <a:pos x="T6" y="T7"/>
                </a:cxn>
                <a:cxn ang="T14">
                  <a:pos x="T8" y="T9"/>
                </a:cxn>
              </a:cxnLst>
              <a:rect l="T15" t="T16" r="T17" b="T18"/>
              <a:pathLst>
                <a:path w="6274" h="105">
                  <a:moveTo>
                    <a:pt x="0" y="105"/>
                  </a:moveTo>
                  <a:lnTo>
                    <a:pt x="135" y="0"/>
                  </a:lnTo>
                  <a:lnTo>
                    <a:pt x="6274" y="0"/>
                  </a:lnTo>
                  <a:lnTo>
                    <a:pt x="6139" y="105"/>
                  </a:lnTo>
                  <a:lnTo>
                    <a:pt x="0" y="105"/>
                  </a:lnTo>
                  <a:close/>
                </a:path>
              </a:pathLst>
            </a:custGeom>
            <a:solidFill>
              <a:srgbClr val="FFFFFF"/>
            </a:solidFill>
            <a:ln w="9525">
              <a:noFill/>
              <a:round/>
              <a:headEnd/>
              <a:tailEnd/>
            </a:ln>
          </p:spPr>
          <p:txBody>
            <a:bodyPr/>
            <a:lstStyle/>
            <a:p>
              <a:endParaRPr lang="es-ES"/>
            </a:p>
          </p:txBody>
        </p:sp>
        <p:sp>
          <p:nvSpPr>
            <p:cNvPr id="22563" name="Freeform 19"/>
            <p:cNvSpPr>
              <a:spLocks/>
            </p:cNvSpPr>
            <p:nvPr/>
          </p:nvSpPr>
          <p:spPr bwMode="auto">
            <a:xfrm>
              <a:off x="1141" y="825"/>
              <a:ext cx="135" cy="2491"/>
            </a:xfrm>
            <a:custGeom>
              <a:avLst/>
              <a:gdLst>
                <a:gd name="T0" fmla="*/ 0 w 135"/>
                <a:gd name="T1" fmla="*/ 2491 h 2491"/>
                <a:gd name="T2" fmla="*/ 0 w 135"/>
                <a:gd name="T3" fmla="*/ 105 h 2491"/>
                <a:gd name="T4" fmla="*/ 135 w 135"/>
                <a:gd name="T5" fmla="*/ 0 h 2491"/>
                <a:gd name="T6" fmla="*/ 135 w 135"/>
                <a:gd name="T7" fmla="*/ 2386 h 2491"/>
                <a:gd name="T8" fmla="*/ 0 w 135"/>
                <a:gd name="T9" fmla="*/ 2491 h 2491"/>
                <a:gd name="T10" fmla="*/ 0 60000 65536"/>
                <a:gd name="T11" fmla="*/ 0 60000 65536"/>
                <a:gd name="T12" fmla="*/ 0 60000 65536"/>
                <a:gd name="T13" fmla="*/ 0 60000 65536"/>
                <a:gd name="T14" fmla="*/ 0 60000 65536"/>
                <a:gd name="T15" fmla="*/ 0 w 135"/>
                <a:gd name="T16" fmla="*/ 0 h 2491"/>
                <a:gd name="T17" fmla="*/ 135 w 135"/>
                <a:gd name="T18" fmla="*/ 2491 h 2491"/>
              </a:gdLst>
              <a:ahLst/>
              <a:cxnLst>
                <a:cxn ang="T10">
                  <a:pos x="T0" y="T1"/>
                </a:cxn>
                <a:cxn ang="T11">
                  <a:pos x="T2" y="T3"/>
                </a:cxn>
                <a:cxn ang="T12">
                  <a:pos x="T4" y="T5"/>
                </a:cxn>
                <a:cxn ang="T13">
                  <a:pos x="T6" y="T7"/>
                </a:cxn>
                <a:cxn ang="T14">
                  <a:pos x="T8" y="T9"/>
                </a:cxn>
              </a:cxnLst>
              <a:rect l="T15" t="T16" r="T17" b="T18"/>
              <a:pathLst>
                <a:path w="135" h="2491">
                  <a:moveTo>
                    <a:pt x="0" y="2491"/>
                  </a:moveTo>
                  <a:lnTo>
                    <a:pt x="0" y="105"/>
                  </a:lnTo>
                  <a:lnTo>
                    <a:pt x="135" y="0"/>
                  </a:lnTo>
                  <a:lnTo>
                    <a:pt x="135" y="2386"/>
                  </a:lnTo>
                  <a:lnTo>
                    <a:pt x="0" y="2491"/>
                  </a:lnTo>
                  <a:close/>
                </a:path>
              </a:pathLst>
            </a:custGeom>
            <a:solidFill>
              <a:srgbClr val="FFFFFF"/>
            </a:solidFill>
            <a:ln w="9525">
              <a:noFill/>
              <a:round/>
              <a:headEnd/>
              <a:tailEnd/>
            </a:ln>
          </p:spPr>
          <p:txBody>
            <a:bodyPr/>
            <a:lstStyle/>
            <a:p>
              <a:endParaRPr lang="es-ES"/>
            </a:p>
          </p:txBody>
        </p:sp>
        <p:sp>
          <p:nvSpPr>
            <p:cNvPr id="22564" name="Rectangle 20"/>
            <p:cNvSpPr>
              <a:spLocks noChangeArrowheads="1"/>
            </p:cNvSpPr>
            <p:nvPr/>
          </p:nvSpPr>
          <p:spPr bwMode="auto">
            <a:xfrm>
              <a:off x="1276" y="825"/>
              <a:ext cx="6139" cy="2386"/>
            </a:xfrm>
            <a:prstGeom prst="rect">
              <a:avLst/>
            </a:prstGeom>
            <a:solidFill>
              <a:srgbClr val="FFFFFF"/>
            </a:solidFill>
            <a:ln w="9525">
              <a:noFill/>
              <a:miter lim="800000"/>
              <a:headEnd/>
              <a:tailEnd/>
            </a:ln>
          </p:spPr>
          <p:txBody>
            <a:bodyPr/>
            <a:lstStyle/>
            <a:p>
              <a:endParaRPr lang="es-ES"/>
            </a:p>
          </p:txBody>
        </p:sp>
        <p:sp>
          <p:nvSpPr>
            <p:cNvPr id="22565" name="Freeform 21"/>
            <p:cNvSpPr>
              <a:spLocks/>
            </p:cNvSpPr>
            <p:nvPr/>
          </p:nvSpPr>
          <p:spPr bwMode="auto">
            <a:xfrm>
              <a:off x="1141" y="3211"/>
              <a:ext cx="6274" cy="105"/>
            </a:xfrm>
            <a:custGeom>
              <a:avLst/>
              <a:gdLst>
                <a:gd name="T0" fmla="*/ 6274 w 6274"/>
                <a:gd name="T1" fmla="*/ 0 h 105"/>
                <a:gd name="T2" fmla="*/ 6139 w 6274"/>
                <a:gd name="T3" fmla="*/ 105 h 105"/>
                <a:gd name="T4" fmla="*/ 0 w 6274"/>
                <a:gd name="T5" fmla="*/ 105 h 105"/>
                <a:gd name="T6" fmla="*/ 135 w 6274"/>
                <a:gd name="T7" fmla="*/ 0 h 105"/>
                <a:gd name="T8" fmla="*/ 6274 w 6274"/>
                <a:gd name="T9" fmla="*/ 0 h 105"/>
                <a:gd name="T10" fmla="*/ 0 60000 65536"/>
                <a:gd name="T11" fmla="*/ 0 60000 65536"/>
                <a:gd name="T12" fmla="*/ 0 60000 65536"/>
                <a:gd name="T13" fmla="*/ 0 60000 65536"/>
                <a:gd name="T14" fmla="*/ 0 60000 65536"/>
                <a:gd name="T15" fmla="*/ 0 w 6274"/>
                <a:gd name="T16" fmla="*/ 0 h 105"/>
                <a:gd name="T17" fmla="*/ 6274 w 6274"/>
                <a:gd name="T18" fmla="*/ 105 h 105"/>
              </a:gdLst>
              <a:ahLst/>
              <a:cxnLst>
                <a:cxn ang="T10">
                  <a:pos x="T0" y="T1"/>
                </a:cxn>
                <a:cxn ang="T11">
                  <a:pos x="T2" y="T3"/>
                </a:cxn>
                <a:cxn ang="T12">
                  <a:pos x="T4" y="T5"/>
                </a:cxn>
                <a:cxn ang="T13">
                  <a:pos x="T6" y="T7"/>
                </a:cxn>
                <a:cxn ang="T14">
                  <a:pos x="T8" y="T9"/>
                </a:cxn>
              </a:cxnLst>
              <a:rect l="T15" t="T16" r="T17" b="T18"/>
              <a:pathLst>
                <a:path w="6274" h="105">
                  <a:moveTo>
                    <a:pt x="6274" y="0"/>
                  </a:moveTo>
                  <a:lnTo>
                    <a:pt x="6139" y="105"/>
                  </a:lnTo>
                  <a:lnTo>
                    <a:pt x="0" y="105"/>
                  </a:lnTo>
                  <a:lnTo>
                    <a:pt x="135" y="0"/>
                  </a:lnTo>
                  <a:lnTo>
                    <a:pt x="6274" y="0"/>
                  </a:lnTo>
                  <a:close/>
                </a:path>
              </a:pathLst>
            </a:custGeom>
            <a:noFill/>
            <a:ln w="0">
              <a:solidFill>
                <a:srgbClr val="000000"/>
              </a:solidFill>
              <a:round/>
              <a:headEnd/>
              <a:tailEnd/>
            </a:ln>
          </p:spPr>
          <p:txBody>
            <a:bodyPr/>
            <a:lstStyle/>
            <a:p>
              <a:endParaRPr lang="es-ES"/>
            </a:p>
          </p:txBody>
        </p:sp>
        <p:sp>
          <p:nvSpPr>
            <p:cNvPr id="22566" name="Freeform 22"/>
            <p:cNvSpPr>
              <a:spLocks/>
            </p:cNvSpPr>
            <p:nvPr/>
          </p:nvSpPr>
          <p:spPr bwMode="auto">
            <a:xfrm>
              <a:off x="1141" y="825"/>
              <a:ext cx="135" cy="2491"/>
            </a:xfrm>
            <a:custGeom>
              <a:avLst/>
              <a:gdLst>
                <a:gd name="T0" fmla="*/ 0 w 135"/>
                <a:gd name="T1" fmla="*/ 2491 h 2491"/>
                <a:gd name="T2" fmla="*/ 0 w 135"/>
                <a:gd name="T3" fmla="*/ 105 h 2491"/>
                <a:gd name="T4" fmla="*/ 135 w 135"/>
                <a:gd name="T5" fmla="*/ 0 h 2491"/>
                <a:gd name="T6" fmla="*/ 135 w 135"/>
                <a:gd name="T7" fmla="*/ 2386 h 2491"/>
                <a:gd name="T8" fmla="*/ 0 w 135"/>
                <a:gd name="T9" fmla="*/ 2491 h 2491"/>
                <a:gd name="T10" fmla="*/ 0 60000 65536"/>
                <a:gd name="T11" fmla="*/ 0 60000 65536"/>
                <a:gd name="T12" fmla="*/ 0 60000 65536"/>
                <a:gd name="T13" fmla="*/ 0 60000 65536"/>
                <a:gd name="T14" fmla="*/ 0 60000 65536"/>
                <a:gd name="T15" fmla="*/ 0 w 135"/>
                <a:gd name="T16" fmla="*/ 0 h 2491"/>
                <a:gd name="T17" fmla="*/ 135 w 135"/>
                <a:gd name="T18" fmla="*/ 2491 h 2491"/>
              </a:gdLst>
              <a:ahLst/>
              <a:cxnLst>
                <a:cxn ang="T10">
                  <a:pos x="T0" y="T1"/>
                </a:cxn>
                <a:cxn ang="T11">
                  <a:pos x="T2" y="T3"/>
                </a:cxn>
                <a:cxn ang="T12">
                  <a:pos x="T4" y="T5"/>
                </a:cxn>
                <a:cxn ang="T13">
                  <a:pos x="T6" y="T7"/>
                </a:cxn>
                <a:cxn ang="T14">
                  <a:pos x="T8" y="T9"/>
                </a:cxn>
              </a:cxnLst>
              <a:rect l="T15" t="T16" r="T17" b="T18"/>
              <a:pathLst>
                <a:path w="135" h="2491">
                  <a:moveTo>
                    <a:pt x="0" y="2491"/>
                  </a:moveTo>
                  <a:lnTo>
                    <a:pt x="0" y="105"/>
                  </a:lnTo>
                  <a:lnTo>
                    <a:pt x="135" y="0"/>
                  </a:lnTo>
                  <a:lnTo>
                    <a:pt x="135" y="2386"/>
                  </a:lnTo>
                  <a:lnTo>
                    <a:pt x="0" y="2491"/>
                  </a:lnTo>
                  <a:close/>
                </a:path>
              </a:pathLst>
            </a:custGeom>
            <a:noFill/>
            <a:ln w="9525">
              <a:solidFill>
                <a:srgbClr val="808080"/>
              </a:solidFill>
              <a:round/>
              <a:headEnd/>
              <a:tailEnd/>
            </a:ln>
          </p:spPr>
          <p:txBody>
            <a:bodyPr/>
            <a:lstStyle/>
            <a:p>
              <a:endParaRPr lang="es-ES"/>
            </a:p>
          </p:txBody>
        </p:sp>
        <p:sp>
          <p:nvSpPr>
            <p:cNvPr id="22567" name="Rectangle 23"/>
            <p:cNvSpPr>
              <a:spLocks noChangeArrowheads="1"/>
            </p:cNvSpPr>
            <p:nvPr/>
          </p:nvSpPr>
          <p:spPr bwMode="auto">
            <a:xfrm>
              <a:off x="1276" y="825"/>
              <a:ext cx="6139" cy="2386"/>
            </a:xfrm>
            <a:prstGeom prst="rect">
              <a:avLst/>
            </a:prstGeom>
            <a:noFill/>
            <a:ln w="9525">
              <a:solidFill>
                <a:srgbClr val="808080"/>
              </a:solidFill>
              <a:miter lim="800000"/>
              <a:headEnd/>
              <a:tailEnd/>
            </a:ln>
          </p:spPr>
          <p:txBody>
            <a:bodyPr/>
            <a:lstStyle/>
            <a:p>
              <a:endParaRPr lang="es-ES"/>
            </a:p>
          </p:txBody>
        </p:sp>
        <p:sp>
          <p:nvSpPr>
            <p:cNvPr id="22568" name="Freeform 24"/>
            <p:cNvSpPr>
              <a:spLocks/>
            </p:cNvSpPr>
            <p:nvPr/>
          </p:nvSpPr>
          <p:spPr bwMode="auto">
            <a:xfrm>
              <a:off x="1471" y="1816"/>
              <a:ext cx="45" cy="1470"/>
            </a:xfrm>
            <a:custGeom>
              <a:avLst/>
              <a:gdLst>
                <a:gd name="T0" fmla="*/ 0 w 45"/>
                <a:gd name="T1" fmla="*/ 1470 h 1470"/>
                <a:gd name="T2" fmla="*/ 0 w 45"/>
                <a:gd name="T3" fmla="*/ 30 h 1470"/>
                <a:gd name="T4" fmla="*/ 45 w 45"/>
                <a:gd name="T5" fmla="*/ 0 h 1470"/>
                <a:gd name="T6" fmla="*/ 45 w 45"/>
                <a:gd name="T7" fmla="*/ 1425 h 1470"/>
                <a:gd name="T8" fmla="*/ 0 w 45"/>
                <a:gd name="T9" fmla="*/ 1470 h 1470"/>
                <a:gd name="T10" fmla="*/ 0 60000 65536"/>
                <a:gd name="T11" fmla="*/ 0 60000 65536"/>
                <a:gd name="T12" fmla="*/ 0 60000 65536"/>
                <a:gd name="T13" fmla="*/ 0 60000 65536"/>
                <a:gd name="T14" fmla="*/ 0 60000 65536"/>
                <a:gd name="T15" fmla="*/ 0 w 45"/>
                <a:gd name="T16" fmla="*/ 0 h 1470"/>
                <a:gd name="T17" fmla="*/ 45 w 45"/>
                <a:gd name="T18" fmla="*/ 1470 h 1470"/>
              </a:gdLst>
              <a:ahLst/>
              <a:cxnLst>
                <a:cxn ang="T10">
                  <a:pos x="T0" y="T1"/>
                </a:cxn>
                <a:cxn ang="T11">
                  <a:pos x="T2" y="T3"/>
                </a:cxn>
                <a:cxn ang="T12">
                  <a:pos x="T4" y="T5"/>
                </a:cxn>
                <a:cxn ang="T13">
                  <a:pos x="T6" y="T7"/>
                </a:cxn>
                <a:cxn ang="T14">
                  <a:pos x="T8" y="T9"/>
                </a:cxn>
              </a:cxnLst>
              <a:rect l="T15" t="T16" r="T17" b="T18"/>
              <a:pathLst>
                <a:path w="45" h="1470">
                  <a:moveTo>
                    <a:pt x="0" y="1470"/>
                  </a:moveTo>
                  <a:lnTo>
                    <a:pt x="0" y="30"/>
                  </a:lnTo>
                  <a:lnTo>
                    <a:pt x="45" y="0"/>
                  </a:lnTo>
                  <a:lnTo>
                    <a:pt x="45" y="1425"/>
                  </a:lnTo>
                  <a:lnTo>
                    <a:pt x="0" y="1470"/>
                  </a:lnTo>
                  <a:close/>
                </a:path>
              </a:pathLst>
            </a:custGeom>
            <a:solidFill>
              <a:srgbClr val="4D4D80"/>
            </a:solidFill>
            <a:ln w="9525">
              <a:solidFill>
                <a:srgbClr val="000000"/>
              </a:solidFill>
              <a:round/>
              <a:headEnd/>
              <a:tailEnd/>
            </a:ln>
          </p:spPr>
          <p:txBody>
            <a:bodyPr/>
            <a:lstStyle/>
            <a:p>
              <a:endParaRPr lang="es-ES"/>
            </a:p>
          </p:txBody>
        </p:sp>
        <p:sp>
          <p:nvSpPr>
            <p:cNvPr id="22569" name="Rectangle 25"/>
            <p:cNvSpPr>
              <a:spLocks noChangeArrowheads="1"/>
            </p:cNvSpPr>
            <p:nvPr/>
          </p:nvSpPr>
          <p:spPr bwMode="auto">
            <a:xfrm>
              <a:off x="1306" y="1846"/>
              <a:ext cx="165" cy="1440"/>
            </a:xfrm>
            <a:prstGeom prst="rect">
              <a:avLst/>
            </a:prstGeom>
            <a:solidFill>
              <a:srgbClr val="9999FF"/>
            </a:solidFill>
            <a:ln w="9525">
              <a:solidFill>
                <a:srgbClr val="000000"/>
              </a:solidFill>
              <a:miter lim="800000"/>
              <a:headEnd/>
              <a:tailEnd/>
            </a:ln>
          </p:spPr>
          <p:txBody>
            <a:bodyPr/>
            <a:lstStyle/>
            <a:p>
              <a:endParaRPr lang="es-ES"/>
            </a:p>
          </p:txBody>
        </p:sp>
        <p:sp>
          <p:nvSpPr>
            <p:cNvPr id="22570" name="Freeform 26"/>
            <p:cNvSpPr>
              <a:spLocks/>
            </p:cNvSpPr>
            <p:nvPr/>
          </p:nvSpPr>
          <p:spPr bwMode="auto">
            <a:xfrm>
              <a:off x="1306" y="1816"/>
              <a:ext cx="210" cy="30"/>
            </a:xfrm>
            <a:custGeom>
              <a:avLst/>
              <a:gdLst>
                <a:gd name="T0" fmla="*/ 165 w 210"/>
                <a:gd name="T1" fmla="*/ 30 h 30"/>
                <a:gd name="T2" fmla="*/ 210 w 210"/>
                <a:gd name="T3" fmla="*/ 0 h 30"/>
                <a:gd name="T4" fmla="*/ 60 w 210"/>
                <a:gd name="T5" fmla="*/ 0 h 30"/>
                <a:gd name="T6" fmla="*/ 0 w 210"/>
                <a:gd name="T7" fmla="*/ 30 h 30"/>
                <a:gd name="T8" fmla="*/ 165 w 210"/>
                <a:gd name="T9" fmla="*/ 30 h 30"/>
                <a:gd name="T10" fmla="*/ 0 60000 65536"/>
                <a:gd name="T11" fmla="*/ 0 60000 65536"/>
                <a:gd name="T12" fmla="*/ 0 60000 65536"/>
                <a:gd name="T13" fmla="*/ 0 60000 65536"/>
                <a:gd name="T14" fmla="*/ 0 60000 65536"/>
                <a:gd name="T15" fmla="*/ 0 w 210"/>
                <a:gd name="T16" fmla="*/ 0 h 30"/>
                <a:gd name="T17" fmla="*/ 210 w 210"/>
                <a:gd name="T18" fmla="*/ 30 h 30"/>
              </a:gdLst>
              <a:ahLst/>
              <a:cxnLst>
                <a:cxn ang="T10">
                  <a:pos x="T0" y="T1"/>
                </a:cxn>
                <a:cxn ang="T11">
                  <a:pos x="T2" y="T3"/>
                </a:cxn>
                <a:cxn ang="T12">
                  <a:pos x="T4" y="T5"/>
                </a:cxn>
                <a:cxn ang="T13">
                  <a:pos x="T6" y="T7"/>
                </a:cxn>
                <a:cxn ang="T14">
                  <a:pos x="T8" y="T9"/>
                </a:cxn>
              </a:cxnLst>
              <a:rect l="T15" t="T16" r="T17" b="T18"/>
              <a:pathLst>
                <a:path w="210" h="30">
                  <a:moveTo>
                    <a:pt x="165" y="30"/>
                  </a:moveTo>
                  <a:lnTo>
                    <a:pt x="210" y="0"/>
                  </a:lnTo>
                  <a:lnTo>
                    <a:pt x="60" y="0"/>
                  </a:lnTo>
                  <a:lnTo>
                    <a:pt x="0" y="30"/>
                  </a:lnTo>
                  <a:lnTo>
                    <a:pt x="165" y="30"/>
                  </a:lnTo>
                  <a:close/>
                </a:path>
              </a:pathLst>
            </a:custGeom>
            <a:solidFill>
              <a:srgbClr val="7373BF"/>
            </a:solidFill>
            <a:ln w="9525">
              <a:solidFill>
                <a:srgbClr val="000000"/>
              </a:solidFill>
              <a:round/>
              <a:headEnd/>
              <a:tailEnd/>
            </a:ln>
          </p:spPr>
          <p:txBody>
            <a:bodyPr/>
            <a:lstStyle/>
            <a:p>
              <a:endParaRPr lang="es-ES"/>
            </a:p>
          </p:txBody>
        </p:sp>
        <p:sp>
          <p:nvSpPr>
            <p:cNvPr id="22571" name="Freeform 27"/>
            <p:cNvSpPr>
              <a:spLocks/>
            </p:cNvSpPr>
            <p:nvPr/>
          </p:nvSpPr>
          <p:spPr bwMode="auto">
            <a:xfrm>
              <a:off x="1621" y="3046"/>
              <a:ext cx="60" cy="240"/>
            </a:xfrm>
            <a:custGeom>
              <a:avLst/>
              <a:gdLst>
                <a:gd name="T0" fmla="*/ 0 w 60"/>
                <a:gd name="T1" fmla="*/ 240 h 240"/>
                <a:gd name="T2" fmla="*/ 0 w 60"/>
                <a:gd name="T3" fmla="*/ 45 h 240"/>
                <a:gd name="T4" fmla="*/ 60 w 60"/>
                <a:gd name="T5" fmla="*/ 0 h 240"/>
                <a:gd name="T6" fmla="*/ 60 w 60"/>
                <a:gd name="T7" fmla="*/ 195 h 240"/>
                <a:gd name="T8" fmla="*/ 0 w 60"/>
                <a:gd name="T9" fmla="*/ 240 h 240"/>
                <a:gd name="T10" fmla="*/ 0 60000 65536"/>
                <a:gd name="T11" fmla="*/ 0 60000 65536"/>
                <a:gd name="T12" fmla="*/ 0 60000 65536"/>
                <a:gd name="T13" fmla="*/ 0 60000 65536"/>
                <a:gd name="T14" fmla="*/ 0 60000 65536"/>
                <a:gd name="T15" fmla="*/ 0 w 60"/>
                <a:gd name="T16" fmla="*/ 0 h 240"/>
                <a:gd name="T17" fmla="*/ 60 w 60"/>
                <a:gd name="T18" fmla="*/ 240 h 240"/>
              </a:gdLst>
              <a:ahLst/>
              <a:cxnLst>
                <a:cxn ang="T10">
                  <a:pos x="T0" y="T1"/>
                </a:cxn>
                <a:cxn ang="T11">
                  <a:pos x="T2" y="T3"/>
                </a:cxn>
                <a:cxn ang="T12">
                  <a:pos x="T4" y="T5"/>
                </a:cxn>
                <a:cxn ang="T13">
                  <a:pos x="T6" y="T7"/>
                </a:cxn>
                <a:cxn ang="T14">
                  <a:pos x="T8" y="T9"/>
                </a:cxn>
              </a:cxnLst>
              <a:rect l="T15" t="T16" r="T17" b="T18"/>
              <a:pathLst>
                <a:path w="60" h="240">
                  <a:moveTo>
                    <a:pt x="0" y="240"/>
                  </a:moveTo>
                  <a:lnTo>
                    <a:pt x="0" y="45"/>
                  </a:lnTo>
                  <a:lnTo>
                    <a:pt x="60" y="0"/>
                  </a:lnTo>
                  <a:lnTo>
                    <a:pt x="60" y="195"/>
                  </a:lnTo>
                  <a:lnTo>
                    <a:pt x="0" y="240"/>
                  </a:lnTo>
                  <a:close/>
                </a:path>
              </a:pathLst>
            </a:custGeom>
            <a:solidFill>
              <a:srgbClr val="4D1A33"/>
            </a:solidFill>
            <a:ln w="9525">
              <a:solidFill>
                <a:srgbClr val="000000"/>
              </a:solidFill>
              <a:round/>
              <a:headEnd/>
              <a:tailEnd/>
            </a:ln>
          </p:spPr>
          <p:txBody>
            <a:bodyPr/>
            <a:lstStyle/>
            <a:p>
              <a:endParaRPr lang="es-ES"/>
            </a:p>
          </p:txBody>
        </p:sp>
        <p:sp>
          <p:nvSpPr>
            <p:cNvPr id="22572" name="Rectangle 28"/>
            <p:cNvSpPr>
              <a:spLocks noChangeArrowheads="1"/>
            </p:cNvSpPr>
            <p:nvPr/>
          </p:nvSpPr>
          <p:spPr bwMode="auto">
            <a:xfrm>
              <a:off x="1471" y="3091"/>
              <a:ext cx="150" cy="195"/>
            </a:xfrm>
            <a:prstGeom prst="rect">
              <a:avLst/>
            </a:prstGeom>
            <a:solidFill>
              <a:srgbClr val="993366"/>
            </a:solidFill>
            <a:ln w="9525">
              <a:solidFill>
                <a:srgbClr val="000000"/>
              </a:solidFill>
              <a:miter lim="800000"/>
              <a:headEnd/>
              <a:tailEnd/>
            </a:ln>
          </p:spPr>
          <p:txBody>
            <a:bodyPr/>
            <a:lstStyle/>
            <a:p>
              <a:endParaRPr lang="es-ES"/>
            </a:p>
          </p:txBody>
        </p:sp>
        <p:sp>
          <p:nvSpPr>
            <p:cNvPr id="22573" name="Freeform 29"/>
            <p:cNvSpPr>
              <a:spLocks/>
            </p:cNvSpPr>
            <p:nvPr/>
          </p:nvSpPr>
          <p:spPr bwMode="auto">
            <a:xfrm>
              <a:off x="1471" y="3046"/>
              <a:ext cx="210" cy="45"/>
            </a:xfrm>
            <a:custGeom>
              <a:avLst/>
              <a:gdLst>
                <a:gd name="T0" fmla="*/ 150 w 210"/>
                <a:gd name="T1" fmla="*/ 45 h 45"/>
                <a:gd name="T2" fmla="*/ 210 w 210"/>
                <a:gd name="T3" fmla="*/ 0 h 45"/>
                <a:gd name="T4" fmla="*/ 45 w 210"/>
                <a:gd name="T5" fmla="*/ 0 h 45"/>
                <a:gd name="T6" fmla="*/ 0 w 210"/>
                <a:gd name="T7" fmla="*/ 45 h 45"/>
                <a:gd name="T8" fmla="*/ 150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50" y="45"/>
                  </a:moveTo>
                  <a:lnTo>
                    <a:pt x="210" y="0"/>
                  </a:lnTo>
                  <a:lnTo>
                    <a:pt x="45" y="0"/>
                  </a:lnTo>
                  <a:lnTo>
                    <a:pt x="0" y="45"/>
                  </a:lnTo>
                  <a:lnTo>
                    <a:pt x="150" y="45"/>
                  </a:lnTo>
                  <a:close/>
                </a:path>
              </a:pathLst>
            </a:custGeom>
            <a:solidFill>
              <a:srgbClr val="73264D"/>
            </a:solidFill>
            <a:ln w="9525">
              <a:solidFill>
                <a:srgbClr val="000000"/>
              </a:solidFill>
              <a:round/>
              <a:headEnd/>
              <a:tailEnd/>
            </a:ln>
          </p:spPr>
          <p:txBody>
            <a:bodyPr/>
            <a:lstStyle/>
            <a:p>
              <a:endParaRPr lang="es-ES"/>
            </a:p>
          </p:txBody>
        </p:sp>
        <p:sp>
          <p:nvSpPr>
            <p:cNvPr id="22574" name="Freeform 30"/>
            <p:cNvSpPr>
              <a:spLocks/>
            </p:cNvSpPr>
            <p:nvPr/>
          </p:nvSpPr>
          <p:spPr bwMode="auto">
            <a:xfrm>
              <a:off x="1786" y="3046"/>
              <a:ext cx="60" cy="240"/>
            </a:xfrm>
            <a:custGeom>
              <a:avLst/>
              <a:gdLst>
                <a:gd name="T0" fmla="*/ 0 w 60"/>
                <a:gd name="T1" fmla="*/ 240 h 240"/>
                <a:gd name="T2" fmla="*/ 0 w 60"/>
                <a:gd name="T3" fmla="*/ 45 h 240"/>
                <a:gd name="T4" fmla="*/ 60 w 60"/>
                <a:gd name="T5" fmla="*/ 0 h 240"/>
                <a:gd name="T6" fmla="*/ 60 w 60"/>
                <a:gd name="T7" fmla="*/ 195 h 240"/>
                <a:gd name="T8" fmla="*/ 0 w 60"/>
                <a:gd name="T9" fmla="*/ 240 h 240"/>
                <a:gd name="T10" fmla="*/ 0 60000 65536"/>
                <a:gd name="T11" fmla="*/ 0 60000 65536"/>
                <a:gd name="T12" fmla="*/ 0 60000 65536"/>
                <a:gd name="T13" fmla="*/ 0 60000 65536"/>
                <a:gd name="T14" fmla="*/ 0 60000 65536"/>
                <a:gd name="T15" fmla="*/ 0 w 60"/>
                <a:gd name="T16" fmla="*/ 0 h 240"/>
                <a:gd name="T17" fmla="*/ 60 w 60"/>
                <a:gd name="T18" fmla="*/ 240 h 240"/>
              </a:gdLst>
              <a:ahLst/>
              <a:cxnLst>
                <a:cxn ang="T10">
                  <a:pos x="T0" y="T1"/>
                </a:cxn>
                <a:cxn ang="T11">
                  <a:pos x="T2" y="T3"/>
                </a:cxn>
                <a:cxn ang="T12">
                  <a:pos x="T4" y="T5"/>
                </a:cxn>
                <a:cxn ang="T13">
                  <a:pos x="T6" y="T7"/>
                </a:cxn>
                <a:cxn ang="T14">
                  <a:pos x="T8" y="T9"/>
                </a:cxn>
              </a:cxnLst>
              <a:rect l="T15" t="T16" r="T17" b="T18"/>
              <a:pathLst>
                <a:path w="60" h="240">
                  <a:moveTo>
                    <a:pt x="0" y="240"/>
                  </a:moveTo>
                  <a:lnTo>
                    <a:pt x="0" y="45"/>
                  </a:lnTo>
                  <a:lnTo>
                    <a:pt x="60" y="0"/>
                  </a:lnTo>
                  <a:lnTo>
                    <a:pt x="60" y="195"/>
                  </a:lnTo>
                  <a:lnTo>
                    <a:pt x="0" y="240"/>
                  </a:lnTo>
                  <a:close/>
                </a:path>
              </a:pathLst>
            </a:custGeom>
            <a:solidFill>
              <a:srgbClr val="808066"/>
            </a:solidFill>
            <a:ln w="9525">
              <a:solidFill>
                <a:srgbClr val="000000"/>
              </a:solidFill>
              <a:round/>
              <a:headEnd/>
              <a:tailEnd/>
            </a:ln>
          </p:spPr>
          <p:txBody>
            <a:bodyPr/>
            <a:lstStyle/>
            <a:p>
              <a:endParaRPr lang="es-ES"/>
            </a:p>
          </p:txBody>
        </p:sp>
        <p:sp>
          <p:nvSpPr>
            <p:cNvPr id="22575" name="Rectangle 31"/>
            <p:cNvSpPr>
              <a:spLocks noChangeArrowheads="1"/>
            </p:cNvSpPr>
            <p:nvPr/>
          </p:nvSpPr>
          <p:spPr bwMode="auto">
            <a:xfrm>
              <a:off x="1621" y="3091"/>
              <a:ext cx="165" cy="195"/>
            </a:xfrm>
            <a:prstGeom prst="rect">
              <a:avLst/>
            </a:prstGeom>
            <a:solidFill>
              <a:srgbClr val="FFFFCC"/>
            </a:solidFill>
            <a:ln w="9525">
              <a:solidFill>
                <a:srgbClr val="000000"/>
              </a:solidFill>
              <a:miter lim="800000"/>
              <a:headEnd/>
              <a:tailEnd/>
            </a:ln>
          </p:spPr>
          <p:txBody>
            <a:bodyPr/>
            <a:lstStyle/>
            <a:p>
              <a:endParaRPr lang="es-ES"/>
            </a:p>
          </p:txBody>
        </p:sp>
        <p:sp>
          <p:nvSpPr>
            <p:cNvPr id="22576" name="Freeform 32"/>
            <p:cNvSpPr>
              <a:spLocks/>
            </p:cNvSpPr>
            <p:nvPr/>
          </p:nvSpPr>
          <p:spPr bwMode="auto">
            <a:xfrm>
              <a:off x="1621" y="3046"/>
              <a:ext cx="225" cy="45"/>
            </a:xfrm>
            <a:custGeom>
              <a:avLst/>
              <a:gdLst>
                <a:gd name="T0" fmla="*/ 165 w 225"/>
                <a:gd name="T1" fmla="*/ 45 h 45"/>
                <a:gd name="T2" fmla="*/ 225 w 225"/>
                <a:gd name="T3" fmla="*/ 0 h 45"/>
                <a:gd name="T4" fmla="*/ 60 w 225"/>
                <a:gd name="T5" fmla="*/ 0 h 45"/>
                <a:gd name="T6" fmla="*/ 0 w 225"/>
                <a:gd name="T7" fmla="*/ 45 h 45"/>
                <a:gd name="T8" fmla="*/ 165 w 225"/>
                <a:gd name="T9" fmla="*/ 45 h 45"/>
                <a:gd name="T10" fmla="*/ 0 60000 65536"/>
                <a:gd name="T11" fmla="*/ 0 60000 65536"/>
                <a:gd name="T12" fmla="*/ 0 60000 65536"/>
                <a:gd name="T13" fmla="*/ 0 60000 65536"/>
                <a:gd name="T14" fmla="*/ 0 60000 65536"/>
                <a:gd name="T15" fmla="*/ 0 w 225"/>
                <a:gd name="T16" fmla="*/ 0 h 45"/>
                <a:gd name="T17" fmla="*/ 225 w 225"/>
                <a:gd name="T18" fmla="*/ 45 h 45"/>
              </a:gdLst>
              <a:ahLst/>
              <a:cxnLst>
                <a:cxn ang="T10">
                  <a:pos x="T0" y="T1"/>
                </a:cxn>
                <a:cxn ang="T11">
                  <a:pos x="T2" y="T3"/>
                </a:cxn>
                <a:cxn ang="T12">
                  <a:pos x="T4" y="T5"/>
                </a:cxn>
                <a:cxn ang="T13">
                  <a:pos x="T6" y="T7"/>
                </a:cxn>
                <a:cxn ang="T14">
                  <a:pos x="T8" y="T9"/>
                </a:cxn>
              </a:cxnLst>
              <a:rect l="T15" t="T16" r="T17" b="T18"/>
              <a:pathLst>
                <a:path w="225" h="45">
                  <a:moveTo>
                    <a:pt x="165" y="45"/>
                  </a:moveTo>
                  <a:lnTo>
                    <a:pt x="225" y="0"/>
                  </a:lnTo>
                  <a:lnTo>
                    <a:pt x="60" y="0"/>
                  </a:lnTo>
                  <a:lnTo>
                    <a:pt x="0" y="45"/>
                  </a:lnTo>
                  <a:lnTo>
                    <a:pt x="165" y="45"/>
                  </a:lnTo>
                  <a:close/>
                </a:path>
              </a:pathLst>
            </a:custGeom>
            <a:solidFill>
              <a:srgbClr val="BFBF99"/>
            </a:solidFill>
            <a:ln w="9525">
              <a:solidFill>
                <a:srgbClr val="000000"/>
              </a:solidFill>
              <a:round/>
              <a:headEnd/>
              <a:tailEnd/>
            </a:ln>
          </p:spPr>
          <p:txBody>
            <a:bodyPr/>
            <a:lstStyle/>
            <a:p>
              <a:endParaRPr lang="es-ES"/>
            </a:p>
          </p:txBody>
        </p:sp>
        <p:sp>
          <p:nvSpPr>
            <p:cNvPr id="22577" name="Freeform 33"/>
            <p:cNvSpPr>
              <a:spLocks/>
            </p:cNvSpPr>
            <p:nvPr/>
          </p:nvSpPr>
          <p:spPr bwMode="auto">
            <a:xfrm>
              <a:off x="1936" y="2866"/>
              <a:ext cx="60" cy="420"/>
            </a:xfrm>
            <a:custGeom>
              <a:avLst/>
              <a:gdLst>
                <a:gd name="T0" fmla="*/ 0 w 60"/>
                <a:gd name="T1" fmla="*/ 420 h 420"/>
                <a:gd name="T2" fmla="*/ 0 w 60"/>
                <a:gd name="T3" fmla="*/ 30 h 420"/>
                <a:gd name="T4" fmla="*/ 60 w 60"/>
                <a:gd name="T5" fmla="*/ 0 h 420"/>
                <a:gd name="T6" fmla="*/ 60 w 60"/>
                <a:gd name="T7" fmla="*/ 375 h 420"/>
                <a:gd name="T8" fmla="*/ 0 w 60"/>
                <a:gd name="T9" fmla="*/ 420 h 420"/>
                <a:gd name="T10" fmla="*/ 0 60000 65536"/>
                <a:gd name="T11" fmla="*/ 0 60000 65536"/>
                <a:gd name="T12" fmla="*/ 0 60000 65536"/>
                <a:gd name="T13" fmla="*/ 0 60000 65536"/>
                <a:gd name="T14" fmla="*/ 0 60000 65536"/>
                <a:gd name="T15" fmla="*/ 0 w 60"/>
                <a:gd name="T16" fmla="*/ 0 h 420"/>
                <a:gd name="T17" fmla="*/ 60 w 60"/>
                <a:gd name="T18" fmla="*/ 420 h 420"/>
              </a:gdLst>
              <a:ahLst/>
              <a:cxnLst>
                <a:cxn ang="T10">
                  <a:pos x="T0" y="T1"/>
                </a:cxn>
                <a:cxn ang="T11">
                  <a:pos x="T2" y="T3"/>
                </a:cxn>
                <a:cxn ang="T12">
                  <a:pos x="T4" y="T5"/>
                </a:cxn>
                <a:cxn ang="T13">
                  <a:pos x="T6" y="T7"/>
                </a:cxn>
                <a:cxn ang="T14">
                  <a:pos x="T8" y="T9"/>
                </a:cxn>
              </a:cxnLst>
              <a:rect l="T15" t="T16" r="T17" b="T18"/>
              <a:pathLst>
                <a:path w="60" h="420">
                  <a:moveTo>
                    <a:pt x="0" y="420"/>
                  </a:moveTo>
                  <a:lnTo>
                    <a:pt x="0" y="30"/>
                  </a:lnTo>
                  <a:lnTo>
                    <a:pt x="60" y="0"/>
                  </a:lnTo>
                  <a:lnTo>
                    <a:pt x="60" y="375"/>
                  </a:lnTo>
                  <a:lnTo>
                    <a:pt x="0" y="420"/>
                  </a:lnTo>
                  <a:close/>
                </a:path>
              </a:pathLst>
            </a:custGeom>
            <a:solidFill>
              <a:srgbClr val="668080"/>
            </a:solidFill>
            <a:ln w="9525">
              <a:solidFill>
                <a:srgbClr val="000000"/>
              </a:solidFill>
              <a:round/>
              <a:headEnd/>
              <a:tailEnd/>
            </a:ln>
          </p:spPr>
          <p:txBody>
            <a:bodyPr/>
            <a:lstStyle/>
            <a:p>
              <a:endParaRPr lang="es-ES"/>
            </a:p>
          </p:txBody>
        </p:sp>
        <p:sp>
          <p:nvSpPr>
            <p:cNvPr id="22578" name="Rectangle 34"/>
            <p:cNvSpPr>
              <a:spLocks noChangeArrowheads="1"/>
            </p:cNvSpPr>
            <p:nvPr/>
          </p:nvSpPr>
          <p:spPr bwMode="auto">
            <a:xfrm>
              <a:off x="1786" y="2896"/>
              <a:ext cx="150" cy="390"/>
            </a:xfrm>
            <a:prstGeom prst="rect">
              <a:avLst/>
            </a:prstGeom>
            <a:solidFill>
              <a:srgbClr val="CCFFFF"/>
            </a:solidFill>
            <a:ln w="9525">
              <a:solidFill>
                <a:srgbClr val="000000"/>
              </a:solidFill>
              <a:miter lim="800000"/>
              <a:headEnd/>
              <a:tailEnd/>
            </a:ln>
          </p:spPr>
          <p:txBody>
            <a:bodyPr/>
            <a:lstStyle/>
            <a:p>
              <a:endParaRPr lang="es-ES"/>
            </a:p>
          </p:txBody>
        </p:sp>
        <p:sp>
          <p:nvSpPr>
            <p:cNvPr id="22579" name="Freeform 35"/>
            <p:cNvSpPr>
              <a:spLocks/>
            </p:cNvSpPr>
            <p:nvPr/>
          </p:nvSpPr>
          <p:spPr bwMode="auto">
            <a:xfrm>
              <a:off x="1786" y="2866"/>
              <a:ext cx="210" cy="30"/>
            </a:xfrm>
            <a:custGeom>
              <a:avLst/>
              <a:gdLst>
                <a:gd name="T0" fmla="*/ 150 w 210"/>
                <a:gd name="T1" fmla="*/ 30 h 30"/>
                <a:gd name="T2" fmla="*/ 210 w 210"/>
                <a:gd name="T3" fmla="*/ 0 h 30"/>
                <a:gd name="T4" fmla="*/ 60 w 210"/>
                <a:gd name="T5" fmla="*/ 0 h 30"/>
                <a:gd name="T6" fmla="*/ 0 w 210"/>
                <a:gd name="T7" fmla="*/ 30 h 30"/>
                <a:gd name="T8" fmla="*/ 150 w 210"/>
                <a:gd name="T9" fmla="*/ 30 h 30"/>
                <a:gd name="T10" fmla="*/ 0 60000 65536"/>
                <a:gd name="T11" fmla="*/ 0 60000 65536"/>
                <a:gd name="T12" fmla="*/ 0 60000 65536"/>
                <a:gd name="T13" fmla="*/ 0 60000 65536"/>
                <a:gd name="T14" fmla="*/ 0 60000 65536"/>
                <a:gd name="T15" fmla="*/ 0 w 210"/>
                <a:gd name="T16" fmla="*/ 0 h 30"/>
                <a:gd name="T17" fmla="*/ 210 w 210"/>
                <a:gd name="T18" fmla="*/ 30 h 30"/>
              </a:gdLst>
              <a:ahLst/>
              <a:cxnLst>
                <a:cxn ang="T10">
                  <a:pos x="T0" y="T1"/>
                </a:cxn>
                <a:cxn ang="T11">
                  <a:pos x="T2" y="T3"/>
                </a:cxn>
                <a:cxn ang="T12">
                  <a:pos x="T4" y="T5"/>
                </a:cxn>
                <a:cxn ang="T13">
                  <a:pos x="T6" y="T7"/>
                </a:cxn>
                <a:cxn ang="T14">
                  <a:pos x="T8" y="T9"/>
                </a:cxn>
              </a:cxnLst>
              <a:rect l="T15" t="T16" r="T17" b="T18"/>
              <a:pathLst>
                <a:path w="210" h="30">
                  <a:moveTo>
                    <a:pt x="150" y="30"/>
                  </a:moveTo>
                  <a:lnTo>
                    <a:pt x="210" y="0"/>
                  </a:lnTo>
                  <a:lnTo>
                    <a:pt x="60" y="0"/>
                  </a:lnTo>
                  <a:lnTo>
                    <a:pt x="0" y="30"/>
                  </a:lnTo>
                  <a:lnTo>
                    <a:pt x="150" y="30"/>
                  </a:lnTo>
                  <a:close/>
                </a:path>
              </a:pathLst>
            </a:custGeom>
            <a:solidFill>
              <a:srgbClr val="99BFBF"/>
            </a:solidFill>
            <a:ln w="9525">
              <a:solidFill>
                <a:srgbClr val="000000"/>
              </a:solidFill>
              <a:round/>
              <a:headEnd/>
              <a:tailEnd/>
            </a:ln>
          </p:spPr>
          <p:txBody>
            <a:bodyPr/>
            <a:lstStyle/>
            <a:p>
              <a:endParaRPr lang="es-ES"/>
            </a:p>
          </p:txBody>
        </p:sp>
        <p:sp>
          <p:nvSpPr>
            <p:cNvPr id="22580" name="Freeform 36"/>
            <p:cNvSpPr>
              <a:spLocks/>
            </p:cNvSpPr>
            <p:nvPr/>
          </p:nvSpPr>
          <p:spPr bwMode="auto">
            <a:xfrm>
              <a:off x="2341" y="855"/>
              <a:ext cx="61" cy="2431"/>
            </a:xfrm>
            <a:custGeom>
              <a:avLst/>
              <a:gdLst>
                <a:gd name="T0" fmla="*/ 0 w 61"/>
                <a:gd name="T1" fmla="*/ 2431 h 2431"/>
                <a:gd name="T2" fmla="*/ 0 w 61"/>
                <a:gd name="T3" fmla="*/ 45 h 2431"/>
                <a:gd name="T4" fmla="*/ 61 w 61"/>
                <a:gd name="T5" fmla="*/ 0 h 2431"/>
                <a:gd name="T6" fmla="*/ 61 w 61"/>
                <a:gd name="T7" fmla="*/ 2386 h 2431"/>
                <a:gd name="T8" fmla="*/ 0 w 61"/>
                <a:gd name="T9" fmla="*/ 2431 h 2431"/>
                <a:gd name="T10" fmla="*/ 0 60000 65536"/>
                <a:gd name="T11" fmla="*/ 0 60000 65536"/>
                <a:gd name="T12" fmla="*/ 0 60000 65536"/>
                <a:gd name="T13" fmla="*/ 0 60000 65536"/>
                <a:gd name="T14" fmla="*/ 0 60000 65536"/>
                <a:gd name="T15" fmla="*/ 0 w 61"/>
                <a:gd name="T16" fmla="*/ 0 h 2431"/>
                <a:gd name="T17" fmla="*/ 61 w 61"/>
                <a:gd name="T18" fmla="*/ 2431 h 2431"/>
              </a:gdLst>
              <a:ahLst/>
              <a:cxnLst>
                <a:cxn ang="T10">
                  <a:pos x="T0" y="T1"/>
                </a:cxn>
                <a:cxn ang="T11">
                  <a:pos x="T2" y="T3"/>
                </a:cxn>
                <a:cxn ang="T12">
                  <a:pos x="T4" y="T5"/>
                </a:cxn>
                <a:cxn ang="T13">
                  <a:pos x="T6" y="T7"/>
                </a:cxn>
                <a:cxn ang="T14">
                  <a:pos x="T8" y="T9"/>
                </a:cxn>
              </a:cxnLst>
              <a:rect l="T15" t="T16" r="T17" b="T18"/>
              <a:pathLst>
                <a:path w="61" h="2431">
                  <a:moveTo>
                    <a:pt x="0" y="2431"/>
                  </a:moveTo>
                  <a:lnTo>
                    <a:pt x="0" y="45"/>
                  </a:lnTo>
                  <a:lnTo>
                    <a:pt x="61" y="0"/>
                  </a:lnTo>
                  <a:lnTo>
                    <a:pt x="61" y="2386"/>
                  </a:lnTo>
                  <a:lnTo>
                    <a:pt x="0" y="2431"/>
                  </a:lnTo>
                  <a:close/>
                </a:path>
              </a:pathLst>
            </a:custGeom>
            <a:solidFill>
              <a:srgbClr val="4D4D80"/>
            </a:solidFill>
            <a:ln w="9525">
              <a:solidFill>
                <a:srgbClr val="000000"/>
              </a:solidFill>
              <a:round/>
              <a:headEnd/>
              <a:tailEnd/>
            </a:ln>
          </p:spPr>
          <p:txBody>
            <a:bodyPr/>
            <a:lstStyle/>
            <a:p>
              <a:endParaRPr lang="es-ES"/>
            </a:p>
          </p:txBody>
        </p:sp>
        <p:sp>
          <p:nvSpPr>
            <p:cNvPr id="22581" name="Rectangle 37"/>
            <p:cNvSpPr>
              <a:spLocks noChangeArrowheads="1"/>
            </p:cNvSpPr>
            <p:nvPr/>
          </p:nvSpPr>
          <p:spPr bwMode="auto">
            <a:xfrm>
              <a:off x="2176" y="900"/>
              <a:ext cx="165" cy="2386"/>
            </a:xfrm>
            <a:prstGeom prst="rect">
              <a:avLst/>
            </a:prstGeom>
            <a:solidFill>
              <a:srgbClr val="9999FF"/>
            </a:solidFill>
            <a:ln w="9525">
              <a:solidFill>
                <a:srgbClr val="000000"/>
              </a:solidFill>
              <a:miter lim="800000"/>
              <a:headEnd/>
              <a:tailEnd/>
            </a:ln>
          </p:spPr>
          <p:txBody>
            <a:bodyPr/>
            <a:lstStyle/>
            <a:p>
              <a:endParaRPr lang="es-ES"/>
            </a:p>
          </p:txBody>
        </p:sp>
        <p:sp>
          <p:nvSpPr>
            <p:cNvPr id="22582" name="Freeform 38"/>
            <p:cNvSpPr>
              <a:spLocks/>
            </p:cNvSpPr>
            <p:nvPr/>
          </p:nvSpPr>
          <p:spPr bwMode="auto">
            <a:xfrm>
              <a:off x="2176" y="855"/>
              <a:ext cx="226" cy="45"/>
            </a:xfrm>
            <a:custGeom>
              <a:avLst/>
              <a:gdLst>
                <a:gd name="T0" fmla="*/ 165 w 226"/>
                <a:gd name="T1" fmla="*/ 45 h 45"/>
                <a:gd name="T2" fmla="*/ 226 w 226"/>
                <a:gd name="T3" fmla="*/ 0 h 45"/>
                <a:gd name="T4" fmla="*/ 60 w 226"/>
                <a:gd name="T5" fmla="*/ 0 h 45"/>
                <a:gd name="T6" fmla="*/ 0 w 226"/>
                <a:gd name="T7" fmla="*/ 45 h 45"/>
                <a:gd name="T8" fmla="*/ 165 w 226"/>
                <a:gd name="T9" fmla="*/ 45 h 45"/>
                <a:gd name="T10" fmla="*/ 0 60000 65536"/>
                <a:gd name="T11" fmla="*/ 0 60000 65536"/>
                <a:gd name="T12" fmla="*/ 0 60000 65536"/>
                <a:gd name="T13" fmla="*/ 0 60000 65536"/>
                <a:gd name="T14" fmla="*/ 0 60000 65536"/>
                <a:gd name="T15" fmla="*/ 0 w 226"/>
                <a:gd name="T16" fmla="*/ 0 h 45"/>
                <a:gd name="T17" fmla="*/ 226 w 226"/>
                <a:gd name="T18" fmla="*/ 45 h 45"/>
              </a:gdLst>
              <a:ahLst/>
              <a:cxnLst>
                <a:cxn ang="T10">
                  <a:pos x="T0" y="T1"/>
                </a:cxn>
                <a:cxn ang="T11">
                  <a:pos x="T2" y="T3"/>
                </a:cxn>
                <a:cxn ang="T12">
                  <a:pos x="T4" y="T5"/>
                </a:cxn>
                <a:cxn ang="T13">
                  <a:pos x="T6" y="T7"/>
                </a:cxn>
                <a:cxn ang="T14">
                  <a:pos x="T8" y="T9"/>
                </a:cxn>
              </a:cxnLst>
              <a:rect l="T15" t="T16" r="T17" b="T18"/>
              <a:pathLst>
                <a:path w="226" h="45">
                  <a:moveTo>
                    <a:pt x="165" y="45"/>
                  </a:moveTo>
                  <a:lnTo>
                    <a:pt x="226" y="0"/>
                  </a:lnTo>
                  <a:lnTo>
                    <a:pt x="60" y="0"/>
                  </a:lnTo>
                  <a:lnTo>
                    <a:pt x="0" y="45"/>
                  </a:lnTo>
                  <a:lnTo>
                    <a:pt x="165" y="45"/>
                  </a:lnTo>
                  <a:close/>
                </a:path>
              </a:pathLst>
            </a:custGeom>
            <a:solidFill>
              <a:srgbClr val="7373BF"/>
            </a:solidFill>
            <a:ln w="9525">
              <a:solidFill>
                <a:srgbClr val="000000"/>
              </a:solidFill>
              <a:round/>
              <a:headEnd/>
              <a:tailEnd/>
            </a:ln>
          </p:spPr>
          <p:txBody>
            <a:bodyPr/>
            <a:lstStyle/>
            <a:p>
              <a:endParaRPr lang="es-ES"/>
            </a:p>
          </p:txBody>
        </p:sp>
        <p:sp>
          <p:nvSpPr>
            <p:cNvPr id="22583" name="Freeform 39"/>
            <p:cNvSpPr>
              <a:spLocks/>
            </p:cNvSpPr>
            <p:nvPr/>
          </p:nvSpPr>
          <p:spPr bwMode="auto">
            <a:xfrm>
              <a:off x="2507" y="3151"/>
              <a:ext cx="45" cy="135"/>
            </a:xfrm>
            <a:custGeom>
              <a:avLst/>
              <a:gdLst>
                <a:gd name="T0" fmla="*/ 0 w 45"/>
                <a:gd name="T1" fmla="*/ 135 h 135"/>
                <a:gd name="T2" fmla="*/ 0 w 45"/>
                <a:gd name="T3" fmla="*/ 45 h 135"/>
                <a:gd name="T4" fmla="*/ 45 w 45"/>
                <a:gd name="T5" fmla="*/ 0 h 135"/>
                <a:gd name="T6" fmla="*/ 45 w 45"/>
                <a:gd name="T7" fmla="*/ 90 h 135"/>
                <a:gd name="T8" fmla="*/ 0 w 45"/>
                <a:gd name="T9" fmla="*/ 135 h 135"/>
                <a:gd name="T10" fmla="*/ 0 60000 65536"/>
                <a:gd name="T11" fmla="*/ 0 60000 65536"/>
                <a:gd name="T12" fmla="*/ 0 60000 65536"/>
                <a:gd name="T13" fmla="*/ 0 60000 65536"/>
                <a:gd name="T14" fmla="*/ 0 60000 65536"/>
                <a:gd name="T15" fmla="*/ 0 w 45"/>
                <a:gd name="T16" fmla="*/ 0 h 135"/>
                <a:gd name="T17" fmla="*/ 45 w 45"/>
                <a:gd name="T18" fmla="*/ 135 h 135"/>
              </a:gdLst>
              <a:ahLst/>
              <a:cxnLst>
                <a:cxn ang="T10">
                  <a:pos x="T0" y="T1"/>
                </a:cxn>
                <a:cxn ang="T11">
                  <a:pos x="T2" y="T3"/>
                </a:cxn>
                <a:cxn ang="T12">
                  <a:pos x="T4" y="T5"/>
                </a:cxn>
                <a:cxn ang="T13">
                  <a:pos x="T6" y="T7"/>
                </a:cxn>
                <a:cxn ang="T14">
                  <a:pos x="T8" y="T9"/>
                </a:cxn>
              </a:cxnLst>
              <a:rect l="T15" t="T16" r="T17" b="T18"/>
              <a:pathLst>
                <a:path w="45" h="135">
                  <a:moveTo>
                    <a:pt x="0" y="135"/>
                  </a:moveTo>
                  <a:lnTo>
                    <a:pt x="0" y="45"/>
                  </a:lnTo>
                  <a:lnTo>
                    <a:pt x="45" y="0"/>
                  </a:lnTo>
                  <a:lnTo>
                    <a:pt x="45" y="90"/>
                  </a:lnTo>
                  <a:lnTo>
                    <a:pt x="0" y="135"/>
                  </a:lnTo>
                  <a:close/>
                </a:path>
              </a:pathLst>
            </a:custGeom>
            <a:solidFill>
              <a:srgbClr val="4D1A33"/>
            </a:solidFill>
            <a:ln w="9525">
              <a:solidFill>
                <a:srgbClr val="000000"/>
              </a:solidFill>
              <a:round/>
              <a:headEnd/>
              <a:tailEnd/>
            </a:ln>
          </p:spPr>
          <p:txBody>
            <a:bodyPr/>
            <a:lstStyle/>
            <a:p>
              <a:endParaRPr lang="es-ES"/>
            </a:p>
          </p:txBody>
        </p:sp>
        <p:sp>
          <p:nvSpPr>
            <p:cNvPr id="22584" name="Rectangle 40"/>
            <p:cNvSpPr>
              <a:spLocks noChangeArrowheads="1"/>
            </p:cNvSpPr>
            <p:nvPr/>
          </p:nvSpPr>
          <p:spPr bwMode="auto">
            <a:xfrm>
              <a:off x="2341" y="3196"/>
              <a:ext cx="166" cy="90"/>
            </a:xfrm>
            <a:prstGeom prst="rect">
              <a:avLst/>
            </a:prstGeom>
            <a:solidFill>
              <a:srgbClr val="993366"/>
            </a:solidFill>
            <a:ln w="9525">
              <a:solidFill>
                <a:srgbClr val="000000"/>
              </a:solidFill>
              <a:miter lim="800000"/>
              <a:headEnd/>
              <a:tailEnd/>
            </a:ln>
          </p:spPr>
          <p:txBody>
            <a:bodyPr/>
            <a:lstStyle/>
            <a:p>
              <a:endParaRPr lang="es-ES"/>
            </a:p>
          </p:txBody>
        </p:sp>
        <p:sp>
          <p:nvSpPr>
            <p:cNvPr id="22585" name="Freeform 41"/>
            <p:cNvSpPr>
              <a:spLocks/>
            </p:cNvSpPr>
            <p:nvPr/>
          </p:nvSpPr>
          <p:spPr bwMode="auto">
            <a:xfrm>
              <a:off x="2341" y="3151"/>
              <a:ext cx="211" cy="45"/>
            </a:xfrm>
            <a:custGeom>
              <a:avLst/>
              <a:gdLst>
                <a:gd name="T0" fmla="*/ 166 w 211"/>
                <a:gd name="T1" fmla="*/ 45 h 45"/>
                <a:gd name="T2" fmla="*/ 211 w 211"/>
                <a:gd name="T3" fmla="*/ 0 h 45"/>
                <a:gd name="T4" fmla="*/ 61 w 211"/>
                <a:gd name="T5" fmla="*/ 0 h 45"/>
                <a:gd name="T6" fmla="*/ 0 w 211"/>
                <a:gd name="T7" fmla="*/ 45 h 45"/>
                <a:gd name="T8" fmla="*/ 166 w 211"/>
                <a:gd name="T9" fmla="*/ 45 h 45"/>
                <a:gd name="T10" fmla="*/ 0 60000 65536"/>
                <a:gd name="T11" fmla="*/ 0 60000 65536"/>
                <a:gd name="T12" fmla="*/ 0 60000 65536"/>
                <a:gd name="T13" fmla="*/ 0 60000 65536"/>
                <a:gd name="T14" fmla="*/ 0 60000 65536"/>
                <a:gd name="T15" fmla="*/ 0 w 211"/>
                <a:gd name="T16" fmla="*/ 0 h 45"/>
                <a:gd name="T17" fmla="*/ 211 w 211"/>
                <a:gd name="T18" fmla="*/ 45 h 45"/>
              </a:gdLst>
              <a:ahLst/>
              <a:cxnLst>
                <a:cxn ang="T10">
                  <a:pos x="T0" y="T1"/>
                </a:cxn>
                <a:cxn ang="T11">
                  <a:pos x="T2" y="T3"/>
                </a:cxn>
                <a:cxn ang="T12">
                  <a:pos x="T4" y="T5"/>
                </a:cxn>
                <a:cxn ang="T13">
                  <a:pos x="T6" y="T7"/>
                </a:cxn>
                <a:cxn ang="T14">
                  <a:pos x="T8" y="T9"/>
                </a:cxn>
              </a:cxnLst>
              <a:rect l="T15" t="T16" r="T17" b="T18"/>
              <a:pathLst>
                <a:path w="211" h="45">
                  <a:moveTo>
                    <a:pt x="166" y="45"/>
                  </a:moveTo>
                  <a:lnTo>
                    <a:pt x="211" y="0"/>
                  </a:lnTo>
                  <a:lnTo>
                    <a:pt x="61" y="0"/>
                  </a:lnTo>
                  <a:lnTo>
                    <a:pt x="0" y="45"/>
                  </a:lnTo>
                  <a:lnTo>
                    <a:pt x="166" y="45"/>
                  </a:lnTo>
                  <a:close/>
                </a:path>
              </a:pathLst>
            </a:custGeom>
            <a:solidFill>
              <a:srgbClr val="73264D"/>
            </a:solidFill>
            <a:ln w="9525">
              <a:solidFill>
                <a:srgbClr val="000000"/>
              </a:solidFill>
              <a:round/>
              <a:headEnd/>
              <a:tailEnd/>
            </a:ln>
          </p:spPr>
          <p:txBody>
            <a:bodyPr/>
            <a:lstStyle/>
            <a:p>
              <a:endParaRPr lang="es-ES"/>
            </a:p>
          </p:txBody>
        </p:sp>
        <p:sp>
          <p:nvSpPr>
            <p:cNvPr id="22586" name="Freeform 42"/>
            <p:cNvSpPr>
              <a:spLocks/>
            </p:cNvSpPr>
            <p:nvPr/>
          </p:nvSpPr>
          <p:spPr bwMode="auto">
            <a:xfrm>
              <a:off x="2657" y="3106"/>
              <a:ext cx="60" cy="180"/>
            </a:xfrm>
            <a:custGeom>
              <a:avLst/>
              <a:gdLst>
                <a:gd name="T0" fmla="*/ 0 w 60"/>
                <a:gd name="T1" fmla="*/ 180 h 180"/>
                <a:gd name="T2" fmla="*/ 0 w 60"/>
                <a:gd name="T3" fmla="*/ 30 h 180"/>
                <a:gd name="T4" fmla="*/ 60 w 60"/>
                <a:gd name="T5" fmla="*/ 0 h 180"/>
                <a:gd name="T6" fmla="*/ 60 w 60"/>
                <a:gd name="T7" fmla="*/ 135 h 180"/>
                <a:gd name="T8" fmla="*/ 0 w 60"/>
                <a:gd name="T9" fmla="*/ 180 h 180"/>
                <a:gd name="T10" fmla="*/ 0 60000 65536"/>
                <a:gd name="T11" fmla="*/ 0 60000 65536"/>
                <a:gd name="T12" fmla="*/ 0 60000 65536"/>
                <a:gd name="T13" fmla="*/ 0 60000 65536"/>
                <a:gd name="T14" fmla="*/ 0 60000 65536"/>
                <a:gd name="T15" fmla="*/ 0 w 60"/>
                <a:gd name="T16" fmla="*/ 0 h 180"/>
                <a:gd name="T17" fmla="*/ 60 w 60"/>
                <a:gd name="T18" fmla="*/ 180 h 180"/>
              </a:gdLst>
              <a:ahLst/>
              <a:cxnLst>
                <a:cxn ang="T10">
                  <a:pos x="T0" y="T1"/>
                </a:cxn>
                <a:cxn ang="T11">
                  <a:pos x="T2" y="T3"/>
                </a:cxn>
                <a:cxn ang="T12">
                  <a:pos x="T4" y="T5"/>
                </a:cxn>
                <a:cxn ang="T13">
                  <a:pos x="T6" y="T7"/>
                </a:cxn>
                <a:cxn ang="T14">
                  <a:pos x="T8" y="T9"/>
                </a:cxn>
              </a:cxnLst>
              <a:rect l="T15" t="T16" r="T17" b="T18"/>
              <a:pathLst>
                <a:path w="60" h="180">
                  <a:moveTo>
                    <a:pt x="0" y="180"/>
                  </a:moveTo>
                  <a:lnTo>
                    <a:pt x="0" y="30"/>
                  </a:lnTo>
                  <a:lnTo>
                    <a:pt x="60" y="0"/>
                  </a:lnTo>
                  <a:lnTo>
                    <a:pt x="60" y="135"/>
                  </a:lnTo>
                  <a:lnTo>
                    <a:pt x="0" y="180"/>
                  </a:lnTo>
                  <a:close/>
                </a:path>
              </a:pathLst>
            </a:custGeom>
            <a:solidFill>
              <a:srgbClr val="808066"/>
            </a:solidFill>
            <a:ln w="9525">
              <a:solidFill>
                <a:srgbClr val="000000"/>
              </a:solidFill>
              <a:round/>
              <a:headEnd/>
              <a:tailEnd/>
            </a:ln>
          </p:spPr>
          <p:txBody>
            <a:bodyPr/>
            <a:lstStyle/>
            <a:p>
              <a:endParaRPr lang="es-ES"/>
            </a:p>
          </p:txBody>
        </p:sp>
        <p:sp>
          <p:nvSpPr>
            <p:cNvPr id="22587" name="Rectangle 43"/>
            <p:cNvSpPr>
              <a:spLocks noChangeArrowheads="1"/>
            </p:cNvSpPr>
            <p:nvPr/>
          </p:nvSpPr>
          <p:spPr bwMode="auto">
            <a:xfrm>
              <a:off x="2507" y="3136"/>
              <a:ext cx="150" cy="150"/>
            </a:xfrm>
            <a:prstGeom prst="rect">
              <a:avLst/>
            </a:prstGeom>
            <a:solidFill>
              <a:srgbClr val="FFFFCC"/>
            </a:solidFill>
            <a:ln w="9525">
              <a:solidFill>
                <a:srgbClr val="000000"/>
              </a:solidFill>
              <a:miter lim="800000"/>
              <a:headEnd/>
              <a:tailEnd/>
            </a:ln>
          </p:spPr>
          <p:txBody>
            <a:bodyPr/>
            <a:lstStyle/>
            <a:p>
              <a:endParaRPr lang="es-ES"/>
            </a:p>
          </p:txBody>
        </p:sp>
        <p:sp>
          <p:nvSpPr>
            <p:cNvPr id="22588" name="Freeform 44"/>
            <p:cNvSpPr>
              <a:spLocks/>
            </p:cNvSpPr>
            <p:nvPr/>
          </p:nvSpPr>
          <p:spPr bwMode="auto">
            <a:xfrm>
              <a:off x="2507" y="3106"/>
              <a:ext cx="210" cy="30"/>
            </a:xfrm>
            <a:custGeom>
              <a:avLst/>
              <a:gdLst>
                <a:gd name="T0" fmla="*/ 150 w 210"/>
                <a:gd name="T1" fmla="*/ 30 h 30"/>
                <a:gd name="T2" fmla="*/ 210 w 210"/>
                <a:gd name="T3" fmla="*/ 0 h 30"/>
                <a:gd name="T4" fmla="*/ 45 w 210"/>
                <a:gd name="T5" fmla="*/ 0 h 30"/>
                <a:gd name="T6" fmla="*/ 0 w 210"/>
                <a:gd name="T7" fmla="*/ 30 h 30"/>
                <a:gd name="T8" fmla="*/ 150 w 210"/>
                <a:gd name="T9" fmla="*/ 30 h 30"/>
                <a:gd name="T10" fmla="*/ 0 60000 65536"/>
                <a:gd name="T11" fmla="*/ 0 60000 65536"/>
                <a:gd name="T12" fmla="*/ 0 60000 65536"/>
                <a:gd name="T13" fmla="*/ 0 60000 65536"/>
                <a:gd name="T14" fmla="*/ 0 60000 65536"/>
                <a:gd name="T15" fmla="*/ 0 w 210"/>
                <a:gd name="T16" fmla="*/ 0 h 30"/>
                <a:gd name="T17" fmla="*/ 210 w 210"/>
                <a:gd name="T18" fmla="*/ 30 h 30"/>
              </a:gdLst>
              <a:ahLst/>
              <a:cxnLst>
                <a:cxn ang="T10">
                  <a:pos x="T0" y="T1"/>
                </a:cxn>
                <a:cxn ang="T11">
                  <a:pos x="T2" y="T3"/>
                </a:cxn>
                <a:cxn ang="T12">
                  <a:pos x="T4" y="T5"/>
                </a:cxn>
                <a:cxn ang="T13">
                  <a:pos x="T6" y="T7"/>
                </a:cxn>
                <a:cxn ang="T14">
                  <a:pos x="T8" y="T9"/>
                </a:cxn>
              </a:cxnLst>
              <a:rect l="T15" t="T16" r="T17" b="T18"/>
              <a:pathLst>
                <a:path w="210" h="30">
                  <a:moveTo>
                    <a:pt x="150" y="30"/>
                  </a:moveTo>
                  <a:lnTo>
                    <a:pt x="210" y="0"/>
                  </a:lnTo>
                  <a:lnTo>
                    <a:pt x="45" y="0"/>
                  </a:lnTo>
                  <a:lnTo>
                    <a:pt x="0" y="30"/>
                  </a:lnTo>
                  <a:lnTo>
                    <a:pt x="150" y="30"/>
                  </a:lnTo>
                  <a:close/>
                </a:path>
              </a:pathLst>
            </a:custGeom>
            <a:solidFill>
              <a:srgbClr val="BFBF99"/>
            </a:solidFill>
            <a:ln w="9525">
              <a:solidFill>
                <a:srgbClr val="000000"/>
              </a:solidFill>
              <a:round/>
              <a:headEnd/>
              <a:tailEnd/>
            </a:ln>
          </p:spPr>
          <p:txBody>
            <a:bodyPr/>
            <a:lstStyle/>
            <a:p>
              <a:endParaRPr lang="es-ES"/>
            </a:p>
          </p:txBody>
        </p:sp>
        <p:sp>
          <p:nvSpPr>
            <p:cNvPr id="22589" name="Freeform 45"/>
            <p:cNvSpPr>
              <a:spLocks/>
            </p:cNvSpPr>
            <p:nvPr/>
          </p:nvSpPr>
          <p:spPr bwMode="auto">
            <a:xfrm>
              <a:off x="2822" y="2761"/>
              <a:ext cx="45" cy="525"/>
            </a:xfrm>
            <a:custGeom>
              <a:avLst/>
              <a:gdLst>
                <a:gd name="T0" fmla="*/ 0 w 45"/>
                <a:gd name="T1" fmla="*/ 525 h 525"/>
                <a:gd name="T2" fmla="*/ 0 w 45"/>
                <a:gd name="T3" fmla="*/ 45 h 525"/>
                <a:gd name="T4" fmla="*/ 45 w 45"/>
                <a:gd name="T5" fmla="*/ 0 h 525"/>
                <a:gd name="T6" fmla="*/ 45 w 45"/>
                <a:gd name="T7" fmla="*/ 480 h 525"/>
                <a:gd name="T8" fmla="*/ 0 w 45"/>
                <a:gd name="T9" fmla="*/ 525 h 525"/>
                <a:gd name="T10" fmla="*/ 0 60000 65536"/>
                <a:gd name="T11" fmla="*/ 0 60000 65536"/>
                <a:gd name="T12" fmla="*/ 0 60000 65536"/>
                <a:gd name="T13" fmla="*/ 0 60000 65536"/>
                <a:gd name="T14" fmla="*/ 0 60000 65536"/>
                <a:gd name="T15" fmla="*/ 0 w 45"/>
                <a:gd name="T16" fmla="*/ 0 h 525"/>
                <a:gd name="T17" fmla="*/ 45 w 45"/>
                <a:gd name="T18" fmla="*/ 525 h 525"/>
              </a:gdLst>
              <a:ahLst/>
              <a:cxnLst>
                <a:cxn ang="T10">
                  <a:pos x="T0" y="T1"/>
                </a:cxn>
                <a:cxn ang="T11">
                  <a:pos x="T2" y="T3"/>
                </a:cxn>
                <a:cxn ang="T12">
                  <a:pos x="T4" y="T5"/>
                </a:cxn>
                <a:cxn ang="T13">
                  <a:pos x="T6" y="T7"/>
                </a:cxn>
                <a:cxn ang="T14">
                  <a:pos x="T8" y="T9"/>
                </a:cxn>
              </a:cxnLst>
              <a:rect l="T15" t="T16" r="T17" b="T18"/>
              <a:pathLst>
                <a:path w="45" h="525">
                  <a:moveTo>
                    <a:pt x="0" y="525"/>
                  </a:moveTo>
                  <a:lnTo>
                    <a:pt x="0" y="45"/>
                  </a:lnTo>
                  <a:lnTo>
                    <a:pt x="45" y="0"/>
                  </a:lnTo>
                  <a:lnTo>
                    <a:pt x="45" y="480"/>
                  </a:lnTo>
                  <a:lnTo>
                    <a:pt x="0" y="525"/>
                  </a:lnTo>
                  <a:close/>
                </a:path>
              </a:pathLst>
            </a:custGeom>
            <a:solidFill>
              <a:srgbClr val="668080"/>
            </a:solidFill>
            <a:ln w="9525">
              <a:solidFill>
                <a:srgbClr val="000000"/>
              </a:solidFill>
              <a:round/>
              <a:headEnd/>
              <a:tailEnd/>
            </a:ln>
          </p:spPr>
          <p:txBody>
            <a:bodyPr/>
            <a:lstStyle/>
            <a:p>
              <a:endParaRPr lang="es-ES"/>
            </a:p>
          </p:txBody>
        </p:sp>
        <p:sp>
          <p:nvSpPr>
            <p:cNvPr id="22590" name="Rectangle 46"/>
            <p:cNvSpPr>
              <a:spLocks noChangeArrowheads="1"/>
            </p:cNvSpPr>
            <p:nvPr/>
          </p:nvSpPr>
          <p:spPr bwMode="auto">
            <a:xfrm>
              <a:off x="2657" y="2806"/>
              <a:ext cx="165" cy="480"/>
            </a:xfrm>
            <a:prstGeom prst="rect">
              <a:avLst/>
            </a:prstGeom>
            <a:solidFill>
              <a:srgbClr val="CCFFFF"/>
            </a:solidFill>
            <a:ln w="9525">
              <a:solidFill>
                <a:srgbClr val="000000"/>
              </a:solidFill>
              <a:miter lim="800000"/>
              <a:headEnd/>
              <a:tailEnd/>
            </a:ln>
          </p:spPr>
          <p:txBody>
            <a:bodyPr/>
            <a:lstStyle/>
            <a:p>
              <a:endParaRPr lang="es-ES"/>
            </a:p>
          </p:txBody>
        </p:sp>
        <p:sp>
          <p:nvSpPr>
            <p:cNvPr id="22591" name="Freeform 47"/>
            <p:cNvSpPr>
              <a:spLocks/>
            </p:cNvSpPr>
            <p:nvPr/>
          </p:nvSpPr>
          <p:spPr bwMode="auto">
            <a:xfrm>
              <a:off x="2657" y="2761"/>
              <a:ext cx="210" cy="45"/>
            </a:xfrm>
            <a:custGeom>
              <a:avLst/>
              <a:gdLst>
                <a:gd name="T0" fmla="*/ 165 w 210"/>
                <a:gd name="T1" fmla="*/ 45 h 45"/>
                <a:gd name="T2" fmla="*/ 210 w 210"/>
                <a:gd name="T3" fmla="*/ 0 h 45"/>
                <a:gd name="T4" fmla="*/ 60 w 210"/>
                <a:gd name="T5" fmla="*/ 0 h 45"/>
                <a:gd name="T6" fmla="*/ 0 w 210"/>
                <a:gd name="T7" fmla="*/ 45 h 45"/>
                <a:gd name="T8" fmla="*/ 165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65" y="45"/>
                  </a:moveTo>
                  <a:lnTo>
                    <a:pt x="210" y="0"/>
                  </a:lnTo>
                  <a:lnTo>
                    <a:pt x="60" y="0"/>
                  </a:lnTo>
                  <a:lnTo>
                    <a:pt x="0" y="45"/>
                  </a:lnTo>
                  <a:lnTo>
                    <a:pt x="165" y="45"/>
                  </a:lnTo>
                  <a:close/>
                </a:path>
              </a:pathLst>
            </a:custGeom>
            <a:solidFill>
              <a:srgbClr val="99BFBF"/>
            </a:solidFill>
            <a:ln w="9525">
              <a:solidFill>
                <a:srgbClr val="000000"/>
              </a:solidFill>
              <a:round/>
              <a:headEnd/>
              <a:tailEnd/>
            </a:ln>
          </p:spPr>
          <p:txBody>
            <a:bodyPr/>
            <a:lstStyle/>
            <a:p>
              <a:endParaRPr lang="es-ES"/>
            </a:p>
          </p:txBody>
        </p:sp>
        <p:sp>
          <p:nvSpPr>
            <p:cNvPr id="22592" name="Freeform 48"/>
            <p:cNvSpPr>
              <a:spLocks/>
            </p:cNvSpPr>
            <p:nvPr/>
          </p:nvSpPr>
          <p:spPr bwMode="auto">
            <a:xfrm>
              <a:off x="3212" y="1095"/>
              <a:ext cx="60" cy="2191"/>
            </a:xfrm>
            <a:custGeom>
              <a:avLst/>
              <a:gdLst>
                <a:gd name="T0" fmla="*/ 0 w 60"/>
                <a:gd name="T1" fmla="*/ 2191 h 2191"/>
                <a:gd name="T2" fmla="*/ 0 w 60"/>
                <a:gd name="T3" fmla="*/ 45 h 2191"/>
                <a:gd name="T4" fmla="*/ 60 w 60"/>
                <a:gd name="T5" fmla="*/ 0 h 2191"/>
                <a:gd name="T6" fmla="*/ 60 w 60"/>
                <a:gd name="T7" fmla="*/ 2146 h 2191"/>
                <a:gd name="T8" fmla="*/ 0 w 60"/>
                <a:gd name="T9" fmla="*/ 2191 h 2191"/>
                <a:gd name="T10" fmla="*/ 0 60000 65536"/>
                <a:gd name="T11" fmla="*/ 0 60000 65536"/>
                <a:gd name="T12" fmla="*/ 0 60000 65536"/>
                <a:gd name="T13" fmla="*/ 0 60000 65536"/>
                <a:gd name="T14" fmla="*/ 0 60000 65536"/>
                <a:gd name="T15" fmla="*/ 0 w 60"/>
                <a:gd name="T16" fmla="*/ 0 h 2191"/>
                <a:gd name="T17" fmla="*/ 60 w 60"/>
                <a:gd name="T18" fmla="*/ 2191 h 2191"/>
              </a:gdLst>
              <a:ahLst/>
              <a:cxnLst>
                <a:cxn ang="T10">
                  <a:pos x="T0" y="T1"/>
                </a:cxn>
                <a:cxn ang="T11">
                  <a:pos x="T2" y="T3"/>
                </a:cxn>
                <a:cxn ang="T12">
                  <a:pos x="T4" y="T5"/>
                </a:cxn>
                <a:cxn ang="T13">
                  <a:pos x="T6" y="T7"/>
                </a:cxn>
                <a:cxn ang="T14">
                  <a:pos x="T8" y="T9"/>
                </a:cxn>
              </a:cxnLst>
              <a:rect l="T15" t="T16" r="T17" b="T18"/>
              <a:pathLst>
                <a:path w="60" h="2191">
                  <a:moveTo>
                    <a:pt x="0" y="2191"/>
                  </a:moveTo>
                  <a:lnTo>
                    <a:pt x="0" y="45"/>
                  </a:lnTo>
                  <a:lnTo>
                    <a:pt x="60" y="0"/>
                  </a:lnTo>
                  <a:lnTo>
                    <a:pt x="60" y="2146"/>
                  </a:lnTo>
                  <a:lnTo>
                    <a:pt x="0" y="2191"/>
                  </a:lnTo>
                  <a:close/>
                </a:path>
              </a:pathLst>
            </a:custGeom>
            <a:solidFill>
              <a:srgbClr val="4D4D80"/>
            </a:solidFill>
            <a:ln w="9525">
              <a:solidFill>
                <a:srgbClr val="000000"/>
              </a:solidFill>
              <a:round/>
              <a:headEnd/>
              <a:tailEnd/>
            </a:ln>
          </p:spPr>
          <p:txBody>
            <a:bodyPr/>
            <a:lstStyle/>
            <a:p>
              <a:endParaRPr lang="es-ES"/>
            </a:p>
          </p:txBody>
        </p:sp>
        <p:sp>
          <p:nvSpPr>
            <p:cNvPr id="22593" name="Rectangle 49"/>
            <p:cNvSpPr>
              <a:spLocks noChangeArrowheads="1"/>
            </p:cNvSpPr>
            <p:nvPr/>
          </p:nvSpPr>
          <p:spPr bwMode="auto">
            <a:xfrm>
              <a:off x="3062" y="1140"/>
              <a:ext cx="150" cy="2146"/>
            </a:xfrm>
            <a:prstGeom prst="rect">
              <a:avLst/>
            </a:prstGeom>
            <a:solidFill>
              <a:srgbClr val="9999FF"/>
            </a:solidFill>
            <a:ln w="9525">
              <a:solidFill>
                <a:srgbClr val="000000"/>
              </a:solidFill>
              <a:miter lim="800000"/>
              <a:headEnd/>
              <a:tailEnd/>
            </a:ln>
          </p:spPr>
          <p:txBody>
            <a:bodyPr/>
            <a:lstStyle/>
            <a:p>
              <a:endParaRPr lang="es-ES"/>
            </a:p>
          </p:txBody>
        </p:sp>
        <p:sp>
          <p:nvSpPr>
            <p:cNvPr id="22594" name="Freeform 50"/>
            <p:cNvSpPr>
              <a:spLocks/>
            </p:cNvSpPr>
            <p:nvPr/>
          </p:nvSpPr>
          <p:spPr bwMode="auto">
            <a:xfrm>
              <a:off x="3062" y="1095"/>
              <a:ext cx="210" cy="45"/>
            </a:xfrm>
            <a:custGeom>
              <a:avLst/>
              <a:gdLst>
                <a:gd name="T0" fmla="*/ 150 w 210"/>
                <a:gd name="T1" fmla="*/ 45 h 45"/>
                <a:gd name="T2" fmla="*/ 210 w 210"/>
                <a:gd name="T3" fmla="*/ 0 h 45"/>
                <a:gd name="T4" fmla="*/ 45 w 210"/>
                <a:gd name="T5" fmla="*/ 0 h 45"/>
                <a:gd name="T6" fmla="*/ 0 w 210"/>
                <a:gd name="T7" fmla="*/ 45 h 45"/>
                <a:gd name="T8" fmla="*/ 150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50" y="45"/>
                  </a:moveTo>
                  <a:lnTo>
                    <a:pt x="210" y="0"/>
                  </a:lnTo>
                  <a:lnTo>
                    <a:pt x="45" y="0"/>
                  </a:lnTo>
                  <a:lnTo>
                    <a:pt x="0" y="45"/>
                  </a:lnTo>
                  <a:lnTo>
                    <a:pt x="150" y="45"/>
                  </a:lnTo>
                  <a:close/>
                </a:path>
              </a:pathLst>
            </a:custGeom>
            <a:solidFill>
              <a:srgbClr val="7373BF"/>
            </a:solidFill>
            <a:ln w="9525">
              <a:solidFill>
                <a:srgbClr val="000000"/>
              </a:solidFill>
              <a:round/>
              <a:headEnd/>
              <a:tailEnd/>
            </a:ln>
          </p:spPr>
          <p:txBody>
            <a:bodyPr/>
            <a:lstStyle/>
            <a:p>
              <a:endParaRPr lang="es-ES"/>
            </a:p>
          </p:txBody>
        </p:sp>
        <p:sp>
          <p:nvSpPr>
            <p:cNvPr id="22595" name="Freeform 51"/>
            <p:cNvSpPr>
              <a:spLocks/>
            </p:cNvSpPr>
            <p:nvPr/>
          </p:nvSpPr>
          <p:spPr bwMode="auto">
            <a:xfrm>
              <a:off x="3377" y="3196"/>
              <a:ext cx="60" cy="90"/>
            </a:xfrm>
            <a:custGeom>
              <a:avLst/>
              <a:gdLst>
                <a:gd name="T0" fmla="*/ 0 w 60"/>
                <a:gd name="T1" fmla="*/ 90 h 90"/>
                <a:gd name="T2" fmla="*/ 0 w 60"/>
                <a:gd name="T3" fmla="*/ 45 h 90"/>
                <a:gd name="T4" fmla="*/ 60 w 60"/>
                <a:gd name="T5" fmla="*/ 0 h 90"/>
                <a:gd name="T6" fmla="*/ 60 w 60"/>
                <a:gd name="T7" fmla="*/ 45 h 90"/>
                <a:gd name="T8" fmla="*/ 0 w 60"/>
                <a:gd name="T9" fmla="*/ 90 h 90"/>
                <a:gd name="T10" fmla="*/ 0 60000 65536"/>
                <a:gd name="T11" fmla="*/ 0 60000 65536"/>
                <a:gd name="T12" fmla="*/ 0 60000 65536"/>
                <a:gd name="T13" fmla="*/ 0 60000 65536"/>
                <a:gd name="T14" fmla="*/ 0 60000 65536"/>
                <a:gd name="T15" fmla="*/ 0 w 60"/>
                <a:gd name="T16" fmla="*/ 0 h 90"/>
                <a:gd name="T17" fmla="*/ 60 w 60"/>
                <a:gd name="T18" fmla="*/ 90 h 90"/>
              </a:gdLst>
              <a:ahLst/>
              <a:cxnLst>
                <a:cxn ang="T10">
                  <a:pos x="T0" y="T1"/>
                </a:cxn>
                <a:cxn ang="T11">
                  <a:pos x="T2" y="T3"/>
                </a:cxn>
                <a:cxn ang="T12">
                  <a:pos x="T4" y="T5"/>
                </a:cxn>
                <a:cxn ang="T13">
                  <a:pos x="T6" y="T7"/>
                </a:cxn>
                <a:cxn ang="T14">
                  <a:pos x="T8" y="T9"/>
                </a:cxn>
              </a:cxnLst>
              <a:rect l="T15" t="T16" r="T17" b="T18"/>
              <a:pathLst>
                <a:path w="60" h="90">
                  <a:moveTo>
                    <a:pt x="0" y="90"/>
                  </a:moveTo>
                  <a:lnTo>
                    <a:pt x="0" y="45"/>
                  </a:lnTo>
                  <a:lnTo>
                    <a:pt x="60" y="0"/>
                  </a:lnTo>
                  <a:lnTo>
                    <a:pt x="60" y="45"/>
                  </a:lnTo>
                  <a:lnTo>
                    <a:pt x="0" y="90"/>
                  </a:lnTo>
                  <a:close/>
                </a:path>
              </a:pathLst>
            </a:custGeom>
            <a:solidFill>
              <a:srgbClr val="4D1A33"/>
            </a:solidFill>
            <a:ln w="9525">
              <a:solidFill>
                <a:srgbClr val="000000"/>
              </a:solidFill>
              <a:round/>
              <a:headEnd/>
              <a:tailEnd/>
            </a:ln>
          </p:spPr>
          <p:txBody>
            <a:bodyPr/>
            <a:lstStyle/>
            <a:p>
              <a:endParaRPr lang="es-ES"/>
            </a:p>
          </p:txBody>
        </p:sp>
        <p:sp>
          <p:nvSpPr>
            <p:cNvPr id="22596" name="Rectangle 52"/>
            <p:cNvSpPr>
              <a:spLocks noChangeArrowheads="1"/>
            </p:cNvSpPr>
            <p:nvPr/>
          </p:nvSpPr>
          <p:spPr bwMode="auto">
            <a:xfrm>
              <a:off x="3212" y="3241"/>
              <a:ext cx="165" cy="45"/>
            </a:xfrm>
            <a:prstGeom prst="rect">
              <a:avLst/>
            </a:prstGeom>
            <a:solidFill>
              <a:srgbClr val="993366"/>
            </a:solidFill>
            <a:ln w="9525">
              <a:solidFill>
                <a:srgbClr val="000000"/>
              </a:solidFill>
              <a:miter lim="800000"/>
              <a:headEnd/>
              <a:tailEnd/>
            </a:ln>
          </p:spPr>
          <p:txBody>
            <a:bodyPr/>
            <a:lstStyle/>
            <a:p>
              <a:endParaRPr lang="es-ES"/>
            </a:p>
          </p:txBody>
        </p:sp>
        <p:sp>
          <p:nvSpPr>
            <p:cNvPr id="22597" name="Freeform 53"/>
            <p:cNvSpPr>
              <a:spLocks/>
            </p:cNvSpPr>
            <p:nvPr/>
          </p:nvSpPr>
          <p:spPr bwMode="auto">
            <a:xfrm>
              <a:off x="3212" y="3196"/>
              <a:ext cx="225" cy="45"/>
            </a:xfrm>
            <a:custGeom>
              <a:avLst/>
              <a:gdLst>
                <a:gd name="T0" fmla="*/ 165 w 225"/>
                <a:gd name="T1" fmla="*/ 45 h 45"/>
                <a:gd name="T2" fmla="*/ 225 w 225"/>
                <a:gd name="T3" fmla="*/ 0 h 45"/>
                <a:gd name="T4" fmla="*/ 60 w 225"/>
                <a:gd name="T5" fmla="*/ 0 h 45"/>
                <a:gd name="T6" fmla="*/ 0 w 225"/>
                <a:gd name="T7" fmla="*/ 45 h 45"/>
                <a:gd name="T8" fmla="*/ 165 w 225"/>
                <a:gd name="T9" fmla="*/ 45 h 45"/>
                <a:gd name="T10" fmla="*/ 0 60000 65536"/>
                <a:gd name="T11" fmla="*/ 0 60000 65536"/>
                <a:gd name="T12" fmla="*/ 0 60000 65536"/>
                <a:gd name="T13" fmla="*/ 0 60000 65536"/>
                <a:gd name="T14" fmla="*/ 0 60000 65536"/>
                <a:gd name="T15" fmla="*/ 0 w 225"/>
                <a:gd name="T16" fmla="*/ 0 h 45"/>
                <a:gd name="T17" fmla="*/ 225 w 225"/>
                <a:gd name="T18" fmla="*/ 45 h 45"/>
              </a:gdLst>
              <a:ahLst/>
              <a:cxnLst>
                <a:cxn ang="T10">
                  <a:pos x="T0" y="T1"/>
                </a:cxn>
                <a:cxn ang="T11">
                  <a:pos x="T2" y="T3"/>
                </a:cxn>
                <a:cxn ang="T12">
                  <a:pos x="T4" y="T5"/>
                </a:cxn>
                <a:cxn ang="T13">
                  <a:pos x="T6" y="T7"/>
                </a:cxn>
                <a:cxn ang="T14">
                  <a:pos x="T8" y="T9"/>
                </a:cxn>
              </a:cxnLst>
              <a:rect l="T15" t="T16" r="T17" b="T18"/>
              <a:pathLst>
                <a:path w="225" h="45">
                  <a:moveTo>
                    <a:pt x="165" y="45"/>
                  </a:moveTo>
                  <a:lnTo>
                    <a:pt x="225" y="0"/>
                  </a:lnTo>
                  <a:lnTo>
                    <a:pt x="60" y="0"/>
                  </a:lnTo>
                  <a:lnTo>
                    <a:pt x="0" y="45"/>
                  </a:lnTo>
                  <a:lnTo>
                    <a:pt x="165" y="45"/>
                  </a:lnTo>
                  <a:close/>
                </a:path>
              </a:pathLst>
            </a:custGeom>
            <a:solidFill>
              <a:srgbClr val="73264D"/>
            </a:solidFill>
            <a:ln w="9525">
              <a:solidFill>
                <a:srgbClr val="000000"/>
              </a:solidFill>
              <a:round/>
              <a:headEnd/>
              <a:tailEnd/>
            </a:ln>
          </p:spPr>
          <p:txBody>
            <a:bodyPr/>
            <a:lstStyle/>
            <a:p>
              <a:endParaRPr lang="es-ES"/>
            </a:p>
          </p:txBody>
        </p:sp>
        <p:sp>
          <p:nvSpPr>
            <p:cNvPr id="22598" name="Freeform 54"/>
            <p:cNvSpPr>
              <a:spLocks/>
            </p:cNvSpPr>
            <p:nvPr/>
          </p:nvSpPr>
          <p:spPr bwMode="auto">
            <a:xfrm>
              <a:off x="3527" y="3001"/>
              <a:ext cx="60" cy="285"/>
            </a:xfrm>
            <a:custGeom>
              <a:avLst/>
              <a:gdLst>
                <a:gd name="T0" fmla="*/ 0 w 60"/>
                <a:gd name="T1" fmla="*/ 285 h 285"/>
                <a:gd name="T2" fmla="*/ 0 w 60"/>
                <a:gd name="T3" fmla="*/ 45 h 285"/>
                <a:gd name="T4" fmla="*/ 60 w 60"/>
                <a:gd name="T5" fmla="*/ 0 h 285"/>
                <a:gd name="T6" fmla="*/ 60 w 60"/>
                <a:gd name="T7" fmla="*/ 240 h 285"/>
                <a:gd name="T8" fmla="*/ 0 w 60"/>
                <a:gd name="T9" fmla="*/ 285 h 285"/>
                <a:gd name="T10" fmla="*/ 0 60000 65536"/>
                <a:gd name="T11" fmla="*/ 0 60000 65536"/>
                <a:gd name="T12" fmla="*/ 0 60000 65536"/>
                <a:gd name="T13" fmla="*/ 0 60000 65536"/>
                <a:gd name="T14" fmla="*/ 0 60000 65536"/>
                <a:gd name="T15" fmla="*/ 0 w 60"/>
                <a:gd name="T16" fmla="*/ 0 h 285"/>
                <a:gd name="T17" fmla="*/ 60 w 60"/>
                <a:gd name="T18" fmla="*/ 285 h 285"/>
              </a:gdLst>
              <a:ahLst/>
              <a:cxnLst>
                <a:cxn ang="T10">
                  <a:pos x="T0" y="T1"/>
                </a:cxn>
                <a:cxn ang="T11">
                  <a:pos x="T2" y="T3"/>
                </a:cxn>
                <a:cxn ang="T12">
                  <a:pos x="T4" y="T5"/>
                </a:cxn>
                <a:cxn ang="T13">
                  <a:pos x="T6" y="T7"/>
                </a:cxn>
                <a:cxn ang="T14">
                  <a:pos x="T8" y="T9"/>
                </a:cxn>
              </a:cxnLst>
              <a:rect l="T15" t="T16" r="T17" b="T18"/>
              <a:pathLst>
                <a:path w="60" h="285">
                  <a:moveTo>
                    <a:pt x="0" y="285"/>
                  </a:moveTo>
                  <a:lnTo>
                    <a:pt x="0" y="45"/>
                  </a:lnTo>
                  <a:lnTo>
                    <a:pt x="60" y="0"/>
                  </a:lnTo>
                  <a:lnTo>
                    <a:pt x="60" y="240"/>
                  </a:lnTo>
                  <a:lnTo>
                    <a:pt x="0" y="285"/>
                  </a:lnTo>
                  <a:close/>
                </a:path>
              </a:pathLst>
            </a:custGeom>
            <a:solidFill>
              <a:srgbClr val="808066"/>
            </a:solidFill>
            <a:ln w="9525">
              <a:solidFill>
                <a:srgbClr val="000000"/>
              </a:solidFill>
              <a:round/>
              <a:headEnd/>
              <a:tailEnd/>
            </a:ln>
          </p:spPr>
          <p:txBody>
            <a:bodyPr/>
            <a:lstStyle/>
            <a:p>
              <a:endParaRPr lang="es-ES"/>
            </a:p>
          </p:txBody>
        </p:sp>
        <p:sp>
          <p:nvSpPr>
            <p:cNvPr id="22599" name="Rectangle 55"/>
            <p:cNvSpPr>
              <a:spLocks noChangeArrowheads="1"/>
            </p:cNvSpPr>
            <p:nvPr/>
          </p:nvSpPr>
          <p:spPr bwMode="auto">
            <a:xfrm>
              <a:off x="3377" y="3046"/>
              <a:ext cx="150" cy="240"/>
            </a:xfrm>
            <a:prstGeom prst="rect">
              <a:avLst/>
            </a:prstGeom>
            <a:solidFill>
              <a:srgbClr val="FFFFCC"/>
            </a:solidFill>
            <a:ln w="9525">
              <a:solidFill>
                <a:srgbClr val="000000"/>
              </a:solidFill>
              <a:miter lim="800000"/>
              <a:headEnd/>
              <a:tailEnd/>
            </a:ln>
          </p:spPr>
          <p:txBody>
            <a:bodyPr/>
            <a:lstStyle/>
            <a:p>
              <a:endParaRPr lang="es-ES"/>
            </a:p>
          </p:txBody>
        </p:sp>
        <p:sp>
          <p:nvSpPr>
            <p:cNvPr id="22600" name="Freeform 56"/>
            <p:cNvSpPr>
              <a:spLocks/>
            </p:cNvSpPr>
            <p:nvPr/>
          </p:nvSpPr>
          <p:spPr bwMode="auto">
            <a:xfrm>
              <a:off x="3377" y="3001"/>
              <a:ext cx="210" cy="45"/>
            </a:xfrm>
            <a:custGeom>
              <a:avLst/>
              <a:gdLst>
                <a:gd name="T0" fmla="*/ 150 w 210"/>
                <a:gd name="T1" fmla="*/ 45 h 45"/>
                <a:gd name="T2" fmla="*/ 210 w 210"/>
                <a:gd name="T3" fmla="*/ 0 h 45"/>
                <a:gd name="T4" fmla="*/ 60 w 210"/>
                <a:gd name="T5" fmla="*/ 0 h 45"/>
                <a:gd name="T6" fmla="*/ 0 w 210"/>
                <a:gd name="T7" fmla="*/ 45 h 45"/>
                <a:gd name="T8" fmla="*/ 150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50" y="45"/>
                  </a:moveTo>
                  <a:lnTo>
                    <a:pt x="210" y="0"/>
                  </a:lnTo>
                  <a:lnTo>
                    <a:pt x="60" y="0"/>
                  </a:lnTo>
                  <a:lnTo>
                    <a:pt x="0" y="45"/>
                  </a:lnTo>
                  <a:lnTo>
                    <a:pt x="150" y="45"/>
                  </a:lnTo>
                  <a:close/>
                </a:path>
              </a:pathLst>
            </a:custGeom>
            <a:solidFill>
              <a:srgbClr val="BFBF99"/>
            </a:solidFill>
            <a:ln w="9525">
              <a:solidFill>
                <a:srgbClr val="000000"/>
              </a:solidFill>
              <a:round/>
              <a:headEnd/>
              <a:tailEnd/>
            </a:ln>
          </p:spPr>
          <p:txBody>
            <a:bodyPr/>
            <a:lstStyle/>
            <a:p>
              <a:endParaRPr lang="es-ES"/>
            </a:p>
          </p:txBody>
        </p:sp>
        <p:sp>
          <p:nvSpPr>
            <p:cNvPr id="22601" name="Freeform 57"/>
            <p:cNvSpPr>
              <a:spLocks/>
            </p:cNvSpPr>
            <p:nvPr/>
          </p:nvSpPr>
          <p:spPr bwMode="auto">
            <a:xfrm>
              <a:off x="3692" y="2866"/>
              <a:ext cx="60" cy="420"/>
            </a:xfrm>
            <a:custGeom>
              <a:avLst/>
              <a:gdLst>
                <a:gd name="T0" fmla="*/ 0 w 60"/>
                <a:gd name="T1" fmla="*/ 420 h 420"/>
                <a:gd name="T2" fmla="*/ 0 w 60"/>
                <a:gd name="T3" fmla="*/ 30 h 420"/>
                <a:gd name="T4" fmla="*/ 60 w 60"/>
                <a:gd name="T5" fmla="*/ 0 h 420"/>
                <a:gd name="T6" fmla="*/ 60 w 60"/>
                <a:gd name="T7" fmla="*/ 375 h 420"/>
                <a:gd name="T8" fmla="*/ 0 w 60"/>
                <a:gd name="T9" fmla="*/ 420 h 420"/>
                <a:gd name="T10" fmla="*/ 0 60000 65536"/>
                <a:gd name="T11" fmla="*/ 0 60000 65536"/>
                <a:gd name="T12" fmla="*/ 0 60000 65536"/>
                <a:gd name="T13" fmla="*/ 0 60000 65536"/>
                <a:gd name="T14" fmla="*/ 0 60000 65536"/>
                <a:gd name="T15" fmla="*/ 0 w 60"/>
                <a:gd name="T16" fmla="*/ 0 h 420"/>
                <a:gd name="T17" fmla="*/ 60 w 60"/>
                <a:gd name="T18" fmla="*/ 420 h 420"/>
              </a:gdLst>
              <a:ahLst/>
              <a:cxnLst>
                <a:cxn ang="T10">
                  <a:pos x="T0" y="T1"/>
                </a:cxn>
                <a:cxn ang="T11">
                  <a:pos x="T2" y="T3"/>
                </a:cxn>
                <a:cxn ang="T12">
                  <a:pos x="T4" y="T5"/>
                </a:cxn>
                <a:cxn ang="T13">
                  <a:pos x="T6" y="T7"/>
                </a:cxn>
                <a:cxn ang="T14">
                  <a:pos x="T8" y="T9"/>
                </a:cxn>
              </a:cxnLst>
              <a:rect l="T15" t="T16" r="T17" b="T18"/>
              <a:pathLst>
                <a:path w="60" h="420">
                  <a:moveTo>
                    <a:pt x="0" y="420"/>
                  </a:moveTo>
                  <a:lnTo>
                    <a:pt x="0" y="30"/>
                  </a:lnTo>
                  <a:lnTo>
                    <a:pt x="60" y="0"/>
                  </a:lnTo>
                  <a:lnTo>
                    <a:pt x="60" y="375"/>
                  </a:lnTo>
                  <a:lnTo>
                    <a:pt x="0" y="420"/>
                  </a:lnTo>
                  <a:close/>
                </a:path>
              </a:pathLst>
            </a:custGeom>
            <a:solidFill>
              <a:srgbClr val="668080"/>
            </a:solidFill>
            <a:ln w="9525">
              <a:solidFill>
                <a:srgbClr val="000000"/>
              </a:solidFill>
              <a:round/>
              <a:headEnd/>
              <a:tailEnd/>
            </a:ln>
          </p:spPr>
          <p:txBody>
            <a:bodyPr/>
            <a:lstStyle/>
            <a:p>
              <a:endParaRPr lang="es-ES"/>
            </a:p>
          </p:txBody>
        </p:sp>
        <p:sp>
          <p:nvSpPr>
            <p:cNvPr id="22602" name="Rectangle 58"/>
            <p:cNvSpPr>
              <a:spLocks noChangeArrowheads="1"/>
            </p:cNvSpPr>
            <p:nvPr/>
          </p:nvSpPr>
          <p:spPr bwMode="auto">
            <a:xfrm>
              <a:off x="3527" y="2896"/>
              <a:ext cx="165" cy="390"/>
            </a:xfrm>
            <a:prstGeom prst="rect">
              <a:avLst/>
            </a:prstGeom>
            <a:solidFill>
              <a:srgbClr val="CCFFFF"/>
            </a:solidFill>
            <a:ln w="9525">
              <a:solidFill>
                <a:srgbClr val="000000"/>
              </a:solidFill>
              <a:miter lim="800000"/>
              <a:headEnd/>
              <a:tailEnd/>
            </a:ln>
          </p:spPr>
          <p:txBody>
            <a:bodyPr/>
            <a:lstStyle/>
            <a:p>
              <a:endParaRPr lang="es-ES"/>
            </a:p>
          </p:txBody>
        </p:sp>
        <p:sp>
          <p:nvSpPr>
            <p:cNvPr id="22603" name="Freeform 59"/>
            <p:cNvSpPr>
              <a:spLocks/>
            </p:cNvSpPr>
            <p:nvPr/>
          </p:nvSpPr>
          <p:spPr bwMode="auto">
            <a:xfrm>
              <a:off x="3527" y="2866"/>
              <a:ext cx="225" cy="30"/>
            </a:xfrm>
            <a:custGeom>
              <a:avLst/>
              <a:gdLst>
                <a:gd name="T0" fmla="*/ 165 w 225"/>
                <a:gd name="T1" fmla="*/ 30 h 30"/>
                <a:gd name="T2" fmla="*/ 225 w 225"/>
                <a:gd name="T3" fmla="*/ 0 h 30"/>
                <a:gd name="T4" fmla="*/ 60 w 225"/>
                <a:gd name="T5" fmla="*/ 0 h 30"/>
                <a:gd name="T6" fmla="*/ 0 w 225"/>
                <a:gd name="T7" fmla="*/ 30 h 30"/>
                <a:gd name="T8" fmla="*/ 165 w 225"/>
                <a:gd name="T9" fmla="*/ 30 h 30"/>
                <a:gd name="T10" fmla="*/ 0 60000 65536"/>
                <a:gd name="T11" fmla="*/ 0 60000 65536"/>
                <a:gd name="T12" fmla="*/ 0 60000 65536"/>
                <a:gd name="T13" fmla="*/ 0 60000 65536"/>
                <a:gd name="T14" fmla="*/ 0 60000 65536"/>
                <a:gd name="T15" fmla="*/ 0 w 225"/>
                <a:gd name="T16" fmla="*/ 0 h 30"/>
                <a:gd name="T17" fmla="*/ 225 w 225"/>
                <a:gd name="T18" fmla="*/ 30 h 30"/>
              </a:gdLst>
              <a:ahLst/>
              <a:cxnLst>
                <a:cxn ang="T10">
                  <a:pos x="T0" y="T1"/>
                </a:cxn>
                <a:cxn ang="T11">
                  <a:pos x="T2" y="T3"/>
                </a:cxn>
                <a:cxn ang="T12">
                  <a:pos x="T4" y="T5"/>
                </a:cxn>
                <a:cxn ang="T13">
                  <a:pos x="T6" y="T7"/>
                </a:cxn>
                <a:cxn ang="T14">
                  <a:pos x="T8" y="T9"/>
                </a:cxn>
              </a:cxnLst>
              <a:rect l="T15" t="T16" r="T17" b="T18"/>
              <a:pathLst>
                <a:path w="225" h="30">
                  <a:moveTo>
                    <a:pt x="165" y="30"/>
                  </a:moveTo>
                  <a:lnTo>
                    <a:pt x="225" y="0"/>
                  </a:lnTo>
                  <a:lnTo>
                    <a:pt x="60" y="0"/>
                  </a:lnTo>
                  <a:lnTo>
                    <a:pt x="0" y="30"/>
                  </a:lnTo>
                  <a:lnTo>
                    <a:pt x="165" y="30"/>
                  </a:lnTo>
                  <a:close/>
                </a:path>
              </a:pathLst>
            </a:custGeom>
            <a:solidFill>
              <a:srgbClr val="99BFBF"/>
            </a:solidFill>
            <a:ln w="9525">
              <a:solidFill>
                <a:srgbClr val="000000"/>
              </a:solidFill>
              <a:round/>
              <a:headEnd/>
              <a:tailEnd/>
            </a:ln>
          </p:spPr>
          <p:txBody>
            <a:bodyPr/>
            <a:lstStyle/>
            <a:p>
              <a:endParaRPr lang="es-ES"/>
            </a:p>
          </p:txBody>
        </p:sp>
        <p:sp>
          <p:nvSpPr>
            <p:cNvPr id="22604" name="Freeform 60"/>
            <p:cNvSpPr>
              <a:spLocks/>
            </p:cNvSpPr>
            <p:nvPr/>
          </p:nvSpPr>
          <p:spPr bwMode="auto">
            <a:xfrm>
              <a:off x="4098" y="1531"/>
              <a:ext cx="45" cy="1755"/>
            </a:xfrm>
            <a:custGeom>
              <a:avLst/>
              <a:gdLst>
                <a:gd name="T0" fmla="*/ 0 w 45"/>
                <a:gd name="T1" fmla="*/ 1755 h 1755"/>
                <a:gd name="T2" fmla="*/ 0 w 45"/>
                <a:gd name="T3" fmla="*/ 30 h 1755"/>
                <a:gd name="T4" fmla="*/ 45 w 45"/>
                <a:gd name="T5" fmla="*/ 0 h 1755"/>
                <a:gd name="T6" fmla="*/ 45 w 45"/>
                <a:gd name="T7" fmla="*/ 1710 h 1755"/>
                <a:gd name="T8" fmla="*/ 0 w 45"/>
                <a:gd name="T9" fmla="*/ 1755 h 1755"/>
                <a:gd name="T10" fmla="*/ 0 60000 65536"/>
                <a:gd name="T11" fmla="*/ 0 60000 65536"/>
                <a:gd name="T12" fmla="*/ 0 60000 65536"/>
                <a:gd name="T13" fmla="*/ 0 60000 65536"/>
                <a:gd name="T14" fmla="*/ 0 60000 65536"/>
                <a:gd name="T15" fmla="*/ 0 w 45"/>
                <a:gd name="T16" fmla="*/ 0 h 1755"/>
                <a:gd name="T17" fmla="*/ 45 w 45"/>
                <a:gd name="T18" fmla="*/ 1755 h 1755"/>
              </a:gdLst>
              <a:ahLst/>
              <a:cxnLst>
                <a:cxn ang="T10">
                  <a:pos x="T0" y="T1"/>
                </a:cxn>
                <a:cxn ang="T11">
                  <a:pos x="T2" y="T3"/>
                </a:cxn>
                <a:cxn ang="T12">
                  <a:pos x="T4" y="T5"/>
                </a:cxn>
                <a:cxn ang="T13">
                  <a:pos x="T6" y="T7"/>
                </a:cxn>
                <a:cxn ang="T14">
                  <a:pos x="T8" y="T9"/>
                </a:cxn>
              </a:cxnLst>
              <a:rect l="T15" t="T16" r="T17" b="T18"/>
              <a:pathLst>
                <a:path w="45" h="1755">
                  <a:moveTo>
                    <a:pt x="0" y="1755"/>
                  </a:moveTo>
                  <a:lnTo>
                    <a:pt x="0" y="30"/>
                  </a:lnTo>
                  <a:lnTo>
                    <a:pt x="45" y="0"/>
                  </a:lnTo>
                  <a:lnTo>
                    <a:pt x="45" y="1710"/>
                  </a:lnTo>
                  <a:lnTo>
                    <a:pt x="0" y="1755"/>
                  </a:lnTo>
                  <a:close/>
                </a:path>
              </a:pathLst>
            </a:custGeom>
            <a:solidFill>
              <a:srgbClr val="4D4D80"/>
            </a:solidFill>
            <a:ln w="9525">
              <a:solidFill>
                <a:srgbClr val="000000"/>
              </a:solidFill>
              <a:round/>
              <a:headEnd/>
              <a:tailEnd/>
            </a:ln>
          </p:spPr>
          <p:txBody>
            <a:bodyPr/>
            <a:lstStyle/>
            <a:p>
              <a:endParaRPr lang="es-ES"/>
            </a:p>
          </p:txBody>
        </p:sp>
        <p:sp>
          <p:nvSpPr>
            <p:cNvPr id="22605" name="Rectangle 61"/>
            <p:cNvSpPr>
              <a:spLocks noChangeArrowheads="1"/>
            </p:cNvSpPr>
            <p:nvPr/>
          </p:nvSpPr>
          <p:spPr bwMode="auto">
            <a:xfrm>
              <a:off x="3932" y="1561"/>
              <a:ext cx="166" cy="1725"/>
            </a:xfrm>
            <a:prstGeom prst="rect">
              <a:avLst/>
            </a:prstGeom>
            <a:solidFill>
              <a:srgbClr val="9999FF"/>
            </a:solidFill>
            <a:ln w="9525">
              <a:solidFill>
                <a:srgbClr val="000000"/>
              </a:solidFill>
              <a:miter lim="800000"/>
              <a:headEnd/>
              <a:tailEnd/>
            </a:ln>
          </p:spPr>
          <p:txBody>
            <a:bodyPr/>
            <a:lstStyle/>
            <a:p>
              <a:endParaRPr lang="es-ES"/>
            </a:p>
          </p:txBody>
        </p:sp>
        <p:sp>
          <p:nvSpPr>
            <p:cNvPr id="22606" name="Freeform 62"/>
            <p:cNvSpPr>
              <a:spLocks/>
            </p:cNvSpPr>
            <p:nvPr/>
          </p:nvSpPr>
          <p:spPr bwMode="auto">
            <a:xfrm>
              <a:off x="3932" y="1531"/>
              <a:ext cx="211" cy="30"/>
            </a:xfrm>
            <a:custGeom>
              <a:avLst/>
              <a:gdLst>
                <a:gd name="T0" fmla="*/ 166 w 211"/>
                <a:gd name="T1" fmla="*/ 30 h 30"/>
                <a:gd name="T2" fmla="*/ 211 w 211"/>
                <a:gd name="T3" fmla="*/ 0 h 30"/>
                <a:gd name="T4" fmla="*/ 60 w 211"/>
                <a:gd name="T5" fmla="*/ 0 h 30"/>
                <a:gd name="T6" fmla="*/ 0 w 211"/>
                <a:gd name="T7" fmla="*/ 30 h 30"/>
                <a:gd name="T8" fmla="*/ 166 w 211"/>
                <a:gd name="T9" fmla="*/ 30 h 30"/>
                <a:gd name="T10" fmla="*/ 0 60000 65536"/>
                <a:gd name="T11" fmla="*/ 0 60000 65536"/>
                <a:gd name="T12" fmla="*/ 0 60000 65536"/>
                <a:gd name="T13" fmla="*/ 0 60000 65536"/>
                <a:gd name="T14" fmla="*/ 0 60000 65536"/>
                <a:gd name="T15" fmla="*/ 0 w 211"/>
                <a:gd name="T16" fmla="*/ 0 h 30"/>
                <a:gd name="T17" fmla="*/ 211 w 211"/>
                <a:gd name="T18" fmla="*/ 30 h 30"/>
              </a:gdLst>
              <a:ahLst/>
              <a:cxnLst>
                <a:cxn ang="T10">
                  <a:pos x="T0" y="T1"/>
                </a:cxn>
                <a:cxn ang="T11">
                  <a:pos x="T2" y="T3"/>
                </a:cxn>
                <a:cxn ang="T12">
                  <a:pos x="T4" y="T5"/>
                </a:cxn>
                <a:cxn ang="T13">
                  <a:pos x="T6" y="T7"/>
                </a:cxn>
                <a:cxn ang="T14">
                  <a:pos x="T8" y="T9"/>
                </a:cxn>
              </a:cxnLst>
              <a:rect l="T15" t="T16" r="T17" b="T18"/>
              <a:pathLst>
                <a:path w="211" h="30">
                  <a:moveTo>
                    <a:pt x="166" y="30"/>
                  </a:moveTo>
                  <a:lnTo>
                    <a:pt x="211" y="0"/>
                  </a:lnTo>
                  <a:lnTo>
                    <a:pt x="60" y="0"/>
                  </a:lnTo>
                  <a:lnTo>
                    <a:pt x="0" y="30"/>
                  </a:lnTo>
                  <a:lnTo>
                    <a:pt x="166" y="30"/>
                  </a:lnTo>
                  <a:close/>
                </a:path>
              </a:pathLst>
            </a:custGeom>
            <a:solidFill>
              <a:srgbClr val="7373BF"/>
            </a:solidFill>
            <a:ln w="9525">
              <a:solidFill>
                <a:srgbClr val="000000"/>
              </a:solidFill>
              <a:round/>
              <a:headEnd/>
              <a:tailEnd/>
            </a:ln>
          </p:spPr>
          <p:txBody>
            <a:bodyPr/>
            <a:lstStyle/>
            <a:p>
              <a:endParaRPr lang="es-ES"/>
            </a:p>
          </p:txBody>
        </p:sp>
        <p:sp>
          <p:nvSpPr>
            <p:cNvPr id="22607" name="Freeform 63"/>
            <p:cNvSpPr>
              <a:spLocks/>
            </p:cNvSpPr>
            <p:nvPr/>
          </p:nvSpPr>
          <p:spPr bwMode="auto">
            <a:xfrm>
              <a:off x="4248" y="3196"/>
              <a:ext cx="60" cy="90"/>
            </a:xfrm>
            <a:custGeom>
              <a:avLst/>
              <a:gdLst>
                <a:gd name="T0" fmla="*/ 0 w 60"/>
                <a:gd name="T1" fmla="*/ 90 h 90"/>
                <a:gd name="T2" fmla="*/ 0 w 60"/>
                <a:gd name="T3" fmla="*/ 45 h 90"/>
                <a:gd name="T4" fmla="*/ 60 w 60"/>
                <a:gd name="T5" fmla="*/ 0 h 90"/>
                <a:gd name="T6" fmla="*/ 60 w 60"/>
                <a:gd name="T7" fmla="*/ 45 h 90"/>
                <a:gd name="T8" fmla="*/ 0 w 60"/>
                <a:gd name="T9" fmla="*/ 90 h 90"/>
                <a:gd name="T10" fmla="*/ 0 60000 65536"/>
                <a:gd name="T11" fmla="*/ 0 60000 65536"/>
                <a:gd name="T12" fmla="*/ 0 60000 65536"/>
                <a:gd name="T13" fmla="*/ 0 60000 65536"/>
                <a:gd name="T14" fmla="*/ 0 60000 65536"/>
                <a:gd name="T15" fmla="*/ 0 w 60"/>
                <a:gd name="T16" fmla="*/ 0 h 90"/>
                <a:gd name="T17" fmla="*/ 60 w 60"/>
                <a:gd name="T18" fmla="*/ 90 h 90"/>
              </a:gdLst>
              <a:ahLst/>
              <a:cxnLst>
                <a:cxn ang="T10">
                  <a:pos x="T0" y="T1"/>
                </a:cxn>
                <a:cxn ang="T11">
                  <a:pos x="T2" y="T3"/>
                </a:cxn>
                <a:cxn ang="T12">
                  <a:pos x="T4" y="T5"/>
                </a:cxn>
                <a:cxn ang="T13">
                  <a:pos x="T6" y="T7"/>
                </a:cxn>
                <a:cxn ang="T14">
                  <a:pos x="T8" y="T9"/>
                </a:cxn>
              </a:cxnLst>
              <a:rect l="T15" t="T16" r="T17" b="T18"/>
              <a:pathLst>
                <a:path w="60" h="90">
                  <a:moveTo>
                    <a:pt x="0" y="90"/>
                  </a:moveTo>
                  <a:lnTo>
                    <a:pt x="0" y="45"/>
                  </a:lnTo>
                  <a:lnTo>
                    <a:pt x="60" y="0"/>
                  </a:lnTo>
                  <a:lnTo>
                    <a:pt x="60" y="45"/>
                  </a:lnTo>
                  <a:lnTo>
                    <a:pt x="0" y="90"/>
                  </a:lnTo>
                  <a:close/>
                </a:path>
              </a:pathLst>
            </a:custGeom>
            <a:solidFill>
              <a:srgbClr val="4D1A33"/>
            </a:solidFill>
            <a:ln w="9525">
              <a:solidFill>
                <a:srgbClr val="000000"/>
              </a:solidFill>
              <a:round/>
              <a:headEnd/>
              <a:tailEnd/>
            </a:ln>
          </p:spPr>
          <p:txBody>
            <a:bodyPr/>
            <a:lstStyle/>
            <a:p>
              <a:endParaRPr lang="es-ES"/>
            </a:p>
          </p:txBody>
        </p:sp>
        <p:sp>
          <p:nvSpPr>
            <p:cNvPr id="22608" name="Rectangle 64"/>
            <p:cNvSpPr>
              <a:spLocks noChangeArrowheads="1"/>
            </p:cNvSpPr>
            <p:nvPr/>
          </p:nvSpPr>
          <p:spPr bwMode="auto">
            <a:xfrm>
              <a:off x="4098" y="3241"/>
              <a:ext cx="150" cy="45"/>
            </a:xfrm>
            <a:prstGeom prst="rect">
              <a:avLst/>
            </a:prstGeom>
            <a:solidFill>
              <a:srgbClr val="993366"/>
            </a:solidFill>
            <a:ln w="9525">
              <a:solidFill>
                <a:srgbClr val="000000"/>
              </a:solidFill>
              <a:miter lim="800000"/>
              <a:headEnd/>
              <a:tailEnd/>
            </a:ln>
          </p:spPr>
          <p:txBody>
            <a:bodyPr/>
            <a:lstStyle/>
            <a:p>
              <a:endParaRPr lang="es-ES"/>
            </a:p>
          </p:txBody>
        </p:sp>
        <p:sp>
          <p:nvSpPr>
            <p:cNvPr id="22609" name="Freeform 65"/>
            <p:cNvSpPr>
              <a:spLocks/>
            </p:cNvSpPr>
            <p:nvPr/>
          </p:nvSpPr>
          <p:spPr bwMode="auto">
            <a:xfrm>
              <a:off x="4098" y="3196"/>
              <a:ext cx="210" cy="45"/>
            </a:xfrm>
            <a:custGeom>
              <a:avLst/>
              <a:gdLst>
                <a:gd name="T0" fmla="*/ 150 w 210"/>
                <a:gd name="T1" fmla="*/ 45 h 45"/>
                <a:gd name="T2" fmla="*/ 210 w 210"/>
                <a:gd name="T3" fmla="*/ 0 h 45"/>
                <a:gd name="T4" fmla="*/ 45 w 210"/>
                <a:gd name="T5" fmla="*/ 0 h 45"/>
                <a:gd name="T6" fmla="*/ 0 w 210"/>
                <a:gd name="T7" fmla="*/ 45 h 45"/>
                <a:gd name="T8" fmla="*/ 150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50" y="45"/>
                  </a:moveTo>
                  <a:lnTo>
                    <a:pt x="210" y="0"/>
                  </a:lnTo>
                  <a:lnTo>
                    <a:pt x="45" y="0"/>
                  </a:lnTo>
                  <a:lnTo>
                    <a:pt x="0" y="45"/>
                  </a:lnTo>
                  <a:lnTo>
                    <a:pt x="150" y="45"/>
                  </a:lnTo>
                  <a:close/>
                </a:path>
              </a:pathLst>
            </a:custGeom>
            <a:solidFill>
              <a:srgbClr val="73264D"/>
            </a:solidFill>
            <a:ln w="9525">
              <a:solidFill>
                <a:srgbClr val="000000"/>
              </a:solidFill>
              <a:round/>
              <a:headEnd/>
              <a:tailEnd/>
            </a:ln>
          </p:spPr>
          <p:txBody>
            <a:bodyPr/>
            <a:lstStyle/>
            <a:p>
              <a:endParaRPr lang="es-ES"/>
            </a:p>
          </p:txBody>
        </p:sp>
        <p:sp>
          <p:nvSpPr>
            <p:cNvPr id="22610" name="Freeform 66"/>
            <p:cNvSpPr>
              <a:spLocks/>
            </p:cNvSpPr>
            <p:nvPr/>
          </p:nvSpPr>
          <p:spPr bwMode="auto">
            <a:xfrm>
              <a:off x="4413" y="3001"/>
              <a:ext cx="45" cy="285"/>
            </a:xfrm>
            <a:custGeom>
              <a:avLst/>
              <a:gdLst>
                <a:gd name="T0" fmla="*/ 0 w 45"/>
                <a:gd name="T1" fmla="*/ 285 h 285"/>
                <a:gd name="T2" fmla="*/ 0 w 45"/>
                <a:gd name="T3" fmla="*/ 45 h 285"/>
                <a:gd name="T4" fmla="*/ 45 w 45"/>
                <a:gd name="T5" fmla="*/ 0 h 285"/>
                <a:gd name="T6" fmla="*/ 45 w 45"/>
                <a:gd name="T7" fmla="*/ 240 h 285"/>
                <a:gd name="T8" fmla="*/ 0 w 45"/>
                <a:gd name="T9" fmla="*/ 285 h 285"/>
                <a:gd name="T10" fmla="*/ 0 60000 65536"/>
                <a:gd name="T11" fmla="*/ 0 60000 65536"/>
                <a:gd name="T12" fmla="*/ 0 60000 65536"/>
                <a:gd name="T13" fmla="*/ 0 60000 65536"/>
                <a:gd name="T14" fmla="*/ 0 60000 65536"/>
                <a:gd name="T15" fmla="*/ 0 w 45"/>
                <a:gd name="T16" fmla="*/ 0 h 285"/>
                <a:gd name="T17" fmla="*/ 45 w 45"/>
                <a:gd name="T18" fmla="*/ 285 h 285"/>
              </a:gdLst>
              <a:ahLst/>
              <a:cxnLst>
                <a:cxn ang="T10">
                  <a:pos x="T0" y="T1"/>
                </a:cxn>
                <a:cxn ang="T11">
                  <a:pos x="T2" y="T3"/>
                </a:cxn>
                <a:cxn ang="T12">
                  <a:pos x="T4" y="T5"/>
                </a:cxn>
                <a:cxn ang="T13">
                  <a:pos x="T6" y="T7"/>
                </a:cxn>
                <a:cxn ang="T14">
                  <a:pos x="T8" y="T9"/>
                </a:cxn>
              </a:cxnLst>
              <a:rect l="T15" t="T16" r="T17" b="T18"/>
              <a:pathLst>
                <a:path w="45" h="285">
                  <a:moveTo>
                    <a:pt x="0" y="285"/>
                  </a:moveTo>
                  <a:lnTo>
                    <a:pt x="0" y="45"/>
                  </a:lnTo>
                  <a:lnTo>
                    <a:pt x="45" y="0"/>
                  </a:lnTo>
                  <a:lnTo>
                    <a:pt x="45" y="240"/>
                  </a:lnTo>
                  <a:lnTo>
                    <a:pt x="0" y="285"/>
                  </a:lnTo>
                  <a:close/>
                </a:path>
              </a:pathLst>
            </a:custGeom>
            <a:solidFill>
              <a:srgbClr val="808066"/>
            </a:solidFill>
            <a:ln w="9525">
              <a:solidFill>
                <a:srgbClr val="000000"/>
              </a:solidFill>
              <a:round/>
              <a:headEnd/>
              <a:tailEnd/>
            </a:ln>
          </p:spPr>
          <p:txBody>
            <a:bodyPr/>
            <a:lstStyle/>
            <a:p>
              <a:endParaRPr lang="es-ES"/>
            </a:p>
          </p:txBody>
        </p:sp>
        <p:sp>
          <p:nvSpPr>
            <p:cNvPr id="22611" name="Rectangle 67"/>
            <p:cNvSpPr>
              <a:spLocks noChangeArrowheads="1"/>
            </p:cNvSpPr>
            <p:nvPr/>
          </p:nvSpPr>
          <p:spPr bwMode="auto">
            <a:xfrm>
              <a:off x="4248" y="3046"/>
              <a:ext cx="165" cy="240"/>
            </a:xfrm>
            <a:prstGeom prst="rect">
              <a:avLst/>
            </a:prstGeom>
            <a:solidFill>
              <a:srgbClr val="FFFFCC"/>
            </a:solidFill>
            <a:ln w="9525">
              <a:solidFill>
                <a:srgbClr val="000000"/>
              </a:solidFill>
              <a:miter lim="800000"/>
              <a:headEnd/>
              <a:tailEnd/>
            </a:ln>
          </p:spPr>
          <p:txBody>
            <a:bodyPr/>
            <a:lstStyle/>
            <a:p>
              <a:endParaRPr lang="es-ES"/>
            </a:p>
          </p:txBody>
        </p:sp>
        <p:sp>
          <p:nvSpPr>
            <p:cNvPr id="22612" name="Freeform 68"/>
            <p:cNvSpPr>
              <a:spLocks/>
            </p:cNvSpPr>
            <p:nvPr/>
          </p:nvSpPr>
          <p:spPr bwMode="auto">
            <a:xfrm>
              <a:off x="4248" y="3001"/>
              <a:ext cx="210" cy="45"/>
            </a:xfrm>
            <a:custGeom>
              <a:avLst/>
              <a:gdLst>
                <a:gd name="T0" fmla="*/ 165 w 210"/>
                <a:gd name="T1" fmla="*/ 45 h 45"/>
                <a:gd name="T2" fmla="*/ 210 w 210"/>
                <a:gd name="T3" fmla="*/ 0 h 45"/>
                <a:gd name="T4" fmla="*/ 60 w 210"/>
                <a:gd name="T5" fmla="*/ 0 h 45"/>
                <a:gd name="T6" fmla="*/ 0 w 210"/>
                <a:gd name="T7" fmla="*/ 45 h 45"/>
                <a:gd name="T8" fmla="*/ 165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65" y="45"/>
                  </a:moveTo>
                  <a:lnTo>
                    <a:pt x="210" y="0"/>
                  </a:lnTo>
                  <a:lnTo>
                    <a:pt x="60" y="0"/>
                  </a:lnTo>
                  <a:lnTo>
                    <a:pt x="0" y="45"/>
                  </a:lnTo>
                  <a:lnTo>
                    <a:pt x="165" y="45"/>
                  </a:lnTo>
                  <a:close/>
                </a:path>
              </a:pathLst>
            </a:custGeom>
            <a:solidFill>
              <a:srgbClr val="BFBF99"/>
            </a:solidFill>
            <a:ln w="9525">
              <a:solidFill>
                <a:srgbClr val="000000"/>
              </a:solidFill>
              <a:round/>
              <a:headEnd/>
              <a:tailEnd/>
            </a:ln>
          </p:spPr>
          <p:txBody>
            <a:bodyPr/>
            <a:lstStyle/>
            <a:p>
              <a:endParaRPr lang="es-ES"/>
            </a:p>
          </p:txBody>
        </p:sp>
        <p:sp>
          <p:nvSpPr>
            <p:cNvPr id="22613" name="Freeform 69"/>
            <p:cNvSpPr>
              <a:spLocks/>
            </p:cNvSpPr>
            <p:nvPr/>
          </p:nvSpPr>
          <p:spPr bwMode="auto">
            <a:xfrm>
              <a:off x="4563" y="2866"/>
              <a:ext cx="60" cy="420"/>
            </a:xfrm>
            <a:custGeom>
              <a:avLst/>
              <a:gdLst>
                <a:gd name="T0" fmla="*/ 0 w 60"/>
                <a:gd name="T1" fmla="*/ 420 h 420"/>
                <a:gd name="T2" fmla="*/ 0 w 60"/>
                <a:gd name="T3" fmla="*/ 30 h 420"/>
                <a:gd name="T4" fmla="*/ 60 w 60"/>
                <a:gd name="T5" fmla="*/ 0 h 420"/>
                <a:gd name="T6" fmla="*/ 60 w 60"/>
                <a:gd name="T7" fmla="*/ 375 h 420"/>
                <a:gd name="T8" fmla="*/ 0 w 60"/>
                <a:gd name="T9" fmla="*/ 420 h 420"/>
                <a:gd name="T10" fmla="*/ 0 60000 65536"/>
                <a:gd name="T11" fmla="*/ 0 60000 65536"/>
                <a:gd name="T12" fmla="*/ 0 60000 65536"/>
                <a:gd name="T13" fmla="*/ 0 60000 65536"/>
                <a:gd name="T14" fmla="*/ 0 60000 65536"/>
                <a:gd name="T15" fmla="*/ 0 w 60"/>
                <a:gd name="T16" fmla="*/ 0 h 420"/>
                <a:gd name="T17" fmla="*/ 60 w 60"/>
                <a:gd name="T18" fmla="*/ 420 h 420"/>
              </a:gdLst>
              <a:ahLst/>
              <a:cxnLst>
                <a:cxn ang="T10">
                  <a:pos x="T0" y="T1"/>
                </a:cxn>
                <a:cxn ang="T11">
                  <a:pos x="T2" y="T3"/>
                </a:cxn>
                <a:cxn ang="T12">
                  <a:pos x="T4" y="T5"/>
                </a:cxn>
                <a:cxn ang="T13">
                  <a:pos x="T6" y="T7"/>
                </a:cxn>
                <a:cxn ang="T14">
                  <a:pos x="T8" y="T9"/>
                </a:cxn>
              </a:cxnLst>
              <a:rect l="T15" t="T16" r="T17" b="T18"/>
              <a:pathLst>
                <a:path w="60" h="420">
                  <a:moveTo>
                    <a:pt x="0" y="420"/>
                  </a:moveTo>
                  <a:lnTo>
                    <a:pt x="0" y="30"/>
                  </a:lnTo>
                  <a:lnTo>
                    <a:pt x="60" y="0"/>
                  </a:lnTo>
                  <a:lnTo>
                    <a:pt x="60" y="375"/>
                  </a:lnTo>
                  <a:lnTo>
                    <a:pt x="0" y="420"/>
                  </a:lnTo>
                  <a:close/>
                </a:path>
              </a:pathLst>
            </a:custGeom>
            <a:solidFill>
              <a:srgbClr val="668080"/>
            </a:solidFill>
            <a:ln w="9525">
              <a:solidFill>
                <a:srgbClr val="000000"/>
              </a:solidFill>
              <a:round/>
              <a:headEnd/>
              <a:tailEnd/>
            </a:ln>
          </p:spPr>
          <p:txBody>
            <a:bodyPr/>
            <a:lstStyle/>
            <a:p>
              <a:endParaRPr lang="es-ES"/>
            </a:p>
          </p:txBody>
        </p:sp>
        <p:sp>
          <p:nvSpPr>
            <p:cNvPr id="22614" name="Rectangle 70"/>
            <p:cNvSpPr>
              <a:spLocks noChangeArrowheads="1"/>
            </p:cNvSpPr>
            <p:nvPr/>
          </p:nvSpPr>
          <p:spPr bwMode="auto">
            <a:xfrm>
              <a:off x="4413" y="2896"/>
              <a:ext cx="150" cy="390"/>
            </a:xfrm>
            <a:prstGeom prst="rect">
              <a:avLst/>
            </a:prstGeom>
            <a:solidFill>
              <a:srgbClr val="CCFFFF"/>
            </a:solidFill>
            <a:ln w="9525">
              <a:solidFill>
                <a:srgbClr val="000000"/>
              </a:solidFill>
              <a:miter lim="800000"/>
              <a:headEnd/>
              <a:tailEnd/>
            </a:ln>
          </p:spPr>
          <p:txBody>
            <a:bodyPr/>
            <a:lstStyle/>
            <a:p>
              <a:endParaRPr lang="es-ES"/>
            </a:p>
          </p:txBody>
        </p:sp>
        <p:sp>
          <p:nvSpPr>
            <p:cNvPr id="22615" name="Freeform 71"/>
            <p:cNvSpPr>
              <a:spLocks/>
            </p:cNvSpPr>
            <p:nvPr/>
          </p:nvSpPr>
          <p:spPr bwMode="auto">
            <a:xfrm>
              <a:off x="4413" y="2866"/>
              <a:ext cx="210" cy="30"/>
            </a:xfrm>
            <a:custGeom>
              <a:avLst/>
              <a:gdLst>
                <a:gd name="T0" fmla="*/ 150 w 210"/>
                <a:gd name="T1" fmla="*/ 30 h 30"/>
                <a:gd name="T2" fmla="*/ 210 w 210"/>
                <a:gd name="T3" fmla="*/ 0 h 30"/>
                <a:gd name="T4" fmla="*/ 45 w 210"/>
                <a:gd name="T5" fmla="*/ 0 h 30"/>
                <a:gd name="T6" fmla="*/ 0 w 210"/>
                <a:gd name="T7" fmla="*/ 30 h 30"/>
                <a:gd name="T8" fmla="*/ 150 w 210"/>
                <a:gd name="T9" fmla="*/ 30 h 30"/>
                <a:gd name="T10" fmla="*/ 0 60000 65536"/>
                <a:gd name="T11" fmla="*/ 0 60000 65536"/>
                <a:gd name="T12" fmla="*/ 0 60000 65536"/>
                <a:gd name="T13" fmla="*/ 0 60000 65536"/>
                <a:gd name="T14" fmla="*/ 0 60000 65536"/>
                <a:gd name="T15" fmla="*/ 0 w 210"/>
                <a:gd name="T16" fmla="*/ 0 h 30"/>
                <a:gd name="T17" fmla="*/ 210 w 210"/>
                <a:gd name="T18" fmla="*/ 30 h 30"/>
              </a:gdLst>
              <a:ahLst/>
              <a:cxnLst>
                <a:cxn ang="T10">
                  <a:pos x="T0" y="T1"/>
                </a:cxn>
                <a:cxn ang="T11">
                  <a:pos x="T2" y="T3"/>
                </a:cxn>
                <a:cxn ang="T12">
                  <a:pos x="T4" y="T5"/>
                </a:cxn>
                <a:cxn ang="T13">
                  <a:pos x="T6" y="T7"/>
                </a:cxn>
                <a:cxn ang="T14">
                  <a:pos x="T8" y="T9"/>
                </a:cxn>
              </a:cxnLst>
              <a:rect l="T15" t="T16" r="T17" b="T18"/>
              <a:pathLst>
                <a:path w="210" h="30">
                  <a:moveTo>
                    <a:pt x="150" y="30"/>
                  </a:moveTo>
                  <a:lnTo>
                    <a:pt x="210" y="0"/>
                  </a:lnTo>
                  <a:lnTo>
                    <a:pt x="45" y="0"/>
                  </a:lnTo>
                  <a:lnTo>
                    <a:pt x="0" y="30"/>
                  </a:lnTo>
                  <a:lnTo>
                    <a:pt x="150" y="30"/>
                  </a:lnTo>
                  <a:close/>
                </a:path>
              </a:pathLst>
            </a:custGeom>
            <a:solidFill>
              <a:srgbClr val="99BFBF"/>
            </a:solidFill>
            <a:ln w="9525">
              <a:solidFill>
                <a:srgbClr val="000000"/>
              </a:solidFill>
              <a:round/>
              <a:headEnd/>
              <a:tailEnd/>
            </a:ln>
          </p:spPr>
          <p:txBody>
            <a:bodyPr/>
            <a:lstStyle/>
            <a:p>
              <a:endParaRPr lang="es-ES"/>
            </a:p>
          </p:txBody>
        </p:sp>
        <p:sp>
          <p:nvSpPr>
            <p:cNvPr id="22616" name="Freeform 72"/>
            <p:cNvSpPr>
              <a:spLocks/>
            </p:cNvSpPr>
            <p:nvPr/>
          </p:nvSpPr>
          <p:spPr bwMode="auto">
            <a:xfrm>
              <a:off x="4968" y="1426"/>
              <a:ext cx="60" cy="1860"/>
            </a:xfrm>
            <a:custGeom>
              <a:avLst/>
              <a:gdLst>
                <a:gd name="T0" fmla="*/ 0 w 60"/>
                <a:gd name="T1" fmla="*/ 1860 h 1860"/>
                <a:gd name="T2" fmla="*/ 0 w 60"/>
                <a:gd name="T3" fmla="*/ 45 h 1860"/>
                <a:gd name="T4" fmla="*/ 60 w 60"/>
                <a:gd name="T5" fmla="*/ 0 h 1860"/>
                <a:gd name="T6" fmla="*/ 60 w 60"/>
                <a:gd name="T7" fmla="*/ 1815 h 1860"/>
                <a:gd name="T8" fmla="*/ 0 w 60"/>
                <a:gd name="T9" fmla="*/ 1860 h 1860"/>
                <a:gd name="T10" fmla="*/ 0 60000 65536"/>
                <a:gd name="T11" fmla="*/ 0 60000 65536"/>
                <a:gd name="T12" fmla="*/ 0 60000 65536"/>
                <a:gd name="T13" fmla="*/ 0 60000 65536"/>
                <a:gd name="T14" fmla="*/ 0 60000 65536"/>
                <a:gd name="T15" fmla="*/ 0 w 60"/>
                <a:gd name="T16" fmla="*/ 0 h 1860"/>
                <a:gd name="T17" fmla="*/ 60 w 60"/>
                <a:gd name="T18" fmla="*/ 1860 h 1860"/>
              </a:gdLst>
              <a:ahLst/>
              <a:cxnLst>
                <a:cxn ang="T10">
                  <a:pos x="T0" y="T1"/>
                </a:cxn>
                <a:cxn ang="T11">
                  <a:pos x="T2" y="T3"/>
                </a:cxn>
                <a:cxn ang="T12">
                  <a:pos x="T4" y="T5"/>
                </a:cxn>
                <a:cxn ang="T13">
                  <a:pos x="T6" y="T7"/>
                </a:cxn>
                <a:cxn ang="T14">
                  <a:pos x="T8" y="T9"/>
                </a:cxn>
              </a:cxnLst>
              <a:rect l="T15" t="T16" r="T17" b="T18"/>
              <a:pathLst>
                <a:path w="60" h="1860">
                  <a:moveTo>
                    <a:pt x="0" y="1860"/>
                  </a:moveTo>
                  <a:lnTo>
                    <a:pt x="0" y="45"/>
                  </a:lnTo>
                  <a:lnTo>
                    <a:pt x="60" y="0"/>
                  </a:lnTo>
                  <a:lnTo>
                    <a:pt x="60" y="1815"/>
                  </a:lnTo>
                  <a:lnTo>
                    <a:pt x="0" y="1860"/>
                  </a:lnTo>
                  <a:close/>
                </a:path>
              </a:pathLst>
            </a:custGeom>
            <a:solidFill>
              <a:srgbClr val="4D4D80"/>
            </a:solidFill>
            <a:ln w="9525">
              <a:solidFill>
                <a:srgbClr val="000000"/>
              </a:solidFill>
              <a:round/>
              <a:headEnd/>
              <a:tailEnd/>
            </a:ln>
          </p:spPr>
          <p:txBody>
            <a:bodyPr/>
            <a:lstStyle/>
            <a:p>
              <a:endParaRPr lang="es-ES"/>
            </a:p>
          </p:txBody>
        </p:sp>
        <p:sp>
          <p:nvSpPr>
            <p:cNvPr id="22617" name="Rectangle 73"/>
            <p:cNvSpPr>
              <a:spLocks noChangeArrowheads="1"/>
            </p:cNvSpPr>
            <p:nvPr/>
          </p:nvSpPr>
          <p:spPr bwMode="auto">
            <a:xfrm>
              <a:off x="4803" y="1471"/>
              <a:ext cx="165" cy="1815"/>
            </a:xfrm>
            <a:prstGeom prst="rect">
              <a:avLst/>
            </a:prstGeom>
            <a:solidFill>
              <a:srgbClr val="9999FF"/>
            </a:solidFill>
            <a:ln w="9525">
              <a:solidFill>
                <a:srgbClr val="000000"/>
              </a:solidFill>
              <a:miter lim="800000"/>
              <a:headEnd/>
              <a:tailEnd/>
            </a:ln>
          </p:spPr>
          <p:txBody>
            <a:bodyPr/>
            <a:lstStyle/>
            <a:p>
              <a:endParaRPr lang="es-ES"/>
            </a:p>
          </p:txBody>
        </p:sp>
        <p:sp>
          <p:nvSpPr>
            <p:cNvPr id="22618" name="Freeform 74"/>
            <p:cNvSpPr>
              <a:spLocks/>
            </p:cNvSpPr>
            <p:nvPr/>
          </p:nvSpPr>
          <p:spPr bwMode="auto">
            <a:xfrm>
              <a:off x="4803" y="1426"/>
              <a:ext cx="225" cy="45"/>
            </a:xfrm>
            <a:custGeom>
              <a:avLst/>
              <a:gdLst>
                <a:gd name="T0" fmla="*/ 165 w 225"/>
                <a:gd name="T1" fmla="*/ 45 h 45"/>
                <a:gd name="T2" fmla="*/ 225 w 225"/>
                <a:gd name="T3" fmla="*/ 0 h 45"/>
                <a:gd name="T4" fmla="*/ 60 w 225"/>
                <a:gd name="T5" fmla="*/ 0 h 45"/>
                <a:gd name="T6" fmla="*/ 0 w 225"/>
                <a:gd name="T7" fmla="*/ 45 h 45"/>
                <a:gd name="T8" fmla="*/ 165 w 225"/>
                <a:gd name="T9" fmla="*/ 45 h 45"/>
                <a:gd name="T10" fmla="*/ 0 60000 65536"/>
                <a:gd name="T11" fmla="*/ 0 60000 65536"/>
                <a:gd name="T12" fmla="*/ 0 60000 65536"/>
                <a:gd name="T13" fmla="*/ 0 60000 65536"/>
                <a:gd name="T14" fmla="*/ 0 60000 65536"/>
                <a:gd name="T15" fmla="*/ 0 w 225"/>
                <a:gd name="T16" fmla="*/ 0 h 45"/>
                <a:gd name="T17" fmla="*/ 225 w 225"/>
                <a:gd name="T18" fmla="*/ 45 h 45"/>
              </a:gdLst>
              <a:ahLst/>
              <a:cxnLst>
                <a:cxn ang="T10">
                  <a:pos x="T0" y="T1"/>
                </a:cxn>
                <a:cxn ang="T11">
                  <a:pos x="T2" y="T3"/>
                </a:cxn>
                <a:cxn ang="T12">
                  <a:pos x="T4" y="T5"/>
                </a:cxn>
                <a:cxn ang="T13">
                  <a:pos x="T6" y="T7"/>
                </a:cxn>
                <a:cxn ang="T14">
                  <a:pos x="T8" y="T9"/>
                </a:cxn>
              </a:cxnLst>
              <a:rect l="T15" t="T16" r="T17" b="T18"/>
              <a:pathLst>
                <a:path w="225" h="45">
                  <a:moveTo>
                    <a:pt x="165" y="45"/>
                  </a:moveTo>
                  <a:lnTo>
                    <a:pt x="225" y="0"/>
                  </a:lnTo>
                  <a:lnTo>
                    <a:pt x="60" y="0"/>
                  </a:lnTo>
                  <a:lnTo>
                    <a:pt x="0" y="45"/>
                  </a:lnTo>
                  <a:lnTo>
                    <a:pt x="165" y="45"/>
                  </a:lnTo>
                  <a:close/>
                </a:path>
              </a:pathLst>
            </a:custGeom>
            <a:solidFill>
              <a:srgbClr val="7373BF"/>
            </a:solidFill>
            <a:ln w="9525">
              <a:solidFill>
                <a:srgbClr val="000000"/>
              </a:solidFill>
              <a:round/>
              <a:headEnd/>
              <a:tailEnd/>
            </a:ln>
          </p:spPr>
          <p:txBody>
            <a:bodyPr/>
            <a:lstStyle/>
            <a:p>
              <a:endParaRPr lang="es-ES"/>
            </a:p>
          </p:txBody>
        </p:sp>
        <p:sp>
          <p:nvSpPr>
            <p:cNvPr id="22619" name="Freeform 75"/>
            <p:cNvSpPr>
              <a:spLocks/>
            </p:cNvSpPr>
            <p:nvPr/>
          </p:nvSpPr>
          <p:spPr bwMode="auto">
            <a:xfrm>
              <a:off x="5118" y="3226"/>
              <a:ext cx="60" cy="60"/>
            </a:xfrm>
            <a:custGeom>
              <a:avLst/>
              <a:gdLst>
                <a:gd name="T0" fmla="*/ 0 w 60"/>
                <a:gd name="T1" fmla="*/ 60 h 60"/>
                <a:gd name="T2" fmla="*/ 0 w 60"/>
                <a:gd name="T3" fmla="*/ 30 h 60"/>
                <a:gd name="T4" fmla="*/ 60 w 60"/>
                <a:gd name="T5" fmla="*/ 0 h 60"/>
                <a:gd name="T6" fmla="*/ 60 w 60"/>
                <a:gd name="T7" fmla="*/ 15 h 60"/>
                <a:gd name="T8" fmla="*/ 0 w 60"/>
                <a:gd name="T9" fmla="*/ 60 h 60"/>
                <a:gd name="T10" fmla="*/ 0 60000 65536"/>
                <a:gd name="T11" fmla="*/ 0 60000 65536"/>
                <a:gd name="T12" fmla="*/ 0 60000 65536"/>
                <a:gd name="T13" fmla="*/ 0 60000 65536"/>
                <a:gd name="T14" fmla="*/ 0 60000 65536"/>
                <a:gd name="T15" fmla="*/ 0 w 60"/>
                <a:gd name="T16" fmla="*/ 0 h 60"/>
                <a:gd name="T17" fmla="*/ 60 w 60"/>
                <a:gd name="T18" fmla="*/ 60 h 60"/>
              </a:gdLst>
              <a:ahLst/>
              <a:cxnLst>
                <a:cxn ang="T10">
                  <a:pos x="T0" y="T1"/>
                </a:cxn>
                <a:cxn ang="T11">
                  <a:pos x="T2" y="T3"/>
                </a:cxn>
                <a:cxn ang="T12">
                  <a:pos x="T4" y="T5"/>
                </a:cxn>
                <a:cxn ang="T13">
                  <a:pos x="T6" y="T7"/>
                </a:cxn>
                <a:cxn ang="T14">
                  <a:pos x="T8" y="T9"/>
                </a:cxn>
              </a:cxnLst>
              <a:rect l="T15" t="T16" r="T17" b="T18"/>
              <a:pathLst>
                <a:path w="60" h="60">
                  <a:moveTo>
                    <a:pt x="0" y="60"/>
                  </a:moveTo>
                  <a:lnTo>
                    <a:pt x="0" y="30"/>
                  </a:lnTo>
                  <a:lnTo>
                    <a:pt x="60" y="0"/>
                  </a:lnTo>
                  <a:lnTo>
                    <a:pt x="60" y="15"/>
                  </a:lnTo>
                  <a:lnTo>
                    <a:pt x="0" y="60"/>
                  </a:lnTo>
                  <a:close/>
                </a:path>
              </a:pathLst>
            </a:custGeom>
            <a:solidFill>
              <a:srgbClr val="4D1A33"/>
            </a:solidFill>
            <a:ln w="9525">
              <a:solidFill>
                <a:srgbClr val="000000"/>
              </a:solidFill>
              <a:round/>
              <a:headEnd/>
              <a:tailEnd/>
            </a:ln>
          </p:spPr>
          <p:txBody>
            <a:bodyPr/>
            <a:lstStyle/>
            <a:p>
              <a:endParaRPr lang="es-ES"/>
            </a:p>
          </p:txBody>
        </p:sp>
        <p:sp>
          <p:nvSpPr>
            <p:cNvPr id="22620" name="Rectangle 76"/>
            <p:cNvSpPr>
              <a:spLocks noChangeArrowheads="1"/>
            </p:cNvSpPr>
            <p:nvPr/>
          </p:nvSpPr>
          <p:spPr bwMode="auto">
            <a:xfrm>
              <a:off x="4968" y="3256"/>
              <a:ext cx="150" cy="30"/>
            </a:xfrm>
            <a:prstGeom prst="rect">
              <a:avLst/>
            </a:prstGeom>
            <a:solidFill>
              <a:srgbClr val="993366"/>
            </a:solidFill>
            <a:ln w="9525">
              <a:solidFill>
                <a:srgbClr val="000000"/>
              </a:solidFill>
              <a:miter lim="800000"/>
              <a:headEnd/>
              <a:tailEnd/>
            </a:ln>
          </p:spPr>
          <p:txBody>
            <a:bodyPr/>
            <a:lstStyle/>
            <a:p>
              <a:endParaRPr lang="es-ES"/>
            </a:p>
          </p:txBody>
        </p:sp>
        <p:sp>
          <p:nvSpPr>
            <p:cNvPr id="22621" name="Freeform 77"/>
            <p:cNvSpPr>
              <a:spLocks/>
            </p:cNvSpPr>
            <p:nvPr/>
          </p:nvSpPr>
          <p:spPr bwMode="auto">
            <a:xfrm>
              <a:off x="4968" y="3226"/>
              <a:ext cx="210" cy="30"/>
            </a:xfrm>
            <a:custGeom>
              <a:avLst/>
              <a:gdLst>
                <a:gd name="T0" fmla="*/ 150 w 210"/>
                <a:gd name="T1" fmla="*/ 30 h 30"/>
                <a:gd name="T2" fmla="*/ 210 w 210"/>
                <a:gd name="T3" fmla="*/ 0 h 30"/>
                <a:gd name="T4" fmla="*/ 60 w 210"/>
                <a:gd name="T5" fmla="*/ 0 h 30"/>
                <a:gd name="T6" fmla="*/ 0 w 210"/>
                <a:gd name="T7" fmla="*/ 30 h 30"/>
                <a:gd name="T8" fmla="*/ 150 w 210"/>
                <a:gd name="T9" fmla="*/ 30 h 30"/>
                <a:gd name="T10" fmla="*/ 0 60000 65536"/>
                <a:gd name="T11" fmla="*/ 0 60000 65536"/>
                <a:gd name="T12" fmla="*/ 0 60000 65536"/>
                <a:gd name="T13" fmla="*/ 0 60000 65536"/>
                <a:gd name="T14" fmla="*/ 0 60000 65536"/>
                <a:gd name="T15" fmla="*/ 0 w 210"/>
                <a:gd name="T16" fmla="*/ 0 h 30"/>
                <a:gd name="T17" fmla="*/ 210 w 210"/>
                <a:gd name="T18" fmla="*/ 30 h 30"/>
              </a:gdLst>
              <a:ahLst/>
              <a:cxnLst>
                <a:cxn ang="T10">
                  <a:pos x="T0" y="T1"/>
                </a:cxn>
                <a:cxn ang="T11">
                  <a:pos x="T2" y="T3"/>
                </a:cxn>
                <a:cxn ang="T12">
                  <a:pos x="T4" y="T5"/>
                </a:cxn>
                <a:cxn ang="T13">
                  <a:pos x="T6" y="T7"/>
                </a:cxn>
                <a:cxn ang="T14">
                  <a:pos x="T8" y="T9"/>
                </a:cxn>
              </a:cxnLst>
              <a:rect l="T15" t="T16" r="T17" b="T18"/>
              <a:pathLst>
                <a:path w="210" h="30">
                  <a:moveTo>
                    <a:pt x="150" y="30"/>
                  </a:moveTo>
                  <a:lnTo>
                    <a:pt x="210" y="0"/>
                  </a:lnTo>
                  <a:lnTo>
                    <a:pt x="60" y="0"/>
                  </a:lnTo>
                  <a:lnTo>
                    <a:pt x="0" y="30"/>
                  </a:lnTo>
                  <a:lnTo>
                    <a:pt x="150" y="30"/>
                  </a:lnTo>
                  <a:close/>
                </a:path>
              </a:pathLst>
            </a:custGeom>
            <a:solidFill>
              <a:srgbClr val="73264D"/>
            </a:solidFill>
            <a:ln w="9525">
              <a:solidFill>
                <a:srgbClr val="000000"/>
              </a:solidFill>
              <a:round/>
              <a:headEnd/>
              <a:tailEnd/>
            </a:ln>
          </p:spPr>
          <p:txBody>
            <a:bodyPr/>
            <a:lstStyle/>
            <a:p>
              <a:endParaRPr lang="es-ES"/>
            </a:p>
          </p:txBody>
        </p:sp>
        <p:sp>
          <p:nvSpPr>
            <p:cNvPr id="22622" name="Freeform 78"/>
            <p:cNvSpPr>
              <a:spLocks/>
            </p:cNvSpPr>
            <p:nvPr/>
          </p:nvSpPr>
          <p:spPr bwMode="auto">
            <a:xfrm>
              <a:off x="5283" y="3001"/>
              <a:ext cx="60" cy="285"/>
            </a:xfrm>
            <a:custGeom>
              <a:avLst/>
              <a:gdLst>
                <a:gd name="T0" fmla="*/ 0 w 60"/>
                <a:gd name="T1" fmla="*/ 285 h 285"/>
                <a:gd name="T2" fmla="*/ 0 w 60"/>
                <a:gd name="T3" fmla="*/ 45 h 285"/>
                <a:gd name="T4" fmla="*/ 60 w 60"/>
                <a:gd name="T5" fmla="*/ 0 h 285"/>
                <a:gd name="T6" fmla="*/ 60 w 60"/>
                <a:gd name="T7" fmla="*/ 240 h 285"/>
                <a:gd name="T8" fmla="*/ 0 w 60"/>
                <a:gd name="T9" fmla="*/ 285 h 285"/>
                <a:gd name="T10" fmla="*/ 0 60000 65536"/>
                <a:gd name="T11" fmla="*/ 0 60000 65536"/>
                <a:gd name="T12" fmla="*/ 0 60000 65536"/>
                <a:gd name="T13" fmla="*/ 0 60000 65536"/>
                <a:gd name="T14" fmla="*/ 0 60000 65536"/>
                <a:gd name="T15" fmla="*/ 0 w 60"/>
                <a:gd name="T16" fmla="*/ 0 h 285"/>
                <a:gd name="T17" fmla="*/ 60 w 60"/>
                <a:gd name="T18" fmla="*/ 285 h 285"/>
              </a:gdLst>
              <a:ahLst/>
              <a:cxnLst>
                <a:cxn ang="T10">
                  <a:pos x="T0" y="T1"/>
                </a:cxn>
                <a:cxn ang="T11">
                  <a:pos x="T2" y="T3"/>
                </a:cxn>
                <a:cxn ang="T12">
                  <a:pos x="T4" y="T5"/>
                </a:cxn>
                <a:cxn ang="T13">
                  <a:pos x="T6" y="T7"/>
                </a:cxn>
                <a:cxn ang="T14">
                  <a:pos x="T8" y="T9"/>
                </a:cxn>
              </a:cxnLst>
              <a:rect l="T15" t="T16" r="T17" b="T18"/>
              <a:pathLst>
                <a:path w="60" h="285">
                  <a:moveTo>
                    <a:pt x="0" y="285"/>
                  </a:moveTo>
                  <a:lnTo>
                    <a:pt x="0" y="45"/>
                  </a:lnTo>
                  <a:lnTo>
                    <a:pt x="60" y="0"/>
                  </a:lnTo>
                  <a:lnTo>
                    <a:pt x="60" y="240"/>
                  </a:lnTo>
                  <a:lnTo>
                    <a:pt x="0" y="285"/>
                  </a:lnTo>
                  <a:close/>
                </a:path>
              </a:pathLst>
            </a:custGeom>
            <a:solidFill>
              <a:srgbClr val="808066"/>
            </a:solidFill>
            <a:ln w="9525">
              <a:solidFill>
                <a:srgbClr val="000000"/>
              </a:solidFill>
              <a:round/>
              <a:headEnd/>
              <a:tailEnd/>
            </a:ln>
          </p:spPr>
          <p:txBody>
            <a:bodyPr/>
            <a:lstStyle/>
            <a:p>
              <a:endParaRPr lang="es-ES"/>
            </a:p>
          </p:txBody>
        </p:sp>
        <p:sp>
          <p:nvSpPr>
            <p:cNvPr id="22623" name="Rectangle 79"/>
            <p:cNvSpPr>
              <a:spLocks noChangeArrowheads="1"/>
            </p:cNvSpPr>
            <p:nvPr/>
          </p:nvSpPr>
          <p:spPr bwMode="auto">
            <a:xfrm>
              <a:off x="5118" y="3046"/>
              <a:ext cx="165" cy="240"/>
            </a:xfrm>
            <a:prstGeom prst="rect">
              <a:avLst/>
            </a:prstGeom>
            <a:solidFill>
              <a:srgbClr val="FFFFCC"/>
            </a:solidFill>
            <a:ln w="9525">
              <a:solidFill>
                <a:srgbClr val="000000"/>
              </a:solidFill>
              <a:miter lim="800000"/>
              <a:headEnd/>
              <a:tailEnd/>
            </a:ln>
          </p:spPr>
          <p:txBody>
            <a:bodyPr/>
            <a:lstStyle/>
            <a:p>
              <a:endParaRPr lang="es-ES"/>
            </a:p>
          </p:txBody>
        </p:sp>
        <p:sp>
          <p:nvSpPr>
            <p:cNvPr id="22624" name="Freeform 80"/>
            <p:cNvSpPr>
              <a:spLocks/>
            </p:cNvSpPr>
            <p:nvPr/>
          </p:nvSpPr>
          <p:spPr bwMode="auto">
            <a:xfrm>
              <a:off x="5118" y="3001"/>
              <a:ext cx="225" cy="45"/>
            </a:xfrm>
            <a:custGeom>
              <a:avLst/>
              <a:gdLst>
                <a:gd name="T0" fmla="*/ 165 w 225"/>
                <a:gd name="T1" fmla="*/ 45 h 45"/>
                <a:gd name="T2" fmla="*/ 225 w 225"/>
                <a:gd name="T3" fmla="*/ 0 h 45"/>
                <a:gd name="T4" fmla="*/ 60 w 225"/>
                <a:gd name="T5" fmla="*/ 0 h 45"/>
                <a:gd name="T6" fmla="*/ 0 w 225"/>
                <a:gd name="T7" fmla="*/ 45 h 45"/>
                <a:gd name="T8" fmla="*/ 165 w 225"/>
                <a:gd name="T9" fmla="*/ 45 h 45"/>
                <a:gd name="T10" fmla="*/ 0 60000 65536"/>
                <a:gd name="T11" fmla="*/ 0 60000 65536"/>
                <a:gd name="T12" fmla="*/ 0 60000 65536"/>
                <a:gd name="T13" fmla="*/ 0 60000 65536"/>
                <a:gd name="T14" fmla="*/ 0 60000 65536"/>
                <a:gd name="T15" fmla="*/ 0 w 225"/>
                <a:gd name="T16" fmla="*/ 0 h 45"/>
                <a:gd name="T17" fmla="*/ 225 w 225"/>
                <a:gd name="T18" fmla="*/ 45 h 45"/>
              </a:gdLst>
              <a:ahLst/>
              <a:cxnLst>
                <a:cxn ang="T10">
                  <a:pos x="T0" y="T1"/>
                </a:cxn>
                <a:cxn ang="T11">
                  <a:pos x="T2" y="T3"/>
                </a:cxn>
                <a:cxn ang="T12">
                  <a:pos x="T4" y="T5"/>
                </a:cxn>
                <a:cxn ang="T13">
                  <a:pos x="T6" y="T7"/>
                </a:cxn>
                <a:cxn ang="T14">
                  <a:pos x="T8" y="T9"/>
                </a:cxn>
              </a:cxnLst>
              <a:rect l="T15" t="T16" r="T17" b="T18"/>
              <a:pathLst>
                <a:path w="225" h="45">
                  <a:moveTo>
                    <a:pt x="165" y="45"/>
                  </a:moveTo>
                  <a:lnTo>
                    <a:pt x="225" y="0"/>
                  </a:lnTo>
                  <a:lnTo>
                    <a:pt x="60" y="0"/>
                  </a:lnTo>
                  <a:lnTo>
                    <a:pt x="0" y="45"/>
                  </a:lnTo>
                  <a:lnTo>
                    <a:pt x="165" y="45"/>
                  </a:lnTo>
                  <a:close/>
                </a:path>
              </a:pathLst>
            </a:custGeom>
            <a:solidFill>
              <a:srgbClr val="BFBF99"/>
            </a:solidFill>
            <a:ln w="9525">
              <a:solidFill>
                <a:srgbClr val="000000"/>
              </a:solidFill>
              <a:round/>
              <a:headEnd/>
              <a:tailEnd/>
            </a:ln>
          </p:spPr>
          <p:txBody>
            <a:bodyPr/>
            <a:lstStyle/>
            <a:p>
              <a:endParaRPr lang="es-ES"/>
            </a:p>
          </p:txBody>
        </p:sp>
        <p:sp>
          <p:nvSpPr>
            <p:cNvPr id="22625" name="Freeform 81"/>
            <p:cNvSpPr>
              <a:spLocks/>
            </p:cNvSpPr>
            <p:nvPr/>
          </p:nvSpPr>
          <p:spPr bwMode="auto">
            <a:xfrm>
              <a:off x="5448" y="2821"/>
              <a:ext cx="45" cy="465"/>
            </a:xfrm>
            <a:custGeom>
              <a:avLst/>
              <a:gdLst>
                <a:gd name="T0" fmla="*/ 0 w 45"/>
                <a:gd name="T1" fmla="*/ 465 h 465"/>
                <a:gd name="T2" fmla="*/ 0 w 45"/>
                <a:gd name="T3" fmla="*/ 30 h 465"/>
                <a:gd name="T4" fmla="*/ 45 w 45"/>
                <a:gd name="T5" fmla="*/ 0 h 465"/>
                <a:gd name="T6" fmla="*/ 45 w 45"/>
                <a:gd name="T7" fmla="*/ 420 h 465"/>
                <a:gd name="T8" fmla="*/ 0 w 45"/>
                <a:gd name="T9" fmla="*/ 465 h 465"/>
                <a:gd name="T10" fmla="*/ 0 60000 65536"/>
                <a:gd name="T11" fmla="*/ 0 60000 65536"/>
                <a:gd name="T12" fmla="*/ 0 60000 65536"/>
                <a:gd name="T13" fmla="*/ 0 60000 65536"/>
                <a:gd name="T14" fmla="*/ 0 60000 65536"/>
                <a:gd name="T15" fmla="*/ 0 w 45"/>
                <a:gd name="T16" fmla="*/ 0 h 465"/>
                <a:gd name="T17" fmla="*/ 45 w 45"/>
                <a:gd name="T18" fmla="*/ 465 h 465"/>
              </a:gdLst>
              <a:ahLst/>
              <a:cxnLst>
                <a:cxn ang="T10">
                  <a:pos x="T0" y="T1"/>
                </a:cxn>
                <a:cxn ang="T11">
                  <a:pos x="T2" y="T3"/>
                </a:cxn>
                <a:cxn ang="T12">
                  <a:pos x="T4" y="T5"/>
                </a:cxn>
                <a:cxn ang="T13">
                  <a:pos x="T6" y="T7"/>
                </a:cxn>
                <a:cxn ang="T14">
                  <a:pos x="T8" y="T9"/>
                </a:cxn>
              </a:cxnLst>
              <a:rect l="T15" t="T16" r="T17" b="T18"/>
              <a:pathLst>
                <a:path w="45" h="465">
                  <a:moveTo>
                    <a:pt x="0" y="465"/>
                  </a:moveTo>
                  <a:lnTo>
                    <a:pt x="0" y="30"/>
                  </a:lnTo>
                  <a:lnTo>
                    <a:pt x="45" y="0"/>
                  </a:lnTo>
                  <a:lnTo>
                    <a:pt x="45" y="420"/>
                  </a:lnTo>
                  <a:lnTo>
                    <a:pt x="0" y="465"/>
                  </a:lnTo>
                  <a:close/>
                </a:path>
              </a:pathLst>
            </a:custGeom>
            <a:solidFill>
              <a:srgbClr val="668080"/>
            </a:solidFill>
            <a:ln w="9525">
              <a:solidFill>
                <a:srgbClr val="000000"/>
              </a:solidFill>
              <a:round/>
              <a:headEnd/>
              <a:tailEnd/>
            </a:ln>
          </p:spPr>
          <p:txBody>
            <a:bodyPr/>
            <a:lstStyle/>
            <a:p>
              <a:endParaRPr lang="es-ES"/>
            </a:p>
          </p:txBody>
        </p:sp>
        <p:sp>
          <p:nvSpPr>
            <p:cNvPr id="22626" name="Rectangle 82"/>
            <p:cNvSpPr>
              <a:spLocks noChangeArrowheads="1"/>
            </p:cNvSpPr>
            <p:nvPr/>
          </p:nvSpPr>
          <p:spPr bwMode="auto">
            <a:xfrm>
              <a:off x="5283" y="2851"/>
              <a:ext cx="165" cy="435"/>
            </a:xfrm>
            <a:prstGeom prst="rect">
              <a:avLst/>
            </a:prstGeom>
            <a:solidFill>
              <a:srgbClr val="CCFFFF"/>
            </a:solidFill>
            <a:ln w="9525">
              <a:solidFill>
                <a:srgbClr val="000000"/>
              </a:solidFill>
              <a:miter lim="800000"/>
              <a:headEnd/>
              <a:tailEnd/>
            </a:ln>
          </p:spPr>
          <p:txBody>
            <a:bodyPr/>
            <a:lstStyle/>
            <a:p>
              <a:endParaRPr lang="es-ES"/>
            </a:p>
          </p:txBody>
        </p:sp>
        <p:sp>
          <p:nvSpPr>
            <p:cNvPr id="22627" name="Freeform 83"/>
            <p:cNvSpPr>
              <a:spLocks/>
            </p:cNvSpPr>
            <p:nvPr/>
          </p:nvSpPr>
          <p:spPr bwMode="auto">
            <a:xfrm>
              <a:off x="5283" y="2821"/>
              <a:ext cx="210" cy="30"/>
            </a:xfrm>
            <a:custGeom>
              <a:avLst/>
              <a:gdLst>
                <a:gd name="T0" fmla="*/ 165 w 210"/>
                <a:gd name="T1" fmla="*/ 30 h 30"/>
                <a:gd name="T2" fmla="*/ 210 w 210"/>
                <a:gd name="T3" fmla="*/ 0 h 30"/>
                <a:gd name="T4" fmla="*/ 60 w 210"/>
                <a:gd name="T5" fmla="*/ 0 h 30"/>
                <a:gd name="T6" fmla="*/ 0 w 210"/>
                <a:gd name="T7" fmla="*/ 30 h 30"/>
                <a:gd name="T8" fmla="*/ 165 w 210"/>
                <a:gd name="T9" fmla="*/ 30 h 30"/>
                <a:gd name="T10" fmla="*/ 0 60000 65536"/>
                <a:gd name="T11" fmla="*/ 0 60000 65536"/>
                <a:gd name="T12" fmla="*/ 0 60000 65536"/>
                <a:gd name="T13" fmla="*/ 0 60000 65536"/>
                <a:gd name="T14" fmla="*/ 0 60000 65536"/>
                <a:gd name="T15" fmla="*/ 0 w 210"/>
                <a:gd name="T16" fmla="*/ 0 h 30"/>
                <a:gd name="T17" fmla="*/ 210 w 210"/>
                <a:gd name="T18" fmla="*/ 30 h 30"/>
              </a:gdLst>
              <a:ahLst/>
              <a:cxnLst>
                <a:cxn ang="T10">
                  <a:pos x="T0" y="T1"/>
                </a:cxn>
                <a:cxn ang="T11">
                  <a:pos x="T2" y="T3"/>
                </a:cxn>
                <a:cxn ang="T12">
                  <a:pos x="T4" y="T5"/>
                </a:cxn>
                <a:cxn ang="T13">
                  <a:pos x="T6" y="T7"/>
                </a:cxn>
                <a:cxn ang="T14">
                  <a:pos x="T8" y="T9"/>
                </a:cxn>
              </a:cxnLst>
              <a:rect l="T15" t="T16" r="T17" b="T18"/>
              <a:pathLst>
                <a:path w="210" h="30">
                  <a:moveTo>
                    <a:pt x="165" y="30"/>
                  </a:moveTo>
                  <a:lnTo>
                    <a:pt x="210" y="0"/>
                  </a:lnTo>
                  <a:lnTo>
                    <a:pt x="60" y="0"/>
                  </a:lnTo>
                  <a:lnTo>
                    <a:pt x="0" y="30"/>
                  </a:lnTo>
                  <a:lnTo>
                    <a:pt x="165" y="30"/>
                  </a:lnTo>
                  <a:close/>
                </a:path>
              </a:pathLst>
            </a:custGeom>
            <a:solidFill>
              <a:srgbClr val="99BFBF"/>
            </a:solidFill>
            <a:ln w="9525">
              <a:solidFill>
                <a:srgbClr val="000000"/>
              </a:solidFill>
              <a:round/>
              <a:headEnd/>
              <a:tailEnd/>
            </a:ln>
          </p:spPr>
          <p:txBody>
            <a:bodyPr/>
            <a:lstStyle/>
            <a:p>
              <a:endParaRPr lang="es-ES"/>
            </a:p>
          </p:txBody>
        </p:sp>
        <p:sp>
          <p:nvSpPr>
            <p:cNvPr id="22628" name="Freeform 84"/>
            <p:cNvSpPr>
              <a:spLocks/>
            </p:cNvSpPr>
            <p:nvPr/>
          </p:nvSpPr>
          <p:spPr bwMode="auto">
            <a:xfrm>
              <a:off x="5839" y="1381"/>
              <a:ext cx="60" cy="1905"/>
            </a:xfrm>
            <a:custGeom>
              <a:avLst/>
              <a:gdLst>
                <a:gd name="T0" fmla="*/ 0 w 60"/>
                <a:gd name="T1" fmla="*/ 1905 h 1905"/>
                <a:gd name="T2" fmla="*/ 0 w 60"/>
                <a:gd name="T3" fmla="*/ 45 h 1905"/>
                <a:gd name="T4" fmla="*/ 60 w 60"/>
                <a:gd name="T5" fmla="*/ 0 h 1905"/>
                <a:gd name="T6" fmla="*/ 60 w 60"/>
                <a:gd name="T7" fmla="*/ 1860 h 1905"/>
                <a:gd name="T8" fmla="*/ 0 w 60"/>
                <a:gd name="T9" fmla="*/ 1905 h 1905"/>
                <a:gd name="T10" fmla="*/ 0 60000 65536"/>
                <a:gd name="T11" fmla="*/ 0 60000 65536"/>
                <a:gd name="T12" fmla="*/ 0 60000 65536"/>
                <a:gd name="T13" fmla="*/ 0 60000 65536"/>
                <a:gd name="T14" fmla="*/ 0 60000 65536"/>
                <a:gd name="T15" fmla="*/ 0 w 60"/>
                <a:gd name="T16" fmla="*/ 0 h 1905"/>
                <a:gd name="T17" fmla="*/ 60 w 60"/>
                <a:gd name="T18" fmla="*/ 1905 h 1905"/>
              </a:gdLst>
              <a:ahLst/>
              <a:cxnLst>
                <a:cxn ang="T10">
                  <a:pos x="T0" y="T1"/>
                </a:cxn>
                <a:cxn ang="T11">
                  <a:pos x="T2" y="T3"/>
                </a:cxn>
                <a:cxn ang="T12">
                  <a:pos x="T4" y="T5"/>
                </a:cxn>
                <a:cxn ang="T13">
                  <a:pos x="T6" y="T7"/>
                </a:cxn>
                <a:cxn ang="T14">
                  <a:pos x="T8" y="T9"/>
                </a:cxn>
              </a:cxnLst>
              <a:rect l="T15" t="T16" r="T17" b="T18"/>
              <a:pathLst>
                <a:path w="60" h="1905">
                  <a:moveTo>
                    <a:pt x="0" y="1905"/>
                  </a:moveTo>
                  <a:lnTo>
                    <a:pt x="0" y="45"/>
                  </a:lnTo>
                  <a:lnTo>
                    <a:pt x="60" y="0"/>
                  </a:lnTo>
                  <a:lnTo>
                    <a:pt x="60" y="1860"/>
                  </a:lnTo>
                  <a:lnTo>
                    <a:pt x="0" y="1905"/>
                  </a:lnTo>
                  <a:close/>
                </a:path>
              </a:pathLst>
            </a:custGeom>
            <a:solidFill>
              <a:srgbClr val="4D4D80"/>
            </a:solidFill>
            <a:ln w="9525">
              <a:solidFill>
                <a:srgbClr val="000000"/>
              </a:solidFill>
              <a:round/>
              <a:headEnd/>
              <a:tailEnd/>
            </a:ln>
          </p:spPr>
          <p:txBody>
            <a:bodyPr/>
            <a:lstStyle/>
            <a:p>
              <a:endParaRPr lang="es-ES"/>
            </a:p>
          </p:txBody>
        </p:sp>
        <p:sp>
          <p:nvSpPr>
            <p:cNvPr id="22629" name="Rectangle 85"/>
            <p:cNvSpPr>
              <a:spLocks noChangeArrowheads="1"/>
            </p:cNvSpPr>
            <p:nvPr/>
          </p:nvSpPr>
          <p:spPr bwMode="auto">
            <a:xfrm>
              <a:off x="5689" y="1426"/>
              <a:ext cx="150" cy="1860"/>
            </a:xfrm>
            <a:prstGeom prst="rect">
              <a:avLst/>
            </a:prstGeom>
            <a:solidFill>
              <a:srgbClr val="9999FF"/>
            </a:solidFill>
            <a:ln w="9525">
              <a:solidFill>
                <a:srgbClr val="000000"/>
              </a:solidFill>
              <a:miter lim="800000"/>
              <a:headEnd/>
              <a:tailEnd/>
            </a:ln>
          </p:spPr>
          <p:txBody>
            <a:bodyPr/>
            <a:lstStyle/>
            <a:p>
              <a:endParaRPr lang="es-ES"/>
            </a:p>
          </p:txBody>
        </p:sp>
        <p:sp>
          <p:nvSpPr>
            <p:cNvPr id="22630" name="Freeform 86"/>
            <p:cNvSpPr>
              <a:spLocks/>
            </p:cNvSpPr>
            <p:nvPr/>
          </p:nvSpPr>
          <p:spPr bwMode="auto">
            <a:xfrm>
              <a:off x="5689" y="1381"/>
              <a:ext cx="210" cy="45"/>
            </a:xfrm>
            <a:custGeom>
              <a:avLst/>
              <a:gdLst>
                <a:gd name="T0" fmla="*/ 150 w 210"/>
                <a:gd name="T1" fmla="*/ 45 h 45"/>
                <a:gd name="T2" fmla="*/ 210 w 210"/>
                <a:gd name="T3" fmla="*/ 0 h 45"/>
                <a:gd name="T4" fmla="*/ 45 w 210"/>
                <a:gd name="T5" fmla="*/ 0 h 45"/>
                <a:gd name="T6" fmla="*/ 0 w 210"/>
                <a:gd name="T7" fmla="*/ 45 h 45"/>
                <a:gd name="T8" fmla="*/ 150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50" y="45"/>
                  </a:moveTo>
                  <a:lnTo>
                    <a:pt x="210" y="0"/>
                  </a:lnTo>
                  <a:lnTo>
                    <a:pt x="45" y="0"/>
                  </a:lnTo>
                  <a:lnTo>
                    <a:pt x="0" y="45"/>
                  </a:lnTo>
                  <a:lnTo>
                    <a:pt x="150" y="45"/>
                  </a:lnTo>
                  <a:close/>
                </a:path>
              </a:pathLst>
            </a:custGeom>
            <a:solidFill>
              <a:srgbClr val="7373BF"/>
            </a:solidFill>
            <a:ln w="9525">
              <a:solidFill>
                <a:srgbClr val="000000"/>
              </a:solidFill>
              <a:round/>
              <a:headEnd/>
              <a:tailEnd/>
            </a:ln>
          </p:spPr>
          <p:txBody>
            <a:bodyPr/>
            <a:lstStyle/>
            <a:p>
              <a:endParaRPr lang="es-ES"/>
            </a:p>
          </p:txBody>
        </p:sp>
        <p:sp>
          <p:nvSpPr>
            <p:cNvPr id="22631" name="Freeform 87"/>
            <p:cNvSpPr>
              <a:spLocks/>
            </p:cNvSpPr>
            <p:nvPr/>
          </p:nvSpPr>
          <p:spPr bwMode="auto">
            <a:xfrm>
              <a:off x="6004" y="3226"/>
              <a:ext cx="45" cy="60"/>
            </a:xfrm>
            <a:custGeom>
              <a:avLst/>
              <a:gdLst>
                <a:gd name="T0" fmla="*/ 0 w 45"/>
                <a:gd name="T1" fmla="*/ 60 h 60"/>
                <a:gd name="T2" fmla="*/ 0 w 45"/>
                <a:gd name="T3" fmla="*/ 30 h 60"/>
                <a:gd name="T4" fmla="*/ 45 w 45"/>
                <a:gd name="T5" fmla="*/ 0 h 60"/>
                <a:gd name="T6" fmla="*/ 45 w 45"/>
                <a:gd name="T7" fmla="*/ 15 h 60"/>
                <a:gd name="T8" fmla="*/ 0 w 45"/>
                <a:gd name="T9" fmla="*/ 60 h 60"/>
                <a:gd name="T10" fmla="*/ 0 60000 65536"/>
                <a:gd name="T11" fmla="*/ 0 60000 65536"/>
                <a:gd name="T12" fmla="*/ 0 60000 65536"/>
                <a:gd name="T13" fmla="*/ 0 60000 65536"/>
                <a:gd name="T14" fmla="*/ 0 60000 65536"/>
                <a:gd name="T15" fmla="*/ 0 w 45"/>
                <a:gd name="T16" fmla="*/ 0 h 60"/>
                <a:gd name="T17" fmla="*/ 45 w 45"/>
                <a:gd name="T18" fmla="*/ 60 h 60"/>
              </a:gdLst>
              <a:ahLst/>
              <a:cxnLst>
                <a:cxn ang="T10">
                  <a:pos x="T0" y="T1"/>
                </a:cxn>
                <a:cxn ang="T11">
                  <a:pos x="T2" y="T3"/>
                </a:cxn>
                <a:cxn ang="T12">
                  <a:pos x="T4" y="T5"/>
                </a:cxn>
                <a:cxn ang="T13">
                  <a:pos x="T6" y="T7"/>
                </a:cxn>
                <a:cxn ang="T14">
                  <a:pos x="T8" y="T9"/>
                </a:cxn>
              </a:cxnLst>
              <a:rect l="T15" t="T16" r="T17" b="T18"/>
              <a:pathLst>
                <a:path w="45" h="60">
                  <a:moveTo>
                    <a:pt x="0" y="60"/>
                  </a:moveTo>
                  <a:lnTo>
                    <a:pt x="0" y="30"/>
                  </a:lnTo>
                  <a:lnTo>
                    <a:pt x="45" y="0"/>
                  </a:lnTo>
                  <a:lnTo>
                    <a:pt x="45" y="15"/>
                  </a:lnTo>
                  <a:lnTo>
                    <a:pt x="0" y="60"/>
                  </a:lnTo>
                  <a:close/>
                </a:path>
              </a:pathLst>
            </a:custGeom>
            <a:solidFill>
              <a:srgbClr val="4D1A33"/>
            </a:solidFill>
            <a:ln w="9525">
              <a:solidFill>
                <a:srgbClr val="000000"/>
              </a:solidFill>
              <a:round/>
              <a:headEnd/>
              <a:tailEnd/>
            </a:ln>
          </p:spPr>
          <p:txBody>
            <a:bodyPr/>
            <a:lstStyle/>
            <a:p>
              <a:endParaRPr lang="es-ES"/>
            </a:p>
          </p:txBody>
        </p:sp>
        <p:sp>
          <p:nvSpPr>
            <p:cNvPr id="22632" name="Rectangle 88"/>
            <p:cNvSpPr>
              <a:spLocks noChangeArrowheads="1"/>
            </p:cNvSpPr>
            <p:nvPr/>
          </p:nvSpPr>
          <p:spPr bwMode="auto">
            <a:xfrm>
              <a:off x="5839" y="3256"/>
              <a:ext cx="165" cy="30"/>
            </a:xfrm>
            <a:prstGeom prst="rect">
              <a:avLst/>
            </a:prstGeom>
            <a:solidFill>
              <a:srgbClr val="993366"/>
            </a:solidFill>
            <a:ln w="9525">
              <a:solidFill>
                <a:srgbClr val="000000"/>
              </a:solidFill>
              <a:miter lim="800000"/>
              <a:headEnd/>
              <a:tailEnd/>
            </a:ln>
          </p:spPr>
          <p:txBody>
            <a:bodyPr/>
            <a:lstStyle/>
            <a:p>
              <a:endParaRPr lang="es-ES"/>
            </a:p>
          </p:txBody>
        </p:sp>
        <p:sp>
          <p:nvSpPr>
            <p:cNvPr id="22633" name="Freeform 89"/>
            <p:cNvSpPr>
              <a:spLocks/>
            </p:cNvSpPr>
            <p:nvPr/>
          </p:nvSpPr>
          <p:spPr bwMode="auto">
            <a:xfrm>
              <a:off x="5839" y="3226"/>
              <a:ext cx="210" cy="30"/>
            </a:xfrm>
            <a:custGeom>
              <a:avLst/>
              <a:gdLst>
                <a:gd name="T0" fmla="*/ 165 w 210"/>
                <a:gd name="T1" fmla="*/ 30 h 30"/>
                <a:gd name="T2" fmla="*/ 210 w 210"/>
                <a:gd name="T3" fmla="*/ 0 h 30"/>
                <a:gd name="T4" fmla="*/ 60 w 210"/>
                <a:gd name="T5" fmla="*/ 0 h 30"/>
                <a:gd name="T6" fmla="*/ 0 w 210"/>
                <a:gd name="T7" fmla="*/ 30 h 30"/>
                <a:gd name="T8" fmla="*/ 165 w 210"/>
                <a:gd name="T9" fmla="*/ 30 h 30"/>
                <a:gd name="T10" fmla="*/ 0 60000 65536"/>
                <a:gd name="T11" fmla="*/ 0 60000 65536"/>
                <a:gd name="T12" fmla="*/ 0 60000 65536"/>
                <a:gd name="T13" fmla="*/ 0 60000 65536"/>
                <a:gd name="T14" fmla="*/ 0 60000 65536"/>
                <a:gd name="T15" fmla="*/ 0 w 210"/>
                <a:gd name="T16" fmla="*/ 0 h 30"/>
                <a:gd name="T17" fmla="*/ 210 w 210"/>
                <a:gd name="T18" fmla="*/ 30 h 30"/>
              </a:gdLst>
              <a:ahLst/>
              <a:cxnLst>
                <a:cxn ang="T10">
                  <a:pos x="T0" y="T1"/>
                </a:cxn>
                <a:cxn ang="T11">
                  <a:pos x="T2" y="T3"/>
                </a:cxn>
                <a:cxn ang="T12">
                  <a:pos x="T4" y="T5"/>
                </a:cxn>
                <a:cxn ang="T13">
                  <a:pos x="T6" y="T7"/>
                </a:cxn>
                <a:cxn ang="T14">
                  <a:pos x="T8" y="T9"/>
                </a:cxn>
              </a:cxnLst>
              <a:rect l="T15" t="T16" r="T17" b="T18"/>
              <a:pathLst>
                <a:path w="210" h="30">
                  <a:moveTo>
                    <a:pt x="165" y="30"/>
                  </a:moveTo>
                  <a:lnTo>
                    <a:pt x="210" y="0"/>
                  </a:lnTo>
                  <a:lnTo>
                    <a:pt x="60" y="0"/>
                  </a:lnTo>
                  <a:lnTo>
                    <a:pt x="0" y="30"/>
                  </a:lnTo>
                  <a:lnTo>
                    <a:pt x="165" y="30"/>
                  </a:lnTo>
                  <a:close/>
                </a:path>
              </a:pathLst>
            </a:custGeom>
            <a:solidFill>
              <a:srgbClr val="73264D"/>
            </a:solidFill>
            <a:ln w="9525">
              <a:solidFill>
                <a:srgbClr val="000000"/>
              </a:solidFill>
              <a:round/>
              <a:headEnd/>
              <a:tailEnd/>
            </a:ln>
          </p:spPr>
          <p:txBody>
            <a:bodyPr/>
            <a:lstStyle/>
            <a:p>
              <a:endParaRPr lang="es-ES"/>
            </a:p>
          </p:txBody>
        </p:sp>
        <p:sp>
          <p:nvSpPr>
            <p:cNvPr id="22634" name="Freeform 90"/>
            <p:cNvSpPr>
              <a:spLocks/>
            </p:cNvSpPr>
            <p:nvPr/>
          </p:nvSpPr>
          <p:spPr bwMode="auto">
            <a:xfrm>
              <a:off x="6154" y="2956"/>
              <a:ext cx="60" cy="330"/>
            </a:xfrm>
            <a:custGeom>
              <a:avLst/>
              <a:gdLst>
                <a:gd name="T0" fmla="*/ 0 w 60"/>
                <a:gd name="T1" fmla="*/ 330 h 330"/>
                <a:gd name="T2" fmla="*/ 0 w 60"/>
                <a:gd name="T3" fmla="*/ 45 h 330"/>
                <a:gd name="T4" fmla="*/ 60 w 60"/>
                <a:gd name="T5" fmla="*/ 0 h 330"/>
                <a:gd name="T6" fmla="*/ 60 w 60"/>
                <a:gd name="T7" fmla="*/ 285 h 330"/>
                <a:gd name="T8" fmla="*/ 0 w 60"/>
                <a:gd name="T9" fmla="*/ 330 h 330"/>
                <a:gd name="T10" fmla="*/ 0 60000 65536"/>
                <a:gd name="T11" fmla="*/ 0 60000 65536"/>
                <a:gd name="T12" fmla="*/ 0 60000 65536"/>
                <a:gd name="T13" fmla="*/ 0 60000 65536"/>
                <a:gd name="T14" fmla="*/ 0 60000 65536"/>
                <a:gd name="T15" fmla="*/ 0 w 60"/>
                <a:gd name="T16" fmla="*/ 0 h 330"/>
                <a:gd name="T17" fmla="*/ 60 w 60"/>
                <a:gd name="T18" fmla="*/ 330 h 330"/>
              </a:gdLst>
              <a:ahLst/>
              <a:cxnLst>
                <a:cxn ang="T10">
                  <a:pos x="T0" y="T1"/>
                </a:cxn>
                <a:cxn ang="T11">
                  <a:pos x="T2" y="T3"/>
                </a:cxn>
                <a:cxn ang="T12">
                  <a:pos x="T4" y="T5"/>
                </a:cxn>
                <a:cxn ang="T13">
                  <a:pos x="T6" y="T7"/>
                </a:cxn>
                <a:cxn ang="T14">
                  <a:pos x="T8" y="T9"/>
                </a:cxn>
              </a:cxnLst>
              <a:rect l="T15" t="T16" r="T17" b="T18"/>
              <a:pathLst>
                <a:path w="60" h="330">
                  <a:moveTo>
                    <a:pt x="0" y="330"/>
                  </a:moveTo>
                  <a:lnTo>
                    <a:pt x="0" y="45"/>
                  </a:lnTo>
                  <a:lnTo>
                    <a:pt x="60" y="0"/>
                  </a:lnTo>
                  <a:lnTo>
                    <a:pt x="60" y="285"/>
                  </a:lnTo>
                  <a:lnTo>
                    <a:pt x="0" y="330"/>
                  </a:lnTo>
                  <a:close/>
                </a:path>
              </a:pathLst>
            </a:custGeom>
            <a:solidFill>
              <a:srgbClr val="808066"/>
            </a:solidFill>
            <a:ln w="9525">
              <a:solidFill>
                <a:srgbClr val="000000"/>
              </a:solidFill>
              <a:round/>
              <a:headEnd/>
              <a:tailEnd/>
            </a:ln>
          </p:spPr>
          <p:txBody>
            <a:bodyPr/>
            <a:lstStyle/>
            <a:p>
              <a:endParaRPr lang="es-ES"/>
            </a:p>
          </p:txBody>
        </p:sp>
        <p:sp>
          <p:nvSpPr>
            <p:cNvPr id="22635" name="Rectangle 91"/>
            <p:cNvSpPr>
              <a:spLocks noChangeArrowheads="1"/>
            </p:cNvSpPr>
            <p:nvPr/>
          </p:nvSpPr>
          <p:spPr bwMode="auto">
            <a:xfrm>
              <a:off x="6004" y="3001"/>
              <a:ext cx="150" cy="285"/>
            </a:xfrm>
            <a:prstGeom prst="rect">
              <a:avLst/>
            </a:prstGeom>
            <a:solidFill>
              <a:srgbClr val="FFFFCC"/>
            </a:solidFill>
            <a:ln w="9525">
              <a:solidFill>
                <a:srgbClr val="000000"/>
              </a:solidFill>
              <a:miter lim="800000"/>
              <a:headEnd/>
              <a:tailEnd/>
            </a:ln>
          </p:spPr>
          <p:txBody>
            <a:bodyPr/>
            <a:lstStyle/>
            <a:p>
              <a:endParaRPr lang="es-ES"/>
            </a:p>
          </p:txBody>
        </p:sp>
        <p:sp>
          <p:nvSpPr>
            <p:cNvPr id="22636" name="Freeform 92"/>
            <p:cNvSpPr>
              <a:spLocks/>
            </p:cNvSpPr>
            <p:nvPr/>
          </p:nvSpPr>
          <p:spPr bwMode="auto">
            <a:xfrm>
              <a:off x="6004" y="2956"/>
              <a:ext cx="210" cy="45"/>
            </a:xfrm>
            <a:custGeom>
              <a:avLst/>
              <a:gdLst>
                <a:gd name="T0" fmla="*/ 150 w 210"/>
                <a:gd name="T1" fmla="*/ 45 h 45"/>
                <a:gd name="T2" fmla="*/ 210 w 210"/>
                <a:gd name="T3" fmla="*/ 0 h 45"/>
                <a:gd name="T4" fmla="*/ 45 w 210"/>
                <a:gd name="T5" fmla="*/ 0 h 45"/>
                <a:gd name="T6" fmla="*/ 0 w 210"/>
                <a:gd name="T7" fmla="*/ 45 h 45"/>
                <a:gd name="T8" fmla="*/ 150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50" y="45"/>
                  </a:moveTo>
                  <a:lnTo>
                    <a:pt x="210" y="0"/>
                  </a:lnTo>
                  <a:lnTo>
                    <a:pt x="45" y="0"/>
                  </a:lnTo>
                  <a:lnTo>
                    <a:pt x="0" y="45"/>
                  </a:lnTo>
                  <a:lnTo>
                    <a:pt x="150" y="45"/>
                  </a:lnTo>
                  <a:close/>
                </a:path>
              </a:pathLst>
            </a:custGeom>
            <a:solidFill>
              <a:srgbClr val="BFBF99"/>
            </a:solidFill>
            <a:ln w="9525">
              <a:solidFill>
                <a:srgbClr val="000000"/>
              </a:solidFill>
              <a:round/>
              <a:headEnd/>
              <a:tailEnd/>
            </a:ln>
          </p:spPr>
          <p:txBody>
            <a:bodyPr/>
            <a:lstStyle/>
            <a:p>
              <a:endParaRPr lang="es-ES"/>
            </a:p>
          </p:txBody>
        </p:sp>
        <p:sp>
          <p:nvSpPr>
            <p:cNvPr id="22637" name="Freeform 93"/>
            <p:cNvSpPr>
              <a:spLocks/>
            </p:cNvSpPr>
            <p:nvPr/>
          </p:nvSpPr>
          <p:spPr bwMode="auto">
            <a:xfrm>
              <a:off x="6319" y="2761"/>
              <a:ext cx="60" cy="525"/>
            </a:xfrm>
            <a:custGeom>
              <a:avLst/>
              <a:gdLst>
                <a:gd name="T0" fmla="*/ 0 w 60"/>
                <a:gd name="T1" fmla="*/ 525 h 525"/>
                <a:gd name="T2" fmla="*/ 0 w 60"/>
                <a:gd name="T3" fmla="*/ 45 h 525"/>
                <a:gd name="T4" fmla="*/ 60 w 60"/>
                <a:gd name="T5" fmla="*/ 0 h 525"/>
                <a:gd name="T6" fmla="*/ 60 w 60"/>
                <a:gd name="T7" fmla="*/ 480 h 525"/>
                <a:gd name="T8" fmla="*/ 0 w 60"/>
                <a:gd name="T9" fmla="*/ 525 h 525"/>
                <a:gd name="T10" fmla="*/ 0 60000 65536"/>
                <a:gd name="T11" fmla="*/ 0 60000 65536"/>
                <a:gd name="T12" fmla="*/ 0 60000 65536"/>
                <a:gd name="T13" fmla="*/ 0 60000 65536"/>
                <a:gd name="T14" fmla="*/ 0 60000 65536"/>
                <a:gd name="T15" fmla="*/ 0 w 60"/>
                <a:gd name="T16" fmla="*/ 0 h 525"/>
                <a:gd name="T17" fmla="*/ 60 w 60"/>
                <a:gd name="T18" fmla="*/ 525 h 525"/>
              </a:gdLst>
              <a:ahLst/>
              <a:cxnLst>
                <a:cxn ang="T10">
                  <a:pos x="T0" y="T1"/>
                </a:cxn>
                <a:cxn ang="T11">
                  <a:pos x="T2" y="T3"/>
                </a:cxn>
                <a:cxn ang="T12">
                  <a:pos x="T4" y="T5"/>
                </a:cxn>
                <a:cxn ang="T13">
                  <a:pos x="T6" y="T7"/>
                </a:cxn>
                <a:cxn ang="T14">
                  <a:pos x="T8" y="T9"/>
                </a:cxn>
              </a:cxnLst>
              <a:rect l="T15" t="T16" r="T17" b="T18"/>
              <a:pathLst>
                <a:path w="60" h="525">
                  <a:moveTo>
                    <a:pt x="0" y="525"/>
                  </a:moveTo>
                  <a:lnTo>
                    <a:pt x="0" y="45"/>
                  </a:lnTo>
                  <a:lnTo>
                    <a:pt x="60" y="0"/>
                  </a:lnTo>
                  <a:lnTo>
                    <a:pt x="60" y="480"/>
                  </a:lnTo>
                  <a:lnTo>
                    <a:pt x="0" y="525"/>
                  </a:lnTo>
                  <a:close/>
                </a:path>
              </a:pathLst>
            </a:custGeom>
            <a:solidFill>
              <a:srgbClr val="668080"/>
            </a:solidFill>
            <a:ln w="9525">
              <a:solidFill>
                <a:srgbClr val="000000"/>
              </a:solidFill>
              <a:round/>
              <a:headEnd/>
              <a:tailEnd/>
            </a:ln>
          </p:spPr>
          <p:txBody>
            <a:bodyPr/>
            <a:lstStyle/>
            <a:p>
              <a:endParaRPr lang="es-ES"/>
            </a:p>
          </p:txBody>
        </p:sp>
        <p:sp>
          <p:nvSpPr>
            <p:cNvPr id="22638" name="Rectangle 94"/>
            <p:cNvSpPr>
              <a:spLocks noChangeArrowheads="1"/>
            </p:cNvSpPr>
            <p:nvPr/>
          </p:nvSpPr>
          <p:spPr bwMode="auto">
            <a:xfrm>
              <a:off x="6154" y="2806"/>
              <a:ext cx="165" cy="480"/>
            </a:xfrm>
            <a:prstGeom prst="rect">
              <a:avLst/>
            </a:prstGeom>
            <a:solidFill>
              <a:srgbClr val="CCFFFF"/>
            </a:solidFill>
            <a:ln w="9525">
              <a:solidFill>
                <a:srgbClr val="000000"/>
              </a:solidFill>
              <a:miter lim="800000"/>
              <a:headEnd/>
              <a:tailEnd/>
            </a:ln>
          </p:spPr>
          <p:txBody>
            <a:bodyPr/>
            <a:lstStyle/>
            <a:p>
              <a:endParaRPr lang="es-ES"/>
            </a:p>
          </p:txBody>
        </p:sp>
        <p:sp>
          <p:nvSpPr>
            <p:cNvPr id="22639" name="Freeform 95"/>
            <p:cNvSpPr>
              <a:spLocks/>
            </p:cNvSpPr>
            <p:nvPr/>
          </p:nvSpPr>
          <p:spPr bwMode="auto">
            <a:xfrm>
              <a:off x="6154" y="2761"/>
              <a:ext cx="225" cy="45"/>
            </a:xfrm>
            <a:custGeom>
              <a:avLst/>
              <a:gdLst>
                <a:gd name="T0" fmla="*/ 165 w 225"/>
                <a:gd name="T1" fmla="*/ 45 h 45"/>
                <a:gd name="T2" fmla="*/ 225 w 225"/>
                <a:gd name="T3" fmla="*/ 0 h 45"/>
                <a:gd name="T4" fmla="*/ 60 w 225"/>
                <a:gd name="T5" fmla="*/ 0 h 45"/>
                <a:gd name="T6" fmla="*/ 0 w 225"/>
                <a:gd name="T7" fmla="*/ 45 h 45"/>
                <a:gd name="T8" fmla="*/ 165 w 225"/>
                <a:gd name="T9" fmla="*/ 45 h 45"/>
                <a:gd name="T10" fmla="*/ 0 60000 65536"/>
                <a:gd name="T11" fmla="*/ 0 60000 65536"/>
                <a:gd name="T12" fmla="*/ 0 60000 65536"/>
                <a:gd name="T13" fmla="*/ 0 60000 65536"/>
                <a:gd name="T14" fmla="*/ 0 60000 65536"/>
                <a:gd name="T15" fmla="*/ 0 w 225"/>
                <a:gd name="T16" fmla="*/ 0 h 45"/>
                <a:gd name="T17" fmla="*/ 225 w 225"/>
                <a:gd name="T18" fmla="*/ 45 h 45"/>
              </a:gdLst>
              <a:ahLst/>
              <a:cxnLst>
                <a:cxn ang="T10">
                  <a:pos x="T0" y="T1"/>
                </a:cxn>
                <a:cxn ang="T11">
                  <a:pos x="T2" y="T3"/>
                </a:cxn>
                <a:cxn ang="T12">
                  <a:pos x="T4" y="T5"/>
                </a:cxn>
                <a:cxn ang="T13">
                  <a:pos x="T6" y="T7"/>
                </a:cxn>
                <a:cxn ang="T14">
                  <a:pos x="T8" y="T9"/>
                </a:cxn>
              </a:cxnLst>
              <a:rect l="T15" t="T16" r="T17" b="T18"/>
              <a:pathLst>
                <a:path w="225" h="45">
                  <a:moveTo>
                    <a:pt x="165" y="45"/>
                  </a:moveTo>
                  <a:lnTo>
                    <a:pt x="225" y="0"/>
                  </a:lnTo>
                  <a:lnTo>
                    <a:pt x="60" y="0"/>
                  </a:lnTo>
                  <a:lnTo>
                    <a:pt x="0" y="45"/>
                  </a:lnTo>
                  <a:lnTo>
                    <a:pt x="165" y="45"/>
                  </a:lnTo>
                  <a:close/>
                </a:path>
              </a:pathLst>
            </a:custGeom>
            <a:solidFill>
              <a:srgbClr val="99BFBF"/>
            </a:solidFill>
            <a:ln w="9525">
              <a:solidFill>
                <a:srgbClr val="000000"/>
              </a:solidFill>
              <a:round/>
              <a:headEnd/>
              <a:tailEnd/>
            </a:ln>
          </p:spPr>
          <p:txBody>
            <a:bodyPr/>
            <a:lstStyle/>
            <a:p>
              <a:endParaRPr lang="es-ES"/>
            </a:p>
          </p:txBody>
        </p:sp>
        <p:sp>
          <p:nvSpPr>
            <p:cNvPr id="22640" name="Freeform 96"/>
            <p:cNvSpPr>
              <a:spLocks/>
            </p:cNvSpPr>
            <p:nvPr/>
          </p:nvSpPr>
          <p:spPr bwMode="auto">
            <a:xfrm>
              <a:off x="6709" y="1095"/>
              <a:ext cx="60" cy="2191"/>
            </a:xfrm>
            <a:custGeom>
              <a:avLst/>
              <a:gdLst>
                <a:gd name="T0" fmla="*/ 0 w 60"/>
                <a:gd name="T1" fmla="*/ 2191 h 2191"/>
                <a:gd name="T2" fmla="*/ 0 w 60"/>
                <a:gd name="T3" fmla="*/ 45 h 2191"/>
                <a:gd name="T4" fmla="*/ 60 w 60"/>
                <a:gd name="T5" fmla="*/ 0 h 2191"/>
                <a:gd name="T6" fmla="*/ 60 w 60"/>
                <a:gd name="T7" fmla="*/ 2146 h 2191"/>
                <a:gd name="T8" fmla="*/ 0 w 60"/>
                <a:gd name="T9" fmla="*/ 2191 h 2191"/>
                <a:gd name="T10" fmla="*/ 0 60000 65536"/>
                <a:gd name="T11" fmla="*/ 0 60000 65536"/>
                <a:gd name="T12" fmla="*/ 0 60000 65536"/>
                <a:gd name="T13" fmla="*/ 0 60000 65536"/>
                <a:gd name="T14" fmla="*/ 0 60000 65536"/>
                <a:gd name="T15" fmla="*/ 0 w 60"/>
                <a:gd name="T16" fmla="*/ 0 h 2191"/>
                <a:gd name="T17" fmla="*/ 60 w 60"/>
                <a:gd name="T18" fmla="*/ 2191 h 2191"/>
              </a:gdLst>
              <a:ahLst/>
              <a:cxnLst>
                <a:cxn ang="T10">
                  <a:pos x="T0" y="T1"/>
                </a:cxn>
                <a:cxn ang="T11">
                  <a:pos x="T2" y="T3"/>
                </a:cxn>
                <a:cxn ang="T12">
                  <a:pos x="T4" y="T5"/>
                </a:cxn>
                <a:cxn ang="T13">
                  <a:pos x="T6" y="T7"/>
                </a:cxn>
                <a:cxn ang="T14">
                  <a:pos x="T8" y="T9"/>
                </a:cxn>
              </a:cxnLst>
              <a:rect l="T15" t="T16" r="T17" b="T18"/>
              <a:pathLst>
                <a:path w="60" h="2191">
                  <a:moveTo>
                    <a:pt x="0" y="2191"/>
                  </a:moveTo>
                  <a:lnTo>
                    <a:pt x="0" y="45"/>
                  </a:lnTo>
                  <a:lnTo>
                    <a:pt x="60" y="0"/>
                  </a:lnTo>
                  <a:lnTo>
                    <a:pt x="60" y="2146"/>
                  </a:lnTo>
                  <a:lnTo>
                    <a:pt x="0" y="2191"/>
                  </a:lnTo>
                  <a:close/>
                </a:path>
              </a:pathLst>
            </a:custGeom>
            <a:solidFill>
              <a:srgbClr val="4D4D80"/>
            </a:solidFill>
            <a:ln w="9525">
              <a:solidFill>
                <a:srgbClr val="000000"/>
              </a:solidFill>
              <a:round/>
              <a:headEnd/>
              <a:tailEnd/>
            </a:ln>
          </p:spPr>
          <p:txBody>
            <a:bodyPr/>
            <a:lstStyle/>
            <a:p>
              <a:endParaRPr lang="es-ES"/>
            </a:p>
          </p:txBody>
        </p:sp>
        <p:sp>
          <p:nvSpPr>
            <p:cNvPr id="22641" name="Rectangle 97"/>
            <p:cNvSpPr>
              <a:spLocks noChangeArrowheads="1"/>
            </p:cNvSpPr>
            <p:nvPr/>
          </p:nvSpPr>
          <p:spPr bwMode="auto">
            <a:xfrm>
              <a:off x="6559" y="1140"/>
              <a:ext cx="150" cy="2146"/>
            </a:xfrm>
            <a:prstGeom prst="rect">
              <a:avLst/>
            </a:prstGeom>
            <a:solidFill>
              <a:srgbClr val="9999FF"/>
            </a:solidFill>
            <a:ln w="9525">
              <a:solidFill>
                <a:srgbClr val="000000"/>
              </a:solidFill>
              <a:miter lim="800000"/>
              <a:headEnd/>
              <a:tailEnd/>
            </a:ln>
          </p:spPr>
          <p:txBody>
            <a:bodyPr/>
            <a:lstStyle/>
            <a:p>
              <a:endParaRPr lang="es-ES"/>
            </a:p>
          </p:txBody>
        </p:sp>
        <p:sp>
          <p:nvSpPr>
            <p:cNvPr id="22642" name="Freeform 98"/>
            <p:cNvSpPr>
              <a:spLocks/>
            </p:cNvSpPr>
            <p:nvPr/>
          </p:nvSpPr>
          <p:spPr bwMode="auto">
            <a:xfrm>
              <a:off x="6559" y="1095"/>
              <a:ext cx="210" cy="45"/>
            </a:xfrm>
            <a:custGeom>
              <a:avLst/>
              <a:gdLst>
                <a:gd name="T0" fmla="*/ 150 w 210"/>
                <a:gd name="T1" fmla="*/ 45 h 45"/>
                <a:gd name="T2" fmla="*/ 210 w 210"/>
                <a:gd name="T3" fmla="*/ 0 h 45"/>
                <a:gd name="T4" fmla="*/ 60 w 210"/>
                <a:gd name="T5" fmla="*/ 0 h 45"/>
                <a:gd name="T6" fmla="*/ 0 w 210"/>
                <a:gd name="T7" fmla="*/ 45 h 45"/>
                <a:gd name="T8" fmla="*/ 150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50" y="45"/>
                  </a:moveTo>
                  <a:lnTo>
                    <a:pt x="210" y="0"/>
                  </a:lnTo>
                  <a:lnTo>
                    <a:pt x="60" y="0"/>
                  </a:lnTo>
                  <a:lnTo>
                    <a:pt x="0" y="45"/>
                  </a:lnTo>
                  <a:lnTo>
                    <a:pt x="150" y="45"/>
                  </a:lnTo>
                  <a:close/>
                </a:path>
              </a:pathLst>
            </a:custGeom>
            <a:solidFill>
              <a:srgbClr val="7373BF"/>
            </a:solidFill>
            <a:ln w="9525">
              <a:solidFill>
                <a:srgbClr val="000000"/>
              </a:solidFill>
              <a:round/>
              <a:headEnd/>
              <a:tailEnd/>
            </a:ln>
          </p:spPr>
          <p:txBody>
            <a:bodyPr/>
            <a:lstStyle/>
            <a:p>
              <a:endParaRPr lang="es-ES"/>
            </a:p>
          </p:txBody>
        </p:sp>
        <p:sp>
          <p:nvSpPr>
            <p:cNvPr id="22643" name="Freeform 99"/>
            <p:cNvSpPr>
              <a:spLocks/>
            </p:cNvSpPr>
            <p:nvPr/>
          </p:nvSpPr>
          <p:spPr bwMode="auto">
            <a:xfrm>
              <a:off x="6874" y="3226"/>
              <a:ext cx="60" cy="60"/>
            </a:xfrm>
            <a:custGeom>
              <a:avLst/>
              <a:gdLst>
                <a:gd name="T0" fmla="*/ 0 w 60"/>
                <a:gd name="T1" fmla="*/ 60 h 60"/>
                <a:gd name="T2" fmla="*/ 0 w 60"/>
                <a:gd name="T3" fmla="*/ 30 h 60"/>
                <a:gd name="T4" fmla="*/ 60 w 60"/>
                <a:gd name="T5" fmla="*/ 0 h 60"/>
                <a:gd name="T6" fmla="*/ 60 w 60"/>
                <a:gd name="T7" fmla="*/ 15 h 60"/>
                <a:gd name="T8" fmla="*/ 0 w 60"/>
                <a:gd name="T9" fmla="*/ 60 h 60"/>
                <a:gd name="T10" fmla="*/ 0 60000 65536"/>
                <a:gd name="T11" fmla="*/ 0 60000 65536"/>
                <a:gd name="T12" fmla="*/ 0 60000 65536"/>
                <a:gd name="T13" fmla="*/ 0 60000 65536"/>
                <a:gd name="T14" fmla="*/ 0 60000 65536"/>
                <a:gd name="T15" fmla="*/ 0 w 60"/>
                <a:gd name="T16" fmla="*/ 0 h 60"/>
                <a:gd name="T17" fmla="*/ 60 w 60"/>
                <a:gd name="T18" fmla="*/ 60 h 60"/>
              </a:gdLst>
              <a:ahLst/>
              <a:cxnLst>
                <a:cxn ang="T10">
                  <a:pos x="T0" y="T1"/>
                </a:cxn>
                <a:cxn ang="T11">
                  <a:pos x="T2" y="T3"/>
                </a:cxn>
                <a:cxn ang="T12">
                  <a:pos x="T4" y="T5"/>
                </a:cxn>
                <a:cxn ang="T13">
                  <a:pos x="T6" y="T7"/>
                </a:cxn>
                <a:cxn ang="T14">
                  <a:pos x="T8" y="T9"/>
                </a:cxn>
              </a:cxnLst>
              <a:rect l="T15" t="T16" r="T17" b="T18"/>
              <a:pathLst>
                <a:path w="60" h="60">
                  <a:moveTo>
                    <a:pt x="0" y="60"/>
                  </a:moveTo>
                  <a:lnTo>
                    <a:pt x="0" y="30"/>
                  </a:lnTo>
                  <a:lnTo>
                    <a:pt x="60" y="0"/>
                  </a:lnTo>
                  <a:lnTo>
                    <a:pt x="60" y="15"/>
                  </a:lnTo>
                  <a:lnTo>
                    <a:pt x="0" y="60"/>
                  </a:lnTo>
                  <a:close/>
                </a:path>
              </a:pathLst>
            </a:custGeom>
            <a:solidFill>
              <a:srgbClr val="4D1A33"/>
            </a:solidFill>
            <a:ln w="9525">
              <a:solidFill>
                <a:srgbClr val="000000"/>
              </a:solidFill>
              <a:round/>
              <a:headEnd/>
              <a:tailEnd/>
            </a:ln>
          </p:spPr>
          <p:txBody>
            <a:bodyPr/>
            <a:lstStyle/>
            <a:p>
              <a:endParaRPr lang="es-ES"/>
            </a:p>
          </p:txBody>
        </p:sp>
        <p:sp>
          <p:nvSpPr>
            <p:cNvPr id="22644" name="Rectangle 100"/>
            <p:cNvSpPr>
              <a:spLocks noChangeArrowheads="1"/>
            </p:cNvSpPr>
            <p:nvPr/>
          </p:nvSpPr>
          <p:spPr bwMode="auto">
            <a:xfrm>
              <a:off x="6709" y="3256"/>
              <a:ext cx="165" cy="30"/>
            </a:xfrm>
            <a:prstGeom prst="rect">
              <a:avLst/>
            </a:prstGeom>
            <a:solidFill>
              <a:srgbClr val="993366"/>
            </a:solidFill>
            <a:ln w="9525">
              <a:solidFill>
                <a:srgbClr val="000000"/>
              </a:solidFill>
              <a:miter lim="800000"/>
              <a:headEnd/>
              <a:tailEnd/>
            </a:ln>
          </p:spPr>
          <p:txBody>
            <a:bodyPr/>
            <a:lstStyle/>
            <a:p>
              <a:endParaRPr lang="es-ES"/>
            </a:p>
          </p:txBody>
        </p:sp>
        <p:sp>
          <p:nvSpPr>
            <p:cNvPr id="22645" name="Freeform 101"/>
            <p:cNvSpPr>
              <a:spLocks/>
            </p:cNvSpPr>
            <p:nvPr/>
          </p:nvSpPr>
          <p:spPr bwMode="auto">
            <a:xfrm>
              <a:off x="6709" y="3226"/>
              <a:ext cx="225" cy="30"/>
            </a:xfrm>
            <a:custGeom>
              <a:avLst/>
              <a:gdLst>
                <a:gd name="T0" fmla="*/ 165 w 225"/>
                <a:gd name="T1" fmla="*/ 30 h 30"/>
                <a:gd name="T2" fmla="*/ 225 w 225"/>
                <a:gd name="T3" fmla="*/ 0 h 30"/>
                <a:gd name="T4" fmla="*/ 60 w 225"/>
                <a:gd name="T5" fmla="*/ 0 h 30"/>
                <a:gd name="T6" fmla="*/ 0 w 225"/>
                <a:gd name="T7" fmla="*/ 30 h 30"/>
                <a:gd name="T8" fmla="*/ 165 w 225"/>
                <a:gd name="T9" fmla="*/ 30 h 30"/>
                <a:gd name="T10" fmla="*/ 0 60000 65536"/>
                <a:gd name="T11" fmla="*/ 0 60000 65536"/>
                <a:gd name="T12" fmla="*/ 0 60000 65536"/>
                <a:gd name="T13" fmla="*/ 0 60000 65536"/>
                <a:gd name="T14" fmla="*/ 0 60000 65536"/>
                <a:gd name="T15" fmla="*/ 0 w 225"/>
                <a:gd name="T16" fmla="*/ 0 h 30"/>
                <a:gd name="T17" fmla="*/ 225 w 225"/>
                <a:gd name="T18" fmla="*/ 30 h 30"/>
              </a:gdLst>
              <a:ahLst/>
              <a:cxnLst>
                <a:cxn ang="T10">
                  <a:pos x="T0" y="T1"/>
                </a:cxn>
                <a:cxn ang="T11">
                  <a:pos x="T2" y="T3"/>
                </a:cxn>
                <a:cxn ang="T12">
                  <a:pos x="T4" y="T5"/>
                </a:cxn>
                <a:cxn ang="T13">
                  <a:pos x="T6" y="T7"/>
                </a:cxn>
                <a:cxn ang="T14">
                  <a:pos x="T8" y="T9"/>
                </a:cxn>
              </a:cxnLst>
              <a:rect l="T15" t="T16" r="T17" b="T18"/>
              <a:pathLst>
                <a:path w="225" h="30">
                  <a:moveTo>
                    <a:pt x="165" y="30"/>
                  </a:moveTo>
                  <a:lnTo>
                    <a:pt x="225" y="0"/>
                  </a:lnTo>
                  <a:lnTo>
                    <a:pt x="60" y="0"/>
                  </a:lnTo>
                  <a:lnTo>
                    <a:pt x="0" y="30"/>
                  </a:lnTo>
                  <a:lnTo>
                    <a:pt x="165" y="30"/>
                  </a:lnTo>
                  <a:close/>
                </a:path>
              </a:pathLst>
            </a:custGeom>
            <a:solidFill>
              <a:srgbClr val="73264D"/>
            </a:solidFill>
            <a:ln w="9525">
              <a:solidFill>
                <a:srgbClr val="000000"/>
              </a:solidFill>
              <a:round/>
              <a:headEnd/>
              <a:tailEnd/>
            </a:ln>
          </p:spPr>
          <p:txBody>
            <a:bodyPr/>
            <a:lstStyle/>
            <a:p>
              <a:endParaRPr lang="es-ES"/>
            </a:p>
          </p:txBody>
        </p:sp>
        <p:sp>
          <p:nvSpPr>
            <p:cNvPr id="22646" name="Freeform 102"/>
            <p:cNvSpPr>
              <a:spLocks/>
            </p:cNvSpPr>
            <p:nvPr/>
          </p:nvSpPr>
          <p:spPr bwMode="auto">
            <a:xfrm>
              <a:off x="7039" y="2911"/>
              <a:ext cx="45" cy="375"/>
            </a:xfrm>
            <a:custGeom>
              <a:avLst/>
              <a:gdLst>
                <a:gd name="T0" fmla="*/ 0 w 45"/>
                <a:gd name="T1" fmla="*/ 375 h 375"/>
                <a:gd name="T2" fmla="*/ 0 w 45"/>
                <a:gd name="T3" fmla="*/ 45 h 375"/>
                <a:gd name="T4" fmla="*/ 45 w 45"/>
                <a:gd name="T5" fmla="*/ 0 h 375"/>
                <a:gd name="T6" fmla="*/ 45 w 45"/>
                <a:gd name="T7" fmla="*/ 330 h 375"/>
                <a:gd name="T8" fmla="*/ 0 w 45"/>
                <a:gd name="T9" fmla="*/ 375 h 375"/>
                <a:gd name="T10" fmla="*/ 0 60000 65536"/>
                <a:gd name="T11" fmla="*/ 0 60000 65536"/>
                <a:gd name="T12" fmla="*/ 0 60000 65536"/>
                <a:gd name="T13" fmla="*/ 0 60000 65536"/>
                <a:gd name="T14" fmla="*/ 0 60000 65536"/>
                <a:gd name="T15" fmla="*/ 0 w 45"/>
                <a:gd name="T16" fmla="*/ 0 h 375"/>
                <a:gd name="T17" fmla="*/ 45 w 45"/>
                <a:gd name="T18" fmla="*/ 375 h 375"/>
              </a:gdLst>
              <a:ahLst/>
              <a:cxnLst>
                <a:cxn ang="T10">
                  <a:pos x="T0" y="T1"/>
                </a:cxn>
                <a:cxn ang="T11">
                  <a:pos x="T2" y="T3"/>
                </a:cxn>
                <a:cxn ang="T12">
                  <a:pos x="T4" y="T5"/>
                </a:cxn>
                <a:cxn ang="T13">
                  <a:pos x="T6" y="T7"/>
                </a:cxn>
                <a:cxn ang="T14">
                  <a:pos x="T8" y="T9"/>
                </a:cxn>
              </a:cxnLst>
              <a:rect l="T15" t="T16" r="T17" b="T18"/>
              <a:pathLst>
                <a:path w="45" h="375">
                  <a:moveTo>
                    <a:pt x="0" y="375"/>
                  </a:moveTo>
                  <a:lnTo>
                    <a:pt x="0" y="45"/>
                  </a:lnTo>
                  <a:lnTo>
                    <a:pt x="45" y="0"/>
                  </a:lnTo>
                  <a:lnTo>
                    <a:pt x="45" y="330"/>
                  </a:lnTo>
                  <a:lnTo>
                    <a:pt x="0" y="375"/>
                  </a:lnTo>
                  <a:close/>
                </a:path>
              </a:pathLst>
            </a:custGeom>
            <a:solidFill>
              <a:srgbClr val="808066"/>
            </a:solidFill>
            <a:ln w="9525">
              <a:solidFill>
                <a:srgbClr val="000000"/>
              </a:solidFill>
              <a:round/>
              <a:headEnd/>
              <a:tailEnd/>
            </a:ln>
          </p:spPr>
          <p:txBody>
            <a:bodyPr/>
            <a:lstStyle/>
            <a:p>
              <a:endParaRPr lang="es-ES"/>
            </a:p>
          </p:txBody>
        </p:sp>
        <p:sp>
          <p:nvSpPr>
            <p:cNvPr id="22647" name="Rectangle 103"/>
            <p:cNvSpPr>
              <a:spLocks noChangeArrowheads="1"/>
            </p:cNvSpPr>
            <p:nvPr/>
          </p:nvSpPr>
          <p:spPr bwMode="auto">
            <a:xfrm>
              <a:off x="6874" y="2956"/>
              <a:ext cx="165" cy="330"/>
            </a:xfrm>
            <a:prstGeom prst="rect">
              <a:avLst/>
            </a:prstGeom>
            <a:solidFill>
              <a:srgbClr val="FFFFCC"/>
            </a:solidFill>
            <a:ln w="9525">
              <a:solidFill>
                <a:srgbClr val="000000"/>
              </a:solidFill>
              <a:miter lim="800000"/>
              <a:headEnd/>
              <a:tailEnd/>
            </a:ln>
          </p:spPr>
          <p:txBody>
            <a:bodyPr/>
            <a:lstStyle/>
            <a:p>
              <a:endParaRPr lang="es-ES"/>
            </a:p>
          </p:txBody>
        </p:sp>
        <p:sp>
          <p:nvSpPr>
            <p:cNvPr id="22648" name="Freeform 104"/>
            <p:cNvSpPr>
              <a:spLocks/>
            </p:cNvSpPr>
            <p:nvPr/>
          </p:nvSpPr>
          <p:spPr bwMode="auto">
            <a:xfrm>
              <a:off x="6874" y="2911"/>
              <a:ext cx="210" cy="45"/>
            </a:xfrm>
            <a:custGeom>
              <a:avLst/>
              <a:gdLst>
                <a:gd name="T0" fmla="*/ 165 w 210"/>
                <a:gd name="T1" fmla="*/ 45 h 45"/>
                <a:gd name="T2" fmla="*/ 210 w 210"/>
                <a:gd name="T3" fmla="*/ 0 h 45"/>
                <a:gd name="T4" fmla="*/ 60 w 210"/>
                <a:gd name="T5" fmla="*/ 0 h 45"/>
                <a:gd name="T6" fmla="*/ 0 w 210"/>
                <a:gd name="T7" fmla="*/ 45 h 45"/>
                <a:gd name="T8" fmla="*/ 165 w 210"/>
                <a:gd name="T9" fmla="*/ 45 h 45"/>
                <a:gd name="T10" fmla="*/ 0 60000 65536"/>
                <a:gd name="T11" fmla="*/ 0 60000 65536"/>
                <a:gd name="T12" fmla="*/ 0 60000 65536"/>
                <a:gd name="T13" fmla="*/ 0 60000 65536"/>
                <a:gd name="T14" fmla="*/ 0 60000 65536"/>
                <a:gd name="T15" fmla="*/ 0 w 210"/>
                <a:gd name="T16" fmla="*/ 0 h 45"/>
                <a:gd name="T17" fmla="*/ 210 w 210"/>
                <a:gd name="T18" fmla="*/ 45 h 45"/>
              </a:gdLst>
              <a:ahLst/>
              <a:cxnLst>
                <a:cxn ang="T10">
                  <a:pos x="T0" y="T1"/>
                </a:cxn>
                <a:cxn ang="T11">
                  <a:pos x="T2" y="T3"/>
                </a:cxn>
                <a:cxn ang="T12">
                  <a:pos x="T4" y="T5"/>
                </a:cxn>
                <a:cxn ang="T13">
                  <a:pos x="T6" y="T7"/>
                </a:cxn>
                <a:cxn ang="T14">
                  <a:pos x="T8" y="T9"/>
                </a:cxn>
              </a:cxnLst>
              <a:rect l="T15" t="T16" r="T17" b="T18"/>
              <a:pathLst>
                <a:path w="210" h="45">
                  <a:moveTo>
                    <a:pt x="165" y="45"/>
                  </a:moveTo>
                  <a:lnTo>
                    <a:pt x="210" y="0"/>
                  </a:lnTo>
                  <a:lnTo>
                    <a:pt x="60" y="0"/>
                  </a:lnTo>
                  <a:lnTo>
                    <a:pt x="0" y="45"/>
                  </a:lnTo>
                  <a:lnTo>
                    <a:pt x="165" y="45"/>
                  </a:lnTo>
                  <a:close/>
                </a:path>
              </a:pathLst>
            </a:custGeom>
            <a:solidFill>
              <a:srgbClr val="BFBF99"/>
            </a:solidFill>
            <a:ln w="9525">
              <a:solidFill>
                <a:srgbClr val="000000"/>
              </a:solidFill>
              <a:round/>
              <a:headEnd/>
              <a:tailEnd/>
            </a:ln>
          </p:spPr>
          <p:txBody>
            <a:bodyPr/>
            <a:lstStyle/>
            <a:p>
              <a:endParaRPr lang="es-ES"/>
            </a:p>
          </p:txBody>
        </p:sp>
        <p:sp>
          <p:nvSpPr>
            <p:cNvPr id="22649" name="Freeform 105"/>
            <p:cNvSpPr>
              <a:spLocks/>
            </p:cNvSpPr>
            <p:nvPr/>
          </p:nvSpPr>
          <p:spPr bwMode="auto">
            <a:xfrm>
              <a:off x="7190" y="2671"/>
              <a:ext cx="60" cy="615"/>
            </a:xfrm>
            <a:custGeom>
              <a:avLst/>
              <a:gdLst>
                <a:gd name="T0" fmla="*/ 0 w 60"/>
                <a:gd name="T1" fmla="*/ 615 h 615"/>
                <a:gd name="T2" fmla="*/ 0 w 60"/>
                <a:gd name="T3" fmla="*/ 45 h 615"/>
                <a:gd name="T4" fmla="*/ 60 w 60"/>
                <a:gd name="T5" fmla="*/ 0 h 615"/>
                <a:gd name="T6" fmla="*/ 60 w 60"/>
                <a:gd name="T7" fmla="*/ 570 h 615"/>
                <a:gd name="T8" fmla="*/ 0 w 60"/>
                <a:gd name="T9" fmla="*/ 615 h 615"/>
                <a:gd name="T10" fmla="*/ 0 60000 65536"/>
                <a:gd name="T11" fmla="*/ 0 60000 65536"/>
                <a:gd name="T12" fmla="*/ 0 60000 65536"/>
                <a:gd name="T13" fmla="*/ 0 60000 65536"/>
                <a:gd name="T14" fmla="*/ 0 60000 65536"/>
                <a:gd name="T15" fmla="*/ 0 w 60"/>
                <a:gd name="T16" fmla="*/ 0 h 615"/>
                <a:gd name="T17" fmla="*/ 60 w 60"/>
                <a:gd name="T18" fmla="*/ 615 h 615"/>
              </a:gdLst>
              <a:ahLst/>
              <a:cxnLst>
                <a:cxn ang="T10">
                  <a:pos x="T0" y="T1"/>
                </a:cxn>
                <a:cxn ang="T11">
                  <a:pos x="T2" y="T3"/>
                </a:cxn>
                <a:cxn ang="T12">
                  <a:pos x="T4" y="T5"/>
                </a:cxn>
                <a:cxn ang="T13">
                  <a:pos x="T6" y="T7"/>
                </a:cxn>
                <a:cxn ang="T14">
                  <a:pos x="T8" y="T9"/>
                </a:cxn>
              </a:cxnLst>
              <a:rect l="T15" t="T16" r="T17" b="T18"/>
              <a:pathLst>
                <a:path w="60" h="615">
                  <a:moveTo>
                    <a:pt x="0" y="615"/>
                  </a:moveTo>
                  <a:lnTo>
                    <a:pt x="0" y="45"/>
                  </a:lnTo>
                  <a:lnTo>
                    <a:pt x="60" y="0"/>
                  </a:lnTo>
                  <a:lnTo>
                    <a:pt x="60" y="570"/>
                  </a:lnTo>
                  <a:lnTo>
                    <a:pt x="0" y="615"/>
                  </a:lnTo>
                  <a:close/>
                </a:path>
              </a:pathLst>
            </a:custGeom>
            <a:solidFill>
              <a:srgbClr val="668080"/>
            </a:solidFill>
            <a:ln w="9525">
              <a:solidFill>
                <a:srgbClr val="000000"/>
              </a:solidFill>
              <a:round/>
              <a:headEnd/>
              <a:tailEnd/>
            </a:ln>
          </p:spPr>
          <p:txBody>
            <a:bodyPr/>
            <a:lstStyle/>
            <a:p>
              <a:endParaRPr lang="es-ES"/>
            </a:p>
          </p:txBody>
        </p:sp>
        <p:sp>
          <p:nvSpPr>
            <p:cNvPr id="22650" name="Rectangle 106"/>
            <p:cNvSpPr>
              <a:spLocks noChangeArrowheads="1"/>
            </p:cNvSpPr>
            <p:nvPr/>
          </p:nvSpPr>
          <p:spPr bwMode="auto">
            <a:xfrm>
              <a:off x="7039" y="2716"/>
              <a:ext cx="151" cy="570"/>
            </a:xfrm>
            <a:prstGeom prst="rect">
              <a:avLst/>
            </a:prstGeom>
            <a:solidFill>
              <a:srgbClr val="CCFFFF"/>
            </a:solidFill>
            <a:ln w="9525">
              <a:solidFill>
                <a:srgbClr val="000000"/>
              </a:solidFill>
              <a:miter lim="800000"/>
              <a:headEnd/>
              <a:tailEnd/>
            </a:ln>
          </p:spPr>
          <p:txBody>
            <a:bodyPr/>
            <a:lstStyle/>
            <a:p>
              <a:endParaRPr lang="es-ES"/>
            </a:p>
          </p:txBody>
        </p:sp>
        <p:sp>
          <p:nvSpPr>
            <p:cNvPr id="22651" name="Freeform 107"/>
            <p:cNvSpPr>
              <a:spLocks/>
            </p:cNvSpPr>
            <p:nvPr/>
          </p:nvSpPr>
          <p:spPr bwMode="auto">
            <a:xfrm>
              <a:off x="7039" y="2671"/>
              <a:ext cx="211" cy="45"/>
            </a:xfrm>
            <a:custGeom>
              <a:avLst/>
              <a:gdLst>
                <a:gd name="T0" fmla="*/ 151 w 211"/>
                <a:gd name="T1" fmla="*/ 45 h 45"/>
                <a:gd name="T2" fmla="*/ 211 w 211"/>
                <a:gd name="T3" fmla="*/ 0 h 45"/>
                <a:gd name="T4" fmla="*/ 45 w 211"/>
                <a:gd name="T5" fmla="*/ 0 h 45"/>
                <a:gd name="T6" fmla="*/ 0 w 211"/>
                <a:gd name="T7" fmla="*/ 45 h 45"/>
                <a:gd name="T8" fmla="*/ 151 w 211"/>
                <a:gd name="T9" fmla="*/ 45 h 45"/>
                <a:gd name="T10" fmla="*/ 0 60000 65536"/>
                <a:gd name="T11" fmla="*/ 0 60000 65536"/>
                <a:gd name="T12" fmla="*/ 0 60000 65536"/>
                <a:gd name="T13" fmla="*/ 0 60000 65536"/>
                <a:gd name="T14" fmla="*/ 0 60000 65536"/>
                <a:gd name="T15" fmla="*/ 0 w 211"/>
                <a:gd name="T16" fmla="*/ 0 h 45"/>
                <a:gd name="T17" fmla="*/ 211 w 211"/>
                <a:gd name="T18" fmla="*/ 45 h 45"/>
              </a:gdLst>
              <a:ahLst/>
              <a:cxnLst>
                <a:cxn ang="T10">
                  <a:pos x="T0" y="T1"/>
                </a:cxn>
                <a:cxn ang="T11">
                  <a:pos x="T2" y="T3"/>
                </a:cxn>
                <a:cxn ang="T12">
                  <a:pos x="T4" y="T5"/>
                </a:cxn>
                <a:cxn ang="T13">
                  <a:pos x="T6" y="T7"/>
                </a:cxn>
                <a:cxn ang="T14">
                  <a:pos x="T8" y="T9"/>
                </a:cxn>
              </a:cxnLst>
              <a:rect l="T15" t="T16" r="T17" b="T18"/>
              <a:pathLst>
                <a:path w="211" h="45">
                  <a:moveTo>
                    <a:pt x="151" y="45"/>
                  </a:moveTo>
                  <a:lnTo>
                    <a:pt x="211" y="0"/>
                  </a:lnTo>
                  <a:lnTo>
                    <a:pt x="45" y="0"/>
                  </a:lnTo>
                  <a:lnTo>
                    <a:pt x="0" y="45"/>
                  </a:lnTo>
                  <a:lnTo>
                    <a:pt x="151" y="45"/>
                  </a:lnTo>
                  <a:close/>
                </a:path>
              </a:pathLst>
            </a:custGeom>
            <a:solidFill>
              <a:srgbClr val="99BFBF"/>
            </a:solidFill>
            <a:ln w="9525">
              <a:solidFill>
                <a:srgbClr val="000000"/>
              </a:solidFill>
              <a:round/>
              <a:headEnd/>
              <a:tailEnd/>
            </a:ln>
          </p:spPr>
          <p:txBody>
            <a:bodyPr/>
            <a:lstStyle/>
            <a:p>
              <a:endParaRPr lang="es-ES"/>
            </a:p>
          </p:txBody>
        </p:sp>
        <p:sp>
          <p:nvSpPr>
            <p:cNvPr id="22652" name="Line 108"/>
            <p:cNvSpPr>
              <a:spLocks noChangeShapeType="1"/>
            </p:cNvSpPr>
            <p:nvPr/>
          </p:nvSpPr>
          <p:spPr bwMode="auto">
            <a:xfrm flipV="1">
              <a:off x="1141" y="930"/>
              <a:ext cx="1" cy="2386"/>
            </a:xfrm>
            <a:prstGeom prst="line">
              <a:avLst/>
            </a:prstGeom>
            <a:noFill/>
            <a:ln w="0">
              <a:solidFill>
                <a:srgbClr val="000000"/>
              </a:solidFill>
              <a:round/>
              <a:headEnd/>
              <a:tailEnd/>
            </a:ln>
          </p:spPr>
          <p:txBody>
            <a:bodyPr/>
            <a:lstStyle/>
            <a:p>
              <a:endParaRPr lang="es-ES"/>
            </a:p>
          </p:txBody>
        </p:sp>
        <p:sp>
          <p:nvSpPr>
            <p:cNvPr id="22653" name="Line 109"/>
            <p:cNvSpPr>
              <a:spLocks noChangeShapeType="1"/>
            </p:cNvSpPr>
            <p:nvPr/>
          </p:nvSpPr>
          <p:spPr bwMode="auto">
            <a:xfrm flipH="1">
              <a:off x="1096" y="3316"/>
              <a:ext cx="45" cy="1"/>
            </a:xfrm>
            <a:prstGeom prst="line">
              <a:avLst/>
            </a:prstGeom>
            <a:noFill/>
            <a:ln w="0">
              <a:solidFill>
                <a:srgbClr val="000000"/>
              </a:solidFill>
              <a:round/>
              <a:headEnd/>
              <a:tailEnd/>
            </a:ln>
          </p:spPr>
          <p:txBody>
            <a:bodyPr/>
            <a:lstStyle/>
            <a:p>
              <a:endParaRPr lang="es-ES"/>
            </a:p>
          </p:txBody>
        </p:sp>
        <p:sp>
          <p:nvSpPr>
            <p:cNvPr id="22654" name="Line 110"/>
            <p:cNvSpPr>
              <a:spLocks noChangeShapeType="1"/>
            </p:cNvSpPr>
            <p:nvPr/>
          </p:nvSpPr>
          <p:spPr bwMode="auto">
            <a:xfrm flipH="1">
              <a:off x="1096" y="3076"/>
              <a:ext cx="45" cy="1"/>
            </a:xfrm>
            <a:prstGeom prst="line">
              <a:avLst/>
            </a:prstGeom>
            <a:noFill/>
            <a:ln w="0">
              <a:solidFill>
                <a:srgbClr val="000000"/>
              </a:solidFill>
              <a:round/>
              <a:headEnd/>
              <a:tailEnd/>
            </a:ln>
          </p:spPr>
          <p:txBody>
            <a:bodyPr/>
            <a:lstStyle/>
            <a:p>
              <a:endParaRPr lang="es-ES"/>
            </a:p>
          </p:txBody>
        </p:sp>
        <p:sp>
          <p:nvSpPr>
            <p:cNvPr id="22655" name="Line 111"/>
            <p:cNvSpPr>
              <a:spLocks noChangeShapeType="1"/>
            </p:cNvSpPr>
            <p:nvPr/>
          </p:nvSpPr>
          <p:spPr bwMode="auto">
            <a:xfrm flipH="1">
              <a:off x="1096" y="2836"/>
              <a:ext cx="45" cy="1"/>
            </a:xfrm>
            <a:prstGeom prst="line">
              <a:avLst/>
            </a:prstGeom>
            <a:noFill/>
            <a:ln w="0">
              <a:solidFill>
                <a:srgbClr val="000000"/>
              </a:solidFill>
              <a:round/>
              <a:headEnd/>
              <a:tailEnd/>
            </a:ln>
          </p:spPr>
          <p:txBody>
            <a:bodyPr/>
            <a:lstStyle/>
            <a:p>
              <a:endParaRPr lang="es-ES"/>
            </a:p>
          </p:txBody>
        </p:sp>
        <p:sp>
          <p:nvSpPr>
            <p:cNvPr id="22656" name="Line 112"/>
            <p:cNvSpPr>
              <a:spLocks noChangeShapeType="1"/>
            </p:cNvSpPr>
            <p:nvPr/>
          </p:nvSpPr>
          <p:spPr bwMode="auto">
            <a:xfrm flipH="1">
              <a:off x="1096" y="2596"/>
              <a:ext cx="45" cy="1"/>
            </a:xfrm>
            <a:prstGeom prst="line">
              <a:avLst/>
            </a:prstGeom>
            <a:noFill/>
            <a:ln w="0">
              <a:solidFill>
                <a:srgbClr val="000000"/>
              </a:solidFill>
              <a:round/>
              <a:headEnd/>
              <a:tailEnd/>
            </a:ln>
          </p:spPr>
          <p:txBody>
            <a:bodyPr/>
            <a:lstStyle/>
            <a:p>
              <a:endParaRPr lang="es-ES"/>
            </a:p>
          </p:txBody>
        </p:sp>
        <p:sp>
          <p:nvSpPr>
            <p:cNvPr id="22657" name="Line 113"/>
            <p:cNvSpPr>
              <a:spLocks noChangeShapeType="1"/>
            </p:cNvSpPr>
            <p:nvPr/>
          </p:nvSpPr>
          <p:spPr bwMode="auto">
            <a:xfrm flipH="1">
              <a:off x="1096" y="2356"/>
              <a:ext cx="45" cy="1"/>
            </a:xfrm>
            <a:prstGeom prst="line">
              <a:avLst/>
            </a:prstGeom>
            <a:noFill/>
            <a:ln w="0">
              <a:solidFill>
                <a:srgbClr val="000000"/>
              </a:solidFill>
              <a:round/>
              <a:headEnd/>
              <a:tailEnd/>
            </a:ln>
          </p:spPr>
          <p:txBody>
            <a:bodyPr/>
            <a:lstStyle/>
            <a:p>
              <a:endParaRPr lang="es-ES"/>
            </a:p>
          </p:txBody>
        </p:sp>
        <p:sp>
          <p:nvSpPr>
            <p:cNvPr id="22658" name="Line 114"/>
            <p:cNvSpPr>
              <a:spLocks noChangeShapeType="1"/>
            </p:cNvSpPr>
            <p:nvPr/>
          </p:nvSpPr>
          <p:spPr bwMode="auto">
            <a:xfrm flipH="1">
              <a:off x="1096" y="2116"/>
              <a:ext cx="45" cy="1"/>
            </a:xfrm>
            <a:prstGeom prst="line">
              <a:avLst/>
            </a:prstGeom>
            <a:noFill/>
            <a:ln w="0">
              <a:solidFill>
                <a:srgbClr val="000000"/>
              </a:solidFill>
              <a:round/>
              <a:headEnd/>
              <a:tailEnd/>
            </a:ln>
          </p:spPr>
          <p:txBody>
            <a:bodyPr/>
            <a:lstStyle/>
            <a:p>
              <a:endParaRPr lang="es-ES"/>
            </a:p>
          </p:txBody>
        </p:sp>
        <p:sp>
          <p:nvSpPr>
            <p:cNvPr id="22659" name="Line 115"/>
            <p:cNvSpPr>
              <a:spLocks noChangeShapeType="1"/>
            </p:cNvSpPr>
            <p:nvPr/>
          </p:nvSpPr>
          <p:spPr bwMode="auto">
            <a:xfrm flipH="1">
              <a:off x="1096" y="1891"/>
              <a:ext cx="45" cy="1"/>
            </a:xfrm>
            <a:prstGeom prst="line">
              <a:avLst/>
            </a:prstGeom>
            <a:noFill/>
            <a:ln w="0">
              <a:solidFill>
                <a:srgbClr val="000000"/>
              </a:solidFill>
              <a:round/>
              <a:headEnd/>
              <a:tailEnd/>
            </a:ln>
          </p:spPr>
          <p:txBody>
            <a:bodyPr/>
            <a:lstStyle/>
            <a:p>
              <a:endParaRPr lang="es-ES"/>
            </a:p>
          </p:txBody>
        </p:sp>
        <p:sp>
          <p:nvSpPr>
            <p:cNvPr id="22660" name="Line 116"/>
            <p:cNvSpPr>
              <a:spLocks noChangeShapeType="1"/>
            </p:cNvSpPr>
            <p:nvPr/>
          </p:nvSpPr>
          <p:spPr bwMode="auto">
            <a:xfrm flipH="1">
              <a:off x="1096" y="1651"/>
              <a:ext cx="45" cy="1"/>
            </a:xfrm>
            <a:prstGeom prst="line">
              <a:avLst/>
            </a:prstGeom>
            <a:noFill/>
            <a:ln w="0">
              <a:solidFill>
                <a:srgbClr val="000000"/>
              </a:solidFill>
              <a:round/>
              <a:headEnd/>
              <a:tailEnd/>
            </a:ln>
          </p:spPr>
          <p:txBody>
            <a:bodyPr/>
            <a:lstStyle/>
            <a:p>
              <a:endParaRPr lang="es-ES"/>
            </a:p>
          </p:txBody>
        </p:sp>
        <p:sp>
          <p:nvSpPr>
            <p:cNvPr id="22661" name="Line 117"/>
            <p:cNvSpPr>
              <a:spLocks noChangeShapeType="1"/>
            </p:cNvSpPr>
            <p:nvPr/>
          </p:nvSpPr>
          <p:spPr bwMode="auto">
            <a:xfrm flipH="1">
              <a:off x="1096" y="1411"/>
              <a:ext cx="45" cy="1"/>
            </a:xfrm>
            <a:prstGeom prst="line">
              <a:avLst/>
            </a:prstGeom>
            <a:noFill/>
            <a:ln w="0">
              <a:solidFill>
                <a:srgbClr val="000000"/>
              </a:solidFill>
              <a:round/>
              <a:headEnd/>
              <a:tailEnd/>
            </a:ln>
          </p:spPr>
          <p:txBody>
            <a:bodyPr/>
            <a:lstStyle/>
            <a:p>
              <a:endParaRPr lang="es-ES"/>
            </a:p>
          </p:txBody>
        </p:sp>
        <p:sp>
          <p:nvSpPr>
            <p:cNvPr id="22662" name="Line 118"/>
            <p:cNvSpPr>
              <a:spLocks noChangeShapeType="1"/>
            </p:cNvSpPr>
            <p:nvPr/>
          </p:nvSpPr>
          <p:spPr bwMode="auto">
            <a:xfrm flipH="1">
              <a:off x="1096" y="1170"/>
              <a:ext cx="45" cy="1"/>
            </a:xfrm>
            <a:prstGeom prst="line">
              <a:avLst/>
            </a:prstGeom>
            <a:noFill/>
            <a:ln w="0">
              <a:solidFill>
                <a:srgbClr val="000000"/>
              </a:solidFill>
              <a:round/>
              <a:headEnd/>
              <a:tailEnd/>
            </a:ln>
          </p:spPr>
          <p:txBody>
            <a:bodyPr/>
            <a:lstStyle/>
            <a:p>
              <a:endParaRPr lang="es-ES"/>
            </a:p>
          </p:txBody>
        </p:sp>
        <p:sp>
          <p:nvSpPr>
            <p:cNvPr id="22663" name="Line 119"/>
            <p:cNvSpPr>
              <a:spLocks noChangeShapeType="1"/>
            </p:cNvSpPr>
            <p:nvPr/>
          </p:nvSpPr>
          <p:spPr bwMode="auto">
            <a:xfrm flipH="1">
              <a:off x="1096" y="930"/>
              <a:ext cx="45" cy="1"/>
            </a:xfrm>
            <a:prstGeom prst="line">
              <a:avLst/>
            </a:prstGeom>
            <a:noFill/>
            <a:ln w="0">
              <a:solidFill>
                <a:srgbClr val="000000"/>
              </a:solidFill>
              <a:round/>
              <a:headEnd/>
              <a:tailEnd/>
            </a:ln>
          </p:spPr>
          <p:txBody>
            <a:bodyPr/>
            <a:lstStyle/>
            <a:p>
              <a:endParaRPr lang="es-ES"/>
            </a:p>
          </p:txBody>
        </p:sp>
        <p:sp>
          <p:nvSpPr>
            <p:cNvPr id="22664" name="Rectangle 120"/>
            <p:cNvSpPr>
              <a:spLocks noChangeArrowheads="1"/>
            </p:cNvSpPr>
            <p:nvPr/>
          </p:nvSpPr>
          <p:spPr bwMode="auto">
            <a:xfrm>
              <a:off x="600" y="3212"/>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0.00%</a:t>
              </a:r>
              <a:endParaRPr lang="es-ES_tradnl"/>
            </a:p>
          </p:txBody>
        </p:sp>
        <p:sp>
          <p:nvSpPr>
            <p:cNvPr id="22665" name="Rectangle 121"/>
            <p:cNvSpPr>
              <a:spLocks noChangeArrowheads="1"/>
            </p:cNvSpPr>
            <p:nvPr/>
          </p:nvSpPr>
          <p:spPr bwMode="auto">
            <a:xfrm>
              <a:off x="600" y="2970"/>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0.50%</a:t>
              </a:r>
              <a:endParaRPr lang="es-ES_tradnl"/>
            </a:p>
          </p:txBody>
        </p:sp>
        <p:sp>
          <p:nvSpPr>
            <p:cNvPr id="22666" name="Rectangle 122"/>
            <p:cNvSpPr>
              <a:spLocks noChangeArrowheads="1"/>
            </p:cNvSpPr>
            <p:nvPr/>
          </p:nvSpPr>
          <p:spPr bwMode="auto">
            <a:xfrm>
              <a:off x="600" y="2729"/>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1.00%</a:t>
              </a:r>
              <a:endParaRPr lang="es-ES_tradnl"/>
            </a:p>
          </p:txBody>
        </p:sp>
        <p:sp>
          <p:nvSpPr>
            <p:cNvPr id="22667" name="Rectangle 123"/>
            <p:cNvSpPr>
              <a:spLocks noChangeArrowheads="1"/>
            </p:cNvSpPr>
            <p:nvPr/>
          </p:nvSpPr>
          <p:spPr bwMode="auto">
            <a:xfrm>
              <a:off x="600" y="2491"/>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1.50%</a:t>
              </a:r>
              <a:endParaRPr lang="es-ES_tradnl"/>
            </a:p>
          </p:txBody>
        </p:sp>
        <p:sp>
          <p:nvSpPr>
            <p:cNvPr id="22668" name="Rectangle 124"/>
            <p:cNvSpPr>
              <a:spLocks noChangeArrowheads="1"/>
            </p:cNvSpPr>
            <p:nvPr/>
          </p:nvSpPr>
          <p:spPr bwMode="auto">
            <a:xfrm>
              <a:off x="600" y="2250"/>
              <a:ext cx="600" cy="247"/>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2.00%</a:t>
              </a:r>
              <a:endParaRPr lang="es-ES_tradnl"/>
            </a:p>
          </p:txBody>
        </p:sp>
        <p:sp>
          <p:nvSpPr>
            <p:cNvPr id="22669" name="Rectangle 125"/>
            <p:cNvSpPr>
              <a:spLocks noChangeArrowheads="1"/>
            </p:cNvSpPr>
            <p:nvPr/>
          </p:nvSpPr>
          <p:spPr bwMode="auto">
            <a:xfrm>
              <a:off x="600" y="2011"/>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2.50%</a:t>
              </a:r>
              <a:endParaRPr lang="es-ES_tradnl"/>
            </a:p>
          </p:txBody>
        </p:sp>
        <p:sp>
          <p:nvSpPr>
            <p:cNvPr id="22670" name="Rectangle 126"/>
            <p:cNvSpPr>
              <a:spLocks noChangeArrowheads="1"/>
            </p:cNvSpPr>
            <p:nvPr/>
          </p:nvSpPr>
          <p:spPr bwMode="auto">
            <a:xfrm>
              <a:off x="600" y="1786"/>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3.00%</a:t>
              </a:r>
              <a:endParaRPr lang="es-ES_tradnl"/>
            </a:p>
          </p:txBody>
        </p:sp>
        <p:sp>
          <p:nvSpPr>
            <p:cNvPr id="22671" name="Rectangle 127"/>
            <p:cNvSpPr>
              <a:spLocks noChangeArrowheads="1"/>
            </p:cNvSpPr>
            <p:nvPr/>
          </p:nvSpPr>
          <p:spPr bwMode="auto">
            <a:xfrm>
              <a:off x="600" y="1548"/>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3.50%</a:t>
              </a:r>
              <a:endParaRPr lang="es-ES_tradnl"/>
            </a:p>
          </p:txBody>
        </p:sp>
        <p:sp>
          <p:nvSpPr>
            <p:cNvPr id="22672" name="Rectangle 128"/>
            <p:cNvSpPr>
              <a:spLocks noChangeArrowheads="1"/>
            </p:cNvSpPr>
            <p:nvPr/>
          </p:nvSpPr>
          <p:spPr bwMode="auto">
            <a:xfrm>
              <a:off x="600" y="1307"/>
              <a:ext cx="600" cy="247"/>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4.00%</a:t>
              </a:r>
              <a:endParaRPr lang="es-ES_tradnl"/>
            </a:p>
          </p:txBody>
        </p:sp>
        <p:sp>
          <p:nvSpPr>
            <p:cNvPr id="22673" name="Rectangle 129"/>
            <p:cNvSpPr>
              <a:spLocks noChangeArrowheads="1"/>
            </p:cNvSpPr>
            <p:nvPr/>
          </p:nvSpPr>
          <p:spPr bwMode="auto">
            <a:xfrm>
              <a:off x="600" y="1062"/>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4.50%</a:t>
              </a:r>
              <a:endParaRPr lang="es-ES_tradnl"/>
            </a:p>
          </p:txBody>
        </p:sp>
        <p:sp>
          <p:nvSpPr>
            <p:cNvPr id="22674" name="Rectangle 130"/>
            <p:cNvSpPr>
              <a:spLocks noChangeArrowheads="1"/>
            </p:cNvSpPr>
            <p:nvPr/>
          </p:nvSpPr>
          <p:spPr bwMode="auto">
            <a:xfrm>
              <a:off x="600" y="824"/>
              <a:ext cx="600"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5.00%</a:t>
              </a:r>
              <a:endParaRPr lang="es-ES_tradnl"/>
            </a:p>
          </p:txBody>
        </p:sp>
        <p:sp>
          <p:nvSpPr>
            <p:cNvPr id="22675" name="Line 131"/>
            <p:cNvSpPr>
              <a:spLocks noChangeShapeType="1"/>
            </p:cNvSpPr>
            <p:nvPr/>
          </p:nvSpPr>
          <p:spPr bwMode="auto">
            <a:xfrm>
              <a:off x="1141" y="3316"/>
              <a:ext cx="6139" cy="1"/>
            </a:xfrm>
            <a:prstGeom prst="line">
              <a:avLst/>
            </a:prstGeom>
            <a:noFill/>
            <a:ln w="0">
              <a:solidFill>
                <a:srgbClr val="000000"/>
              </a:solidFill>
              <a:round/>
              <a:headEnd/>
              <a:tailEnd/>
            </a:ln>
          </p:spPr>
          <p:txBody>
            <a:bodyPr/>
            <a:lstStyle/>
            <a:p>
              <a:endParaRPr lang="es-ES"/>
            </a:p>
          </p:txBody>
        </p:sp>
        <p:sp>
          <p:nvSpPr>
            <p:cNvPr id="22676" name="Line 132"/>
            <p:cNvSpPr>
              <a:spLocks noChangeShapeType="1"/>
            </p:cNvSpPr>
            <p:nvPr/>
          </p:nvSpPr>
          <p:spPr bwMode="auto">
            <a:xfrm>
              <a:off x="1141" y="3316"/>
              <a:ext cx="1" cy="45"/>
            </a:xfrm>
            <a:prstGeom prst="line">
              <a:avLst/>
            </a:prstGeom>
            <a:noFill/>
            <a:ln w="0">
              <a:solidFill>
                <a:srgbClr val="000000"/>
              </a:solidFill>
              <a:round/>
              <a:headEnd/>
              <a:tailEnd/>
            </a:ln>
          </p:spPr>
          <p:txBody>
            <a:bodyPr/>
            <a:lstStyle/>
            <a:p>
              <a:endParaRPr lang="es-ES"/>
            </a:p>
          </p:txBody>
        </p:sp>
        <p:sp>
          <p:nvSpPr>
            <p:cNvPr id="22677" name="Line 133"/>
            <p:cNvSpPr>
              <a:spLocks noChangeShapeType="1"/>
            </p:cNvSpPr>
            <p:nvPr/>
          </p:nvSpPr>
          <p:spPr bwMode="auto">
            <a:xfrm>
              <a:off x="2026" y="3316"/>
              <a:ext cx="1" cy="45"/>
            </a:xfrm>
            <a:prstGeom prst="line">
              <a:avLst/>
            </a:prstGeom>
            <a:noFill/>
            <a:ln w="0">
              <a:solidFill>
                <a:srgbClr val="000000"/>
              </a:solidFill>
              <a:round/>
              <a:headEnd/>
              <a:tailEnd/>
            </a:ln>
          </p:spPr>
          <p:txBody>
            <a:bodyPr/>
            <a:lstStyle/>
            <a:p>
              <a:endParaRPr lang="es-ES"/>
            </a:p>
          </p:txBody>
        </p:sp>
        <p:sp>
          <p:nvSpPr>
            <p:cNvPr id="22678" name="Line 134"/>
            <p:cNvSpPr>
              <a:spLocks noChangeShapeType="1"/>
            </p:cNvSpPr>
            <p:nvPr/>
          </p:nvSpPr>
          <p:spPr bwMode="auto">
            <a:xfrm>
              <a:off x="2897" y="3316"/>
              <a:ext cx="1" cy="45"/>
            </a:xfrm>
            <a:prstGeom prst="line">
              <a:avLst/>
            </a:prstGeom>
            <a:noFill/>
            <a:ln w="0">
              <a:solidFill>
                <a:srgbClr val="000000"/>
              </a:solidFill>
              <a:round/>
              <a:headEnd/>
              <a:tailEnd/>
            </a:ln>
          </p:spPr>
          <p:txBody>
            <a:bodyPr/>
            <a:lstStyle/>
            <a:p>
              <a:endParaRPr lang="es-ES"/>
            </a:p>
          </p:txBody>
        </p:sp>
        <p:sp>
          <p:nvSpPr>
            <p:cNvPr id="22679" name="Line 135"/>
            <p:cNvSpPr>
              <a:spLocks noChangeShapeType="1"/>
            </p:cNvSpPr>
            <p:nvPr/>
          </p:nvSpPr>
          <p:spPr bwMode="auto">
            <a:xfrm>
              <a:off x="3767" y="3316"/>
              <a:ext cx="1" cy="45"/>
            </a:xfrm>
            <a:prstGeom prst="line">
              <a:avLst/>
            </a:prstGeom>
            <a:noFill/>
            <a:ln w="0">
              <a:solidFill>
                <a:srgbClr val="000000"/>
              </a:solidFill>
              <a:round/>
              <a:headEnd/>
              <a:tailEnd/>
            </a:ln>
          </p:spPr>
          <p:txBody>
            <a:bodyPr/>
            <a:lstStyle/>
            <a:p>
              <a:endParaRPr lang="es-ES"/>
            </a:p>
          </p:txBody>
        </p:sp>
        <p:sp>
          <p:nvSpPr>
            <p:cNvPr id="22680" name="Line 136"/>
            <p:cNvSpPr>
              <a:spLocks noChangeShapeType="1"/>
            </p:cNvSpPr>
            <p:nvPr/>
          </p:nvSpPr>
          <p:spPr bwMode="auto">
            <a:xfrm>
              <a:off x="4653" y="3316"/>
              <a:ext cx="1" cy="45"/>
            </a:xfrm>
            <a:prstGeom prst="line">
              <a:avLst/>
            </a:prstGeom>
            <a:noFill/>
            <a:ln w="0">
              <a:solidFill>
                <a:srgbClr val="000000"/>
              </a:solidFill>
              <a:round/>
              <a:headEnd/>
              <a:tailEnd/>
            </a:ln>
          </p:spPr>
          <p:txBody>
            <a:bodyPr/>
            <a:lstStyle/>
            <a:p>
              <a:endParaRPr lang="es-ES"/>
            </a:p>
          </p:txBody>
        </p:sp>
        <p:sp>
          <p:nvSpPr>
            <p:cNvPr id="22681" name="Line 137"/>
            <p:cNvSpPr>
              <a:spLocks noChangeShapeType="1"/>
            </p:cNvSpPr>
            <p:nvPr/>
          </p:nvSpPr>
          <p:spPr bwMode="auto">
            <a:xfrm>
              <a:off x="5523" y="3316"/>
              <a:ext cx="1" cy="45"/>
            </a:xfrm>
            <a:prstGeom prst="line">
              <a:avLst/>
            </a:prstGeom>
            <a:noFill/>
            <a:ln w="0">
              <a:solidFill>
                <a:srgbClr val="000000"/>
              </a:solidFill>
              <a:round/>
              <a:headEnd/>
              <a:tailEnd/>
            </a:ln>
          </p:spPr>
          <p:txBody>
            <a:bodyPr/>
            <a:lstStyle/>
            <a:p>
              <a:endParaRPr lang="es-ES"/>
            </a:p>
          </p:txBody>
        </p:sp>
        <p:sp>
          <p:nvSpPr>
            <p:cNvPr id="22682" name="Line 138"/>
            <p:cNvSpPr>
              <a:spLocks noChangeShapeType="1"/>
            </p:cNvSpPr>
            <p:nvPr/>
          </p:nvSpPr>
          <p:spPr bwMode="auto">
            <a:xfrm>
              <a:off x="6394" y="3316"/>
              <a:ext cx="1" cy="45"/>
            </a:xfrm>
            <a:prstGeom prst="line">
              <a:avLst/>
            </a:prstGeom>
            <a:noFill/>
            <a:ln w="0">
              <a:solidFill>
                <a:srgbClr val="000000"/>
              </a:solidFill>
              <a:round/>
              <a:headEnd/>
              <a:tailEnd/>
            </a:ln>
          </p:spPr>
          <p:txBody>
            <a:bodyPr/>
            <a:lstStyle/>
            <a:p>
              <a:endParaRPr lang="es-ES"/>
            </a:p>
          </p:txBody>
        </p:sp>
        <p:sp>
          <p:nvSpPr>
            <p:cNvPr id="22683" name="Line 139"/>
            <p:cNvSpPr>
              <a:spLocks noChangeShapeType="1"/>
            </p:cNvSpPr>
            <p:nvPr/>
          </p:nvSpPr>
          <p:spPr bwMode="auto">
            <a:xfrm>
              <a:off x="7280" y="3316"/>
              <a:ext cx="1" cy="45"/>
            </a:xfrm>
            <a:prstGeom prst="line">
              <a:avLst/>
            </a:prstGeom>
            <a:noFill/>
            <a:ln w="0">
              <a:solidFill>
                <a:srgbClr val="000000"/>
              </a:solidFill>
              <a:round/>
              <a:headEnd/>
              <a:tailEnd/>
            </a:ln>
          </p:spPr>
          <p:txBody>
            <a:bodyPr/>
            <a:lstStyle/>
            <a:p>
              <a:endParaRPr lang="es-ES"/>
            </a:p>
          </p:txBody>
        </p:sp>
        <p:sp>
          <p:nvSpPr>
            <p:cNvPr id="22684" name="Rectangle 140"/>
            <p:cNvSpPr>
              <a:spLocks noChangeArrowheads="1"/>
            </p:cNvSpPr>
            <p:nvPr/>
          </p:nvSpPr>
          <p:spPr bwMode="auto">
            <a:xfrm>
              <a:off x="1410" y="3408"/>
              <a:ext cx="473"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1992</a:t>
              </a:r>
              <a:endParaRPr lang="es-ES_tradnl"/>
            </a:p>
          </p:txBody>
        </p:sp>
        <p:sp>
          <p:nvSpPr>
            <p:cNvPr id="22685" name="Rectangle 141"/>
            <p:cNvSpPr>
              <a:spLocks noChangeArrowheads="1"/>
            </p:cNvSpPr>
            <p:nvPr/>
          </p:nvSpPr>
          <p:spPr bwMode="auto">
            <a:xfrm>
              <a:off x="2280" y="3408"/>
              <a:ext cx="472"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1994</a:t>
              </a:r>
              <a:endParaRPr lang="es-ES_tradnl"/>
            </a:p>
          </p:txBody>
        </p:sp>
        <p:sp>
          <p:nvSpPr>
            <p:cNvPr id="22686" name="Rectangle 142"/>
            <p:cNvSpPr>
              <a:spLocks noChangeArrowheads="1"/>
            </p:cNvSpPr>
            <p:nvPr/>
          </p:nvSpPr>
          <p:spPr bwMode="auto">
            <a:xfrm>
              <a:off x="3152" y="3408"/>
              <a:ext cx="472"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1996</a:t>
              </a:r>
              <a:endParaRPr lang="es-ES_tradnl"/>
            </a:p>
          </p:txBody>
        </p:sp>
        <p:sp>
          <p:nvSpPr>
            <p:cNvPr id="22687" name="Rectangle 143"/>
            <p:cNvSpPr>
              <a:spLocks noChangeArrowheads="1"/>
            </p:cNvSpPr>
            <p:nvPr/>
          </p:nvSpPr>
          <p:spPr bwMode="auto">
            <a:xfrm>
              <a:off x="4021" y="3408"/>
              <a:ext cx="473"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1998</a:t>
              </a:r>
              <a:endParaRPr lang="es-ES_tradnl"/>
            </a:p>
          </p:txBody>
        </p:sp>
        <p:sp>
          <p:nvSpPr>
            <p:cNvPr id="22688" name="Rectangle 144"/>
            <p:cNvSpPr>
              <a:spLocks noChangeArrowheads="1"/>
            </p:cNvSpPr>
            <p:nvPr/>
          </p:nvSpPr>
          <p:spPr bwMode="auto">
            <a:xfrm>
              <a:off x="4910" y="3408"/>
              <a:ext cx="473"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2000</a:t>
              </a:r>
              <a:endParaRPr lang="es-ES_tradnl"/>
            </a:p>
          </p:txBody>
        </p:sp>
        <p:sp>
          <p:nvSpPr>
            <p:cNvPr id="22689" name="Rectangle 145"/>
            <p:cNvSpPr>
              <a:spLocks noChangeArrowheads="1"/>
            </p:cNvSpPr>
            <p:nvPr/>
          </p:nvSpPr>
          <p:spPr bwMode="auto">
            <a:xfrm>
              <a:off x="5779" y="3408"/>
              <a:ext cx="473"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2002</a:t>
              </a:r>
              <a:endParaRPr lang="es-ES_tradnl"/>
            </a:p>
          </p:txBody>
        </p:sp>
        <p:sp>
          <p:nvSpPr>
            <p:cNvPr id="22690" name="Rectangle 146"/>
            <p:cNvSpPr>
              <a:spLocks noChangeArrowheads="1"/>
            </p:cNvSpPr>
            <p:nvPr/>
          </p:nvSpPr>
          <p:spPr bwMode="auto">
            <a:xfrm>
              <a:off x="6649" y="3408"/>
              <a:ext cx="472"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2004</a:t>
              </a:r>
              <a:endParaRPr lang="es-ES_tradnl"/>
            </a:p>
          </p:txBody>
        </p:sp>
        <p:sp>
          <p:nvSpPr>
            <p:cNvPr id="22691" name="Rectangle 147"/>
            <p:cNvSpPr>
              <a:spLocks noChangeArrowheads="1"/>
            </p:cNvSpPr>
            <p:nvPr/>
          </p:nvSpPr>
          <p:spPr bwMode="auto">
            <a:xfrm>
              <a:off x="1348" y="225"/>
              <a:ext cx="7577" cy="277"/>
            </a:xfrm>
            <a:prstGeom prst="rect">
              <a:avLst/>
            </a:prstGeom>
            <a:noFill/>
            <a:ln w="9525">
              <a:noFill/>
              <a:miter lim="800000"/>
              <a:headEnd/>
              <a:tailEnd/>
            </a:ln>
          </p:spPr>
          <p:txBody>
            <a:bodyPr lIns="0" tIns="0" rIns="0" bIns="0">
              <a:spAutoFit/>
            </a:bodyPr>
            <a:lstStyle/>
            <a:p>
              <a:r>
                <a:rPr lang="es-ES_tradnl" altLang="zh-CN" sz="900" b="1">
                  <a:solidFill>
                    <a:srgbClr val="000000"/>
                  </a:solidFill>
                  <a:latin typeface="Arial" charset="0"/>
                  <a:ea typeface="SimSun" pitchFamily="2" charset="-122"/>
                </a:rPr>
                <a:t>Gráfico 2.2. Participación Servicios de Transporte en el PIB (%)</a:t>
              </a:r>
              <a:endParaRPr lang="es-ES_tradnl"/>
            </a:p>
          </p:txBody>
        </p:sp>
        <p:sp>
          <p:nvSpPr>
            <p:cNvPr id="22692" name="Rectangle 148"/>
            <p:cNvSpPr>
              <a:spLocks noChangeArrowheads="1"/>
            </p:cNvSpPr>
            <p:nvPr/>
          </p:nvSpPr>
          <p:spPr bwMode="auto">
            <a:xfrm>
              <a:off x="1951" y="3856"/>
              <a:ext cx="4068" cy="1171"/>
            </a:xfrm>
            <a:prstGeom prst="rect">
              <a:avLst/>
            </a:prstGeom>
            <a:solidFill>
              <a:srgbClr val="FFFFFF"/>
            </a:solidFill>
            <a:ln w="0">
              <a:solidFill>
                <a:srgbClr val="000000"/>
              </a:solidFill>
              <a:miter lim="800000"/>
              <a:headEnd/>
              <a:tailEnd/>
            </a:ln>
          </p:spPr>
          <p:txBody>
            <a:bodyPr/>
            <a:lstStyle/>
            <a:p>
              <a:endParaRPr lang="es-ES"/>
            </a:p>
          </p:txBody>
        </p:sp>
        <p:sp>
          <p:nvSpPr>
            <p:cNvPr id="22693" name="Rectangle 149"/>
            <p:cNvSpPr>
              <a:spLocks noChangeArrowheads="1"/>
            </p:cNvSpPr>
            <p:nvPr/>
          </p:nvSpPr>
          <p:spPr bwMode="auto">
            <a:xfrm>
              <a:off x="2011" y="3962"/>
              <a:ext cx="90" cy="90"/>
            </a:xfrm>
            <a:prstGeom prst="rect">
              <a:avLst/>
            </a:prstGeom>
            <a:solidFill>
              <a:srgbClr val="9999FF"/>
            </a:solidFill>
            <a:ln w="9525">
              <a:solidFill>
                <a:srgbClr val="000000"/>
              </a:solidFill>
              <a:miter lim="800000"/>
              <a:headEnd/>
              <a:tailEnd/>
            </a:ln>
          </p:spPr>
          <p:txBody>
            <a:bodyPr/>
            <a:lstStyle/>
            <a:p>
              <a:endParaRPr lang="es-ES"/>
            </a:p>
          </p:txBody>
        </p:sp>
        <p:sp>
          <p:nvSpPr>
            <p:cNvPr id="22694" name="Rectangle 150"/>
            <p:cNvSpPr>
              <a:spLocks noChangeArrowheads="1"/>
            </p:cNvSpPr>
            <p:nvPr/>
          </p:nvSpPr>
          <p:spPr bwMode="auto">
            <a:xfrm>
              <a:off x="2162" y="3900"/>
              <a:ext cx="3001"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Servicios de transporte terrestre</a:t>
              </a:r>
              <a:endParaRPr lang="es-ES_tradnl"/>
            </a:p>
          </p:txBody>
        </p:sp>
        <p:sp>
          <p:nvSpPr>
            <p:cNvPr id="22695" name="Rectangle 151"/>
            <p:cNvSpPr>
              <a:spLocks noChangeArrowheads="1"/>
            </p:cNvSpPr>
            <p:nvPr/>
          </p:nvSpPr>
          <p:spPr bwMode="auto">
            <a:xfrm>
              <a:off x="2011" y="4247"/>
              <a:ext cx="90" cy="90"/>
            </a:xfrm>
            <a:prstGeom prst="rect">
              <a:avLst/>
            </a:prstGeom>
            <a:solidFill>
              <a:srgbClr val="993366"/>
            </a:solidFill>
            <a:ln w="9525">
              <a:solidFill>
                <a:srgbClr val="000000"/>
              </a:solidFill>
              <a:miter lim="800000"/>
              <a:headEnd/>
              <a:tailEnd/>
            </a:ln>
          </p:spPr>
          <p:txBody>
            <a:bodyPr/>
            <a:lstStyle/>
            <a:p>
              <a:endParaRPr lang="es-ES"/>
            </a:p>
          </p:txBody>
        </p:sp>
        <p:sp>
          <p:nvSpPr>
            <p:cNvPr id="22696" name="Rectangle 152"/>
            <p:cNvSpPr>
              <a:spLocks noChangeArrowheads="1"/>
            </p:cNvSpPr>
            <p:nvPr/>
          </p:nvSpPr>
          <p:spPr bwMode="auto">
            <a:xfrm>
              <a:off x="2162" y="4187"/>
              <a:ext cx="3053"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Servicios de transporte por agua</a:t>
              </a:r>
              <a:endParaRPr lang="es-ES_tradnl"/>
            </a:p>
          </p:txBody>
        </p:sp>
        <p:sp>
          <p:nvSpPr>
            <p:cNvPr id="22697" name="Rectangle 153"/>
            <p:cNvSpPr>
              <a:spLocks noChangeArrowheads="1"/>
            </p:cNvSpPr>
            <p:nvPr/>
          </p:nvSpPr>
          <p:spPr bwMode="auto">
            <a:xfrm>
              <a:off x="2011" y="4532"/>
              <a:ext cx="90" cy="90"/>
            </a:xfrm>
            <a:prstGeom prst="rect">
              <a:avLst/>
            </a:prstGeom>
            <a:solidFill>
              <a:srgbClr val="FFFFCC"/>
            </a:solidFill>
            <a:ln w="9525">
              <a:solidFill>
                <a:srgbClr val="000000"/>
              </a:solidFill>
              <a:miter lim="800000"/>
              <a:headEnd/>
              <a:tailEnd/>
            </a:ln>
          </p:spPr>
          <p:txBody>
            <a:bodyPr/>
            <a:lstStyle/>
            <a:p>
              <a:endParaRPr lang="es-ES"/>
            </a:p>
          </p:txBody>
        </p:sp>
        <p:sp>
          <p:nvSpPr>
            <p:cNvPr id="22698" name="Rectangle 154"/>
            <p:cNvSpPr>
              <a:spLocks noChangeArrowheads="1"/>
            </p:cNvSpPr>
            <p:nvPr/>
          </p:nvSpPr>
          <p:spPr bwMode="auto">
            <a:xfrm>
              <a:off x="2162" y="4470"/>
              <a:ext cx="2758" cy="248"/>
            </a:xfrm>
            <a:prstGeom prst="rect">
              <a:avLst/>
            </a:prstGeom>
            <a:noFill/>
            <a:ln w="9525">
              <a:noFill/>
              <a:miter lim="800000"/>
              <a:headEnd/>
              <a:tailEnd/>
            </a:ln>
          </p:spPr>
          <p:txBody>
            <a:bodyPr wrap="none" lIns="0" tIns="0" rIns="0" bIns="0">
              <a:spAutoFit/>
            </a:bodyPr>
            <a:lstStyle/>
            <a:p>
              <a:r>
                <a:rPr lang="en-US" altLang="zh-CN" sz="800">
                  <a:solidFill>
                    <a:srgbClr val="000000"/>
                  </a:solidFill>
                  <a:latin typeface="Arial" charset="0"/>
                  <a:ea typeface="SimSun" pitchFamily="2" charset="-122"/>
                </a:rPr>
                <a:t>Servicios de transporte aéreo</a:t>
              </a:r>
              <a:endParaRPr lang="es-ES_tradnl"/>
            </a:p>
          </p:txBody>
        </p:sp>
        <p:sp>
          <p:nvSpPr>
            <p:cNvPr id="22699" name="Rectangle 155"/>
            <p:cNvSpPr>
              <a:spLocks noChangeArrowheads="1"/>
            </p:cNvSpPr>
            <p:nvPr/>
          </p:nvSpPr>
          <p:spPr bwMode="auto">
            <a:xfrm>
              <a:off x="2011" y="4817"/>
              <a:ext cx="90" cy="90"/>
            </a:xfrm>
            <a:prstGeom prst="rect">
              <a:avLst/>
            </a:prstGeom>
            <a:solidFill>
              <a:srgbClr val="CCFFFF"/>
            </a:solidFill>
            <a:ln w="9525">
              <a:solidFill>
                <a:srgbClr val="000000"/>
              </a:solidFill>
              <a:miter lim="800000"/>
              <a:headEnd/>
              <a:tailEnd/>
            </a:ln>
          </p:spPr>
          <p:txBody>
            <a:bodyPr/>
            <a:lstStyle/>
            <a:p>
              <a:endParaRPr lang="es-ES"/>
            </a:p>
          </p:txBody>
        </p:sp>
        <p:sp>
          <p:nvSpPr>
            <p:cNvPr id="22700" name="Rectangle 156"/>
            <p:cNvSpPr>
              <a:spLocks noChangeArrowheads="1"/>
            </p:cNvSpPr>
            <p:nvPr/>
          </p:nvSpPr>
          <p:spPr bwMode="auto">
            <a:xfrm>
              <a:off x="2162" y="4757"/>
              <a:ext cx="5379" cy="247"/>
            </a:xfrm>
            <a:prstGeom prst="rect">
              <a:avLst/>
            </a:prstGeom>
            <a:noFill/>
            <a:ln w="9525">
              <a:noFill/>
              <a:miter lim="800000"/>
              <a:headEnd/>
              <a:tailEnd/>
            </a:ln>
          </p:spPr>
          <p:txBody>
            <a:bodyPr lIns="0" tIns="0" rIns="0" bIns="0">
              <a:spAutoFit/>
            </a:bodyPr>
            <a:lstStyle/>
            <a:p>
              <a:r>
                <a:rPr lang="es-ES_tradnl" altLang="zh-CN" sz="800">
                  <a:solidFill>
                    <a:srgbClr val="000000"/>
                  </a:solidFill>
                  <a:latin typeface="Arial" charset="0"/>
                  <a:ea typeface="SimSun" pitchFamily="2" charset="-122"/>
                </a:rPr>
                <a:t>Servicios de transporte complementarios y auxiliares</a:t>
              </a:r>
              <a:endParaRPr lang="es-ES_tradnl"/>
            </a:p>
          </p:txBody>
        </p:sp>
        <p:sp>
          <p:nvSpPr>
            <p:cNvPr id="22701" name="Rectangle 157"/>
            <p:cNvSpPr>
              <a:spLocks noChangeArrowheads="1"/>
            </p:cNvSpPr>
            <p:nvPr/>
          </p:nvSpPr>
          <p:spPr bwMode="auto">
            <a:xfrm>
              <a:off x="75" y="75"/>
              <a:ext cx="7820" cy="5012"/>
            </a:xfrm>
            <a:prstGeom prst="rect">
              <a:avLst/>
            </a:prstGeom>
            <a:noFill/>
            <a:ln w="9525">
              <a:solidFill>
                <a:srgbClr val="000000"/>
              </a:solidFill>
              <a:miter lim="800000"/>
              <a:headEnd/>
              <a:tailEnd/>
            </a:ln>
          </p:spPr>
          <p:txBody>
            <a:bodyPr/>
            <a:lstStyle/>
            <a:p>
              <a:endParaRPr lang="es-ES"/>
            </a:p>
          </p:txBody>
        </p:sp>
      </p:grpSp>
      <p:grpSp>
        <p:nvGrpSpPr>
          <p:cNvPr id="22534" name="Group 158"/>
          <p:cNvGrpSpPr>
            <a:grpSpLocks noChangeAspect="1"/>
          </p:cNvGrpSpPr>
          <p:nvPr/>
        </p:nvGrpSpPr>
        <p:grpSpPr bwMode="auto">
          <a:xfrm>
            <a:off x="4932363" y="3429000"/>
            <a:ext cx="4013200" cy="1871663"/>
            <a:chOff x="0" y="0"/>
            <a:chExt cx="8850" cy="4538"/>
          </a:xfrm>
        </p:grpSpPr>
        <p:sp>
          <p:nvSpPr>
            <p:cNvPr id="22535" name="AutoShape 159"/>
            <p:cNvSpPr>
              <a:spLocks noChangeAspect="1" noChangeArrowheads="1"/>
            </p:cNvSpPr>
            <p:nvPr/>
          </p:nvSpPr>
          <p:spPr bwMode="auto">
            <a:xfrm>
              <a:off x="0" y="0"/>
              <a:ext cx="8026" cy="4538"/>
            </a:xfrm>
            <a:prstGeom prst="rect">
              <a:avLst/>
            </a:prstGeom>
            <a:noFill/>
            <a:ln w="9525">
              <a:noFill/>
              <a:miter lim="800000"/>
              <a:headEnd/>
              <a:tailEnd/>
            </a:ln>
          </p:spPr>
          <p:txBody>
            <a:bodyPr/>
            <a:lstStyle/>
            <a:p>
              <a:endParaRPr lang="es-ES"/>
            </a:p>
          </p:txBody>
        </p:sp>
        <p:sp>
          <p:nvSpPr>
            <p:cNvPr id="22536" name="Rectangle 160"/>
            <p:cNvSpPr>
              <a:spLocks noChangeArrowheads="1"/>
            </p:cNvSpPr>
            <p:nvPr/>
          </p:nvSpPr>
          <p:spPr bwMode="auto">
            <a:xfrm>
              <a:off x="75" y="75"/>
              <a:ext cx="7951" cy="4394"/>
            </a:xfrm>
            <a:prstGeom prst="rect">
              <a:avLst/>
            </a:prstGeom>
            <a:solidFill>
              <a:srgbClr val="FFFFFF"/>
            </a:solidFill>
            <a:ln w="9525">
              <a:solidFill>
                <a:srgbClr val="000000"/>
              </a:solidFill>
              <a:miter lim="800000"/>
              <a:headEnd/>
              <a:tailEnd/>
            </a:ln>
          </p:spPr>
          <p:txBody>
            <a:bodyPr/>
            <a:lstStyle/>
            <a:p>
              <a:endParaRPr lang="es-ES"/>
            </a:p>
          </p:txBody>
        </p:sp>
        <p:sp>
          <p:nvSpPr>
            <p:cNvPr id="22537" name="Freeform 161"/>
            <p:cNvSpPr>
              <a:spLocks/>
            </p:cNvSpPr>
            <p:nvPr/>
          </p:nvSpPr>
          <p:spPr bwMode="auto">
            <a:xfrm>
              <a:off x="3360" y="1965"/>
              <a:ext cx="601" cy="1019"/>
            </a:xfrm>
            <a:custGeom>
              <a:avLst/>
              <a:gdLst>
                <a:gd name="T0" fmla="*/ 601 w 601"/>
                <a:gd name="T1" fmla="*/ 479 h 1019"/>
                <a:gd name="T2" fmla="*/ 0 w 601"/>
                <a:gd name="T3" fmla="*/ 0 h 1019"/>
                <a:gd name="T4" fmla="*/ 0 w 601"/>
                <a:gd name="T5" fmla="*/ 539 h 1019"/>
                <a:gd name="T6" fmla="*/ 601 w 601"/>
                <a:gd name="T7" fmla="*/ 1019 h 1019"/>
                <a:gd name="T8" fmla="*/ 601 w 601"/>
                <a:gd name="T9" fmla="*/ 479 h 1019"/>
                <a:gd name="T10" fmla="*/ 0 60000 65536"/>
                <a:gd name="T11" fmla="*/ 0 60000 65536"/>
                <a:gd name="T12" fmla="*/ 0 60000 65536"/>
                <a:gd name="T13" fmla="*/ 0 60000 65536"/>
                <a:gd name="T14" fmla="*/ 0 60000 65536"/>
                <a:gd name="T15" fmla="*/ 0 w 601"/>
                <a:gd name="T16" fmla="*/ 0 h 1019"/>
                <a:gd name="T17" fmla="*/ 601 w 601"/>
                <a:gd name="T18" fmla="*/ 1019 h 1019"/>
              </a:gdLst>
              <a:ahLst/>
              <a:cxnLst>
                <a:cxn ang="T10">
                  <a:pos x="T0" y="T1"/>
                </a:cxn>
                <a:cxn ang="T11">
                  <a:pos x="T2" y="T3"/>
                </a:cxn>
                <a:cxn ang="T12">
                  <a:pos x="T4" y="T5"/>
                </a:cxn>
                <a:cxn ang="T13">
                  <a:pos x="T6" y="T7"/>
                </a:cxn>
                <a:cxn ang="T14">
                  <a:pos x="T8" y="T9"/>
                </a:cxn>
              </a:cxnLst>
              <a:rect l="T15" t="T16" r="T17" b="T18"/>
              <a:pathLst>
                <a:path w="601" h="1019">
                  <a:moveTo>
                    <a:pt x="601" y="479"/>
                  </a:moveTo>
                  <a:lnTo>
                    <a:pt x="0" y="0"/>
                  </a:lnTo>
                  <a:lnTo>
                    <a:pt x="0" y="539"/>
                  </a:lnTo>
                  <a:lnTo>
                    <a:pt x="601" y="1019"/>
                  </a:lnTo>
                  <a:lnTo>
                    <a:pt x="601" y="479"/>
                  </a:lnTo>
                  <a:close/>
                </a:path>
              </a:pathLst>
            </a:custGeom>
            <a:solidFill>
              <a:srgbClr val="668080"/>
            </a:solidFill>
            <a:ln w="9525">
              <a:solidFill>
                <a:srgbClr val="000000"/>
              </a:solidFill>
              <a:round/>
              <a:headEnd/>
              <a:tailEnd/>
            </a:ln>
          </p:spPr>
          <p:txBody>
            <a:bodyPr/>
            <a:lstStyle/>
            <a:p>
              <a:endParaRPr lang="es-ES"/>
            </a:p>
          </p:txBody>
        </p:sp>
        <p:sp>
          <p:nvSpPr>
            <p:cNvPr id="22538" name="Freeform 162"/>
            <p:cNvSpPr>
              <a:spLocks/>
            </p:cNvSpPr>
            <p:nvPr/>
          </p:nvSpPr>
          <p:spPr bwMode="auto">
            <a:xfrm>
              <a:off x="3360" y="1935"/>
              <a:ext cx="601" cy="509"/>
            </a:xfrm>
            <a:custGeom>
              <a:avLst/>
              <a:gdLst>
                <a:gd name="T0" fmla="*/ 0 w 601"/>
                <a:gd name="T1" fmla="*/ 15 h 509"/>
                <a:gd name="T2" fmla="*/ 60 w 601"/>
                <a:gd name="T3" fmla="*/ 15 h 509"/>
                <a:gd name="T4" fmla="*/ 135 w 601"/>
                <a:gd name="T5" fmla="*/ 15 h 509"/>
                <a:gd name="T6" fmla="*/ 195 w 601"/>
                <a:gd name="T7" fmla="*/ 0 h 509"/>
                <a:gd name="T8" fmla="*/ 271 w 601"/>
                <a:gd name="T9" fmla="*/ 0 h 509"/>
                <a:gd name="T10" fmla="*/ 331 w 601"/>
                <a:gd name="T11" fmla="*/ 0 h 509"/>
                <a:gd name="T12" fmla="*/ 406 w 601"/>
                <a:gd name="T13" fmla="*/ 0 h 509"/>
                <a:gd name="T14" fmla="*/ 466 w 601"/>
                <a:gd name="T15" fmla="*/ 0 h 509"/>
                <a:gd name="T16" fmla="*/ 541 w 601"/>
                <a:gd name="T17" fmla="*/ 0 h 509"/>
                <a:gd name="T18" fmla="*/ 601 w 601"/>
                <a:gd name="T19" fmla="*/ 0 h 509"/>
                <a:gd name="T20" fmla="*/ 601 w 601"/>
                <a:gd name="T21" fmla="*/ 509 h 509"/>
                <a:gd name="T22" fmla="*/ 0 w 601"/>
                <a:gd name="T23" fmla="*/ 15 h 5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01"/>
                <a:gd name="T37" fmla="*/ 0 h 509"/>
                <a:gd name="T38" fmla="*/ 601 w 601"/>
                <a:gd name="T39" fmla="*/ 509 h 5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01" h="509">
                  <a:moveTo>
                    <a:pt x="0" y="15"/>
                  </a:moveTo>
                  <a:lnTo>
                    <a:pt x="60" y="15"/>
                  </a:lnTo>
                  <a:lnTo>
                    <a:pt x="135" y="15"/>
                  </a:lnTo>
                  <a:lnTo>
                    <a:pt x="195" y="0"/>
                  </a:lnTo>
                  <a:lnTo>
                    <a:pt x="271" y="0"/>
                  </a:lnTo>
                  <a:lnTo>
                    <a:pt x="331" y="0"/>
                  </a:lnTo>
                  <a:lnTo>
                    <a:pt x="406" y="0"/>
                  </a:lnTo>
                  <a:lnTo>
                    <a:pt x="466" y="0"/>
                  </a:lnTo>
                  <a:lnTo>
                    <a:pt x="541" y="0"/>
                  </a:lnTo>
                  <a:lnTo>
                    <a:pt x="601" y="0"/>
                  </a:lnTo>
                  <a:lnTo>
                    <a:pt x="601" y="509"/>
                  </a:lnTo>
                  <a:lnTo>
                    <a:pt x="0" y="15"/>
                  </a:lnTo>
                  <a:close/>
                </a:path>
              </a:pathLst>
            </a:custGeom>
            <a:solidFill>
              <a:srgbClr val="CCFFFF"/>
            </a:solidFill>
            <a:ln w="9525">
              <a:solidFill>
                <a:srgbClr val="000000"/>
              </a:solidFill>
              <a:round/>
              <a:headEnd/>
              <a:tailEnd/>
            </a:ln>
          </p:spPr>
          <p:txBody>
            <a:bodyPr/>
            <a:lstStyle/>
            <a:p>
              <a:endParaRPr lang="es-ES"/>
            </a:p>
          </p:txBody>
        </p:sp>
        <p:sp>
          <p:nvSpPr>
            <p:cNvPr id="22539" name="Freeform 163"/>
            <p:cNvSpPr>
              <a:spLocks/>
            </p:cNvSpPr>
            <p:nvPr/>
          </p:nvSpPr>
          <p:spPr bwMode="auto">
            <a:xfrm>
              <a:off x="1695" y="2459"/>
              <a:ext cx="1951" cy="570"/>
            </a:xfrm>
            <a:custGeom>
              <a:avLst/>
              <a:gdLst>
                <a:gd name="T0" fmla="*/ 1951 w 1951"/>
                <a:gd name="T1" fmla="*/ 30 h 570"/>
                <a:gd name="T2" fmla="*/ 0 w 1951"/>
                <a:gd name="T3" fmla="*/ 0 h 570"/>
                <a:gd name="T4" fmla="*/ 0 w 1951"/>
                <a:gd name="T5" fmla="*/ 540 h 570"/>
                <a:gd name="T6" fmla="*/ 1951 w 1951"/>
                <a:gd name="T7" fmla="*/ 570 h 570"/>
                <a:gd name="T8" fmla="*/ 1951 w 1951"/>
                <a:gd name="T9" fmla="*/ 30 h 570"/>
                <a:gd name="T10" fmla="*/ 0 60000 65536"/>
                <a:gd name="T11" fmla="*/ 0 60000 65536"/>
                <a:gd name="T12" fmla="*/ 0 60000 65536"/>
                <a:gd name="T13" fmla="*/ 0 60000 65536"/>
                <a:gd name="T14" fmla="*/ 0 60000 65536"/>
                <a:gd name="T15" fmla="*/ 0 w 1951"/>
                <a:gd name="T16" fmla="*/ 0 h 570"/>
                <a:gd name="T17" fmla="*/ 1951 w 1951"/>
                <a:gd name="T18" fmla="*/ 570 h 570"/>
              </a:gdLst>
              <a:ahLst/>
              <a:cxnLst>
                <a:cxn ang="T10">
                  <a:pos x="T0" y="T1"/>
                </a:cxn>
                <a:cxn ang="T11">
                  <a:pos x="T2" y="T3"/>
                </a:cxn>
                <a:cxn ang="T12">
                  <a:pos x="T4" y="T5"/>
                </a:cxn>
                <a:cxn ang="T13">
                  <a:pos x="T6" y="T7"/>
                </a:cxn>
                <a:cxn ang="T14">
                  <a:pos x="T8" y="T9"/>
                </a:cxn>
              </a:cxnLst>
              <a:rect l="T15" t="T16" r="T17" b="T18"/>
              <a:pathLst>
                <a:path w="1951" h="570">
                  <a:moveTo>
                    <a:pt x="1951" y="30"/>
                  </a:moveTo>
                  <a:lnTo>
                    <a:pt x="0" y="0"/>
                  </a:lnTo>
                  <a:lnTo>
                    <a:pt x="0" y="540"/>
                  </a:lnTo>
                  <a:lnTo>
                    <a:pt x="1951" y="570"/>
                  </a:lnTo>
                  <a:lnTo>
                    <a:pt x="1951" y="30"/>
                  </a:lnTo>
                  <a:close/>
                </a:path>
              </a:pathLst>
            </a:custGeom>
            <a:solidFill>
              <a:srgbClr val="808066"/>
            </a:solidFill>
            <a:ln w="9525">
              <a:solidFill>
                <a:srgbClr val="000000"/>
              </a:solidFill>
              <a:round/>
              <a:headEnd/>
              <a:tailEnd/>
            </a:ln>
          </p:spPr>
          <p:txBody>
            <a:bodyPr/>
            <a:lstStyle/>
            <a:p>
              <a:endParaRPr lang="es-ES"/>
            </a:p>
          </p:txBody>
        </p:sp>
        <p:sp>
          <p:nvSpPr>
            <p:cNvPr id="22540" name="Freeform 164"/>
            <p:cNvSpPr>
              <a:spLocks/>
            </p:cNvSpPr>
            <p:nvPr/>
          </p:nvSpPr>
          <p:spPr bwMode="auto">
            <a:xfrm>
              <a:off x="1695" y="1995"/>
              <a:ext cx="1951" cy="494"/>
            </a:xfrm>
            <a:custGeom>
              <a:avLst/>
              <a:gdLst>
                <a:gd name="T0" fmla="*/ 0 w 1951"/>
                <a:gd name="T1" fmla="*/ 449 h 494"/>
                <a:gd name="T2" fmla="*/ 0 w 1951"/>
                <a:gd name="T3" fmla="*/ 434 h 494"/>
                <a:gd name="T4" fmla="*/ 15 w 1951"/>
                <a:gd name="T5" fmla="*/ 419 h 494"/>
                <a:gd name="T6" fmla="*/ 30 w 1951"/>
                <a:gd name="T7" fmla="*/ 404 h 494"/>
                <a:gd name="T8" fmla="*/ 45 w 1951"/>
                <a:gd name="T9" fmla="*/ 389 h 494"/>
                <a:gd name="T10" fmla="*/ 45 w 1951"/>
                <a:gd name="T11" fmla="*/ 374 h 494"/>
                <a:gd name="T12" fmla="*/ 60 w 1951"/>
                <a:gd name="T13" fmla="*/ 359 h 494"/>
                <a:gd name="T14" fmla="*/ 75 w 1951"/>
                <a:gd name="T15" fmla="*/ 344 h 494"/>
                <a:gd name="T16" fmla="*/ 105 w 1951"/>
                <a:gd name="T17" fmla="*/ 329 h 494"/>
                <a:gd name="T18" fmla="*/ 120 w 1951"/>
                <a:gd name="T19" fmla="*/ 314 h 494"/>
                <a:gd name="T20" fmla="*/ 150 w 1951"/>
                <a:gd name="T21" fmla="*/ 284 h 494"/>
                <a:gd name="T22" fmla="*/ 180 w 1951"/>
                <a:gd name="T23" fmla="*/ 269 h 494"/>
                <a:gd name="T24" fmla="*/ 210 w 1951"/>
                <a:gd name="T25" fmla="*/ 254 h 494"/>
                <a:gd name="T26" fmla="*/ 240 w 1951"/>
                <a:gd name="T27" fmla="*/ 239 h 494"/>
                <a:gd name="T28" fmla="*/ 255 w 1951"/>
                <a:gd name="T29" fmla="*/ 239 h 494"/>
                <a:gd name="T30" fmla="*/ 300 w 1951"/>
                <a:gd name="T31" fmla="*/ 224 h 494"/>
                <a:gd name="T32" fmla="*/ 330 w 1951"/>
                <a:gd name="T33" fmla="*/ 209 h 494"/>
                <a:gd name="T34" fmla="*/ 375 w 1951"/>
                <a:gd name="T35" fmla="*/ 194 h 494"/>
                <a:gd name="T36" fmla="*/ 405 w 1951"/>
                <a:gd name="T37" fmla="*/ 179 h 494"/>
                <a:gd name="T38" fmla="*/ 450 w 1951"/>
                <a:gd name="T39" fmla="*/ 164 h 494"/>
                <a:gd name="T40" fmla="*/ 495 w 1951"/>
                <a:gd name="T41" fmla="*/ 149 h 494"/>
                <a:gd name="T42" fmla="*/ 540 w 1951"/>
                <a:gd name="T43" fmla="*/ 134 h 494"/>
                <a:gd name="T44" fmla="*/ 600 w 1951"/>
                <a:gd name="T45" fmla="*/ 119 h 494"/>
                <a:gd name="T46" fmla="*/ 615 w 1951"/>
                <a:gd name="T47" fmla="*/ 119 h 494"/>
                <a:gd name="T48" fmla="*/ 675 w 1951"/>
                <a:gd name="T49" fmla="*/ 104 h 494"/>
                <a:gd name="T50" fmla="*/ 720 w 1951"/>
                <a:gd name="T51" fmla="*/ 89 h 494"/>
                <a:gd name="T52" fmla="*/ 780 w 1951"/>
                <a:gd name="T53" fmla="*/ 89 h 494"/>
                <a:gd name="T54" fmla="*/ 825 w 1951"/>
                <a:gd name="T55" fmla="*/ 74 h 494"/>
                <a:gd name="T56" fmla="*/ 885 w 1951"/>
                <a:gd name="T57" fmla="*/ 59 h 494"/>
                <a:gd name="T58" fmla="*/ 945 w 1951"/>
                <a:gd name="T59" fmla="*/ 59 h 494"/>
                <a:gd name="T60" fmla="*/ 1005 w 1951"/>
                <a:gd name="T61" fmla="*/ 44 h 494"/>
                <a:gd name="T62" fmla="*/ 1065 w 1951"/>
                <a:gd name="T63" fmla="*/ 30 h 494"/>
                <a:gd name="T64" fmla="*/ 1095 w 1951"/>
                <a:gd name="T65" fmla="*/ 30 h 494"/>
                <a:gd name="T66" fmla="*/ 1155 w 1951"/>
                <a:gd name="T67" fmla="*/ 30 h 494"/>
                <a:gd name="T68" fmla="*/ 1215 w 1951"/>
                <a:gd name="T69" fmla="*/ 15 h 494"/>
                <a:gd name="T70" fmla="*/ 1290 w 1951"/>
                <a:gd name="T71" fmla="*/ 15 h 494"/>
                <a:gd name="T72" fmla="*/ 1350 w 1951"/>
                <a:gd name="T73" fmla="*/ 0 h 494"/>
                <a:gd name="T74" fmla="*/ 1951 w 1951"/>
                <a:gd name="T75" fmla="*/ 494 h 494"/>
                <a:gd name="T76" fmla="*/ 0 w 1951"/>
                <a:gd name="T77" fmla="*/ 449 h 4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51"/>
                <a:gd name="T118" fmla="*/ 0 h 494"/>
                <a:gd name="T119" fmla="*/ 1951 w 1951"/>
                <a:gd name="T120" fmla="*/ 494 h 4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51" h="494">
                  <a:moveTo>
                    <a:pt x="0" y="449"/>
                  </a:moveTo>
                  <a:lnTo>
                    <a:pt x="0" y="434"/>
                  </a:lnTo>
                  <a:lnTo>
                    <a:pt x="15" y="419"/>
                  </a:lnTo>
                  <a:lnTo>
                    <a:pt x="30" y="404"/>
                  </a:lnTo>
                  <a:lnTo>
                    <a:pt x="45" y="389"/>
                  </a:lnTo>
                  <a:lnTo>
                    <a:pt x="45" y="374"/>
                  </a:lnTo>
                  <a:lnTo>
                    <a:pt x="60" y="359"/>
                  </a:lnTo>
                  <a:lnTo>
                    <a:pt x="75" y="344"/>
                  </a:lnTo>
                  <a:lnTo>
                    <a:pt x="105" y="329"/>
                  </a:lnTo>
                  <a:lnTo>
                    <a:pt x="120" y="314"/>
                  </a:lnTo>
                  <a:lnTo>
                    <a:pt x="150" y="284"/>
                  </a:lnTo>
                  <a:lnTo>
                    <a:pt x="180" y="269"/>
                  </a:lnTo>
                  <a:lnTo>
                    <a:pt x="210" y="254"/>
                  </a:lnTo>
                  <a:lnTo>
                    <a:pt x="240" y="239"/>
                  </a:lnTo>
                  <a:lnTo>
                    <a:pt x="255" y="239"/>
                  </a:lnTo>
                  <a:lnTo>
                    <a:pt x="300" y="224"/>
                  </a:lnTo>
                  <a:lnTo>
                    <a:pt x="330" y="209"/>
                  </a:lnTo>
                  <a:lnTo>
                    <a:pt x="375" y="194"/>
                  </a:lnTo>
                  <a:lnTo>
                    <a:pt x="405" y="179"/>
                  </a:lnTo>
                  <a:lnTo>
                    <a:pt x="450" y="164"/>
                  </a:lnTo>
                  <a:lnTo>
                    <a:pt x="495" y="149"/>
                  </a:lnTo>
                  <a:lnTo>
                    <a:pt x="540" y="134"/>
                  </a:lnTo>
                  <a:lnTo>
                    <a:pt x="600" y="119"/>
                  </a:lnTo>
                  <a:lnTo>
                    <a:pt x="615" y="119"/>
                  </a:lnTo>
                  <a:lnTo>
                    <a:pt x="675" y="104"/>
                  </a:lnTo>
                  <a:lnTo>
                    <a:pt x="720" y="89"/>
                  </a:lnTo>
                  <a:lnTo>
                    <a:pt x="780" y="89"/>
                  </a:lnTo>
                  <a:lnTo>
                    <a:pt x="825" y="74"/>
                  </a:lnTo>
                  <a:lnTo>
                    <a:pt x="885" y="59"/>
                  </a:lnTo>
                  <a:lnTo>
                    <a:pt x="945" y="59"/>
                  </a:lnTo>
                  <a:lnTo>
                    <a:pt x="1005" y="44"/>
                  </a:lnTo>
                  <a:lnTo>
                    <a:pt x="1065" y="30"/>
                  </a:lnTo>
                  <a:lnTo>
                    <a:pt x="1095" y="30"/>
                  </a:lnTo>
                  <a:lnTo>
                    <a:pt x="1155" y="30"/>
                  </a:lnTo>
                  <a:lnTo>
                    <a:pt x="1215" y="15"/>
                  </a:lnTo>
                  <a:lnTo>
                    <a:pt x="1290" y="15"/>
                  </a:lnTo>
                  <a:lnTo>
                    <a:pt x="1350" y="0"/>
                  </a:lnTo>
                  <a:lnTo>
                    <a:pt x="1951" y="494"/>
                  </a:lnTo>
                  <a:lnTo>
                    <a:pt x="0" y="449"/>
                  </a:lnTo>
                  <a:close/>
                </a:path>
              </a:pathLst>
            </a:custGeom>
            <a:solidFill>
              <a:srgbClr val="FFFFCC"/>
            </a:solidFill>
            <a:ln w="9525">
              <a:solidFill>
                <a:srgbClr val="000000"/>
              </a:solidFill>
              <a:round/>
              <a:headEnd/>
              <a:tailEnd/>
            </a:ln>
          </p:spPr>
          <p:txBody>
            <a:bodyPr/>
            <a:lstStyle/>
            <a:p>
              <a:endParaRPr lang="es-ES"/>
            </a:p>
          </p:txBody>
        </p:sp>
        <p:sp>
          <p:nvSpPr>
            <p:cNvPr id="22541" name="Freeform 165"/>
            <p:cNvSpPr>
              <a:spLocks/>
            </p:cNvSpPr>
            <p:nvPr/>
          </p:nvSpPr>
          <p:spPr bwMode="auto">
            <a:xfrm>
              <a:off x="4531" y="2579"/>
              <a:ext cx="1965" cy="1050"/>
            </a:xfrm>
            <a:custGeom>
              <a:avLst/>
              <a:gdLst>
                <a:gd name="T0" fmla="*/ 1965 w 1965"/>
                <a:gd name="T1" fmla="*/ 15 h 1050"/>
                <a:gd name="T2" fmla="*/ 1950 w 1965"/>
                <a:gd name="T3" fmla="*/ 45 h 1050"/>
                <a:gd name="T4" fmla="*/ 1935 w 1965"/>
                <a:gd name="T5" fmla="*/ 90 h 1050"/>
                <a:gd name="T6" fmla="*/ 1905 w 1965"/>
                <a:gd name="T7" fmla="*/ 120 h 1050"/>
                <a:gd name="T8" fmla="*/ 1860 w 1965"/>
                <a:gd name="T9" fmla="*/ 150 h 1050"/>
                <a:gd name="T10" fmla="*/ 1815 w 1965"/>
                <a:gd name="T11" fmla="*/ 180 h 1050"/>
                <a:gd name="T12" fmla="*/ 1770 w 1965"/>
                <a:gd name="T13" fmla="*/ 225 h 1050"/>
                <a:gd name="T14" fmla="*/ 1695 w 1965"/>
                <a:gd name="T15" fmla="*/ 255 h 1050"/>
                <a:gd name="T16" fmla="*/ 1620 w 1965"/>
                <a:gd name="T17" fmla="*/ 285 h 1050"/>
                <a:gd name="T18" fmla="*/ 1545 w 1965"/>
                <a:gd name="T19" fmla="*/ 315 h 1050"/>
                <a:gd name="T20" fmla="*/ 1455 w 1965"/>
                <a:gd name="T21" fmla="*/ 345 h 1050"/>
                <a:gd name="T22" fmla="*/ 1365 w 1965"/>
                <a:gd name="T23" fmla="*/ 360 h 1050"/>
                <a:gd name="T24" fmla="*/ 1260 w 1965"/>
                <a:gd name="T25" fmla="*/ 390 h 1050"/>
                <a:gd name="T26" fmla="*/ 1155 w 1965"/>
                <a:gd name="T27" fmla="*/ 405 h 1050"/>
                <a:gd name="T28" fmla="*/ 1035 w 1965"/>
                <a:gd name="T29" fmla="*/ 435 h 1050"/>
                <a:gd name="T30" fmla="*/ 930 w 1965"/>
                <a:gd name="T31" fmla="*/ 450 h 1050"/>
                <a:gd name="T32" fmla="*/ 795 w 1965"/>
                <a:gd name="T33" fmla="*/ 465 h 1050"/>
                <a:gd name="T34" fmla="*/ 675 w 1965"/>
                <a:gd name="T35" fmla="*/ 480 h 1050"/>
                <a:gd name="T36" fmla="*/ 540 w 1965"/>
                <a:gd name="T37" fmla="*/ 480 h 1050"/>
                <a:gd name="T38" fmla="*/ 405 w 1965"/>
                <a:gd name="T39" fmla="*/ 495 h 1050"/>
                <a:gd name="T40" fmla="*/ 270 w 1965"/>
                <a:gd name="T41" fmla="*/ 495 h 1050"/>
                <a:gd name="T42" fmla="*/ 135 w 1965"/>
                <a:gd name="T43" fmla="*/ 510 h 1050"/>
                <a:gd name="T44" fmla="*/ 0 w 1965"/>
                <a:gd name="T45" fmla="*/ 510 h 1050"/>
                <a:gd name="T46" fmla="*/ 75 w 1965"/>
                <a:gd name="T47" fmla="*/ 1050 h 1050"/>
                <a:gd name="T48" fmla="*/ 210 w 1965"/>
                <a:gd name="T49" fmla="*/ 1050 h 1050"/>
                <a:gd name="T50" fmla="*/ 345 w 1965"/>
                <a:gd name="T51" fmla="*/ 1035 h 1050"/>
                <a:gd name="T52" fmla="*/ 480 w 1965"/>
                <a:gd name="T53" fmla="*/ 1035 h 1050"/>
                <a:gd name="T54" fmla="*/ 615 w 1965"/>
                <a:gd name="T55" fmla="*/ 1020 h 1050"/>
                <a:gd name="T56" fmla="*/ 735 w 1965"/>
                <a:gd name="T57" fmla="*/ 1005 h 1050"/>
                <a:gd name="T58" fmla="*/ 855 w 1965"/>
                <a:gd name="T59" fmla="*/ 990 h 1050"/>
                <a:gd name="T60" fmla="*/ 990 w 1965"/>
                <a:gd name="T61" fmla="*/ 975 h 1050"/>
                <a:gd name="T62" fmla="*/ 1095 w 1965"/>
                <a:gd name="T63" fmla="*/ 960 h 1050"/>
                <a:gd name="T64" fmla="*/ 1215 w 1965"/>
                <a:gd name="T65" fmla="*/ 945 h 1050"/>
                <a:gd name="T66" fmla="*/ 1320 w 1965"/>
                <a:gd name="T67" fmla="*/ 915 h 1050"/>
                <a:gd name="T68" fmla="*/ 1410 w 1965"/>
                <a:gd name="T69" fmla="*/ 885 h 1050"/>
                <a:gd name="T70" fmla="*/ 1500 w 1965"/>
                <a:gd name="T71" fmla="*/ 870 h 1050"/>
                <a:gd name="T72" fmla="*/ 1590 w 1965"/>
                <a:gd name="T73" fmla="*/ 840 h 1050"/>
                <a:gd name="T74" fmla="*/ 1665 w 1965"/>
                <a:gd name="T75" fmla="*/ 810 h 1050"/>
                <a:gd name="T76" fmla="*/ 1725 w 1965"/>
                <a:gd name="T77" fmla="*/ 780 h 1050"/>
                <a:gd name="T78" fmla="*/ 1785 w 1965"/>
                <a:gd name="T79" fmla="*/ 750 h 1050"/>
                <a:gd name="T80" fmla="*/ 1845 w 1965"/>
                <a:gd name="T81" fmla="*/ 705 h 1050"/>
                <a:gd name="T82" fmla="*/ 1890 w 1965"/>
                <a:gd name="T83" fmla="*/ 675 h 1050"/>
                <a:gd name="T84" fmla="*/ 1920 w 1965"/>
                <a:gd name="T85" fmla="*/ 645 h 1050"/>
                <a:gd name="T86" fmla="*/ 1935 w 1965"/>
                <a:gd name="T87" fmla="*/ 600 h 1050"/>
                <a:gd name="T88" fmla="*/ 1950 w 1965"/>
                <a:gd name="T89" fmla="*/ 570 h 1050"/>
                <a:gd name="T90" fmla="*/ 1965 w 1965"/>
                <a:gd name="T91" fmla="*/ 540 h 10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65"/>
                <a:gd name="T139" fmla="*/ 0 h 1050"/>
                <a:gd name="T140" fmla="*/ 1965 w 1965"/>
                <a:gd name="T141" fmla="*/ 1050 h 10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65" h="1050">
                  <a:moveTo>
                    <a:pt x="1965" y="0"/>
                  </a:moveTo>
                  <a:lnTo>
                    <a:pt x="1965" y="15"/>
                  </a:lnTo>
                  <a:lnTo>
                    <a:pt x="1950" y="30"/>
                  </a:lnTo>
                  <a:lnTo>
                    <a:pt x="1950" y="45"/>
                  </a:lnTo>
                  <a:lnTo>
                    <a:pt x="1935" y="60"/>
                  </a:lnTo>
                  <a:lnTo>
                    <a:pt x="1935" y="90"/>
                  </a:lnTo>
                  <a:lnTo>
                    <a:pt x="1920" y="105"/>
                  </a:lnTo>
                  <a:lnTo>
                    <a:pt x="1905" y="120"/>
                  </a:lnTo>
                  <a:lnTo>
                    <a:pt x="1890" y="135"/>
                  </a:lnTo>
                  <a:lnTo>
                    <a:pt x="1860" y="150"/>
                  </a:lnTo>
                  <a:lnTo>
                    <a:pt x="1845" y="165"/>
                  </a:lnTo>
                  <a:lnTo>
                    <a:pt x="1815" y="180"/>
                  </a:lnTo>
                  <a:lnTo>
                    <a:pt x="1785" y="210"/>
                  </a:lnTo>
                  <a:lnTo>
                    <a:pt x="1770" y="225"/>
                  </a:lnTo>
                  <a:lnTo>
                    <a:pt x="1725" y="240"/>
                  </a:lnTo>
                  <a:lnTo>
                    <a:pt x="1695" y="255"/>
                  </a:lnTo>
                  <a:lnTo>
                    <a:pt x="1665" y="270"/>
                  </a:lnTo>
                  <a:lnTo>
                    <a:pt x="1620" y="285"/>
                  </a:lnTo>
                  <a:lnTo>
                    <a:pt x="1590" y="300"/>
                  </a:lnTo>
                  <a:lnTo>
                    <a:pt x="1545" y="315"/>
                  </a:lnTo>
                  <a:lnTo>
                    <a:pt x="1500" y="330"/>
                  </a:lnTo>
                  <a:lnTo>
                    <a:pt x="1455" y="345"/>
                  </a:lnTo>
                  <a:lnTo>
                    <a:pt x="1410" y="345"/>
                  </a:lnTo>
                  <a:lnTo>
                    <a:pt x="1365" y="360"/>
                  </a:lnTo>
                  <a:lnTo>
                    <a:pt x="1320" y="375"/>
                  </a:lnTo>
                  <a:lnTo>
                    <a:pt x="1260" y="390"/>
                  </a:lnTo>
                  <a:lnTo>
                    <a:pt x="1215" y="405"/>
                  </a:lnTo>
                  <a:lnTo>
                    <a:pt x="1155" y="405"/>
                  </a:lnTo>
                  <a:lnTo>
                    <a:pt x="1095" y="420"/>
                  </a:lnTo>
                  <a:lnTo>
                    <a:pt x="1035" y="435"/>
                  </a:lnTo>
                  <a:lnTo>
                    <a:pt x="990" y="435"/>
                  </a:lnTo>
                  <a:lnTo>
                    <a:pt x="930" y="450"/>
                  </a:lnTo>
                  <a:lnTo>
                    <a:pt x="855" y="450"/>
                  </a:lnTo>
                  <a:lnTo>
                    <a:pt x="795" y="465"/>
                  </a:lnTo>
                  <a:lnTo>
                    <a:pt x="735" y="465"/>
                  </a:lnTo>
                  <a:lnTo>
                    <a:pt x="675" y="480"/>
                  </a:lnTo>
                  <a:lnTo>
                    <a:pt x="615" y="480"/>
                  </a:lnTo>
                  <a:lnTo>
                    <a:pt x="540" y="480"/>
                  </a:lnTo>
                  <a:lnTo>
                    <a:pt x="480" y="495"/>
                  </a:lnTo>
                  <a:lnTo>
                    <a:pt x="405" y="495"/>
                  </a:lnTo>
                  <a:lnTo>
                    <a:pt x="345" y="495"/>
                  </a:lnTo>
                  <a:lnTo>
                    <a:pt x="270" y="495"/>
                  </a:lnTo>
                  <a:lnTo>
                    <a:pt x="210" y="510"/>
                  </a:lnTo>
                  <a:lnTo>
                    <a:pt x="135" y="510"/>
                  </a:lnTo>
                  <a:lnTo>
                    <a:pt x="75" y="510"/>
                  </a:lnTo>
                  <a:lnTo>
                    <a:pt x="0" y="510"/>
                  </a:lnTo>
                  <a:lnTo>
                    <a:pt x="0" y="1050"/>
                  </a:lnTo>
                  <a:lnTo>
                    <a:pt x="75" y="1050"/>
                  </a:lnTo>
                  <a:lnTo>
                    <a:pt x="135" y="1050"/>
                  </a:lnTo>
                  <a:lnTo>
                    <a:pt x="210" y="1050"/>
                  </a:lnTo>
                  <a:lnTo>
                    <a:pt x="270" y="1035"/>
                  </a:lnTo>
                  <a:lnTo>
                    <a:pt x="345" y="1035"/>
                  </a:lnTo>
                  <a:lnTo>
                    <a:pt x="405" y="1035"/>
                  </a:lnTo>
                  <a:lnTo>
                    <a:pt x="480" y="1035"/>
                  </a:lnTo>
                  <a:lnTo>
                    <a:pt x="540" y="1020"/>
                  </a:lnTo>
                  <a:lnTo>
                    <a:pt x="615" y="1020"/>
                  </a:lnTo>
                  <a:lnTo>
                    <a:pt x="675" y="1020"/>
                  </a:lnTo>
                  <a:lnTo>
                    <a:pt x="735" y="1005"/>
                  </a:lnTo>
                  <a:lnTo>
                    <a:pt x="795" y="1005"/>
                  </a:lnTo>
                  <a:lnTo>
                    <a:pt x="855" y="990"/>
                  </a:lnTo>
                  <a:lnTo>
                    <a:pt x="930" y="990"/>
                  </a:lnTo>
                  <a:lnTo>
                    <a:pt x="990" y="975"/>
                  </a:lnTo>
                  <a:lnTo>
                    <a:pt x="1035" y="975"/>
                  </a:lnTo>
                  <a:lnTo>
                    <a:pt x="1095" y="960"/>
                  </a:lnTo>
                  <a:lnTo>
                    <a:pt x="1155" y="945"/>
                  </a:lnTo>
                  <a:lnTo>
                    <a:pt x="1215" y="945"/>
                  </a:lnTo>
                  <a:lnTo>
                    <a:pt x="1260" y="930"/>
                  </a:lnTo>
                  <a:lnTo>
                    <a:pt x="1320" y="915"/>
                  </a:lnTo>
                  <a:lnTo>
                    <a:pt x="1365" y="900"/>
                  </a:lnTo>
                  <a:lnTo>
                    <a:pt x="1410" y="885"/>
                  </a:lnTo>
                  <a:lnTo>
                    <a:pt x="1455" y="885"/>
                  </a:lnTo>
                  <a:lnTo>
                    <a:pt x="1500" y="870"/>
                  </a:lnTo>
                  <a:lnTo>
                    <a:pt x="1545" y="855"/>
                  </a:lnTo>
                  <a:lnTo>
                    <a:pt x="1590" y="840"/>
                  </a:lnTo>
                  <a:lnTo>
                    <a:pt x="1620" y="825"/>
                  </a:lnTo>
                  <a:lnTo>
                    <a:pt x="1665" y="810"/>
                  </a:lnTo>
                  <a:lnTo>
                    <a:pt x="1695" y="795"/>
                  </a:lnTo>
                  <a:lnTo>
                    <a:pt x="1725" y="780"/>
                  </a:lnTo>
                  <a:lnTo>
                    <a:pt x="1770" y="765"/>
                  </a:lnTo>
                  <a:lnTo>
                    <a:pt x="1785" y="750"/>
                  </a:lnTo>
                  <a:lnTo>
                    <a:pt x="1815" y="720"/>
                  </a:lnTo>
                  <a:lnTo>
                    <a:pt x="1845" y="705"/>
                  </a:lnTo>
                  <a:lnTo>
                    <a:pt x="1860" y="690"/>
                  </a:lnTo>
                  <a:lnTo>
                    <a:pt x="1890" y="675"/>
                  </a:lnTo>
                  <a:lnTo>
                    <a:pt x="1905" y="660"/>
                  </a:lnTo>
                  <a:lnTo>
                    <a:pt x="1920" y="645"/>
                  </a:lnTo>
                  <a:lnTo>
                    <a:pt x="1935" y="630"/>
                  </a:lnTo>
                  <a:lnTo>
                    <a:pt x="1935" y="600"/>
                  </a:lnTo>
                  <a:lnTo>
                    <a:pt x="1950" y="585"/>
                  </a:lnTo>
                  <a:lnTo>
                    <a:pt x="1950" y="570"/>
                  </a:lnTo>
                  <a:lnTo>
                    <a:pt x="1965" y="555"/>
                  </a:lnTo>
                  <a:lnTo>
                    <a:pt x="1965" y="540"/>
                  </a:lnTo>
                  <a:lnTo>
                    <a:pt x="1965" y="0"/>
                  </a:lnTo>
                  <a:close/>
                </a:path>
              </a:pathLst>
            </a:custGeom>
            <a:solidFill>
              <a:srgbClr val="4D4D80"/>
            </a:solidFill>
            <a:ln w="9525">
              <a:solidFill>
                <a:srgbClr val="000000"/>
              </a:solidFill>
              <a:round/>
              <a:headEnd/>
              <a:tailEnd/>
            </a:ln>
          </p:spPr>
          <p:txBody>
            <a:bodyPr/>
            <a:lstStyle/>
            <a:p>
              <a:endParaRPr lang="es-ES"/>
            </a:p>
          </p:txBody>
        </p:sp>
        <p:sp>
          <p:nvSpPr>
            <p:cNvPr id="22542" name="Freeform 166"/>
            <p:cNvSpPr>
              <a:spLocks/>
            </p:cNvSpPr>
            <p:nvPr/>
          </p:nvSpPr>
          <p:spPr bwMode="auto">
            <a:xfrm>
              <a:off x="4531" y="2069"/>
              <a:ext cx="1965" cy="1020"/>
            </a:xfrm>
            <a:custGeom>
              <a:avLst/>
              <a:gdLst>
                <a:gd name="T0" fmla="*/ 75 w 1965"/>
                <a:gd name="T1" fmla="*/ 0 h 1020"/>
                <a:gd name="T2" fmla="*/ 210 w 1965"/>
                <a:gd name="T3" fmla="*/ 0 h 1020"/>
                <a:gd name="T4" fmla="*/ 345 w 1965"/>
                <a:gd name="T5" fmla="*/ 0 h 1020"/>
                <a:gd name="T6" fmla="*/ 480 w 1965"/>
                <a:gd name="T7" fmla="*/ 15 h 1020"/>
                <a:gd name="T8" fmla="*/ 615 w 1965"/>
                <a:gd name="T9" fmla="*/ 15 h 1020"/>
                <a:gd name="T10" fmla="*/ 735 w 1965"/>
                <a:gd name="T11" fmla="*/ 30 h 1020"/>
                <a:gd name="T12" fmla="*/ 855 w 1965"/>
                <a:gd name="T13" fmla="*/ 45 h 1020"/>
                <a:gd name="T14" fmla="*/ 990 w 1965"/>
                <a:gd name="T15" fmla="*/ 60 h 1020"/>
                <a:gd name="T16" fmla="*/ 1095 w 1965"/>
                <a:gd name="T17" fmla="*/ 90 h 1020"/>
                <a:gd name="T18" fmla="*/ 1215 w 1965"/>
                <a:gd name="T19" fmla="*/ 105 h 1020"/>
                <a:gd name="T20" fmla="*/ 1320 w 1965"/>
                <a:gd name="T21" fmla="*/ 120 h 1020"/>
                <a:gd name="T22" fmla="*/ 1410 w 1965"/>
                <a:gd name="T23" fmla="*/ 150 h 1020"/>
                <a:gd name="T24" fmla="*/ 1500 w 1965"/>
                <a:gd name="T25" fmla="*/ 180 h 1020"/>
                <a:gd name="T26" fmla="*/ 1590 w 1965"/>
                <a:gd name="T27" fmla="*/ 210 h 1020"/>
                <a:gd name="T28" fmla="*/ 1665 w 1965"/>
                <a:gd name="T29" fmla="*/ 240 h 1020"/>
                <a:gd name="T30" fmla="*/ 1725 w 1965"/>
                <a:gd name="T31" fmla="*/ 270 h 1020"/>
                <a:gd name="T32" fmla="*/ 1785 w 1965"/>
                <a:gd name="T33" fmla="*/ 300 h 1020"/>
                <a:gd name="T34" fmla="*/ 1845 w 1965"/>
                <a:gd name="T35" fmla="*/ 330 h 1020"/>
                <a:gd name="T36" fmla="*/ 1890 w 1965"/>
                <a:gd name="T37" fmla="*/ 360 h 1020"/>
                <a:gd name="T38" fmla="*/ 1920 w 1965"/>
                <a:gd name="T39" fmla="*/ 405 h 1020"/>
                <a:gd name="T40" fmla="*/ 1935 w 1965"/>
                <a:gd name="T41" fmla="*/ 435 h 1020"/>
                <a:gd name="T42" fmla="*/ 1950 w 1965"/>
                <a:gd name="T43" fmla="*/ 465 h 1020"/>
                <a:gd name="T44" fmla="*/ 1965 w 1965"/>
                <a:gd name="T45" fmla="*/ 510 h 1020"/>
                <a:gd name="T46" fmla="*/ 1950 w 1965"/>
                <a:gd name="T47" fmla="*/ 540 h 1020"/>
                <a:gd name="T48" fmla="*/ 1935 w 1965"/>
                <a:gd name="T49" fmla="*/ 570 h 1020"/>
                <a:gd name="T50" fmla="*/ 1920 w 1965"/>
                <a:gd name="T51" fmla="*/ 615 h 1020"/>
                <a:gd name="T52" fmla="*/ 1890 w 1965"/>
                <a:gd name="T53" fmla="*/ 645 h 1020"/>
                <a:gd name="T54" fmla="*/ 1845 w 1965"/>
                <a:gd name="T55" fmla="*/ 675 h 1020"/>
                <a:gd name="T56" fmla="*/ 1785 w 1965"/>
                <a:gd name="T57" fmla="*/ 720 h 1020"/>
                <a:gd name="T58" fmla="*/ 1725 w 1965"/>
                <a:gd name="T59" fmla="*/ 750 h 1020"/>
                <a:gd name="T60" fmla="*/ 1665 w 1965"/>
                <a:gd name="T61" fmla="*/ 780 h 1020"/>
                <a:gd name="T62" fmla="*/ 1590 w 1965"/>
                <a:gd name="T63" fmla="*/ 810 h 1020"/>
                <a:gd name="T64" fmla="*/ 1500 w 1965"/>
                <a:gd name="T65" fmla="*/ 840 h 1020"/>
                <a:gd name="T66" fmla="*/ 1410 w 1965"/>
                <a:gd name="T67" fmla="*/ 855 h 1020"/>
                <a:gd name="T68" fmla="*/ 1320 w 1965"/>
                <a:gd name="T69" fmla="*/ 885 h 1020"/>
                <a:gd name="T70" fmla="*/ 1215 w 1965"/>
                <a:gd name="T71" fmla="*/ 915 h 1020"/>
                <a:gd name="T72" fmla="*/ 1095 w 1965"/>
                <a:gd name="T73" fmla="*/ 930 h 1020"/>
                <a:gd name="T74" fmla="*/ 990 w 1965"/>
                <a:gd name="T75" fmla="*/ 945 h 1020"/>
                <a:gd name="T76" fmla="*/ 855 w 1965"/>
                <a:gd name="T77" fmla="*/ 960 h 1020"/>
                <a:gd name="T78" fmla="*/ 735 w 1965"/>
                <a:gd name="T79" fmla="*/ 975 h 1020"/>
                <a:gd name="T80" fmla="*/ 615 w 1965"/>
                <a:gd name="T81" fmla="*/ 990 h 1020"/>
                <a:gd name="T82" fmla="*/ 480 w 1965"/>
                <a:gd name="T83" fmla="*/ 1005 h 1020"/>
                <a:gd name="T84" fmla="*/ 345 w 1965"/>
                <a:gd name="T85" fmla="*/ 1005 h 1020"/>
                <a:gd name="T86" fmla="*/ 210 w 1965"/>
                <a:gd name="T87" fmla="*/ 1020 h 1020"/>
                <a:gd name="T88" fmla="*/ 75 w 1965"/>
                <a:gd name="T89" fmla="*/ 1020 h 1020"/>
                <a:gd name="T90" fmla="*/ 0 w 1965"/>
                <a:gd name="T91" fmla="*/ 510 h 102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65"/>
                <a:gd name="T139" fmla="*/ 0 h 1020"/>
                <a:gd name="T140" fmla="*/ 1965 w 1965"/>
                <a:gd name="T141" fmla="*/ 1020 h 102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65" h="1020">
                  <a:moveTo>
                    <a:pt x="0" y="0"/>
                  </a:moveTo>
                  <a:lnTo>
                    <a:pt x="75" y="0"/>
                  </a:lnTo>
                  <a:lnTo>
                    <a:pt x="135" y="0"/>
                  </a:lnTo>
                  <a:lnTo>
                    <a:pt x="210" y="0"/>
                  </a:lnTo>
                  <a:lnTo>
                    <a:pt x="270" y="0"/>
                  </a:lnTo>
                  <a:lnTo>
                    <a:pt x="345" y="0"/>
                  </a:lnTo>
                  <a:lnTo>
                    <a:pt x="405" y="0"/>
                  </a:lnTo>
                  <a:lnTo>
                    <a:pt x="480" y="15"/>
                  </a:lnTo>
                  <a:lnTo>
                    <a:pt x="540" y="15"/>
                  </a:lnTo>
                  <a:lnTo>
                    <a:pt x="615" y="15"/>
                  </a:lnTo>
                  <a:lnTo>
                    <a:pt x="675" y="30"/>
                  </a:lnTo>
                  <a:lnTo>
                    <a:pt x="735" y="30"/>
                  </a:lnTo>
                  <a:lnTo>
                    <a:pt x="795" y="45"/>
                  </a:lnTo>
                  <a:lnTo>
                    <a:pt x="855" y="45"/>
                  </a:lnTo>
                  <a:lnTo>
                    <a:pt x="930" y="60"/>
                  </a:lnTo>
                  <a:lnTo>
                    <a:pt x="990" y="60"/>
                  </a:lnTo>
                  <a:lnTo>
                    <a:pt x="1035" y="75"/>
                  </a:lnTo>
                  <a:lnTo>
                    <a:pt x="1095" y="90"/>
                  </a:lnTo>
                  <a:lnTo>
                    <a:pt x="1155" y="90"/>
                  </a:lnTo>
                  <a:lnTo>
                    <a:pt x="1215" y="105"/>
                  </a:lnTo>
                  <a:lnTo>
                    <a:pt x="1260" y="120"/>
                  </a:lnTo>
                  <a:lnTo>
                    <a:pt x="1320" y="120"/>
                  </a:lnTo>
                  <a:lnTo>
                    <a:pt x="1365" y="135"/>
                  </a:lnTo>
                  <a:lnTo>
                    <a:pt x="1410" y="150"/>
                  </a:lnTo>
                  <a:lnTo>
                    <a:pt x="1455" y="165"/>
                  </a:lnTo>
                  <a:lnTo>
                    <a:pt x="1500" y="180"/>
                  </a:lnTo>
                  <a:lnTo>
                    <a:pt x="1545" y="195"/>
                  </a:lnTo>
                  <a:lnTo>
                    <a:pt x="1590" y="210"/>
                  </a:lnTo>
                  <a:lnTo>
                    <a:pt x="1620" y="225"/>
                  </a:lnTo>
                  <a:lnTo>
                    <a:pt x="1665" y="240"/>
                  </a:lnTo>
                  <a:lnTo>
                    <a:pt x="1695" y="255"/>
                  </a:lnTo>
                  <a:lnTo>
                    <a:pt x="1725" y="270"/>
                  </a:lnTo>
                  <a:lnTo>
                    <a:pt x="1770" y="285"/>
                  </a:lnTo>
                  <a:lnTo>
                    <a:pt x="1785" y="300"/>
                  </a:lnTo>
                  <a:lnTo>
                    <a:pt x="1815" y="315"/>
                  </a:lnTo>
                  <a:lnTo>
                    <a:pt x="1845" y="330"/>
                  </a:lnTo>
                  <a:lnTo>
                    <a:pt x="1860" y="345"/>
                  </a:lnTo>
                  <a:lnTo>
                    <a:pt x="1890" y="360"/>
                  </a:lnTo>
                  <a:lnTo>
                    <a:pt x="1905" y="390"/>
                  </a:lnTo>
                  <a:lnTo>
                    <a:pt x="1920" y="405"/>
                  </a:lnTo>
                  <a:lnTo>
                    <a:pt x="1935" y="420"/>
                  </a:lnTo>
                  <a:lnTo>
                    <a:pt x="1935" y="435"/>
                  </a:lnTo>
                  <a:lnTo>
                    <a:pt x="1950" y="450"/>
                  </a:lnTo>
                  <a:lnTo>
                    <a:pt x="1950" y="465"/>
                  </a:lnTo>
                  <a:lnTo>
                    <a:pt x="1965" y="495"/>
                  </a:lnTo>
                  <a:lnTo>
                    <a:pt x="1965" y="510"/>
                  </a:lnTo>
                  <a:lnTo>
                    <a:pt x="1965" y="525"/>
                  </a:lnTo>
                  <a:lnTo>
                    <a:pt x="1950" y="540"/>
                  </a:lnTo>
                  <a:lnTo>
                    <a:pt x="1950" y="555"/>
                  </a:lnTo>
                  <a:lnTo>
                    <a:pt x="1935" y="570"/>
                  </a:lnTo>
                  <a:lnTo>
                    <a:pt x="1935" y="600"/>
                  </a:lnTo>
                  <a:lnTo>
                    <a:pt x="1920" y="615"/>
                  </a:lnTo>
                  <a:lnTo>
                    <a:pt x="1905" y="630"/>
                  </a:lnTo>
                  <a:lnTo>
                    <a:pt x="1890" y="645"/>
                  </a:lnTo>
                  <a:lnTo>
                    <a:pt x="1860" y="660"/>
                  </a:lnTo>
                  <a:lnTo>
                    <a:pt x="1845" y="675"/>
                  </a:lnTo>
                  <a:lnTo>
                    <a:pt x="1815" y="690"/>
                  </a:lnTo>
                  <a:lnTo>
                    <a:pt x="1785" y="720"/>
                  </a:lnTo>
                  <a:lnTo>
                    <a:pt x="1770" y="735"/>
                  </a:lnTo>
                  <a:lnTo>
                    <a:pt x="1725" y="750"/>
                  </a:lnTo>
                  <a:lnTo>
                    <a:pt x="1695" y="765"/>
                  </a:lnTo>
                  <a:lnTo>
                    <a:pt x="1665" y="780"/>
                  </a:lnTo>
                  <a:lnTo>
                    <a:pt x="1620" y="795"/>
                  </a:lnTo>
                  <a:lnTo>
                    <a:pt x="1590" y="810"/>
                  </a:lnTo>
                  <a:lnTo>
                    <a:pt x="1545" y="825"/>
                  </a:lnTo>
                  <a:lnTo>
                    <a:pt x="1500" y="840"/>
                  </a:lnTo>
                  <a:lnTo>
                    <a:pt x="1455" y="855"/>
                  </a:lnTo>
                  <a:lnTo>
                    <a:pt x="1410" y="855"/>
                  </a:lnTo>
                  <a:lnTo>
                    <a:pt x="1365" y="870"/>
                  </a:lnTo>
                  <a:lnTo>
                    <a:pt x="1320" y="885"/>
                  </a:lnTo>
                  <a:lnTo>
                    <a:pt x="1260" y="900"/>
                  </a:lnTo>
                  <a:lnTo>
                    <a:pt x="1215" y="915"/>
                  </a:lnTo>
                  <a:lnTo>
                    <a:pt x="1155" y="915"/>
                  </a:lnTo>
                  <a:lnTo>
                    <a:pt x="1095" y="930"/>
                  </a:lnTo>
                  <a:lnTo>
                    <a:pt x="1035" y="945"/>
                  </a:lnTo>
                  <a:lnTo>
                    <a:pt x="990" y="945"/>
                  </a:lnTo>
                  <a:lnTo>
                    <a:pt x="930" y="960"/>
                  </a:lnTo>
                  <a:lnTo>
                    <a:pt x="855" y="960"/>
                  </a:lnTo>
                  <a:lnTo>
                    <a:pt x="795" y="975"/>
                  </a:lnTo>
                  <a:lnTo>
                    <a:pt x="735" y="975"/>
                  </a:lnTo>
                  <a:lnTo>
                    <a:pt x="675" y="990"/>
                  </a:lnTo>
                  <a:lnTo>
                    <a:pt x="615" y="990"/>
                  </a:lnTo>
                  <a:lnTo>
                    <a:pt x="540" y="990"/>
                  </a:lnTo>
                  <a:lnTo>
                    <a:pt x="480" y="1005"/>
                  </a:lnTo>
                  <a:lnTo>
                    <a:pt x="405" y="1005"/>
                  </a:lnTo>
                  <a:lnTo>
                    <a:pt x="345" y="1005"/>
                  </a:lnTo>
                  <a:lnTo>
                    <a:pt x="270" y="1005"/>
                  </a:lnTo>
                  <a:lnTo>
                    <a:pt x="210" y="1020"/>
                  </a:lnTo>
                  <a:lnTo>
                    <a:pt x="135" y="1020"/>
                  </a:lnTo>
                  <a:lnTo>
                    <a:pt x="75" y="1020"/>
                  </a:lnTo>
                  <a:lnTo>
                    <a:pt x="0" y="1020"/>
                  </a:lnTo>
                  <a:lnTo>
                    <a:pt x="0" y="510"/>
                  </a:lnTo>
                  <a:lnTo>
                    <a:pt x="0" y="0"/>
                  </a:lnTo>
                  <a:close/>
                </a:path>
              </a:pathLst>
            </a:custGeom>
            <a:solidFill>
              <a:srgbClr val="9999FF"/>
            </a:solidFill>
            <a:ln w="9525">
              <a:solidFill>
                <a:srgbClr val="000000"/>
              </a:solidFill>
              <a:round/>
              <a:headEnd/>
              <a:tailEnd/>
            </a:ln>
          </p:spPr>
          <p:txBody>
            <a:bodyPr/>
            <a:lstStyle/>
            <a:p>
              <a:endParaRPr lang="es-ES"/>
            </a:p>
          </p:txBody>
        </p:sp>
        <p:sp>
          <p:nvSpPr>
            <p:cNvPr id="22543" name="Freeform 167"/>
            <p:cNvSpPr>
              <a:spLocks/>
            </p:cNvSpPr>
            <p:nvPr/>
          </p:nvSpPr>
          <p:spPr bwMode="auto">
            <a:xfrm>
              <a:off x="1725" y="2669"/>
              <a:ext cx="1951" cy="1050"/>
            </a:xfrm>
            <a:custGeom>
              <a:avLst/>
              <a:gdLst>
                <a:gd name="T0" fmla="*/ 1890 w 1951"/>
                <a:gd name="T1" fmla="*/ 510 h 1050"/>
                <a:gd name="T2" fmla="*/ 1755 w 1951"/>
                <a:gd name="T3" fmla="*/ 510 h 1050"/>
                <a:gd name="T4" fmla="*/ 1620 w 1951"/>
                <a:gd name="T5" fmla="*/ 495 h 1050"/>
                <a:gd name="T6" fmla="*/ 1485 w 1951"/>
                <a:gd name="T7" fmla="*/ 495 h 1050"/>
                <a:gd name="T8" fmla="*/ 1350 w 1951"/>
                <a:gd name="T9" fmla="*/ 480 h 1050"/>
                <a:gd name="T10" fmla="*/ 1215 w 1951"/>
                <a:gd name="T11" fmla="*/ 465 h 1050"/>
                <a:gd name="T12" fmla="*/ 1095 w 1951"/>
                <a:gd name="T13" fmla="*/ 450 h 1050"/>
                <a:gd name="T14" fmla="*/ 975 w 1951"/>
                <a:gd name="T15" fmla="*/ 435 h 1050"/>
                <a:gd name="T16" fmla="*/ 855 w 1951"/>
                <a:gd name="T17" fmla="*/ 420 h 1050"/>
                <a:gd name="T18" fmla="*/ 750 w 1951"/>
                <a:gd name="T19" fmla="*/ 405 h 1050"/>
                <a:gd name="T20" fmla="*/ 645 w 1951"/>
                <a:gd name="T21" fmla="*/ 375 h 1050"/>
                <a:gd name="T22" fmla="*/ 540 w 1951"/>
                <a:gd name="T23" fmla="*/ 345 h 1050"/>
                <a:gd name="T24" fmla="*/ 450 w 1951"/>
                <a:gd name="T25" fmla="*/ 330 h 1050"/>
                <a:gd name="T26" fmla="*/ 375 w 1951"/>
                <a:gd name="T27" fmla="*/ 300 h 1050"/>
                <a:gd name="T28" fmla="*/ 300 w 1951"/>
                <a:gd name="T29" fmla="*/ 270 h 1050"/>
                <a:gd name="T30" fmla="*/ 225 w 1951"/>
                <a:gd name="T31" fmla="*/ 240 h 1050"/>
                <a:gd name="T32" fmla="*/ 165 w 1951"/>
                <a:gd name="T33" fmla="*/ 210 h 1050"/>
                <a:gd name="T34" fmla="*/ 120 w 1951"/>
                <a:gd name="T35" fmla="*/ 165 h 1050"/>
                <a:gd name="T36" fmla="*/ 75 w 1951"/>
                <a:gd name="T37" fmla="*/ 135 h 1050"/>
                <a:gd name="T38" fmla="*/ 45 w 1951"/>
                <a:gd name="T39" fmla="*/ 105 h 1050"/>
                <a:gd name="T40" fmla="*/ 15 w 1951"/>
                <a:gd name="T41" fmla="*/ 60 h 1050"/>
                <a:gd name="T42" fmla="*/ 0 w 1951"/>
                <a:gd name="T43" fmla="*/ 30 h 1050"/>
                <a:gd name="T44" fmla="*/ 0 w 1951"/>
                <a:gd name="T45" fmla="*/ 0 h 1050"/>
                <a:gd name="T46" fmla="*/ 0 w 1951"/>
                <a:gd name="T47" fmla="*/ 555 h 1050"/>
                <a:gd name="T48" fmla="*/ 0 w 1951"/>
                <a:gd name="T49" fmla="*/ 585 h 1050"/>
                <a:gd name="T50" fmla="*/ 30 w 1951"/>
                <a:gd name="T51" fmla="*/ 630 h 1050"/>
                <a:gd name="T52" fmla="*/ 60 w 1951"/>
                <a:gd name="T53" fmla="*/ 660 h 1050"/>
                <a:gd name="T54" fmla="*/ 90 w 1951"/>
                <a:gd name="T55" fmla="*/ 690 h 1050"/>
                <a:gd name="T56" fmla="*/ 135 w 1951"/>
                <a:gd name="T57" fmla="*/ 720 h 1050"/>
                <a:gd name="T58" fmla="*/ 195 w 1951"/>
                <a:gd name="T59" fmla="*/ 765 h 1050"/>
                <a:gd name="T60" fmla="*/ 255 w 1951"/>
                <a:gd name="T61" fmla="*/ 795 h 1050"/>
                <a:gd name="T62" fmla="*/ 330 w 1951"/>
                <a:gd name="T63" fmla="*/ 825 h 1050"/>
                <a:gd name="T64" fmla="*/ 405 w 1951"/>
                <a:gd name="T65" fmla="*/ 855 h 1050"/>
                <a:gd name="T66" fmla="*/ 495 w 1951"/>
                <a:gd name="T67" fmla="*/ 885 h 1050"/>
                <a:gd name="T68" fmla="*/ 600 w 1951"/>
                <a:gd name="T69" fmla="*/ 900 h 1050"/>
                <a:gd name="T70" fmla="*/ 690 w 1951"/>
                <a:gd name="T71" fmla="*/ 930 h 1050"/>
                <a:gd name="T72" fmla="*/ 810 w 1951"/>
                <a:gd name="T73" fmla="*/ 945 h 1050"/>
                <a:gd name="T74" fmla="*/ 915 w 1951"/>
                <a:gd name="T75" fmla="*/ 975 h 1050"/>
                <a:gd name="T76" fmla="*/ 1035 w 1951"/>
                <a:gd name="T77" fmla="*/ 990 h 1050"/>
                <a:gd name="T78" fmla="*/ 1155 w 1951"/>
                <a:gd name="T79" fmla="*/ 1005 h 1050"/>
                <a:gd name="T80" fmla="*/ 1290 w 1951"/>
                <a:gd name="T81" fmla="*/ 1020 h 1050"/>
                <a:gd name="T82" fmla="*/ 1410 w 1951"/>
                <a:gd name="T83" fmla="*/ 1020 h 1050"/>
                <a:gd name="T84" fmla="*/ 1545 w 1951"/>
                <a:gd name="T85" fmla="*/ 1035 h 1050"/>
                <a:gd name="T86" fmla="*/ 1680 w 1951"/>
                <a:gd name="T87" fmla="*/ 1035 h 1050"/>
                <a:gd name="T88" fmla="*/ 1815 w 1951"/>
                <a:gd name="T89" fmla="*/ 1050 h 1050"/>
                <a:gd name="T90" fmla="*/ 1951 w 1951"/>
                <a:gd name="T91" fmla="*/ 1050 h 10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51"/>
                <a:gd name="T139" fmla="*/ 0 h 1050"/>
                <a:gd name="T140" fmla="*/ 1951 w 1951"/>
                <a:gd name="T141" fmla="*/ 1050 h 10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51" h="1050">
                  <a:moveTo>
                    <a:pt x="1951" y="510"/>
                  </a:moveTo>
                  <a:lnTo>
                    <a:pt x="1890" y="510"/>
                  </a:lnTo>
                  <a:lnTo>
                    <a:pt x="1815" y="510"/>
                  </a:lnTo>
                  <a:lnTo>
                    <a:pt x="1755" y="510"/>
                  </a:lnTo>
                  <a:lnTo>
                    <a:pt x="1680" y="495"/>
                  </a:lnTo>
                  <a:lnTo>
                    <a:pt x="1620" y="495"/>
                  </a:lnTo>
                  <a:lnTo>
                    <a:pt x="1545" y="495"/>
                  </a:lnTo>
                  <a:lnTo>
                    <a:pt x="1485" y="495"/>
                  </a:lnTo>
                  <a:lnTo>
                    <a:pt x="1410" y="480"/>
                  </a:lnTo>
                  <a:lnTo>
                    <a:pt x="1350" y="480"/>
                  </a:lnTo>
                  <a:lnTo>
                    <a:pt x="1290" y="480"/>
                  </a:lnTo>
                  <a:lnTo>
                    <a:pt x="1215" y="465"/>
                  </a:lnTo>
                  <a:lnTo>
                    <a:pt x="1155" y="465"/>
                  </a:lnTo>
                  <a:lnTo>
                    <a:pt x="1095" y="450"/>
                  </a:lnTo>
                  <a:lnTo>
                    <a:pt x="1035" y="450"/>
                  </a:lnTo>
                  <a:lnTo>
                    <a:pt x="975" y="435"/>
                  </a:lnTo>
                  <a:lnTo>
                    <a:pt x="915" y="435"/>
                  </a:lnTo>
                  <a:lnTo>
                    <a:pt x="855" y="420"/>
                  </a:lnTo>
                  <a:lnTo>
                    <a:pt x="810" y="405"/>
                  </a:lnTo>
                  <a:lnTo>
                    <a:pt x="750" y="405"/>
                  </a:lnTo>
                  <a:lnTo>
                    <a:pt x="690" y="390"/>
                  </a:lnTo>
                  <a:lnTo>
                    <a:pt x="645" y="375"/>
                  </a:lnTo>
                  <a:lnTo>
                    <a:pt x="600" y="360"/>
                  </a:lnTo>
                  <a:lnTo>
                    <a:pt x="540" y="345"/>
                  </a:lnTo>
                  <a:lnTo>
                    <a:pt x="495" y="345"/>
                  </a:lnTo>
                  <a:lnTo>
                    <a:pt x="450" y="330"/>
                  </a:lnTo>
                  <a:lnTo>
                    <a:pt x="405" y="315"/>
                  </a:lnTo>
                  <a:lnTo>
                    <a:pt x="375" y="300"/>
                  </a:lnTo>
                  <a:lnTo>
                    <a:pt x="330" y="285"/>
                  </a:lnTo>
                  <a:lnTo>
                    <a:pt x="300" y="270"/>
                  </a:lnTo>
                  <a:lnTo>
                    <a:pt x="255" y="255"/>
                  </a:lnTo>
                  <a:lnTo>
                    <a:pt x="225" y="240"/>
                  </a:lnTo>
                  <a:lnTo>
                    <a:pt x="195" y="225"/>
                  </a:lnTo>
                  <a:lnTo>
                    <a:pt x="165" y="210"/>
                  </a:lnTo>
                  <a:lnTo>
                    <a:pt x="135" y="180"/>
                  </a:lnTo>
                  <a:lnTo>
                    <a:pt x="120" y="165"/>
                  </a:lnTo>
                  <a:lnTo>
                    <a:pt x="90" y="150"/>
                  </a:lnTo>
                  <a:lnTo>
                    <a:pt x="75" y="135"/>
                  </a:lnTo>
                  <a:lnTo>
                    <a:pt x="60" y="120"/>
                  </a:lnTo>
                  <a:lnTo>
                    <a:pt x="45" y="105"/>
                  </a:lnTo>
                  <a:lnTo>
                    <a:pt x="30" y="90"/>
                  </a:lnTo>
                  <a:lnTo>
                    <a:pt x="15" y="60"/>
                  </a:lnTo>
                  <a:lnTo>
                    <a:pt x="0" y="45"/>
                  </a:lnTo>
                  <a:lnTo>
                    <a:pt x="0" y="30"/>
                  </a:lnTo>
                  <a:lnTo>
                    <a:pt x="0" y="15"/>
                  </a:lnTo>
                  <a:lnTo>
                    <a:pt x="0" y="0"/>
                  </a:lnTo>
                  <a:lnTo>
                    <a:pt x="0" y="540"/>
                  </a:lnTo>
                  <a:lnTo>
                    <a:pt x="0" y="555"/>
                  </a:lnTo>
                  <a:lnTo>
                    <a:pt x="0" y="570"/>
                  </a:lnTo>
                  <a:lnTo>
                    <a:pt x="0" y="585"/>
                  </a:lnTo>
                  <a:lnTo>
                    <a:pt x="15" y="600"/>
                  </a:lnTo>
                  <a:lnTo>
                    <a:pt x="30" y="630"/>
                  </a:lnTo>
                  <a:lnTo>
                    <a:pt x="45" y="645"/>
                  </a:lnTo>
                  <a:lnTo>
                    <a:pt x="60" y="660"/>
                  </a:lnTo>
                  <a:lnTo>
                    <a:pt x="75" y="675"/>
                  </a:lnTo>
                  <a:lnTo>
                    <a:pt x="90" y="690"/>
                  </a:lnTo>
                  <a:lnTo>
                    <a:pt x="120" y="705"/>
                  </a:lnTo>
                  <a:lnTo>
                    <a:pt x="135" y="720"/>
                  </a:lnTo>
                  <a:lnTo>
                    <a:pt x="165" y="750"/>
                  </a:lnTo>
                  <a:lnTo>
                    <a:pt x="195" y="765"/>
                  </a:lnTo>
                  <a:lnTo>
                    <a:pt x="225" y="780"/>
                  </a:lnTo>
                  <a:lnTo>
                    <a:pt x="255" y="795"/>
                  </a:lnTo>
                  <a:lnTo>
                    <a:pt x="300" y="810"/>
                  </a:lnTo>
                  <a:lnTo>
                    <a:pt x="330" y="825"/>
                  </a:lnTo>
                  <a:lnTo>
                    <a:pt x="375" y="840"/>
                  </a:lnTo>
                  <a:lnTo>
                    <a:pt x="405" y="855"/>
                  </a:lnTo>
                  <a:lnTo>
                    <a:pt x="450" y="870"/>
                  </a:lnTo>
                  <a:lnTo>
                    <a:pt x="495" y="885"/>
                  </a:lnTo>
                  <a:lnTo>
                    <a:pt x="540" y="885"/>
                  </a:lnTo>
                  <a:lnTo>
                    <a:pt x="600" y="900"/>
                  </a:lnTo>
                  <a:lnTo>
                    <a:pt x="645" y="915"/>
                  </a:lnTo>
                  <a:lnTo>
                    <a:pt x="690" y="930"/>
                  </a:lnTo>
                  <a:lnTo>
                    <a:pt x="750" y="945"/>
                  </a:lnTo>
                  <a:lnTo>
                    <a:pt x="810" y="945"/>
                  </a:lnTo>
                  <a:lnTo>
                    <a:pt x="855" y="960"/>
                  </a:lnTo>
                  <a:lnTo>
                    <a:pt x="915" y="975"/>
                  </a:lnTo>
                  <a:lnTo>
                    <a:pt x="975" y="975"/>
                  </a:lnTo>
                  <a:lnTo>
                    <a:pt x="1035" y="990"/>
                  </a:lnTo>
                  <a:lnTo>
                    <a:pt x="1095" y="990"/>
                  </a:lnTo>
                  <a:lnTo>
                    <a:pt x="1155" y="1005"/>
                  </a:lnTo>
                  <a:lnTo>
                    <a:pt x="1215" y="1005"/>
                  </a:lnTo>
                  <a:lnTo>
                    <a:pt x="1290" y="1020"/>
                  </a:lnTo>
                  <a:lnTo>
                    <a:pt x="1350" y="1020"/>
                  </a:lnTo>
                  <a:lnTo>
                    <a:pt x="1410" y="1020"/>
                  </a:lnTo>
                  <a:lnTo>
                    <a:pt x="1485" y="1035"/>
                  </a:lnTo>
                  <a:lnTo>
                    <a:pt x="1545" y="1035"/>
                  </a:lnTo>
                  <a:lnTo>
                    <a:pt x="1620" y="1035"/>
                  </a:lnTo>
                  <a:lnTo>
                    <a:pt x="1680" y="1035"/>
                  </a:lnTo>
                  <a:lnTo>
                    <a:pt x="1755" y="1050"/>
                  </a:lnTo>
                  <a:lnTo>
                    <a:pt x="1815" y="1050"/>
                  </a:lnTo>
                  <a:lnTo>
                    <a:pt x="1890" y="1050"/>
                  </a:lnTo>
                  <a:lnTo>
                    <a:pt x="1951" y="1050"/>
                  </a:lnTo>
                  <a:lnTo>
                    <a:pt x="1951" y="510"/>
                  </a:lnTo>
                  <a:close/>
                </a:path>
              </a:pathLst>
            </a:custGeom>
            <a:solidFill>
              <a:srgbClr val="4D1A33"/>
            </a:solidFill>
            <a:ln w="9525">
              <a:solidFill>
                <a:srgbClr val="000000"/>
              </a:solidFill>
              <a:round/>
              <a:headEnd/>
              <a:tailEnd/>
            </a:ln>
          </p:spPr>
          <p:txBody>
            <a:bodyPr/>
            <a:lstStyle/>
            <a:p>
              <a:endParaRPr lang="es-ES"/>
            </a:p>
          </p:txBody>
        </p:sp>
        <p:sp>
          <p:nvSpPr>
            <p:cNvPr id="22544" name="Freeform 168"/>
            <p:cNvSpPr>
              <a:spLocks/>
            </p:cNvSpPr>
            <p:nvPr/>
          </p:nvSpPr>
          <p:spPr bwMode="auto">
            <a:xfrm>
              <a:off x="1725" y="2624"/>
              <a:ext cx="1951" cy="555"/>
            </a:xfrm>
            <a:custGeom>
              <a:avLst/>
              <a:gdLst>
                <a:gd name="T0" fmla="*/ 1951 w 1951"/>
                <a:gd name="T1" fmla="*/ 555 h 555"/>
                <a:gd name="T2" fmla="*/ 1890 w 1951"/>
                <a:gd name="T3" fmla="*/ 555 h 555"/>
                <a:gd name="T4" fmla="*/ 1815 w 1951"/>
                <a:gd name="T5" fmla="*/ 555 h 555"/>
                <a:gd name="T6" fmla="*/ 1755 w 1951"/>
                <a:gd name="T7" fmla="*/ 555 h 555"/>
                <a:gd name="T8" fmla="*/ 1680 w 1951"/>
                <a:gd name="T9" fmla="*/ 540 h 555"/>
                <a:gd name="T10" fmla="*/ 1620 w 1951"/>
                <a:gd name="T11" fmla="*/ 540 h 555"/>
                <a:gd name="T12" fmla="*/ 1545 w 1951"/>
                <a:gd name="T13" fmla="*/ 540 h 555"/>
                <a:gd name="T14" fmla="*/ 1485 w 1951"/>
                <a:gd name="T15" fmla="*/ 540 h 555"/>
                <a:gd name="T16" fmla="*/ 1410 w 1951"/>
                <a:gd name="T17" fmla="*/ 525 h 555"/>
                <a:gd name="T18" fmla="*/ 1350 w 1951"/>
                <a:gd name="T19" fmla="*/ 525 h 555"/>
                <a:gd name="T20" fmla="*/ 1290 w 1951"/>
                <a:gd name="T21" fmla="*/ 525 h 555"/>
                <a:gd name="T22" fmla="*/ 1215 w 1951"/>
                <a:gd name="T23" fmla="*/ 510 h 555"/>
                <a:gd name="T24" fmla="*/ 1155 w 1951"/>
                <a:gd name="T25" fmla="*/ 510 h 555"/>
                <a:gd name="T26" fmla="*/ 1125 w 1951"/>
                <a:gd name="T27" fmla="*/ 510 h 555"/>
                <a:gd name="T28" fmla="*/ 1065 w 1951"/>
                <a:gd name="T29" fmla="*/ 495 h 555"/>
                <a:gd name="T30" fmla="*/ 1005 w 1951"/>
                <a:gd name="T31" fmla="*/ 480 h 555"/>
                <a:gd name="T32" fmla="*/ 945 w 1951"/>
                <a:gd name="T33" fmla="*/ 480 h 555"/>
                <a:gd name="T34" fmla="*/ 885 w 1951"/>
                <a:gd name="T35" fmla="*/ 465 h 555"/>
                <a:gd name="T36" fmla="*/ 825 w 1951"/>
                <a:gd name="T37" fmla="*/ 465 h 555"/>
                <a:gd name="T38" fmla="*/ 780 w 1951"/>
                <a:gd name="T39" fmla="*/ 450 h 555"/>
                <a:gd name="T40" fmla="*/ 720 w 1951"/>
                <a:gd name="T41" fmla="*/ 435 h 555"/>
                <a:gd name="T42" fmla="*/ 675 w 1951"/>
                <a:gd name="T43" fmla="*/ 420 h 555"/>
                <a:gd name="T44" fmla="*/ 615 w 1951"/>
                <a:gd name="T45" fmla="*/ 420 h 555"/>
                <a:gd name="T46" fmla="*/ 570 w 1951"/>
                <a:gd name="T47" fmla="*/ 405 h 555"/>
                <a:gd name="T48" fmla="*/ 525 w 1951"/>
                <a:gd name="T49" fmla="*/ 390 h 555"/>
                <a:gd name="T50" fmla="*/ 480 w 1951"/>
                <a:gd name="T51" fmla="*/ 375 h 555"/>
                <a:gd name="T52" fmla="*/ 435 w 1951"/>
                <a:gd name="T53" fmla="*/ 360 h 555"/>
                <a:gd name="T54" fmla="*/ 390 w 1951"/>
                <a:gd name="T55" fmla="*/ 345 h 555"/>
                <a:gd name="T56" fmla="*/ 345 w 1951"/>
                <a:gd name="T57" fmla="*/ 330 h 555"/>
                <a:gd name="T58" fmla="*/ 315 w 1951"/>
                <a:gd name="T59" fmla="*/ 315 h 555"/>
                <a:gd name="T60" fmla="*/ 270 w 1951"/>
                <a:gd name="T61" fmla="*/ 300 h 555"/>
                <a:gd name="T62" fmla="*/ 240 w 1951"/>
                <a:gd name="T63" fmla="*/ 285 h 555"/>
                <a:gd name="T64" fmla="*/ 210 w 1951"/>
                <a:gd name="T65" fmla="*/ 270 h 555"/>
                <a:gd name="T66" fmla="*/ 180 w 1951"/>
                <a:gd name="T67" fmla="*/ 255 h 555"/>
                <a:gd name="T68" fmla="*/ 150 w 1951"/>
                <a:gd name="T69" fmla="*/ 240 h 555"/>
                <a:gd name="T70" fmla="*/ 120 w 1951"/>
                <a:gd name="T71" fmla="*/ 225 h 555"/>
                <a:gd name="T72" fmla="*/ 105 w 1951"/>
                <a:gd name="T73" fmla="*/ 210 h 555"/>
                <a:gd name="T74" fmla="*/ 90 w 1951"/>
                <a:gd name="T75" fmla="*/ 195 h 555"/>
                <a:gd name="T76" fmla="*/ 75 w 1951"/>
                <a:gd name="T77" fmla="*/ 180 h 555"/>
                <a:gd name="T78" fmla="*/ 60 w 1951"/>
                <a:gd name="T79" fmla="*/ 165 h 555"/>
                <a:gd name="T80" fmla="*/ 45 w 1951"/>
                <a:gd name="T81" fmla="*/ 150 h 555"/>
                <a:gd name="T82" fmla="*/ 30 w 1951"/>
                <a:gd name="T83" fmla="*/ 135 h 555"/>
                <a:gd name="T84" fmla="*/ 15 w 1951"/>
                <a:gd name="T85" fmla="*/ 105 h 555"/>
                <a:gd name="T86" fmla="*/ 0 w 1951"/>
                <a:gd name="T87" fmla="*/ 90 h 555"/>
                <a:gd name="T88" fmla="*/ 0 w 1951"/>
                <a:gd name="T89" fmla="*/ 75 h 555"/>
                <a:gd name="T90" fmla="*/ 0 w 1951"/>
                <a:gd name="T91" fmla="*/ 60 h 555"/>
                <a:gd name="T92" fmla="*/ 0 w 1951"/>
                <a:gd name="T93" fmla="*/ 45 h 555"/>
                <a:gd name="T94" fmla="*/ 0 w 1951"/>
                <a:gd name="T95" fmla="*/ 30 h 555"/>
                <a:gd name="T96" fmla="*/ 0 w 1951"/>
                <a:gd name="T97" fmla="*/ 0 h 555"/>
                <a:gd name="T98" fmla="*/ 1951 w 1951"/>
                <a:gd name="T99" fmla="*/ 45 h 555"/>
                <a:gd name="T100" fmla="*/ 1951 w 1951"/>
                <a:gd name="T101" fmla="*/ 555 h 55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951"/>
                <a:gd name="T154" fmla="*/ 0 h 555"/>
                <a:gd name="T155" fmla="*/ 1951 w 1951"/>
                <a:gd name="T156" fmla="*/ 555 h 55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951" h="555">
                  <a:moveTo>
                    <a:pt x="1951" y="555"/>
                  </a:moveTo>
                  <a:lnTo>
                    <a:pt x="1890" y="555"/>
                  </a:lnTo>
                  <a:lnTo>
                    <a:pt x="1815" y="555"/>
                  </a:lnTo>
                  <a:lnTo>
                    <a:pt x="1755" y="555"/>
                  </a:lnTo>
                  <a:lnTo>
                    <a:pt x="1680" y="540"/>
                  </a:lnTo>
                  <a:lnTo>
                    <a:pt x="1620" y="540"/>
                  </a:lnTo>
                  <a:lnTo>
                    <a:pt x="1545" y="540"/>
                  </a:lnTo>
                  <a:lnTo>
                    <a:pt x="1485" y="540"/>
                  </a:lnTo>
                  <a:lnTo>
                    <a:pt x="1410" y="525"/>
                  </a:lnTo>
                  <a:lnTo>
                    <a:pt x="1350" y="525"/>
                  </a:lnTo>
                  <a:lnTo>
                    <a:pt x="1290" y="525"/>
                  </a:lnTo>
                  <a:lnTo>
                    <a:pt x="1215" y="510"/>
                  </a:lnTo>
                  <a:lnTo>
                    <a:pt x="1155" y="510"/>
                  </a:lnTo>
                  <a:lnTo>
                    <a:pt x="1125" y="510"/>
                  </a:lnTo>
                  <a:lnTo>
                    <a:pt x="1065" y="495"/>
                  </a:lnTo>
                  <a:lnTo>
                    <a:pt x="1005" y="480"/>
                  </a:lnTo>
                  <a:lnTo>
                    <a:pt x="945" y="480"/>
                  </a:lnTo>
                  <a:lnTo>
                    <a:pt x="885" y="465"/>
                  </a:lnTo>
                  <a:lnTo>
                    <a:pt x="825" y="465"/>
                  </a:lnTo>
                  <a:lnTo>
                    <a:pt x="780" y="450"/>
                  </a:lnTo>
                  <a:lnTo>
                    <a:pt x="720" y="435"/>
                  </a:lnTo>
                  <a:lnTo>
                    <a:pt x="675" y="420"/>
                  </a:lnTo>
                  <a:lnTo>
                    <a:pt x="615" y="420"/>
                  </a:lnTo>
                  <a:lnTo>
                    <a:pt x="570" y="405"/>
                  </a:lnTo>
                  <a:lnTo>
                    <a:pt x="525" y="390"/>
                  </a:lnTo>
                  <a:lnTo>
                    <a:pt x="480" y="375"/>
                  </a:lnTo>
                  <a:lnTo>
                    <a:pt x="435" y="360"/>
                  </a:lnTo>
                  <a:lnTo>
                    <a:pt x="390" y="345"/>
                  </a:lnTo>
                  <a:lnTo>
                    <a:pt x="345" y="330"/>
                  </a:lnTo>
                  <a:lnTo>
                    <a:pt x="315" y="315"/>
                  </a:lnTo>
                  <a:lnTo>
                    <a:pt x="270" y="300"/>
                  </a:lnTo>
                  <a:lnTo>
                    <a:pt x="240" y="285"/>
                  </a:lnTo>
                  <a:lnTo>
                    <a:pt x="210" y="270"/>
                  </a:lnTo>
                  <a:lnTo>
                    <a:pt x="180" y="255"/>
                  </a:lnTo>
                  <a:lnTo>
                    <a:pt x="150" y="240"/>
                  </a:lnTo>
                  <a:lnTo>
                    <a:pt x="120" y="225"/>
                  </a:lnTo>
                  <a:lnTo>
                    <a:pt x="105" y="210"/>
                  </a:lnTo>
                  <a:lnTo>
                    <a:pt x="90" y="195"/>
                  </a:lnTo>
                  <a:lnTo>
                    <a:pt x="75" y="180"/>
                  </a:lnTo>
                  <a:lnTo>
                    <a:pt x="60" y="165"/>
                  </a:lnTo>
                  <a:lnTo>
                    <a:pt x="45" y="150"/>
                  </a:lnTo>
                  <a:lnTo>
                    <a:pt x="30" y="135"/>
                  </a:lnTo>
                  <a:lnTo>
                    <a:pt x="15" y="105"/>
                  </a:lnTo>
                  <a:lnTo>
                    <a:pt x="0" y="90"/>
                  </a:lnTo>
                  <a:lnTo>
                    <a:pt x="0" y="75"/>
                  </a:lnTo>
                  <a:lnTo>
                    <a:pt x="0" y="60"/>
                  </a:lnTo>
                  <a:lnTo>
                    <a:pt x="0" y="45"/>
                  </a:lnTo>
                  <a:lnTo>
                    <a:pt x="0" y="30"/>
                  </a:lnTo>
                  <a:lnTo>
                    <a:pt x="0" y="0"/>
                  </a:lnTo>
                  <a:lnTo>
                    <a:pt x="1951" y="45"/>
                  </a:lnTo>
                  <a:lnTo>
                    <a:pt x="1951" y="555"/>
                  </a:lnTo>
                  <a:close/>
                </a:path>
              </a:pathLst>
            </a:custGeom>
            <a:solidFill>
              <a:srgbClr val="993366"/>
            </a:solidFill>
            <a:ln w="9525">
              <a:solidFill>
                <a:srgbClr val="000000"/>
              </a:solidFill>
              <a:round/>
              <a:headEnd/>
              <a:tailEnd/>
            </a:ln>
          </p:spPr>
          <p:txBody>
            <a:bodyPr/>
            <a:lstStyle/>
            <a:p>
              <a:endParaRPr lang="es-ES"/>
            </a:p>
          </p:txBody>
        </p:sp>
        <p:sp>
          <p:nvSpPr>
            <p:cNvPr id="22545" name="Rectangle 169"/>
            <p:cNvSpPr>
              <a:spLocks noChangeArrowheads="1"/>
            </p:cNvSpPr>
            <p:nvPr/>
          </p:nvSpPr>
          <p:spPr bwMode="auto">
            <a:xfrm>
              <a:off x="1351" y="239"/>
              <a:ext cx="7499" cy="408"/>
            </a:xfrm>
            <a:prstGeom prst="rect">
              <a:avLst/>
            </a:prstGeom>
            <a:noFill/>
            <a:ln w="9525">
              <a:noFill/>
              <a:miter lim="800000"/>
              <a:headEnd/>
              <a:tailEnd/>
            </a:ln>
          </p:spPr>
          <p:txBody>
            <a:bodyPr wrap="none" lIns="0" tIns="0" rIns="0" bIns="0">
              <a:spAutoFit/>
            </a:bodyPr>
            <a:lstStyle/>
            <a:p>
              <a:r>
                <a:rPr lang="es-ES_tradnl" altLang="zh-CN" sz="1100" b="1">
                  <a:solidFill>
                    <a:srgbClr val="000000"/>
                  </a:solidFill>
                  <a:latin typeface="Arial" charset="0"/>
                  <a:ea typeface="SimSun" pitchFamily="2" charset="-122"/>
                </a:rPr>
                <a:t>Gráfico 2.3. Composición de la carga terrestre 2005</a:t>
              </a:r>
              <a:endParaRPr lang="es-ES_tradnl"/>
            </a:p>
          </p:txBody>
        </p:sp>
        <p:sp>
          <p:nvSpPr>
            <p:cNvPr id="22546" name="Rectangle 170"/>
            <p:cNvSpPr>
              <a:spLocks noChangeArrowheads="1"/>
            </p:cNvSpPr>
            <p:nvPr/>
          </p:nvSpPr>
          <p:spPr bwMode="auto">
            <a:xfrm>
              <a:off x="6602" y="2998"/>
              <a:ext cx="505" cy="331"/>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Arial" charset="0"/>
                  <a:ea typeface="SimSun" pitchFamily="2" charset="-122"/>
                </a:rPr>
                <a:t>50%</a:t>
              </a:r>
              <a:endParaRPr lang="es-ES_tradnl"/>
            </a:p>
          </p:txBody>
        </p:sp>
        <p:sp>
          <p:nvSpPr>
            <p:cNvPr id="22547" name="Rectangle 171"/>
            <p:cNvSpPr>
              <a:spLocks noChangeArrowheads="1"/>
            </p:cNvSpPr>
            <p:nvPr/>
          </p:nvSpPr>
          <p:spPr bwMode="auto">
            <a:xfrm>
              <a:off x="1785" y="3599"/>
              <a:ext cx="505" cy="331"/>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Arial" charset="0"/>
                  <a:ea typeface="SimSun" pitchFamily="2" charset="-122"/>
                </a:rPr>
                <a:t>26%</a:t>
              </a:r>
              <a:endParaRPr lang="es-ES_tradnl"/>
            </a:p>
          </p:txBody>
        </p:sp>
        <p:sp>
          <p:nvSpPr>
            <p:cNvPr id="22548" name="Rectangle 172"/>
            <p:cNvSpPr>
              <a:spLocks noChangeArrowheads="1"/>
            </p:cNvSpPr>
            <p:nvPr/>
          </p:nvSpPr>
          <p:spPr bwMode="auto">
            <a:xfrm>
              <a:off x="1652" y="1921"/>
              <a:ext cx="504" cy="331"/>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Arial" charset="0"/>
                  <a:ea typeface="SimSun" pitchFamily="2" charset="-122"/>
                </a:rPr>
                <a:t>19%</a:t>
              </a:r>
              <a:endParaRPr lang="es-ES_tradnl"/>
            </a:p>
          </p:txBody>
        </p:sp>
        <p:sp>
          <p:nvSpPr>
            <p:cNvPr id="22549" name="Rectangle 173"/>
            <p:cNvSpPr>
              <a:spLocks noChangeArrowheads="1"/>
            </p:cNvSpPr>
            <p:nvPr/>
          </p:nvSpPr>
          <p:spPr bwMode="auto">
            <a:xfrm>
              <a:off x="3431" y="1632"/>
              <a:ext cx="364" cy="331"/>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Arial" charset="0"/>
                  <a:ea typeface="SimSun" pitchFamily="2" charset="-122"/>
                </a:rPr>
                <a:t>5%</a:t>
              </a:r>
              <a:endParaRPr lang="es-ES_tradnl"/>
            </a:p>
          </p:txBody>
        </p:sp>
        <p:sp>
          <p:nvSpPr>
            <p:cNvPr id="22550" name="Rectangle 174"/>
            <p:cNvSpPr>
              <a:spLocks noChangeArrowheads="1"/>
            </p:cNvSpPr>
            <p:nvPr/>
          </p:nvSpPr>
          <p:spPr bwMode="auto">
            <a:xfrm>
              <a:off x="1935" y="4079"/>
              <a:ext cx="4201" cy="330"/>
            </a:xfrm>
            <a:prstGeom prst="rect">
              <a:avLst/>
            </a:prstGeom>
            <a:solidFill>
              <a:srgbClr val="FFFFFF"/>
            </a:solidFill>
            <a:ln w="0">
              <a:solidFill>
                <a:srgbClr val="000000"/>
              </a:solidFill>
              <a:miter lim="800000"/>
              <a:headEnd/>
              <a:tailEnd/>
            </a:ln>
          </p:spPr>
          <p:txBody>
            <a:bodyPr/>
            <a:lstStyle/>
            <a:p>
              <a:endParaRPr lang="es-ES"/>
            </a:p>
          </p:txBody>
        </p:sp>
        <p:sp>
          <p:nvSpPr>
            <p:cNvPr id="22551" name="Rectangle 175"/>
            <p:cNvSpPr>
              <a:spLocks noChangeArrowheads="1"/>
            </p:cNvSpPr>
            <p:nvPr/>
          </p:nvSpPr>
          <p:spPr bwMode="auto">
            <a:xfrm>
              <a:off x="2010" y="4184"/>
              <a:ext cx="105" cy="105"/>
            </a:xfrm>
            <a:prstGeom prst="rect">
              <a:avLst/>
            </a:prstGeom>
            <a:solidFill>
              <a:srgbClr val="9999FF"/>
            </a:solidFill>
            <a:ln w="9525">
              <a:solidFill>
                <a:srgbClr val="000000"/>
              </a:solidFill>
              <a:miter lim="800000"/>
              <a:headEnd/>
              <a:tailEnd/>
            </a:ln>
          </p:spPr>
          <p:txBody>
            <a:bodyPr/>
            <a:lstStyle/>
            <a:p>
              <a:endParaRPr lang="es-ES"/>
            </a:p>
          </p:txBody>
        </p:sp>
        <p:sp>
          <p:nvSpPr>
            <p:cNvPr id="22552" name="Rectangle 176"/>
            <p:cNvSpPr>
              <a:spLocks noChangeArrowheads="1"/>
            </p:cNvSpPr>
            <p:nvPr/>
          </p:nvSpPr>
          <p:spPr bwMode="auto">
            <a:xfrm>
              <a:off x="2174" y="4122"/>
              <a:ext cx="1624" cy="331"/>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Arial" charset="0"/>
                  <a:ea typeface="SimSun" pitchFamily="2" charset="-122"/>
                </a:rPr>
                <a:t>Manufacturero</a:t>
              </a:r>
              <a:endParaRPr lang="es-ES_tradnl"/>
            </a:p>
          </p:txBody>
        </p:sp>
        <p:sp>
          <p:nvSpPr>
            <p:cNvPr id="22553" name="Rectangle 177"/>
            <p:cNvSpPr>
              <a:spLocks noChangeArrowheads="1"/>
            </p:cNvSpPr>
            <p:nvPr/>
          </p:nvSpPr>
          <p:spPr bwMode="auto">
            <a:xfrm>
              <a:off x="3435" y="4184"/>
              <a:ext cx="105" cy="105"/>
            </a:xfrm>
            <a:prstGeom prst="rect">
              <a:avLst/>
            </a:prstGeom>
            <a:solidFill>
              <a:srgbClr val="993366"/>
            </a:solidFill>
            <a:ln w="9525">
              <a:solidFill>
                <a:srgbClr val="000000"/>
              </a:solidFill>
              <a:miter lim="800000"/>
              <a:headEnd/>
              <a:tailEnd/>
            </a:ln>
          </p:spPr>
          <p:txBody>
            <a:bodyPr/>
            <a:lstStyle/>
            <a:p>
              <a:endParaRPr lang="es-ES"/>
            </a:p>
          </p:txBody>
        </p:sp>
        <p:sp>
          <p:nvSpPr>
            <p:cNvPr id="22554" name="Rectangle 178"/>
            <p:cNvSpPr>
              <a:spLocks noChangeArrowheads="1"/>
            </p:cNvSpPr>
            <p:nvPr/>
          </p:nvSpPr>
          <p:spPr bwMode="auto">
            <a:xfrm>
              <a:off x="3602" y="4122"/>
              <a:ext cx="925" cy="331"/>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Arial" charset="0"/>
                  <a:ea typeface="SimSun" pitchFamily="2" charset="-122"/>
                </a:rPr>
                <a:t>Agrícola</a:t>
              </a:r>
              <a:endParaRPr lang="es-ES_tradnl"/>
            </a:p>
          </p:txBody>
        </p:sp>
        <p:sp>
          <p:nvSpPr>
            <p:cNvPr id="22555" name="Rectangle 179"/>
            <p:cNvSpPr>
              <a:spLocks noChangeArrowheads="1"/>
            </p:cNvSpPr>
            <p:nvPr/>
          </p:nvSpPr>
          <p:spPr bwMode="auto">
            <a:xfrm>
              <a:off x="4351" y="4184"/>
              <a:ext cx="105" cy="105"/>
            </a:xfrm>
            <a:prstGeom prst="rect">
              <a:avLst/>
            </a:prstGeom>
            <a:solidFill>
              <a:srgbClr val="FFFFCC"/>
            </a:solidFill>
            <a:ln w="9525">
              <a:solidFill>
                <a:srgbClr val="000000"/>
              </a:solidFill>
              <a:miter lim="800000"/>
              <a:headEnd/>
              <a:tailEnd/>
            </a:ln>
          </p:spPr>
          <p:txBody>
            <a:bodyPr/>
            <a:lstStyle/>
            <a:p>
              <a:endParaRPr lang="es-ES"/>
            </a:p>
          </p:txBody>
        </p:sp>
        <p:sp>
          <p:nvSpPr>
            <p:cNvPr id="22556" name="Rectangle 180"/>
            <p:cNvSpPr>
              <a:spLocks noChangeArrowheads="1"/>
            </p:cNvSpPr>
            <p:nvPr/>
          </p:nvSpPr>
          <p:spPr bwMode="auto">
            <a:xfrm>
              <a:off x="4520" y="4122"/>
              <a:ext cx="770" cy="331"/>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Arial" charset="0"/>
                  <a:ea typeface="SimSun" pitchFamily="2" charset="-122"/>
                </a:rPr>
                <a:t>Minero</a:t>
              </a:r>
              <a:endParaRPr lang="es-ES_tradnl"/>
            </a:p>
          </p:txBody>
        </p:sp>
        <p:sp>
          <p:nvSpPr>
            <p:cNvPr id="22557" name="Rectangle 181"/>
            <p:cNvSpPr>
              <a:spLocks noChangeArrowheads="1"/>
            </p:cNvSpPr>
            <p:nvPr/>
          </p:nvSpPr>
          <p:spPr bwMode="auto">
            <a:xfrm>
              <a:off x="5161" y="4184"/>
              <a:ext cx="105" cy="105"/>
            </a:xfrm>
            <a:prstGeom prst="rect">
              <a:avLst/>
            </a:prstGeom>
            <a:solidFill>
              <a:srgbClr val="CCFFFF"/>
            </a:solidFill>
            <a:ln w="9525">
              <a:solidFill>
                <a:srgbClr val="000000"/>
              </a:solidFill>
              <a:miter lim="800000"/>
              <a:headEnd/>
              <a:tailEnd/>
            </a:ln>
          </p:spPr>
          <p:txBody>
            <a:bodyPr/>
            <a:lstStyle/>
            <a:p>
              <a:endParaRPr lang="es-ES"/>
            </a:p>
          </p:txBody>
        </p:sp>
        <p:sp>
          <p:nvSpPr>
            <p:cNvPr id="22558" name="Rectangle 182"/>
            <p:cNvSpPr>
              <a:spLocks noChangeArrowheads="1"/>
            </p:cNvSpPr>
            <p:nvPr/>
          </p:nvSpPr>
          <p:spPr bwMode="auto">
            <a:xfrm>
              <a:off x="5325" y="4122"/>
              <a:ext cx="994" cy="331"/>
            </a:xfrm>
            <a:prstGeom prst="rect">
              <a:avLst/>
            </a:prstGeom>
            <a:noFill/>
            <a:ln w="9525">
              <a:noFill/>
              <a:miter lim="800000"/>
              <a:headEnd/>
              <a:tailEnd/>
            </a:ln>
          </p:spPr>
          <p:txBody>
            <a:bodyPr wrap="none" lIns="0" tIns="0" rIns="0" bIns="0">
              <a:spAutoFit/>
            </a:bodyPr>
            <a:lstStyle/>
            <a:p>
              <a:r>
                <a:rPr lang="en-US" altLang="zh-CN" sz="900">
                  <a:solidFill>
                    <a:srgbClr val="000000"/>
                  </a:solidFill>
                  <a:latin typeface="Arial" charset="0"/>
                  <a:ea typeface="SimSun" pitchFamily="2" charset="-122"/>
                </a:rPr>
                <a:t>Pecuario</a:t>
              </a:r>
              <a:endParaRPr lang="es-ES_tradnl"/>
            </a:p>
          </p:txBody>
        </p:sp>
        <p:sp>
          <p:nvSpPr>
            <p:cNvPr id="22559" name="Rectangle 183"/>
            <p:cNvSpPr>
              <a:spLocks noChangeArrowheads="1"/>
            </p:cNvSpPr>
            <p:nvPr/>
          </p:nvSpPr>
          <p:spPr bwMode="auto">
            <a:xfrm>
              <a:off x="75" y="75"/>
              <a:ext cx="7951" cy="4394"/>
            </a:xfrm>
            <a:prstGeom prst="rect">
              <a:avLst/>
            </a:prstGeom>
            <a:noFill/>
            <a:ln w="9525">
              <a:solidFill>
                <a:srgbClr val="000000"/>
              </a:solidFill>
              <a:miter lim="800000"/>
              <a:headEnd/>
              <a:tailEnd/>
            </a:ln>
          </p:spPr>
          <p:txBody>
            <a:bodyPr/>
            <a:lstStyle/>
            <a:p>
              <a:endParaRPr lang="es-E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508" name="Rectangle 36"/>
          <p:cNvSpPr>
            <a:spLocks noGrp="1" noChangeArrowheads="1"/>
          </p:cNvSpPr>
          <p:nvPr>
            <p:ph/>
          </p:nvPr>
        </p:nvSpPr>
        <p:spPr>
          <a:xfrm>
            <a:off x="250825" y="188913"/>
            <a:ext cx="8642350" cy="6480175"/>
          </a:xfrm>
        </p:spPr>
        <p:txBody>
          <a:bodyPr/>
          <a:lstStyle/>
          <a:p>
            <a:pPr eaLnBrk="1" hangingPunct="1">
              <a:buFont typeface="Wingdings" pitchFamily="2" charset="2"/>
              <a:buNone/>
              <a:defRPr/>
            </a:pPr>
            <a:r>
              <a:rPr lang="es-ES_tradnl" sz="2000" b="1" smtClean="0">
                <a:solidFill>
                  <a:srgbClr val="66FFFF"/>
                </a:solidFill>
                <a:latin typeface="Arial" charset="0"/>
              </a:rPr>
              <a:t>   </a:t>
            </a:r>
          </a:p>
          <a:p>
            <a:pPr eaLnBrk="1" hangingPunct="1">
              <a:buFont typeface="Wingdings" pitchFamily="2" charset="2"/>
              <a:buNone/>
              <a:defRPr/>
            </a:pPr>
            <a:r>
              <a:rPr lang="es-ES_tradnl" sz="2000" b="1" smtClean="0">
                <a:solidFill>
                  <a:srgbClr val="66FFFF"/>
                </a:solidFill>
                <a:latin typeface="Arial" charset="0"/>
              </a:rPr>
              <a:t>Regulación</a:t>
            </a:r>
            <a:endParaRPr lang="es-ES" sz="2000" b="1" smtClean="0">
              <a:solidFill>
                <a:srgbClr val="66FFFF"/>
              </a:solidFill>
              <a:latin typeface="Arial" charset="0"/>
            </a:endParaRPr>
          </a:p>
          <a:p>
            <a:pPr eaLnBrk="1" hangingPunct="1">
              <a:buFont typeface="Wingdings" pitchFamily="2" charset="2"/>
              <a:buNone/>
              <a:defRPr/>
            </a:pPr>
            <a:r>
              <a:rPr lang="es-ES_tradnl" sz="1400" smtClean="0">
                <a:latin typeface="Tahoma" pitchFamily="34" charset="0"/>
              </a:rPr>
              <a:t>     </a:t>
            </a:r>
            <a:r>
              <a:rPr lang="es-ES_tradnl" sz="1600" smtClean="0">
                <a:latin typeface="Tahoma" pitchFamily="34" charset="0"/>
              </a:rPr>
              <a:t>En este sector se aprecia la gran inestabilidad de la normatividad jurídica en lo referente a la operación e infraestructura, a lo largo del tiempo, también es de gran preocupación la gran influencia que tienen las agremiaciones o las grandes empresas del sector</a:t>
            </a:r>
          </a:p>
          <a:p>
            <a:pPr eaLnBrk="1" hangingPunct="1">
              <a:buFont typeface="Wingdings" pitchFamily="2" charset="2"/>
              <a:buNone/>
              <a:defRPr/>
            </a:pPr>
            <a:endParaRPr lang="es-ES_tradnl" sz="1600" smtClean="0">
              <a:latin typeface="Tahoma" pitchFamily="34" charset="0"/>
            </a:endParaRPr>
          </a:p>
          <a:p>
            <a:pPr eaLnBrk="1" hangingPunct="1">
              <a:buFont typeface="Wingdings" pitchFamily="2" charset="2"/>
              <a:buNone/>
              <a:defRPr/>
            </a:pPr>
            <a:endParaRPr lang="es-ES_tradnl" sz="1600" smtClean="0">
              <a:latin typeface="Tahoma" pitchFamily="34" charset="0"/>
            </a:endParaRPr>
          </a:p>
          <a:p>
            <a:pPr eaLnBrk="1" hangingPunct="1">
              <a:buFont typeface="Wingdings" pitchFamily="2" charset="2"/>
              <a:buNone/>
              <a:defRPr/>
            </a:pPr>
            <a:endParaRPr lang="es-ES_tradnl" sz="1600" smtClean="0">
              <a:latin typeface="Tahoma" pitchFamily="34" charset="0"/>
            </a:endParaRPr>
          </a:p>
          <a:p>
            <a:pPr eaLnBrk="1" hangingPunct="1">
              <a:buFont typeface="Wingdings" pitchFamily="2" charset="2"/>
              <a:buNone/>
              <a:defRPr/>
            </a:pPr>
            <a:r>
              <a:rPr lang="es-EC" sz="2000" b="1" smtClean="0">
                <a:solidFill>
                  <a:srgbClr val="66FFFF"/>
                </a:solidFill>
                <a:latin typeface="Arial" charset="0"/>
              </a:rPr>
              <a:t>ESTRUCTURA DE MERCADO Y COMPETENCIA EN EL SECTOR TRANSPORTE TERRESTRE DE CARGA</a:t>
            </a:r>
            <a:r>
              <a:rPr lang="es-ES_tradnl" sz="2000" b="1" smtClean="0">
                <a:solidFill>
                  <a:srgbClr val="66FFFF"/>
                </a:solidFill>
                <a:latin typeface="Arial" charset="0"/>
              </a:rPr>
              <a:t> </a:t>
            </a:r>
          </a:p>
          <a:p>
            <a:pPr eaLnBrk="1" hangingPunct="1">
              <a:buFont typeface="Wingdings" pitchFamily="2" charset="2"/>
              <a:buNone/>
              <a:defRPr/>
            </a:pPr>
            <a:r>
              <a:rPr lang="es-EC" sz="1600" smtClean="0">
                <a:latin typeface="Tahoma" pitchFamily="34" charset="0"/>
              </a:rPr>
              <a:t>     </a:t>
            </a:r>
          </a:p>
          <a:p>
            <a:pPr eaLnBrk="1" hangingPunct="1">
              <a:buFont typeface="Wingdings" pitchFamily="2" charset="2"/>
              <a:buNone/>
              <a:defRPr/>
            </a:pPr>
            <a:r>
              <a:rPr lang="es-EC" sz="1600" smtClean="0">
                <a:latin typeface="Tahoma" pitchFamily="34" charset="0"/>
              </a:rPr>
              <a:t>     La estructura del mercado esta compuesta por grandes empresas que se encargan de transportar grandes volúmenes a largas distancias y generalmente están en capacidad de prestar otras clases de servicios auxiliares</a:t>
            </a:r>
          </a:p>
          <a:p>
            <a:pPr eaLnBrk="1" hangingPunct="1">
              <a:buFont typeface="Wingdings" pitchFamily="2" charset="2"/>
              <a:buNone/>
              <a:defRPr/>
            </a:pPr>
            <a:endParaRPr lang="es-EC" sz="1600" smtClean="0">
              <a:latin typeface="Tahoma" pitchFamily="34" charset="0"/>
            </a:endParaRPr>
          </a:p>
          <a:p>
            <a:pPr eaLnBrk="1" hangingPunct="1">
              <a:buFont typeface="Wingdings" pitchFamily="2" charset="2"/>
              <a:buNone/>
              <a:defRPr/>
            </a:pPr>
            <a:r>
              <a:rPr lang="es-EC" sz="1600" smtClean="0">
                <a:latin typeface="Tahoma" pitchFamily="34" charset="0"/>
              </a:rPr>
              <a:t>     Existen empresas pequeñas y medianas que suelen ser  subcontratadas por las grandes empresas para transportes específicos  </a:t>
            </a:r>
          </a:p>
          <a:p>
            <a:pPr eaLnBrk="1" hangingPunct="1">
              <a:buFont typeface="Wingdings" pitchFamily="2" charset="2"/>
              <a:buNone/>
              <a:defRPr/>
            </a:pPr>
            <a:endParaRPr lang="es-EC" sz="1600" smtClean="0">
              <a:latin typeface="Tahoma" pitchFamily="34" charset="0"/>
            </a:endParaRPr>
          </a:p>
          <a:p>
            <a:pPr eaLnBrk="1" hangingPunct="1">
              <a:buFont typeface="Wingdings" pitchFamily="2" charset="2"/>
              <a:buNone/>
              <a:defRPr/>
            </a:pPr>
            <a:r>
              <a:rPr lang="es-EC" sz="1600" smtClean="0">
                <a:latin typeface="Tahoma" pitchFamily="34" charset="0"/>
              </a:rPr>
              <a:t>     También hay empresas especializadas en segmentos específicos como servicios de transporte refrigerado o de material peligroso</a:t>
            </a:r>
            <a:endParaRPr lang="es-ES_tradnl" sz="1600" smtClean="0">
              <a:latin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pPr eaLnBrk="1" hangingPunct="1">
              <a:defRPr/>
            </a:pPr>
            <a:r>
              <a:rPr lang="es-EC" sz="2400" b="1" smtClean="0">
                <a:solidFill>
                  <a:srgbClr val="66FFFF"/>
                </a:solidFill>
              </a:rPr>
              <a:t>ANÁLISIS DE LA COMPETITIVIDAD DE LA INDUSTRIA BANANERA NACIONAL</a:t>
            </a:r>
            <a:r>
              <a:rPr lang="es-ES_tradnl" smtClean="0"/>
              <a:t> </a:t>
            </a:r>
          </a:p>
        </p:txBody>
      </p:sp>
      <p:sp>
        <p:nvSpPr>
          <p:cNvPr id="247826" name="Rectangle 18"/>
          <p:cNvSpPr>
            <a:spLocks noGrp="1" noChangeArrowheads="1"/>
          </p:cNvSpPr>
          <p:nvPr>
            <p:ph sz="half" idx="1"/>
          </p:nvPr>
        </p:nvSpPr>
        <p:spPr>
          <a:xfrm>
            <a:off x="0" y="1414463"/>
            <a:ext cx="5003800" cy="4319587"/>
          </a:xfrm>
        </p:spPr>
        <p:txBody>
          <a:bodyPr/>
          <a:lstStyle/>
          <a:p>
            <a:pPr eaLnBrk="1" hangingPunct="1">
              <a:buFont typeface="Wingdings" pitchFamily="2" charset="2"/>
              <a:buNone/>
              <a:defRPr/>
            </a:pPr>
            <a:r>
              <a:rPr lang="es-EC" sz="1800" b="1" smtClean="0">
                <a:solidFill>
                  <a:srgbClr val="66FFFF"/>
                </a:solidFill>
                <a:latin typeface="Arial" charset="0"/>
              </a:rPr>
              <a:t>Cinco fuerzas competitivas de Porter</a:t>
            </a:r>
            <a:r>
              <a:rPr lang="es-EC" sz="1400" smtClean="0">
                <a:latin typeface="Tahoma" pitchFamily="34" charset="0"/>
              </a:rPr>
              <a:t> </a:t>
            </a:r>
          </a:p>
          <a:p>
            <a:pPr eaLnBrk="1" hangingPunct="1">
              <a:buFont typeface="Wingdings" pitchFamily="2" charset="2"/>
              <a:buNone/>
              <a:defRPr/>
            </a:pPr>
            <a:r>
              <a:rPr lang="es-EC" sz="1400" b="1" smtClean="0">
                <a:latin typeface="Tahoma" pitchFamily="34" charset="0"/>
              </a:rPr>
              <a:t>Competidores Actuales</a:t>
            </a:r>
            <a:r>
              <a:rPr lang="es-EC" sz="1400" smtClean="0">
                <a:latin typeface="Tahoma" pitchFamily="34" charset="0"/>
              </a:rPr>
              <a:t> alrededor de 6,000 productores entre pequeños, medianos y grandes.</a:t>
            </a:r>
            <a:r>
              <a:rPr lang="es-ES_tradnl" sz="1400" smtClean="0">
                <a:latin typeface="Tahoma" pitchFamily="34" charset="0"/>
              </a:rPr>
              <a:t> </a:t>
            </a:r>
          </a:p>
          <a:p>
            <a:pPr eaLnBrk="1" hangingPunct="1">
              <a:buFont typeface="Wingdings" pitchFamily="2" charset="2"/>
              <a:buNone/>
              <a:defRPr/>
            </a:pPr>
            <a:endParaRPr lang="es-ES_tradnl" sz="1400" smtClean="0">
              <a:latin typeface="Tahoma" pitchFamily="34" charset="0"/>
            </a:endParaRPr>
          </a:p>
          <a:p>
            <a:pPr eaLnBrk="1" hangingPunct="1">
              <a:buFont typeface="Wingdings" pitchFamily="2" charset="2"/>
              <a:buNone/>
              <a:defRPr/>
            </a:pPr>
            <a:r>
              <a:rPr lang="es-EC" sz="1400" b="1" smtClean="0">
                <a:latin typeface="Tahoma" pitchFamily="34" charset="0"/>
              </a:rPr>
              <a:t>Potenciales Competidores</a:t>
            </a:r>
            <a:r>
              <a:rPr lang="es-EC" sz="1400" smtClean="0">
                <a:latin typeface="Tahoma" pitchFamily="34" charset="0"/>
              </a:rPr>
              <a:t>. Los niveles de eficiencia y productividad exigen entrar con ventajas tecnológicas para poder competir.</a:t>
            </a:r>
          </a:p>
          <a:p>
            <a:pPr eaLnBrk="1" hangingPunct="1">
              <a:buFont typeface="Wingdings" pitchFamily="2" charset="2"/>
              <a:buNone/>
              <a:defRPr/>
            </a:pPr>
            <a:endParaRPr lang="es-EC" sz="1400" smtClean="0">
              <a:latin typeface="Tahoma" pitchFamily="34" charset="0"/>
            </a:endParaRPr>
          </a:p>
          <a:p>
            <a:pPr eaLnBrk="1" hangingPunct="1">
              <a:buFont typeface="Wingdings" pitchFamily="2" charset="2"/>
              <a:buNone/>
              <a:defRPr/>
            </a:pPr>
            <a:r>
              <a:rPr lang="es-EC" sz="1400" smtClean="0">
                <a:latin typeface="Tahoma" pitchFamily="34" charset="0"/>
              </a:rPr>
              <a:t> </a:t>
            </a:r>
            <a:r>
              <a:rPr lang="es-EC" sz="1400" b="1" smtClean="0">
                <a:latin typeface="Tahoma" pitchFamily="34" charset="0"/>
              </a:rPr>
              <a:t>Potenciales Sustitutos,</a:t>
            </a:r>
            <a:r>
              <a:rPr lang="es-EC" sz="1400" smtClean="0">
                <a:latin typeface="Tahoma" pitchFamily="34" charset="0"/>
              </a:rPr>
              <a:t> el banano es una fruta de gran aceptación mundial y resultaría difícil sustituirla con otra </a:t>
            </a:r>
          </a:p>
          <a:p>
            <a:pPr eaLnBrk="1" hangingPunct="1">
              <a:buFont typeface="Wingdings" pitchFamily="2" charset="2"/>
              <a:buNone/>
              <a:defRPr/>
            </a:pPr>
            <a:endParaRPr lang="es-EC" sz="1400" smtClean="0">
              <a:latin typeface="Tahoma" pitchFamily="34" charset="0"/>
            </a:endParaRPr>
          </a:p>
          <a:p>
            <a:pPr eaLnBrk="1" hangingPunct="1">
              <a:buFont typeface="Wingdings" pitchFamily="2" charset="2"/>
              <a:buNone/>
              <a:defRPr/>
            </a:pPr>
            <a:r>
              <a:rPr lang="es-EC" sz="1400" b="1" smtClean="0">
                <a:latin typeface="Tahoma" pitchFamily="34" charset="0"/>
              </a:rPr>
              <a:t>Poder de los Compradores</a:t>
            </a:r>
            <a:r>
              <a:rPr lang="es-EC" sz="1400" smtClean="0">
                <a:latin typeface="Tahoma" pitchFamily="34" charset="0"/>
              </a:rPr>
              <a:t> está Los compradores son muy poderosos , organizados y funcionan oligopolicamente e imponen condiciones </a:t>
            </a:r>
          </a:p>
          <a:p>
            <a:pPr eaLnBrk="1" hangingPunct="1">
              <a:buFont typeface="Wingdings" pitchFamily="2" charset="2"/>
              <a:buNone/>
              <a:defRPr/>
            </a:pPr>
            <a:endParaRPr lang="es-EC" sz="1400" smtClean="0">
              <a:latin typeface="Tahoma" pitchFamily="34" charset="0"/>
            </a:endParaRPr>
          </a:p>
          <a:p>
            <a:pPr eaLnBrk="1" hangingPunct="1">
              <a:buFont typeface="Wingdings" pitchFamily="2" charset="2"/>
              <a:buNone/>
              <a:defRPr/>
            </a:pPr>
            <a:endParaRPr lang="es-ES_tradnl" sz="1400" smtClean="0">
              <a:latin typeface="Tahoma" pitchFamily="34" charset="0"/>
            </a:endParaRPr>
          </a:p>
        </p:txBody>
      </p:sp>
      <p:pic>
        <p:nvPicPr>
          <p:cNvPr id="24580" name="Picture 17"/>
          <p:cNvPicPr>
            <a:picLocks noChangeAspect="1" noChangeArrowheads="1"/>
          </p:cNvPicPr>
          <p:nvPr>
            <p:ph sz="quarter" idx="2"/>
          </p:nvPr>
        </p:nvPicPr>
        <p:blipFill>
          <a:blip r:embed="rId2"/>
          <a:srcRect/>
          <a:stretch>
            <a:fillRect/>
          </a:stretch>
        </p:blipFill>
        <p:spPr>
          <a:xfrm>
            <a:off x="5003800" y="2349500"/>
            <a:ext cx="3967163" cy="2487613"/>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81" name="Rectangle 5"/>
          <p:cNvSpPr>
            <a:spLocks noGrp="1" noChangeArrowheads="1"/>
          </p:cNvSpPr>
          <p:nvPr>
            <p:ph sz="half" idx="1"/>
          </p:nvPr>
        </p:nvSpPr>
        <p:spPr>
          <a:xfrm>
            <a:off x="457200" y="692150"/>
            <a:ext cx="4038600" cy="5438775"/>
          </a:xfrm>
        </p:spPr>
        <p:txBody>
          <a:bodyPr/>
          <a:lstStyle/>
          <a:p>
            <a:pPr algn="ctr" eaLnBrk="1" hangingPunct="1">
              <a:buFont typeface="Wingdings" pitchFamily="2" charset="2"/>
              <a:buNone/>
              <a:defRPr/>
            </a:pPr>
            <a:r>
              <a:rPr lang="es-ES_tradnl" sz="2000" b="1" smtClean="0">
                <a:solidFill>
                  <a:srgbClr val="66FFFF"/>
                </a:solidFill>
                <a:latin typeface="Arial" charset="0"/>
              </a:rPr>
              <a:t>Matriz de </a:t>
            </a:r>
          </a:p>
          <a:p>
            <a:pPr eaLnBrk="1" hangingPunct="1">
              <a:buFont typeface="Wingdings" pitchFamily="2" charset="2"/>
              <a:buNone/>
              <a:defRPr/>
            </a:pPr>
            <a:r>
              <a:rPr lang="es-ES_tradnl" sz="2000" b="1" smtClean="0">
                <a:solidFill>
                  <a:srgbClr val="66FFFF"/>
                </a:solidFill>
                <a:latin typeface="Arial" charset="0"/>
              </a:rPr>
              <a:t>Crecimiento-Participación BCG</a:t>
            </a:r>
            <a:r>
              <a:rPr lang="es-ES_tradnl" sz="2800" smtClean="0"/>
              <a:t> </a:t>
            </a:r>
          </a:p>
          <a:p>
            <a:pPr eaLnBrk="1" hangingPunct="1">
              <a:buFont typeface="Wingdings" pitchFamily="2" charset="2"/>
              <a:buNone/>
              <a:defRPr/>
            </a:pPr>
            <a:r>
              <a:rPr lang="es-ES_tradnl" sz="1400" smtClean="0">
                <a:latin typeface="Tahoma" pitchFamily="34" charset="0"/>
              </a:rPr>
              <a:t>     </a:t>
            </a:r>
          </a:p>
          <a:p>
            <a:pPr eaLnBrk="1" hangingPunct="1">
              <a:buFont typeface="Wingdings" pitchFamily="2" charset="2"/>
              <a:buNone/>
              <a:defRPr/>
            </a:pPr>
            <a:r>
              <a:rPr lang="es-ES_tradnl" sz="1400" smtClean="0">
                <a:latin typeface="Tahoma" pitchFamily="34" charset="0"/>
              </a:rPr>
              <a:t>     Producto </a:t>
            </a:r>
            <a:r>
              <a:rPr lang="es-ES_tradnl" sz="1400" b="1" smtClean="0">
                <a:latin typeface="Tahoma" pitchFamily="34" charset="0"/>
              </a:rPr>
              <a:t>ESTRELLA</a:t>
            </a:r>
            <a:r>
              <a:rPr lang="es-ES_tradnl" sz="1400" smtClean="0">
                <a:latin typeface="Tahoma" pitchFamily="34" charset="0"/>
              </a:rPr>
              <a:t>, : Utiliza grandes cantidades de efectivo y y la participación del mercado es alta </a:t>
            </a:r>
          </a:p>
          <a:p>
            <a:pPr eaLnBrk="1" hangingPunct="1">
              <a:buFont typeface="Wingdings" pitchFamily="2" charset="2"/>
              <a:buNone/>
              <a:defRPr/>
            </a:pPr>
            <a:endParaRPr lang="es-ES_tradnl" sz="2800" smtClean="0"/>
          </a:p>
        </p:txBody>
      </p:sp>
      <p:sp>
        <p:nvSpPr>
          <p:cNvPr id="254982" name="Rectangle 6"/>
          <p:cNvSpPr>
            <a:spLocks noGrp="1" noChangeArrowheads="1"/>
          </p:cNvSpPr>
          <p:nvPr>
            <p:ph sz="quarter" idx="2"/>
          </p:nvPr>
        </p:nvSpPr>
        <p:spPr>
          <a:xfrm>
            <a:off x="4643438" y="620713"/>
            <a:ext cx="4038600" cy="1655762"/>
          </a:xfrm>
        </p:spPr>
        <p:txBody>
          <a:bodyPr/>
          <a:lstStyle/>
          <a:p>
            <a:pPr eaLnBrk="1" hangingPunct="1">
              <a:buFont typeface="Wingdings" pitchFamily="2" charset="2"/>
              <a:buNone/>
              <a:defRPr/>
            </a:pPr>
            <a:r>
              <a:rPr lang="es-ES_tradnl" sz="1800" b="1" smtClean="0">
                <a:solidFill>
                  <a:srgbClr val="66FFFF"/>
                </a:solidFill>
                <a:latin typeface="Arial" charset="0"/>
              </a:rPr>
              <a:t>       </a:t>
            </a:r>
          </a:p>
          <a:p>
            <a:pPr algn="ctr" eaLnBrk="1" hangingPunct="1">
              <a:buFont typeface="Wingdings" pitchFamily="2" charset="2"/>
              <a:buNone/>
              <a:defRPr/>
            </a:pPr>
            <a:r>
              <a:rPr lang="es-ES_tradnl" sz="1800" b="1" smtClean="0">
                <a:solidFill>
                  <a:srgbClr val="66FFFF"/>
                </a:solidFill>
                <a:latin typeface="Arial" charset="0"/>
              </a:rPr>
              <a:t> Macro Segmentación</a:t>
            </a:r>
            <a:r>
              <a:rPr lang="es-ES_tradnl" sz="2400" smtClean="0"/>
              <a:t> </a:t>
            </a:r>
          </a:p>
          <a:p>
            <a:pPr eaLnBrk="1" hangingPunct="1">
              <a:buFont typeface="Wingdings" pitchFamily="2" charset="2"/>
              <a:buNone/>
              <a:defRPr/>
            </a:pPr>
            <a:endParaRPr lang="es-EC" sz="1200" smtClean="0">
              <a:latin typeface="Tahoma" pitchFamily="34" charset="0"/>
            </a:endParaRPr>
          </a:p>
          <a:p>
            <a:pPr eaLnBrk="1" hangingPunct="1">
              <a:buFont typeface="Wingdings" pitchFamily="2" charset="2"/>
              <a:buNone/>
              <a:defRPr/>
            </a:pPr>
            <a:r>
              <a:rPr lang="es-EC" sz="1200" smtClean="0">
                <a:latin typeface="Tahoma" pitchFamily="34" charset="0"/>
              </a:rPr>
              <a:t>       Nos va a permitir identificar cual es el mercado objetivo al que va a estar orientado este proyecto</a:t>
            </a:r>
          </a:p>
          <a:p>
            <a:pPr eaLnBrk="1" hangingPunct="1">
              <a:buFont typeface="Wingdings" pitchFamily="2" charset="2"/>
              <a:buNone/>
              <a:defRPr/>
            </a:pPr>
            <a:endParaRPr lang="es-ES_tradnl" sz="2400" smtClean="0"/>
          </a:p>
        </p:txBody>
      </p:sp>
      <p:grpSp>
        <p:nvGrpSpPr>
          <p:cNvPr id="25604" name="Group 18"/>
          <p:cNvGrpSpPr>
            <a:grpSpLocks noChangeAspect="1"/>
          </p:cNvGrpSpPr>
          <p:nvPr/>
        </p:nvGrpSpPr>
        <p:grpSpPr bwMode="auto">
          <a:xfrm>
            <a:off x="4643438" y="2349500"/>
            <a:ext cx="4089400" cy="4248150"/>
            <a:chOff x="3477" y="5592"/>
            <a:chExt cx="6080" cy="4800"/>
          </a:xfrm>
        </p:grpSpPr>
        <p:sp>
          <p:nvSpPr>
            <p:cNvPr id="25606" name="AutoShape 19"/>
            <p:cNvSpPr>
              <a:spLocks noChangeAspect="1" noChangeArrowheads="1"/>
            </p:cNvSpPr>
            <p:nvPr/>
          </p:nvSpPr>
          <p:spPr bwMode="auto">
            <a:xfrm>
              <a:off x="3477" y="5592"/>
              <a:ext cx="6080" cy="4800"/>
            </a:xfrm>
            <a:prstGeom prst="rect">
              <a:avLst/>
            </a:prstGeom>
            <a:solidFill>
              <a:srgbClr val="33CCCC">
                <a:alpha val="58823"/>
              </a:srgbClr>
            </a:solidFill>
            <a:ln w="28575">
              <a:solidFill>
                <a:srgbClr val="000000"/>
              </a:solidFill>
              <a:miter lim="800000"/>
              <a:headEnd/>
              <a:tailEnd/>
            </a:ln>
          </p:spPr>
          <p:txBody>
            <a:bodyPr/>
            <a:lstStyle/>
            <a:p>
              <a:endParaRPr lang="es-ES"/>
            </a:p>
          </p:txBody>
        </p:sp>
        <p:grpSp>
          <p:nvGrpSpPr>
            <p:cNvPr id="25607" name="Group 20"/>
            <p:cNvGrpSpPr>
              <a:grpSpLocks/>
            </p:cNvGrpSpPr>
            <p:nvPr/>
          </p:nvGrpSpPr>
          <p:grpSpPr bwMode="auto">
            <a:xfrm>
              <a:off x="3637" y="5752"/>
              <a:ext cx="5824" cy="4320"/>
              <a:chOff x="3637" y="5592"/>
              <a:chExt cx="5920" cy="4000"/>
            </a:xfrm>
          </p:grpSpPr>
          <p:sp>
            <p:nvSpPr>
              <p:cNvPr id="25608" name="Text Box 21"/>
              <p:cNvSpPr txBox="1">
                <a:spLocks noChangeArrowheads="1"/>
              </p:cNvSpPr>
              <p:nvPr/>
            </p:nvSpPr>
            <p:spPr bwMode="auto">
              <a:xfrm>
                <a:off x="5557" y="5592"/>
                <a:ext cx="1920" cy="960"/>
              </a:xfrm>
              <a:prstGeom prst="rect">
                <a:avLst/>
              </a:prstGeom>
              <a:solidFill>
                <a:srgbClr val="33CCCC">
                  <a:alpha val="58823"/>
                </a:srgbClr>
              </a:solidFill>
              <a:ln w="9525" algn="ctr">
                <a:solidFill>
                  <a:srgbClr val="000000"/>
                </a:solidFill>
                <a:prstDash val="dash"/>
                <a:miter lim="800000"/>
                <a:headEnd/>
                <a:tailEnd/>
              </a:ln>
            </p:spPr>
            <p:txBody>
              <a:bodyPr/>
              <a:lstStyle/>
              <a:p>
                <a:pPr algn="just">
                  <a:spcBef>
                    <a:spcPts val="1200"/>
                  </a:spcBef>
                  <a:spcAft>
                    <a:spcPts val="300"/>
                  </a:spcAft>
                </a:pPr>
                <a:r>
                  <a:rPr lang="es-ES" sz="1300" b="1" i="1">
                    <a:solidFill>
                      <a:srgbClr val="000000"/>
                    </a:solidFill>
                    <a:latin typeface="Times New Roman" charset="0"/>
                    <a:ea typeface="SimSun" pitchFamily="2" charset="-122"/>
                  </a:rPr>
                  <a:t>Funciones</a:t>
                </a:r>
              </a:p>
              <a:p>
                <a:pPr algn="just"/>
                <a:r>
                  <a:rPr lang="es-MX" altLang="zh-CN" sz="900">
                    <a:solidFill>
                      <a:srgbClr val="000000"/>
                    </a:solidFill>
                    <a:latin typeface="Times New Roman" charset="0"/>
                    <a:ea typeface="SimSun" pitchFamily="2" charset="-122"/>
                  </a:rPr>
                  <a:t>Servicio de transportación  terrestres</a:t>
                </a:r>
                <a:endParaRPr lang="es-ES_tradnl">
                  <a:solidFill>
                    <a:srgbClr val="000000"/>
                  </a:solidFill>
                </a:endParaRPr>
              </a:p>
            </p:txBody>
          </p:sp>
          <p:sp>
            <p:nvSpPr>
              <p:cNvPr id="25609" name="Text Box 22"/>
              <p:cNvSpPr txBox="1">
                <a:spLocks noChangeArrowheads="1"/>
              </p:cNvSpPr>
              <p:nvPr/>
            </p:nvSpPr>
            <p:spPr bwMode="auto">
              <a:xfrm>
                <a:off x="7637" y="6712"/>
                <a:ext cx="1920" cy="1199"/>
              </a:xfrm>
              <a:prstGeom prst="rect">
                <a:avLst/>
              </a:prstGeom>
              <a:solidFill>
                <a:srgbClr val="33CCCC">
                  <a:alpha val="58823"/>
                </a:srgbClr>
              </a:solidFill>
              <a:ln w="9525" algn="ctr">
                <a:solidFill>
                  <a:srgbClr val="000000"/>
                </a:solidFill>
                <a:prstDash val="dash"/>
                <a:miter lim="800000"/>
                <a:headEnd/>
                <a:tailEnd/>
              </a:ln>
            </p:spPr>
            <p:txBody>
              <a:bodyPr/>
              <a:lstStyle/>
              <a:p>
                <a:pPr algn="just">
                  <a:spcBef>
                    <a:spcPts val="1200"/>
                  </a:spcBef>
                  <a:spcAft>
                    <a:spcPts val="300"/>
                  </a:spcAft>
                </a:pPr>
                <a:r>
                  <a:rPr lang="es-ES" sz="1300" b="1" i="1">
                    <a:solidFill>
                      <a:srgbClr val="000000"/>
                    </a:solidFill>
                    <a:latin typeface="Times New Roman" charset="0"/>
                    <a:ea typeface="SimSun" pitchFamily="2" charset="-122"/>
                  </a:rPr>
                  <a:t>Clientes</a:t>
                </a:r>
              </a:p>
              <a:p>
                <a:r>
                  <a:rPr lang="es-ES_tradnl" altLang="zh-CN" sz="1200">
                    <a:solidFill>
                      <a:srgbClr val="000000"/>
                    </a:solidFill>
                    <a:latin typeface="Times New Roman" charset="0"/>
                    <a:ea typeface="SimSun" pitchFamily="2" charset="-122"/>
                  </a:rPr>
                  <a:t>Productores de banano</a:t>
                </a:r>
                <a:endParaRPr lang="es-ES_tradnl">
                  <a:solidFill>
                    <a:srgbClr val="000000"/>
                  </a:solidFill>
                </a:endParaRPr>
              </a:p>
            </p:txBody>
          </p:sp>
          <p:sp>
            <p:nvSpPr>
              <p:cNvPr id="25610" name="Text Box 23"/>
              <p:cNvSpPr txBox="1">
                <a:spLocks noChangeArrowheads="1"/>
              </p:cNvSpPr>
              <p:nvPr/>
            </p:nvSpPr>
            <p:spPr bwMode="auto">
              <a:xfrm>
                <a:off x="3637" y="7512"/>
                <a:ext cx="2080" cy="960"/>
              </a:xfrm>
              <a:prstGeom prst="rect">
                <a:avLst/>
              </a:prstGeom>
              <a:solidFill>
                <a:srgbClr val="33CCCC">
                  <a:alpha val="58823"/>
                </a:srgbClr>
              </a:solidFill>
              <a:ln w="9525" algn="ctr">
                <a:solidFill>
                  <a:srgbClr val="000000"/>
                </a:solidFill>
                <a:prstDash val="dash"/>
                <a:miter lim="800000"/>
                <a:headEnd/>
                <a:tailEnd/>
              </a:ln>
            </p:spPr>
            <p:txBody>
              <a:bodyPr/>
              <a:lstStyle/>
              <a:p>
                <a:pPr algn="just">
                  <a:spcBef>
                    <a:spcPts val="1200"/>
                  </a:spcBef>
                  <a:spcAft>
                    <a:spcPts val="300"/>
                  </a:spcAft>
                </a:pPr>
                <a:r>
                  <a:rPr lang="es-ES" sz="1300" b="1" i="1">
                    <a:solidFill>
                      <a:srgbClr val="000000"/>
                    </a:solidFill>
                    <a:latin typeface="Times New Roman" charset="0"/>
                    <a:ea typeface="SimSun" pitchFamily="2" charset="-122"/>
                  </a:rPr>
                  <a:t>Tecnología</a:t>
                </a:r>
              </a:p>
              <a:p>
                <a:pPr algn="just"/>
                <a:r>
                  <a:rPr lang="es-MX" altLang="zh-CN" sz="900">
                    <a:solidFill>
                      <a:srgbClr val="000000"/>
                    </a:solidFill>
                    <a:latin typeface="Times New Roman" charset="0"/>
                    <a:ea typeface="SimSun" pitchFamily="2" charset="-122"/>
                  </a:rPr>
                  <a:t>Camiones de carga con nueva tecnología</a:t>
                </a:r>
                <a:endParaRPr lang="es-MX" altLang="zh-CN" sz="1000">
                  <a:solidFill>
                    <a:srgbClr val="000000"/>
                  </a:solidFill>
                  <a:latin typeface="Times New Roman" charset="0"/>
                  <a:ea typeface="SimSun" pitchFamily="2" charset="-122"/>
                </a:endParaRPr>
              </a:p>
              <a:p>
                <a:endParaRPr lang="es-MX" altLang="zh-CN" sz="900">
                  <a:solidFill>
                    <a:srgbClr val="000000"/>
                  </a:solidFill>
                  <a:latin typeface="Times New Roman" charset="0"/>
                  <a:ea typeface="SimSun" pitchFamily="2" charset="-122"/>
                </a:endParaRPr>
              </a:p>
              <a:p>
                <a:endParaRPr lang="es-ES_tradnl">
                  <a:solidFill>
                    <a:srgbClr val="000000"/>
                  </a:solidFill>
                </a:endParaRPr>
              </a:p>
            </p:txBody>
          </p:sp>
          <p:sp>
            <p:nvSpPr>
              <p:cNvPr id="25611" name="Text Box 24"/>
              <p:cNvSpPr txBox="1">
                <a:spLocks noChangeArrowheads="1"/>
              </p:cNvSpPr>
              <p:nvPr/>
            </p:nvSpPr>
            <p:spPr bwMode="auto">
              <a:xfrm>
                <a:off x="3637" y="8632"/>
                <a:ext cx="5760" cy="960"/>
              </a:xfrm>
              <a:prstGeom prst="rect">
                <a:avLst/>
              </a:prstGeom>
              <a:solidFill>
                <a:srgbClr val="33CCCC">
                  <a:alpha val="58823"/>
                </a:srgbClr>
              </a:solidFill>
              <a:ln w="9525" algn="ctr">
                <a:solidFill>
                  <a:srgbClr val="000000"/>
                </a:solidFill>
                <a:prstDash val="dash"/>
                <a:miter lim="800000"/>
                <a:headEnd/>
                <a:tailEnd/>
              </a:ln>
            </p:spPr>
            <p:txBody>
              <a:bodyPr/>
              <a:lstStyle/>
              <a:p>
                <a:pPr algn="just">
                  <a:spcBef>
                    <a:spcPts val="1200"/>
                  </a:spcBef>
                  <a:spcAft>
                    <a:spcPts val="300"/>
                  </a:spcAft>
                </a:pPr>
                <a:r>
                  <a:rPr lang="es-ES" sz="1000" b="1" i="1">
                    <a:solidFill>
                      <a:srgbClr val="000000"/>
                    </a:solidFill>
                    <a:latin typeface="Times New Roman" charset="0"/>
                    <a:ea typeface="SimSun" pitchFamily="2" charset="-122"/>
                  </a:rPr>
                  <a:t>Macro segmento</a:t>
                </a:r>
              </a:p>
              <a:p>
                <a:pPr algn="just"/>
                <a:r>
                  <a:rPr lang="es-MX" altLang="zh-CN" sz="1000">
                    <a:solidFill>
                      <a:srgbClr val="000000"/>
                    </a:solidFill>
                    <a:latin typeface="Times New Roman" charset="0"/>
                    <a:ea typeface="SimSun" pitchFamily="2" charset="-122"/>
                  </a:rPr>
                  <a:t>Productores que se encuentren interesados en reducir los costos derivados del proceso de producción, disminuyendo la perdida parcial o total de la mercadería  este proceso, garantizando la entrega dentro del tiempo estipulado, disminuyendo así los costos</a:t>
                </a:r>
                <a:r>
                  <a:rPr lang="es-MX" altLang="zh-CN" sz="1000">
                    <a:latin typeface="Times New Roman" charset="0"/>
                    <a:ea typeface="SimSun" pitchFamily="2" charset="-122"/>
                  </a:rPr>
                  <a:t>  </a:t>
                </a:r>
                <a:endParaRPr lang="es-ES_tradnl" sz="1000"/>
              </a:p>
            </p:txBody>
          </p:sp>
          <p:sp>
            <p:nvSpPr>
              <p:cNvPr id="25612" name="Text Box 25"/>
              <p:cNvSpPr txBox="1">
                <a:spLocks noChangeArrowheads="1"/>
              </p:cNvSpPr>
              <p:nvPr/>
            </p:nvSpPr>
            <p:spPr bwMode="auto">
              <a:xfrm>
                <a:off x="3637" y="5912"/>
                <a:ext cx="1440" cy="320"/>
              </a:xfrm>
              <a:prstGeom prst="rect">
                <a:avLst/>
              </a:prstGeom>
              <a:solidFill>
                <a:srgbClr val="33CCCC">
                  <a:alpha val="58823"/>
                </a:srgbClr>
              </a:solidFill>
              <a:ln w="9525" algn="ctr">
                <a:solidFill>
                  <a:srgbClr val="000000"/>
                </a:solidFill>
                <a:prstDash val="dash"/>
                <a:miter lim="800000"/>
                <a:headEnd/>
                <a:tailEnd/>
              </a:ln>
            </p:spPr>
            <p:txBody>
              <a:bodyPr/>
              <a:lstStyle/>
              <a:p>
                <a:pPr>
                  <a:spcBef>
                    <a:spcPts val="1200"/>
                  </a:spcBef>
                  <a:spcAft>
                    <a:spcPts val="300"/>
                  </a:spcAft>
                </a:pPr>
                <a:r>
                  <a:rPr lang="es-ES" sz="1100" b="1">
                    <a:solidFill>
                      <a:srgbClr val="000000"/>
                    </a:solidFill>
                    <a:latin typeface="Tahoma" pitchFamily="34" charset="0"/>
                    <a:ea typeface="SimSun" pitchFamily="2" charset="-122"/>
                  </a:rPr>
                  <a:t> GRUPO QUIROLA</a:t>
                </a:r>
                <a:endParaRPr lang="es-ES_tradnl"/>
              </a:p>
            </p:txBody>
          </p:sp>
          <p:sp>
            <p:nvSpPr>
              <p:cNvPr id="25613" name="Line 26"/>
              <p:cNvSpPr>
                <a:spLocks noChangeShapeType="1"/>
              </p:cNvSpPr>
              <p:nvPr/>
            </p:nvSpPr>
            <p:spPr bwMode="auto">
              <a:xfrm flipV="1">
                <a:off x="6517" y="6552"/>
                <a:ext cx="1" cy="640"/>
              </a:xfrm>
              <a:prstGeom prst="line">
                <a:avLst/>
              </a:prstGeom>
              <a:noFill/>
              <a:ln w="9525">
                <a:solidFill>
                  <a:srgbClr val="000000"/>
                </a:solidFill>
                <a:round/>
                <a:headEnd/>
                <a:tailEnd type="triangle" w="med" len="med"/>
              </a:ln>
            </p:spPr>
            <p:txBody>
              <a:bodyPr/>
              <a:lstStyle/>
              <a:p>
                <a:endParaRPr lang="es-ES"/>
              </a:p>
            </p:txBody>
          </p:sp>
          <p:sp>
            <p:nvSpPr>
              <p:cNvPr id="25614" name="Line 27"/>
              <p:cNvSpPr>
                <a:spLocks noChangeShapeType="1"/>
              </p:cNvSpPr>
              <p:nvPr/>
            </p:nvSpPr>
            <p:spPr bwMode="auto">
              <a:xfrm>
                <a:off x="6517" y="7192"/>
                <a:ext cx="1120" cy="1"/>
              </a:xfrm>
              <a:prstGeom prst="line">
                <a:avLst/>
              </a:prstGeom>
              <a:noFill/>
              <a:ln w="9525">
                <a:solidFill>
                  <a:srgbClr val="000000"/>
                </a:solidFill>
                <a:round/>
                <a:headEnd/>
                <a:tailEnd type="triangle" w="med" len="med"/>
              </a:ln>
            </p:spPr>
            <p:txBody>
              <a:bodyPr/>
              <a:lstStyle/>
              <a:p>
                <a:endParaRPr lang="es-ES"/>
              </a:p>
            </p:txBody>
          </p:sp>
          <p:sp>
            <p:nvSpPr>
              <p:cNvPr id="25615" name="Line 28"/>
              <p:cNvSpPr>
                <a:spLocks noChangeShapeType="1"/>
              </p:cNvSpPr>
              <p:nvPr/>
            </p:nvSpPr>
            <p:spPr bwMode="auto">
              <a:xfrm flipH="1">
                <a:off x="5397" y="7192"/>
                <a:ext cx="1120" cy="320"/>
              </a:xfrm>
              <a:prstGeom prst="line">
                <a:avLst/>
              </a:prstGeom>
              <a:noFill/>
              <a:ln w="9525">
                <a:solidFill>
                  <a:srgbClr val="000000"/>
                </a:solidFill>
                <a:round/>
                <a:headEnd/>
                <a:tailEnd type="triangle" w="med" len="med"/>
              </a:ln>
            </p:spPr>
            <p:txBody>
              <a:bodyPr/>
              <a:lstStyle/>
              <a:p>
                <a:endParaRPr lang="es-ES"/>
              </a:p>
            </p:txBody>
          </p:sp>
        </p:grpSp>
      </p:grpSp>
      <p:pic>
        <p:nvPicPr>
          <p:cNvPr id="25605" name="Picture 43"/>
          <p:cNvPicPr>
            <a:picLocks noChangeAspect="1" noChangeArrowheads="1"/>
          </p:cNvPicPr>
          <p:nvPr/>
        </p:nvPicPr>
        <p:blipFill>
          <a:blip r:embed="rId2"/>
          <a:srcRect/>
          <a:stretch>
            <a:fillRect/>
          </a:stretch>
        </p:blipFill>
        <p:spPr bwMode="auto">
          <a:xfrm>
            <a:off x="395288" y="3567113"/>
            <a:ext cx="3889375" cy="3060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468313" y="0"/>
            <a:ext cx="8229600" cy="487363"/>
          </a:xfrm>
        </p:spPr>
        <p:txBody>
          <a:bodyPr/>
          <a:lstStyle/>
          <a:p>
            <a:pPr eaLnBrk="1" hangingPunct="1">
              <a:defRPr/>
            </a:pPr>
            <a:r>
              <a:rPr lang="es-ES_tradnl" sz="2000" b="1" smtClean="0">
                <a:solidFill>
                  <a:srgbClr val="66FFFF"/>
                </a:solidFill>
              </a:rPr>
              <a:t>ESTUDIO TÉCNICO</a:t>
            </a:r>
            <a:r>
              <a:rPr lang="es-ES_tradnl" sz="4000" smtClean="0"/>
              <a:t> </a:t>
            </a:r>
          </a:p>
        </p:txBody>
      </p:sp>
      <p:sp>
        <p:nvSpPr>
          <p:cNvPr id="264196" name="Rectangle 4"/>
          <p:cNvSpPr>
            <a:spLocks noGrp="1" noChangeArrowheads="1"/>
          </p:cNvSpPr>
          <p:nvPr>
            <p:ph sz="quarter" idx="1"/>
          </p:nvPr>
        </p:nvSpPr>
        <p:spPr>
          <a:xfrm>
            <a:off x="395288" y="692150"/>
            <a:ext cx="4038600" cy="3384550"/>
          </a:xfrm>
        </p:spPr>
        <p:txBody>
          <a:bodyPr/>
          <a:lstStyle/>
          <a:p>
            <a:pPr eaLnBrk="1" hangingPunct="1">
              <a:buFont typeface="Wingdings" pitchFamily="2" charset="2"/>
              <a:buNone/>
              <a:defRPr/>
            </a:pPr>
            <a:r>
              <a:rPr lang="es-EC" sz="1800" b="1" smtClean="0">
                <a:solidFill>
                  <a:srgbClr val="66FFFF"/>
                </a:solidFill>
                <a:latin typeface="Arial" charset="0"/>
              </a:rPr>
              <a:t>     CULTIVO, COSECHA Y TRANSPORTE DE BANANO DEL GRUPO QUIROLA</a:t>
            </a:r>
          </a:p>
          <a:p>
            <a:pPr eaLnBrk="1" hangingPunct="1">
              <a:buFont typeface="Wingdings" pitchFamily="2" charset="2"/>
              <a:buNone/>
              <a:defRPr/>
            </a:pPr>
            <a:endParaRPr lang="es-EC" sz="1800" b="1" smtClean="0">
              <a:solidFill>
                <a:srgbClr val="66FFFF"/>
              </a:solidFill>
              <a:latin typeface="Arial" charset="0"/>
            </a:endParaRPr>
          </a:p>
          <a:p>
            <a:pPr eaLnBrk="1" hangingPunct="1">
              <a:buFont typeface="Wingdings" pitchFamily="2" charset="2"/>
              <a:buNone/>
              <a:defRPr/>
            </a:pPr>
            <a:r>
              <a:rPr lang="es-ES_tradnl" sz="1200" smtClean="0">
                <a:latin typeface="Tahoma" pitchFamily="34" charset="0"/>
              </a:rPr>
              <a:t>     El Grupo Quirola cuenta con 3.300 hectáreas de fincas bananeras en producción, tecnificadas </a:t>
            </a:r>
          </a:p>
          <a:p>
            <a:pPr eaLnBrk="1" hangingPunct="1">
              <a:buFont typeface="Wingdings" pitchFamily="2" charset="2"/>
              <a:buNone/>
              <a:defRPr/>
            </a:pPr>
            <a:r>
              <a:rPr lang="es-ES_tradnl" sz="1200" smtClean="0">
                <a:latin typeface="Tahoma" pitchFamily="34" charset="0"/>
              </a:rPr>
              <a:t>     cumplen con todos los requisitos exigidos por el Ministerio de Agricultura .</a:t>
            </a:r>
          </a:p>
          <a:p>
            <a:pPr eaLnBrk="1" hangingPunct="1">
              <a:buFont typeface="Wingdings" pitchFamily="2" charset="2"/>
              <a:buNone/>
              <a:defRPr/>
            </a:pPr>
            <a:endParaRPr lang="es-EC" sz="1200" smtClean="0">
              <a:latin typeface="Tahoma" pitchFamily="34" charset="0"/>
            </a:endParaRPr>
          </a:p>
          <a:p>
            <a:pPr eaLnBrk="1" hangingPunct="1">
              <a:buFont typeface="Wingdings" pitchFamily="2" charset="2"/>
              <a:buNone/>
              <a:defRPr/>
            </a:pPr>
            <a:endParaRPr lang="es-EC" sz="1200" smtClean="0">
              <a:latin typeface="Tahoma" pitchFamily="34" charset="0"/>
            </a:endParaRPr>
          </a:p>
          <a:p>
            <a:pPr eaLnBrk="1" hangingPunct="1">
              <a:buFont typeface="Wingdings" pitchFamily="2" charset="2"/>
              <a:buNone/>
              <a:defRPr/>
            </a:pPr>
            <a:endParaRPr lang="es-ES_tradnl" sz="1200" smtClean="0">
              <a:latin typeface="Tahoma" pitchFamily="34" charset="0"/>
            </a:endParaRPr>
          </a:p>
        </p:txBody>
      </p:sp>
      <p:sp>
        <p:nvSpPr>
          <p:cNvPr id="264197" name="Rectangle 5"/>
          <p:cNvSpPr>
            <a:spLocks noGrp="1" noChangeArrowheads="1"/>
          </p:cNvSpPr>
          <p:nvPr>
            <p:ph sz="quarter" idx="2"/>
          </p:nvPr>
        </p:nvSpPr>
        <p:spPr>
          <a:xfrm>
            <a:off x="4500563" y="692150"/>
            <a:ext cx="4427537" cy="2449513"/>
          </a:xfrm>
        </p:spPr>
        <p:txBody>
          <a:bodyPr/>
          <a:lstStyle/>
          <a:p>
            <a:pPr marL="533400" indent="-533400" eaLnBrk="1" hangingPunct="1">
              <a:buFont typeface="Wingdings" pitchFamily="2" charset="2"/>
              <a:buNone/>
              <a:defRPr/>
            </a:pPr>
            <a:r>
              <a:rPr lang="es-EC" sz="1800" b="1" smtClean="0">
                <a:solidFill>
                  <a:srgbClr val="66FFFF"/>
                </a:solidFill>
                <a:latin typeface="Arial" charset="0"/>
              </a:rPr>
              <a:t>Proceso de producción</a:t>
            </a:r>
            <a:r>
              <a:rPr lang="es-ES_tradnl" sz="2400" smtClean="0"/>
              <a:t> </a:t>
            </a:r>
          </a:p>
          <a:p>
            <a:pPr marL="533400" indent="-533400" eaLnBrk="1" hangingPunct="1">
              <a:buFont typeface="Wingdings" pitchFamily="2" charset="2"/>
              <a:buNone/>
              <a:defRPr/>
            </a:pPr>
            <a:endParaRPr lang="es-ES_tradnl" sz="2400" smtClean="0"/>
          </a:p>
          <a:p>
            <a:pPr marL="533400" indent="-533400" eaLnBrk="1" hangingPunct="1">
              <a:buFont typeface="Wingdings" pitchFamily="2" charset="2"/>
              <a:buNone/>
              <a:defRPr/>
            </a:pPr>
            <a:r>
              <a:rPr lang="es-ES_tradnl" sz="1200" smtClean="0">
                <a:latin typeface="Tahoma" pitchFamily="34" charset="0"/>
              </a:rPr>
              <a:t>Selección del terreno: limpieza, mecanización e implementación de drenajes y canales de riego</a:t>
            </a:r>
          </a:p>
          <a:p>
            <a:pPr marL="533400" indent="-533400" eaLnBrk="1" hangingPunct="1">
              <a:buFont typeface="Wingdings" pitchFamily="2" charset="2"/>
              <a:buNone/>
              <a:defRPr/>
            </a:pPr>
            <a:endParaRPr lang="es-ES_tradnl" sz="1200" smtClean="0">
              <a:latin typeface="Tahoma" pitchFamily="34" charset="0"/>
            </a:endParaRPr>
          </a:p>
          <a:p>
            <a:pPr marL="533400" indent="-533400" eaLnBrk="1" hangingPunct="1">
              <a:buFont typeface="Wingdings" pitchFamily="2" charset="2"/>
              <a:buNone/>
              <a:defRPr/>
            </a:pPr>
            <a:r>
              <a:rPr lang="es-ES_tradnl" sz="1200" smtClean="0">
                <a:latin typeface="Tahoma" pitchFamily="34" charset="0"/>
              </a:rPr>
              <a:t> Manejo: Todos los cuidados que la técnica moderna exige en mantenimiento y protección de la fruta</a:t>
            </a:r>
          </a:p>
          <a:p>
            <a:pPr marL="533400" indent="-533400" eaLnBrk="1" hangingPunct="1">
              <a:buFont typeface="Wingdings" pitchFamily="2" charset="2"/>
              <a:buNone/>
              <a:defRPr/>
            </a:pPr>
            <a:endParaRPr lang="es-ES_tradnl" sz="1200" smtClean="0">
              <a:latin typeface="Tahoma" pitchFamily="34" charset="0"/>
            </a:endParaRPr>
          </a:p>
          <a:p>
            <a:pPr marL="533400" indent="-533400" eaLnBrk="1" hangingPunct="1">
              <a:buFont typeface="Wingdings" pitchFamily="2" charset="2"/>
              <a:buNone/>
              <a:defRPr/>
            </a:pPr>
            <a:r>
              <a:rPr lang="es-ES_tradnl" sz="1200" smtClean="0">
                <a:latin typeface="Tahoma" pitchFamily="34" charset="0"/>
              </a:rPr>
              <a:t>Procesamiento: cosechar, limpiar y clasificar ;empacar</a:t>
            </a:r>
          </a:p>
        </p:txBody>
      </p:sp>
      <p:sp>
        <p:nvSpPr>
          <p:cNvPr id="264198" name="Rectangle 6"/>
          <p:cNvSpPr>
            <a:spLocks noGrp="1" noChangeArrowheads="1"/>
          </p:cNvSpPr>
          <p:nvPr>
            <p:ph sz="half" idx="3"/>
          </p:nvPr>
        </p:nvSpPr>
        <p:spPr>
          <a:xfrm>
            <a:off x="827088" y="3429000"/>
            <a:ext cx="7704137" cy="2298700"/>
          </a:xfrm>
        </p:spPr>
        <p:txBody>
          <a:bodyPr/>
          <a:lstStyle/>
          <a:p>
            <a:pPr eaLnBrk="1" hangingPunct="1">
              <a:buFont typeface="Wingdings" pitchFamily="2" charset="2"/>
              <a:buNone/>
              <a:defRPr/>
            </a:pPr>
            <a:r>
              <a:rPr lang="es-ES_tradnl" sz="1800" b="1" smtClean="0">
                <a:solidFill>
                  <a:srgbClr val="66FFFF"/>
                </a:solidFill>
                <a:latin typeface="Arial" charset="0"/>
              </a:rPr>
              <a:t>Comercialización </a:t>
            </a:r>
          </a:p>
          <a:p>
            <a:pPr eaLnBrk="1" hangingPunct="1">
              <a:buFont typeface="Wingdings" pitchFamily="2" charset="2"/>
              <a:buNone/>
              <a:defRPr/>
            </a:pPr>
            <a:endParaRPr lang="es-ES_tradnl" sz="1800" b="1" smtClean="0">
              <a:solidFill>
                <a:srgbClr val="66FFFF"/>
              </a:solidFill>
              <a:latin typeface="Arial" charset="0"/>
            </a:endParaRPr>
          </a:p>
          <a:p>
            <a:pPr eaLnBrk="1" hangingPunct="1">
              <a:buFont typeface="Wingdings" pitchFamily="2" charset="2"/>
              <a:buNone/>
              <a:defRPr/>
            </a:pPr>
            <a:r>
              <a:rPr lang="es-ES_tradnl" sz="1200" smtClean="0">
                <a:latin typeface="Tahoma" pitchFamily="34" charset="0"/>
              </a:rPr>
              <a:t>El Grupo Quirola vende semanalmente a diferentes partes del mundo </a:t>
            </a:r>
          </a:p>
          <a:p>
            <a:pPr eaLnBrk="1" hangingPunct="1">
              <a:buFont typeface="Wingdings" pitchFamily="2" charset="2"/>
              <a:buNone/>
              <a:defRPr/>
            </a:pPr>
            <a:endParaRPr lang="es-ES_tradnl" sz="1200" smtClean="0">
              <a:latin typeface="Tahoma" pitchFamily="34" charset="0"/>
            </a:endParaRPr>
          </a:p>
          <a:p>
            <a:pPr eaLnBrk="1" hangingPunct="1">
              <a:buFont typeface="Wingdings" pitchFamily="2" charset="2"/>
              <a:buNone/>
              <a:defRPr/>
            </a:pPr>
            <a:r>
              <a:rPr lang="es-ES_tradnl" sz="1200" smtClean="0">
                <a:latin typeface="Tahoma" pitchFamily="34" charset="0"/>
              </a:rPr>
              <a:t>La  fruta es comercializada a transnacionales de gran renombre como Chiquita, Dole y Del Monte.</a:t>
            </a:r>
          </a:p>
          <a:p>
            <a:pPr eaLnBrk="1" hangingPunct="1">
              <a:buFont typeface="Wingdings" pitchFamily="2" charset="2"/>
              <a:buNone/>
              <a:defRPr/>
            </a:pPr>
            <a:endParaRPr lang="es-ES_tradnl" sz="1200" smtClean="0">
              <a:latin typeface="Tahoma" pitchFamily="34" charset="0"/>
            </a:endParaRPr>
          </a:p>
          <a:p>
            <a:pPr eaLnBrk="1" hangingPunct="1">
              <a:buFont typeface="Wingdings" pitchFamily="2" charset="2"/>
              <a:buNone/>
              <a:defRPr/>
            </a:pPr>
            <a:r>
              <a:rPr lang="es-ES_tradnl" sz="1200" smtClean="0">
                <a:latin typeface="Tahoma" pitchFamily="34" charset="0"/>
              </a:rPr>
              <a:t>Posee la logística necesaria para procesar y abastecer un gran volumen de cajas de banano</a:t>
            </a:r>
          </a:p>
          <a:p>
            <a:pPr eaLnBrk="1" hangingPunct="1">
              <a:buFont typeface="Wingdings" pitchFamily="2" charset="2"/>
              <a:buNone/>
              <a:defRPr/>
            </a:pPr>
            <a:endParaRPr lang="es-ES_tradnl" sz="2000" smtClean="0"/>
          </a:p>
          <a:p>
            <a:pPr eaLnBrk="1" hangingPunct="1">
              <a:buFont typeface="Wingdings" pitchFamily="2" charset="2"/>
              <a:buNone/>
              <a:defRPr/>
            </a:pPr>
            <a:r>
              <a:rPr lang="es-ES_tradnl" sz="1200" smtClean="0">
                <a:latin typeface="Tahoma" pitchFamily="34" charset="0"/>
              </a:rPr>
              <a:t>En el mercado internacional  es una marca que se ha posicionado y es reconocida por su excelente calidad </a:t>
            </a:r>
          </a:p>
          <a:p>
            <a:pPr eaLnBrk="1" hangingPunct="1">
              <a:buFont typeface="Wingdings" pitchFamily="2" charset="2"/>
              <a:buNone/>
              <a:defRPr/>
            </a:pPr>
            <a:endParaRPr lang="es-ES_tradnl" sz="1200" smtClean="0">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sz="quarter"/>
          </p:nvPr>
        </p:nvSpPr>
        <p:spPr>
          <a:xfrm>
            <a:off x="457200" y="277813"/>
            <a:ext cx="8229600" cy="414337"/>
          </a:xfrm>
        </p:spPr>
        <p:txBody>
          <a:bodyPr/>
          <a:lstStyle/>
          <a:p>
            <a:pPr eaLnBrk="1" hangingPunct="1">
              <a:defRPr/>
            </a:pPr>
            <a:r>
              <a:rPr lang="es-EC" sz="2000" b="1" smtClean="0">
                <a:solidFill>
                  <a:srgbClr val="66FFFF"/>
                </a:solidFill>
              </a:rPr>
              <a:t>SITUACIÓN ACTUAL DE PRE-EMBARQUE DEL BANANO</a:t>
            </a:r>
            <a:endParaRPr lang="es-ES_tradnl" sz="2000" b="1" smtClean="0">
              <a:solidFill>
                <a:srgbClr val="66FFFF"/>
              </a:solidFill>
            </a:endParaRPr>
          </a:p>
        </p:txBody>
      </p:sp>
      <p:sp>
        <p:nvSpPr>
          <p:cNvPr id="268295" name="Rectangle 7"/>
          <p:cNvSpPr>
            <a:spLocks noGrp="1" noChangeArrowheads="1"/>
          </p:cNvSpPr>
          <p:nvPr>
            <p:ph sz="quarter" idx="2"/>
          </p:nvPr>
        </p:nvSpPr>
        <p:spPr>
          <a:xfrm>
            <a:off x="1258888" y="1052513"/>
            <a:ext cx="7127875" cy="2089150"/>
          </a:xfrm>
        </p:spPr>
        <p:txBody>
          <a:bodyPr/>
          <a:lstStyle/>
          <a:p>
            <a:pPr eaLnBrk="1" hangingPunct="1">
              <a:buFont typeface="Wingdings" pitchFamily="2" charset="2"/>
              <a:buNone/>
              <a:defRPr/>
            </a:pPr>
            <a:r>
              <a:rPr lang="es-EC" sz="1800" b="1" smtClean="0">
                <a:solidFill>
                  <a:srgbClr val="66FFFF"/>
                </a:solidFill>
                <a:latin typeface="Arial" charset="0"/>
              </a:rPr>
              <a:t>Tipos de transporte utilizados</a:t>
            </a:r>
            <a:r>
              <a:rPr lang="es-ES_tradnl" sz="2400" smtClean="0"/>
              <a:t> </a:t>
            </a:r>
          </a:p>
          <a:p>
            <a:pPr eaLnBrk="1" hangingPunct="1">
              <a:buFont typeface="Wingdings" pitchFamily="2" charset="2"/>
              <a:buNone/>
              <a:defRPr/>
            </a:pPr>
            <a:endParaRPr lang="es-ES_tradnl" sz="2400" smtClean="0"/>
          </a:p>
          <a:p>
            <a:pPr eaLnBrk="1" hangingPunct="1">
              <a:buFont typeface="Wingdings" pitchFamily="2" charset="2"/>
              <a:buNone/>
              <a:defRPr/>
            </a:pPr>
            <a:r>
              <a:rPr lang="es-EC" sz="1200" smtClean="0">
                <a:latin typeface="Tahoma" pitchFamily="34" charset="0"/>
              </a:rPr>
              <a:t>Actualmente el grupo transporta la fruta en camiones no refrigerados</a:t>
            </a:r>
            <a:endParaRPr lang="es-ES_tradnl" sz="1200" smtClean="0">
              <a:latin typeface="Tahoma" pitchFamily="34" charset="0"/>
            </a:endParaRPr>
          </a:p>
        </p:txBody>
      </p:sp>
      <p:sp>
        <p:nvSpPr>
          <p:cNvPr id="268296" name="Rectangle 8"/>
          <p:cNvSpPr>
            <a:spLocks noGrp="1" noChangeArrowheads="1"/>
          </p:cNvSpPr>
          <p:nvPr>
            <p:ph sz="quarter" idx="3"/>
          </p:nvPr>
        </p:nvSpPr>
        <p:spPr>
          <a:xfrm>
            <a:off x="971550" y="2852738"/>
            <a:ext cx="7632700" cy="2879725"/>
          </a:xfrm>
        </p:spPr>
        <p:txBody>
          <a:bodyPr/>
          <a:lstStyle/>
          <a:p>
            <a:pPr eaLnBrk="1" hangingPunct="1">
              <a:buFont typeface="Wingdings" pitchFamily="2" charset="2"/>
              <a:buNone/>
              <a:defRPr/>
            </a:pPr>
            <a:r>
              <a:rPr lang="es-EC" sz="1800" b="1" smtClean="0">
                <a:solidFill>
                  <a:srgbClr val="66FFFF"/>
                </a:solidFill>
                <a:latin typeface="Arial" charset="0"/>
              </a:rPr>
              <a:t>Características de los vehículos</a:t>
            </a:r>
          </a:p>
          <a:p>
            <a:pPr eaLnBrk="1" hangingPunct="1">
              <a:buFont typeface="Wingdings" pitchFamily="2" charset="2"/>
              <a:buNone/>
              <a:defRPr/>
            </a:pPr>
            <a:endParaRPr lang="es-EC" sz="1800" b="1" smtClean="0">
              <a:solidFill>
                <a:srgbClr val="66FFFF"/>
              </a:solidFill>
              <a:latin typeface="Arial" charset="0"/>
            </a:endParaRPr>
          </a:p>
          <a:p>
            <a:pPr eaLnBrk="1" hangingPunct="1">
              <a:defRPr/>
            </a:pPr>
            <a:r>
              <a:rPr lang="es-EC" sz="1200" smtClean="0">
                <a:latin typeface="Tahoma" pitchFamily="34" charset="0"/>
              </a:rPr>
              <a:t>Resistencia al movimiento brusco, choques, accidentes, intemperie, etc.</a:t>
            </a:r>
          </a:p>
          <a:p>
            <a:pPr eaLnBrk="1" hangingPunct="1">
              <a:defRPr/>
            </a:pPr>
            <a:endParaRPr lang="es-EC" sz="1200" smtClean="0">
              <a:latin typeface="Tahoma" pitchFamily="34" charset="0"/>
            </a:endParaRPr>
          </a:p>
          <a:p>
            <a:pPr eaLnBrk="1" hangingPunct="1">
              <a:defRPr/>
            </a:pPr>
            <a:r>
              <a:rPr lang="es-EC" sz="1200" smtClean="0">
                <a:latin typeface="Tahoma" pitchFamily="34" charset="0"/>
              </a:rPr>
              <a:t>No debe ser vulnerable a los agentes externos como: arena, granos de toda clase, líquidos, gases</a:t>
            </a:r>
          </a:p>
          <a:p>
            <a:pPr eaLnBrk="1" hangingPunct="1">
              <a:defRPr/>
            </a:pPr>
            <a:endParaRPr lang="es-ES_tradnl" sz="1200" smtClean="0"/>
          </a:p>
          <a:p>
            <a:pPr eaLnBrk="1" hangingPunct="1">
              <a:defRPr/>
            </a:pPr>
            <a:r>
              <a:rPr lang="es-EC" sz="1200" smtClean="0">
                <a:latin typeface="Tahoma" pitchFamily="34" charset="0"/>
              </a:rPr>
              <a:t>Las aberturas de ventilación que presentan los traileres deben ser completamente selladas</a:t>
            </a:r>
          </a:p>
          <a:p>
            <a:pPr eaLnBrk="1" hangingPunct="1">
              <a:defRPr/>
            </a:pPr>
            <a:endParaRPr lang="es-EC" sz="1200" smtClean="0">
              <a:latin typeface="Tahoma" pitchFamily="34" charset="0"/>
            </a:endParaRPr>
          </a:p>
          <a:p>
            <a:pPr eaLnBrk="1" hangingPunct="1">
              <a:defRPr/>
            </a:pPr>
            <a:r>
              <a:rPr lang="es-EC" sz="1200" smtClean="0">
                <a:latin typeface="Tahoma" pitchFamily="34" charset="0"/>
              </a:rPr>
              <a:t>Debe ser posible realizar futuras adaptaciones y reparaciones locales.</a:t>
            </a:r>
          </a:p>
          <a:p>
            <a:pPr eaLnBrk="1" hangingPunct="1">
              <a:defRPr/>
            </a:pPr>
            <a:endParaRPr lang="es-EC" sz="1200" smtClean="0">
              <a:latin typeface="Tahoma" pitchFamily="34" charset="0"/>
            </a:endParaRPr>
          </a:p>
          <a:p>
            <a:pPr eaLnBrk="1" hangingPunct="1">
              <a:defRPr/>
            </a:pPr>
            <a:r>
              <a:rPr lang="es-EC" sz="1200" smtClean="0">
                <a:latin typeface="Tahoma" pitchFamily="34" charset="0"/>
              </a:rPr>
              <a:t>La estructura del trailer debe estar ajustada a las condiciones de resistencia mecánica impuesta por la ISO.</a:t>
            </a:r>
          </a:p>
          <a:p>
            <a:pPr eaLnBrk="1" hangingPunct="1">
              <a:buFont typeface="Wingdings" pitchFamily="2" charset="2"/>
              <a:buNone/>
              <a:defRPr/>
            </a:pPr>
            <a:r>
              <a:rPr lang="es-ES_tradnl" sz="1200" smtClean="0">
                <a:latin typeface="Tahoma"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sz="quarter"/>
          </p:nvPr>
        </p:nvSpPr>
        <p:spPr>
          <a:xfrm>
            <a:off x="468313" y="188913"/>
            <a:ext cx="8229600" cy="436562"/>
          </a:xfrm>
        </p:spPr>
        <p:txBody>
          <a:bodyPr/>
          <a:lstStyle/>
          <a:p>
            <a:pPr eaLnBrk="1" hangingPunct="1">
              <a:defRPr/>
            </a:pPr>
            <a:r>
              <a:rPr lang="es-EC" sz="1800" b="1" smtClean="0">
                <a:solidFill>
                  <a:srgbClr val="66FFFF"/>
                </a:solidFill>
              </a:rPr>
              <a:t>PROPIEDADES DEL BANANO</a:t>
            </a:r>
            <a:r>
              <a:rPr lang="es-ES_tradnl" sz="4000" smtClean="0"/>
              <a:t> </a:t>
            </a:r>
          </a:p>
        </p:txBody>
      </p:sp>
      <p:sp>
        <p:nvSpPr>
          <p:cNvPr id="271367" name="Rectangle 7"/>
          <p:cNvSpPr>
            <a:spLocks noGrp="1" noChangeArrowheads="1"/>
          </p:cNvSpPr>
          <p:nvPr>
            <p:ph sz="quarter" idx="2"/>
          </p:nvPr>
        </p:nvSpPr>
        <p:spPr>
          <a:xfrm>
            <a:off x="4859338" y="1628775"/>
            <a:ext cx="4038600" cy="2189163"/>
          </a:xfrm>
        </p:spPr>
        <p:txBody>
          <a:bodyPr/>
          <a:lstStyle/>
          <a:p>
            <a:pPr eaLnBrk="1" hangingPunct="1">
              <a:buFont typeface="Wingdings" pitchFamily="2" charset="2"/>
              <a:buNone/>
              <a:defRPr/>
            </a:pPr>
            <a:r>
              <a:rPr lang="es-EC" sz="1400" b="1" smtClean="0">
                <a:solidFill>
                  <a:srgbClr val="66FFFF"/>
                </a:solidFill>
                <a:latin typeface="Arial" charset="0"/>
              </a:rPr>
              <a:t>Temperatura de transporte</a:t>
            </a:r>
            <a:r>
              <a:rPr lang="es-ES_tradnl" sz="1400" b="1" smtClean="0">
                <a:solidFill>
                  <a:srgbClr val="66FFFF"/>
                </a:solidFill>
                <a:latin typeface="Arial" charset="0"/>
              </a:rPr>
              <a:t> </a:t>
            </a:r>
          </a:p>
          <a:p>
            <a:pPr eaLnBrk="1" hangingPunct="1">
              <a:buFont typeface="Wingdings" pitchFamily="2" charset="2"/>
              <a:buNone/>
              <a:defRPr/>
            </a:pPr>
            <a:endParaRPr lang="es-ES_tradnl" sz="1400" b="1" smtClean="0">
              <a:solidFill>
                <a:srgbClr val="66FFFF"/>
              </a:solidFill>
              <a:latin typeface="Arial" charset="0"/>
            </a:endParaRPr>
          </a:p>
          <a:p>
            <a:pPr eaLnBrk="1" hangingPunct="1">
              <a:buFont typeface="Wingdings" pitchFamily="2" charset="2"/>
              <a:buNone/>
              <a:defRPr/>
            </a:pPr>
            <a:r>
              <a:rPr lang="es-EC" sz="1400" smtClean="0">
                <a:latin typeface="Tahoma" pitchFamily="34" charset="0"/>
              </a:rPr>
              <a:t>La temperatura de transporte es dependiente de la variedad de banano y de la duración del viaje</a:t>
            </a:r>
            <a:endParaRPr lang="es-ES_tradnl"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_tradnl" sz="1400" smtClean="0">
              <a:latin typeface="Tahoma" pitchFamily="34" charset="0"/>
            </a:endParaRPr>
          </a:p>
        </p:txBody>
      </p:sp>
      <p:sp>
        <p:nvSpPr>
          <p:cNvPr id="271363" name="Rectangle 3"/>
          <p:cNvSpPr>
            <a:spLocks noGrp="1" noChangeArrowheads="1"/>
          </p:cNvSpPr>
          <p:nvPr>
            <p:ph type="body" idx="4294967295"/>
          </p:nvPr>
        </p:nvSpPr>
        <p:spPr>
          <a:xfrm>
            <a:off x="179388" y="1052513"/>
            <a:ext cx="4608512" cy="3384550"/>
          </a:xfrm>
        </p:spPr>
        <p:txBody>
          <a:bodyPr/>
          <a:lstStyle/>
          <a:p>
            <a:pPr eaLnBrk="1" hangingPunct="1">
              <a:lnSpc>
                <a:spcPct val="80000"/>
              </a:lnSpc>
              <a:buFont typeface="Wingdings" pitchFamily="2" charset="2"/>
              <a:buNone/>
              <a:defRPr/>
            </a:pPr>
            <a:r>
              <a:rPr lang="es-EC" sz="1400" b="1" smtClean="0">
                <a:solidFill>
                  <a:srgbClr val="66FFFF"/>
                </a:solidFill>
                <a:latin typeface="Arial" charset="0"/>
              </a:rPr>
              <a:t>Generalidades</a:t>
            </a:r>
            <a:r>
              <a:rPr lang="es-ES_tradnl" sz="1400" smtClean="0"/>
              <a:t> </a:t>
            </a:r>
          </a:p>
          <a:p>
            <a:pPr eaLnBrk="1" hangingPunct="1">
              <a:lnSpc>
                <a:spcPct val="80000"/>
              </a:lnSpc>
              <a:buFont typeface="Wingdings" pitchFamily="2" charset="2"/>
              <a:buNone/>
              <a:defRPr/>
            </a:pPr>
            <a:endParaRPr lang="es-ES_tradnl" sz="1400" smtClean="0"/>
          </a:p>
          <a:p>
            <a:pPr eaLnBrk="1" hangingPunct="1">
              <a:lnSpc>
                <a:spcPct val="80000"/>
              </a:lnSpc>
              <a:defRPr/>
            </a:pPr>
            <a:r>
              <a:rPr lang="es-EC" sz="1400" smtClean="0">
                <a:latin typeface="Tahoma" pitchFamily="34" charset="0"/>
              </a:rPr>
              <a:t>En su composición el banano tiene alrededor del 75% de humedad y 25% de componente sólido, así como calorías y azúcar, </a:t>
            </a:r>
          </a:p>
          <a:p>
            <a:pPr eaLnBrk="1" hangingPunct="1">
              <a:lnSpc>
                <a:spcPct val="80000"/>
              </a:lnSpc>
              <a:defRPr/>
            </a:pPr>
            <a:r>
              <a:rPr lang="es-EC" sz="1400" smtClean="0">
                <a:latin typeface="Tahoma" pitchFamily="34" charset="0"/>
              </a:rPr>
              <a:t>riquezas en materias minerales ,además del alto contenido en fósforo </a:t>
            </a:r>
          </a:p>
          <a:p>
            <a:pPr eaLnBrk="1" hangingPunct="1">
              <a:lnSpc>
                <a:spcPct val="80000"/>
              </a:lnSpc>
              <a:defRPr/>
            </a:pPr>
            <a:endParaRPr lang="es-EC" sz="1400" smtClean="0"/>
          </a:p>
          <a:p>
            <a:pPr eaLnBrk="1" hangingPunct="1">
              <a:lnSpc>
                <a:spcPct val="80000"/>
              </a:lnSpc>
              <a:buFont typeface="Wingdings" pitchFamily="2" charset="2"/>
              <a:buNone/>
              <a:defRPr/>
            </a:pPr>
            <a:r>
              <a:rPr lang="es-EC" sz="1400" b="1" smtClean="0">
                <a:solidFill>
                  <a:srgbClr val="66FFFF"/>
                </a:solidFill>
                <a:latin typeface="Arial" charset="0"/>
              </a:rPr>
              <a:t>Variedades y tamaños</a:t>
            </a:r>
          </a:p>
          <a:p>
            <a:pPr eaLnBrk="1" hangingPunct="1">
              <a:lnSpc>
                <a:spcPct val="80000"/>
              </a:lnSpc>
              <a:buFont typeface="Wingdings" pitchFamily="2" charset="2"/>
              <a:buNone/>
              <a:defRPr/>
            </a:pPr>
            <a:endParaRPr lang="es-EC" sz="1400" b="1" smtClean="0">
              <a:solidFill>
                <a:srgbClr val="66FFFF"/>
              </a:solidFill>
              <a:latin typeface="Arial" charset="0"/>
            </a:endParaRPr>
          </a:p>
          <a:p>
            <a:pPr eaLnBrk="1" hangingPunct="1">
              <a:lnSpc>
                <a:spcPct val="80000"/>
              </a:lnSpc>
              <a:defRPr/>
            </a:pPr>
            <a:r>
              <a:rPr lang="es-EC" sz="1400" smtClean="0">
                <a:latin typeface="Tahoma" pitchFamily="34" charset="0"/>
              </a:rPr>
              <a:t>Lacatán (variedad de origen filipino, considerando mutante del cavendish)   </a:t>
            </a:r>
          </a:p>
          <a:p>
            <a:pPr eaLnBrk="1" hangingPunct="1">
              <a:lnSpc>
                <a:spcPct val="80000"/>
              </a:lnSpc>
              <a:defRPr/>
            </a:pPr>
            <a:endParaRPr lang="es-EC" sz="1400" smtClean="0">
              <a:latin typeface="Tahoma" pitchFamily="34" charset="0"/>
            </a:endParaRPr>
          </a:p>
          <a:p>
            <a:pPr eaLnBrk="1" hangingPunct="1">
              <a:lnSpc>
                <a:spcPct val="80000"/>
              </a:lnSpc>
              <a:defRPr/>
            </a:pPr>
            <a:r>
              <a:rPr lang="es-EC" sz="1400" smtClean="0">
                <a:latin typeface="Tahoma" pitchFamily="34" charset="0"/>
              </a:rPr>
              <a:t>Petite Naine </a:t>
            </a:r>
          </a:p>
          <a:p>
            <a:pPr eaLnBrk="1" hangingPunct="1">
              <a:lnSpc>
                <a:spcPct val="80000"/>
              </a:lnSpc>
              <a:defRPr/>
            </a:pPr>
            <a:endParaRPr lang="es-EC" sz="1400" smtClean="0">
              <a:latin typeface="Tahoma" pitchFamily="34" charset="0"/>
            </a:endParaRPr>
          </a:p>
          <a:p>
            <a:pPr eaLnBrk="1" hangingPunct="1">
              <a:lnSpc>
                <a:spcPct val="80000"/>
              </a:lnSpc>
              <a:defRPr/>
            </a:pPr>
            <a:r>
              <a:rPr lang="es-EC" sz="1400" smtClean="0">
                <a:latin typeface="Tahoma" pitchFamily="34" charset="0"/>
              </a:rPr>
              <a:t>Grande Naine </a:t>
            </a:r>
          </a:p>
          <a:p>
            <a:pPr eaLnBrk="1" hangingPunct="1">
              <a:lnSpc>
                <a:spcPct val="80000"/>
              </a:lnSpc>
              <a:defRPr/>
            </a:pPr>
            <a:endParaRPr lang="es-EC" sz="1400" smtClean="0">
              <a:latin typeface="Tahoma" pitchFamily="34" charset="0"/>
            </a:endParaRPr>
          </a:p>
          <a:p>
            <a:pPr eaLnBrk="1" hangingPunct="1">
              <a:lnSpc>
                <a:spcPct val="80000"/>
              </a:lnSpc>
              <a:defRPr/>
            </a:pPr>
            <a:r>
              <a:rPr lang="es-EC" sz="1400" smtClean="0">
                <a:latin typeface="Tahoma" pitchFamily="34" charset="0"/>
              </a:rPr>
              <a:t>Poyo, robusta, Valery</a:t>
            </a:r>
          </a:p>
          <a:p>
            <a:pPr eaLnBrk="1" hangingPunct="1">
              <a:lnSpc>
                <a:spcPct val="80000"/>
              </a:lnSpc>
              <a:buFont typeface="Wingdings" pitchFamily="2" charset="2"/>
              <a:buNone/>
              <a:defRPr/>
            </a:pPr>
            <a:endParaRPr lang="es-ES_tradnl" sz="1400" smtClean="0">
              <a:latin typeface="Tahoma" pitchFamily="34" charset="0"/>
            </a:endParaRPr>
          </a:p>
        </p:txBody>
      </p:sp>
      <p:graphicFrame>
        <p:nvGraphicFramePr>
          <p:cNvPr id="2050" name="Object 8"/>
          <p:cNvGraphicFramePr>
            <a:graphicFrameLocks noChangeAspect="1"/>
          </p:cNvGraphicFramePr>
          <p:nvPr>
            <p:ph sz="quarter" idx="4"/>
          </p:nvPr>
        </p:nvGraphicFramePr>
        <p:xfrm>
          <a:off x="5003800" y="3357563"/>
          <a:ext cx="3673475" cy="2078037"/>
        </p:xfrm>
        <a:graphic>
          <a:graphicData uri="http://schemas.openxmlformats.org/presentationml/2006/ole">
            <p:oleObj spid="_x0000_s2050" name="Imagen de mapa de bits" r:id="rId3" imgW="5723810" imgH="3238952" progId="Paint.Picture">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sz="quarter"/>
          </p:nvPr>
        </p:nvSpPr>
        <p:spPr/>
        <p:txBody>
          <a:bodyPr/>
          <a:lstStyle/>
          <a:p>
            <a:pPr eaLnBrk="1" hangingPunct="1">
              <a:defRPr/>
            </a:pPr>
            <a:r>
              <a:rPr lang="es-ES_tradnl" sz="2400" b="1" smtClean="0">
                <a:solidFill>
                  <a:srgbClr val="66FFFF"/>
                </a:solidFill>
              </a:rPr>
              <a:t>CAPÍTULO 3  </a:t>
            </a:r>
            <a:br>
              <a:rPr lang="es-ES_tradnl" sz="2400" b="1" smtClean="0">
                <a:solidFill>
                  <a:srgbClr val="66FFFF"/>
                </a:solidFill>
              </a:rPr>
            </a:br>
            <a:r>
              <a:rPr lang="es-ES_tradnl" sz="2400" b="1" smtClean="0">
                <a:solidFill>
                  <a:srgbClr val="66FFFF"/>
                </a:solidFill>
              </a:rPr>
              <a:t> ESTUDIO FINANCIERO</a:t>
            </a:r>
            <a:br>
              <a:rPr lang="es-ES_tradnl" sz="2400" b="1" smtClean="0">
                <a:solidFill>
                  <a:srgbClr val="66FFFF"/>
                </a:solidFill>
              </a:rPr>
            </a:br>
            <a:endParaRPr lang="es-ES_tradnl" sz="2400" b="1" smtClean="0">
              <a:solidFill>
                <a:srgbClr val="66FFFF"/>
              </a:solidFill>
            </a:endParaRPr>
          </a:p>
        </p:txBody>
      </p:sp>
      <p:sp>
        <p:nvSpPr>
          <p:cNvPr id="277508" name="Rectangle 4"/>
          <p:cNvSpPr>
            <a:spLocks noGrp="1" noChangeArrowheads="1"/>
          </p:cNvSpPr>
          <p:nvPr>
            <p:ph sz="quarter" idx="1"/>
          </p:nvPr>
        </p:nvSpPr>
        <p:spPr>
          <a:xfrm>
            <a:off x="323850" y="1196975"/>
            <a:ext cx="4038600" cy="2189163"/>
          </a:xfrm>
        </p:spPr>
        <p:txBody>
          <a:bodyPr/>
          <a:lstStyle/>
          <a:p>
            <a:pPr eaLnBrk="1" hangingPunct="1">
              <a:buFont typeface="Wingdings" pitchFamily="2" charset="2"/>
              <a:buNone/>
              <a:defRPr/>
            </a:pPr>
            <a:r>
              <a:rPr lang="es-ES_tradnl" sz="2400" b="1" smtClean="0">
                <a:solidFill>
                  <a:srgbClr val="66FFFF"/>
                </a:solidFill>
                <a:latin typeface="Arial" charset="0"/>
              </a:rPr>
              <a:t>PLAN DE INVERSIÓN</a:t>
            </a:r>
          </a:p>
          <a:p>
            <a:pPr eaLnBrk="1" hangingPunct="1">
              <a:buFont typeface="Wingdings" pitchFamily="2" charset="2"/>
              <a:buNone/>
              <a:defRPr/>
            </a:pPr>
            <a:r>
              <a:rPr lang="es-ES_tradnl" sz="1600" b="1" smtClean="0">
                <a:solidFill>
                  <a:srgbClr val="66FFFF"/>
                </a:solidFill>
                <a:latin typeface="Arial" charset="0"/>
              </a:rPr>
              <a:t>Inversión adicional en activos fijos</a:t>
            </a:r>
          </a:p>
          <a:p>
            <a:pPr eaLnBrk="1" hangingPunct="1">
              <a:buFont typeface="Wingdings" pitchFamily="2" charset="2"/>
              <a:buNone/>
              <a:defRPr/>
            </a:pPr>
            <a:endParaRPr lang="es-ES" sz="1600" b="1" smtClean="0">
              <a:solidFill>
                <a:srgbClr val="66FFFF"/>
              </a:solidFill>
              <a:latin typeface="Arial" charset="0"/>
            </a:endParaRPr>
          </a:p>
          <a:p>
            <a:pPr eaLnBrk="1" hangingPunct="1">
              <a:buFont typeface="Wingdings" pitchFamily="2" charset="2"/>
              <a:buNone/>
              <a:defRPr/>
            </a:pPr>
            <a:r>
              <a:rPr lang="es-ES_tradnl" sz="1400" smtClean="0">
                <a:latin typeface="Tahoma" pitchFamily="34" charset="0"/>
              </a:rPr>
              <a:t>Para la correcta evaluación de opciones entre el alquiler o compra de camiones para el transporte de bananos, desde las haciendas bananeras del Grupo Quirola hasta el Puerto de Guayaquil, es necesario que la empresa adquiera los siguientes activos fijos adicionales a los que actualmente posee, los cuales se desglosan en los siguientes cuadros:</a:t>
            </a: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r>
              <a:rPr lang="es-ES_tradnl" sz="1600" b="1" smtClean="0">
                <a:solidFill>
                  <a:srgbClr val="66FFFF"/>
                </a:solidFill>
                <a:latin typeface="Arial" charset="0"/>
              </a:rPr>
              <a:t>Activo fijo de operación</a:t>
            </a:r>
          </a:p>
          <a:p>
            <a:pPr eaLnBrk="1" hangingPunct="1">
              <a:buFont typeface="Wingdings" pitchFamily="2" charset="2"/>
              <a:buNone/>
              <a:defRPr/>
            </a:pPr>
            <a:endParaRPr lang="es-ES" sz="1600" b="1" smtClean="0">
              <a:solidFill>
                <a:srgbClr val="66FFFF"/>
              </a:solidFill>
              <a:latin typeface="Arial" charset="0"/>
            </a:endParaRPr>
          </a:p>
          <a:p>
            <a:pPr eaLnBrk="1" hangingPunct="1">
              <a:buFont typeface="Wingdings" pitchFamily="2" charset="2"/>
              <a:buNone/>
              <a:defRPr/>
            </a:pPr>
            <a:endParaRPr lang="es-ES_tradnl" sz="1400" smtClean="0">
              <a:latin typeface="Tahoma" pitchFamily="34" charset="0"/>
            </a:endParaRPr>
          </a:p>
        </p:txBody>
      </p:sp>
      <p:sp>
        <p:nvSpPr>
          <p:cNvPr id="277511" name="Rectangle 7"/>
          <p:cNvSpPr>
            <a:spLocks noGrp="1" noChangeArrowheads="1"/>
          </p:cNvSpPr>
          <p:nvPr>
            <p:ph sz="quarter" idx="2"/>
          </p:nvPr>
        </p:nvSpPr>
        <p:spPr/>
        <p:txBody>
          <a:bodyPr/>
          <a:lstStyle/>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r>
              <a:rPr lang="es-ES_tradnl" sz="1600" b="1" smtClean="0">
                <a:solidFill>
                  <a:srgbClr val="66FFFF"/>
                </a:solidFill>
                <a:latin typeface="Arial" charset="0"/>
              </a:rPr>
              <a:t>Activo fijo de oficinas </a:t>
            </a:r>
          </a:p>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r>
              <a:rPr lang="es-ES_tradnl" sz="1600" b="1" smtClean="0">
                <a:solidFill>
                  <a:srgbClr val="66FFFF"/>
                </a:solidFill>
                <a:latin typeface="Arial" charset="0"/>
              </a:rPr>
              <a:t>Inversión en obra civil</a:t>
            </a:r>
          </a:p>
          <a:p>
            <a:pPr eaLnBrk="1" hangingPunct="1">
              <a:buFont typeface="Wingdings" pitchFamily="2" charset="2"/>
              <a:buNone/>
              <a:defRPr/>
            </a:pPr>
            <a:endParaRPr lang="es-ES_tradnl" sz="1600" b="1" smtClean="0">
              <a:solidFill>
                <a:srgbClr val="66FFFF"/>
              </a:solidFill>
              <a:latin typeface="Arial" charset="0"/>
            </a:endParaRPr>
          </a:p>
          <a:p>
            <a:pPr eaLnBrk="1" hangingPunct="1">
              <a:buFont typeface="Wingdings" pitchFamily="2" charset="2"/>
              <a:buNone/>
              <a:defRPr/>
            </a:pPr>
            <a:endParaRPr lang="es-ES_tradnl" sz="1600" b="1" smtClean="0">
              <a:solidFill>
                <a:srgbClr val="66FFFF"/>
              </a:solidFill>
              <a:latin typeface="Arial" charset="0"/>
            </a:endParaRPr>
          </a:p>
        </p:txBody>
      </p:sp>
      <p:graphicFrame>
        <p:nvGraphicFramePr>
          <p:cNvPr id="3074" name="Object 152"/>
          <p:cNvGraphicFramePr>
            <a:graphicFrameLocks noGrp="1" noChangeAspect="1"/>
          </p:cNvGraphicFramePr>
          <p:nvPr>
            <p:ph sz="quarter" idx="3"/>
          </p:nvPr>
        </p:nvGraphicFramePr>
        <p:xfrm>
          <a:off x="323850" y="4868863"/>
          <a:ext cx="4038600" cy="1049337"/>
        </p:xfrm>
        <a:graphic>
          <a:graphicData uri="http://schemas.openxmlformats.org/presentationml/2006/ole">
            <p:oleObj spid="_x0000_s3074" name="Hoja de cálculo" r:id="rId3" imgW="4432254" imgH="1150725" progId="Excel.Sheet.8">
              <p:embed/>
            </p:oleObj>
          </a:graphicData>
        </a:graphic>
      </p:graphicFrame>
      <p:graphicFrame>
        <p:nvGraphicFramePr>
          <p:cNvPr id="3075" name="Object 360"/>
          <p:cNvGraphicFramePr>
            <a:graphicFrameLocks noGrp="1" noChangeAspect="1"/>
          </p:cNvGraphicFramePr>
          <p:nvPr>
            <p:ph sz="quarter" idx="4"/>
          </p:nvPr>
        </p:nvGraphicFramePr>
        <p:xfrm>
          <a:off x="4643438" y="2420938"/>
          <a:ext cx="4037012" cy="1492250"/>
        </p:xfrm>
        <a:graphic>
          <a:graphicData uri="http://schemas.openxmlformats.org/presentationml/2006/ole">
            <p:oleObj spid="_x0000_s3075" name="Hoja de cálculo" r:id="rId4" imgW="4432254" imgH="1638235" progId="Excel.Sheet.8">
              <p:embed/>
            </p:oleObj>
          </a:graphicData>
        </a:graphic>
      </p:graphicFrame>
      <p:graphicFrame>
        <p:nvGraphicFramePr>
          <p:cNvPr id="3076" name="Object 621"/>
          <p:cNvGraphicFramePr>
            <a:graphicFrameLocks noChangeAspect="1"/>
          </p:cNvGraphicFramePr>
          <p:nvPr/>
        </p:nvGraphicFramePr>
        <p:xfrm>
          <a:off x="4859338" y="4941888"/>
          <a:ext cx="3097212" cy="1138237"/>
        </p:xfrm>
        <a:graphic>
          <a:graphicData uri="http://schemas.openxmlformats.org/presentationml/2006/ole">
            <p:oleObj spid="_x0000_s3076" name="Hoja de cálculo" r:id="rId5" imgW="2684774" imgH="987981" progId="Excel.Shee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468313" y="260350"/>
            <a:ext cx="8229600" cy="1139825"/>
          </a:xfrm>
        </p:spPr>
        <p:txBody>
          <a:bodyPr/>
          <a:lstStyle/>
          <a:p>
            <a:pPr eaLnBrk="1" hangingPunct="1">
              <a:defRPr/>
            </a:pPr>
            <a:r>
              <a:rPr lang="es-ES" sz="2400" b="1" smtClean="0">
                <a:solidFill>
                  <a:srgbClr val="66FFFF"/>
                </a:solidFill>
              </a:rPr>
              <a:t>CAPÍTULO I</a:t>
            </a:r>
            <a:br>
              <a:rPr lang="es-ES" sz="2400" b="1" smtClean="0">
                <a:solidFill>
                  <a:srgbClr val="66FFFF"/>
                </a:solidFill>
              </a:rPr>
            </a:br>
            <a:r>
              <a:rPr lang="es-ES" sz="2400" b="1" smtClean="0">
                <a:solidFill>
                  <a:srgbClr val="66FFFF"/>
                </a:solidFill>
              </a:rPr>
              <a:t> INTRODUCCIÓN: RESUMEN DEL PROYECTO</a:t>
            </a:r>
            <a:endParaRPr lang="es-ES_tradnl" sz="2400" b="1" smtClean="0">
              <a:solidFill>
                <a:srgbClr val="66FFFF"/>
              </a:solidFill>
            </a:endParaRPr>
          </a:p>
        </p:txBody>
      </p:sp>
      <p:sp>
        <p:nvSpPr>
          <p:cNvPr id="197635" name="Rectangle 3"/>
          <p:cNvSpPr>
            <a:spLocks noGrp="1" noChangeArrowheads="1"/>
          </p:cNvSpPr>
          <p:nvPr>
            <p:ph type="body" idx="1"/>
          </p:nvPr>
        </p:nvSpPr>
        <p:spPr>
          <a:xfrm>
            <a:off x="468313" y="2276475"/>
            <a:ext cx="8229600" cy="4392613"/>
          </a:xfrm>
        </p:spPr>
        <p:txBody>
          <a:bodyPr/>
          <a:lstStyle/>
          <a:p>
            <a:pPr eaLnBrk="1" hangingPunct="1">
              <a:buFont typeface="Wingdings" pitchFamily="2" charset="2"/>
              <a:buNone/>
            </a:pPr>
            <a:endParaRPr lang="es-ES_tradnl" sz="2400" smtClean="0">
              <a:latin typeface="Tahoma" pitchFamily="34" charset="0"/>
            </a:endParaRPr>
          </a:p>
          <a:p>
            <a:r>
              <a:rPr lang="es-ES" sz="1800" smtClean="0">
                <a:effectLst/>
                <a:latin typeface="Tahoma" pitchFamily="34" charset="0"/>
              </a:rPr>
              <a:t>La</a:t>
            </a:r>
            <a:r>
              <a:rPr lang="es-ES_tradnl" sz="1800" smtClean="0">
                <a:effectLst/>
                <a:latin typeface="Tahoma" pitchFamily="34" charset="0"/>
              </a:rPr>
              <a:t> finalidad al elaborar el presente proyecto, es demostrar la factibilidad financiera de internalizar el servicio de transporte de las cajas de banano de las haciendas pertenecientes al Grupo Quirola, hasta los principales puertos de exportaci</a:t>
            </a:r>
            <a:r>
              <a:rPr lang="es-ES_tradnl" sz="1800" smtClean="0">
                <a:effectLst/>
              </a:rPr>
              <a:t>ó</a:t>
            </a:r>
            <a:r>
              <a:rPr lang="es-ES_tradnl" sz="1800" smtClean="0">
                <a:effectLst/>
                <a:latin typeface="Tahoma" pitchFamily="34" charset="0"/>
              </a:rPr>
              <a:t>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5" name="Rectangle 5"/>
          <p:cNvSpPr>
            <a:spLocks noGrp="1" noChangeArrowheads="1"/>
          </p:cNvSpPr>
          <p:nvPr>
            <p:ph sz="quarter" idx="1"/>
          </p:nvPr>
        </p:nvSpPr>
        <p:spPr>
          <a:xfrm>
            <a:off x="457200" y="188913"/>
            <a:ext cx="4038600" cy="6335712"/>
          </a:xfrm>
        </p:spPr>
        <p:txBody>
          <a:bodyPr/>
          <a:lstStyle/>
          <a:p>
            <a:pPr eaLnBrk="1" hangingPunct="1">
              <a:buFont typeface="Wingdings" pitchFamily="2" charset="2"/>
              <a:buNone/>
              <a:defRPr/>
            </a:pPr>
            <a:r>
              <a:rPr lang="es-ES_tradnl" sz="1800" b="1" smtClean="0">
                <a:solidFill>
                  <a:srgbClr val="66FFFF"/>
                </a:solidFill>
                <a:latin typeface="Arial" charset="0"/>
              </a:rPr>
              <a:t>Inversión adicional en activos diferidos</a:t>
            </a:r>
          </a:p>
          <a:p>
            <a:pPr eaLnBrk="1" hangingPunct="1">
              <a:buFont typeface="Wingdings" pitchFamily="2" charset="2"/>
              <a:buNone/>
              <a:defRPr/>
            </a:pPr>
            <a:r>
              <a:rPr lang="es-ES_tradnl" sz="1400" smtClean="0">
                <a:latin typeface="Tahoma" pitchFamily="34" charset="0"/>
              </a:rPr>
              <a:t>Es el pago de honorarios al profesional o consultora que se encargara de elaborar el estudio de factibilidad del presente estudio. </a:t>
            </a: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r>
              <a:rPr lang="es-ES_tradnl" sz="1800" b="1" smtClean="0">
                <a:solidFill>
                  <a:srgbClr val="66FFFF"/>
                </a:solidFill>
                <a:latin typeface="Arial" charset="0"/>
              </a:rPr>
              <a:t>Financiamiento de la Inversión en Activos Fijos y Diferidos</a:t>
            </a:r>
          </a:p>
          <a:p>
            <a:pPr eaLnBrk="1" hangingPunct="1">
              <a:buFont typeface="Wingdings" pitchFamily="2" charset="2"/>
              <a:buNone/>
              <a:defRPr/>
            </a:pPr>
            <a:endParaRPr lang="es-ES_tradnl" sz="1800" b="1" smtClean="0">
              <a:solidFill>
                <a:srgbClr val="66FFFF"/>
              </a:solidFill>
              <a:latin typeface="Arial" charset="0"/>
            </a:endParaRPr>
          </a:p>
          <a:p>
            <a:pPr eaLnBrk="1" hangingPunct="1">
              <a:buFont typeface="Wingdings" pitchFamily="2" charset="2"/>
              <a:buNone/>
              <a:defRPr/>
            </a:pPr>
            <a:endParaRPr lang="es-ES_tradnl" sz="1800" b="1" smtClean="0">
              <a:solidFill>
                <a:srgbClr val="66FFFF"/>
              </a:solidFill>
              <a:latin typeface="Arial" charset="0"/>
            </a:endParaRPr>
          </a:p>
        </p:txBody>
      </p:sp>
      <p:graphicFrame>
        <p:nvGraphicFramePr>
          <p:cNvPr id="4098" name="Object 82"/>
          <p:cNvGraphicFramePr>
            <a:graphicFrameLocks noGrp="1" noChangeAspect="1"/>
          </p:cNvGraphicFramePr>
          <p:nvPr>
            <p:ph sz="quarter" idx="2"/>
          </p:nvPr>
        </p:nvGraphicFramePr>
        <p:xfrm>
          <a:off x="468313" y="2276475"/>
          <a:ext cx="3600450" cy="1047750"/>
        </p:xfrm>
        <a:graphic>
          <a:graphicData uri="http://schemas.openxmlformats.org/presentationml/2006/ole">
            <p:oleObj spid="_x0000_s4098" name="Hoja de cálculo" r:id="rId3" imgW="3395937" imgH="987981" progId="Excel.Sheet.8">
              <p:embed/>
            </p:oleObj>
          </a:graphicData>
        </a:graphic>
      </p:graphicFrame>
      <p:graphicFrame>
        <p:nvGraphicFramePr>
          <p:cNvPr id="4099" name="Object 164"/>
          <p:cNvGraphicFramePr>
            <a:graphicFrameLocks noGrp="1" noChangeAspect="1"/>
          </p:cNvGraphicFramePr>
          <p:nvPr>
            <p:ph sz="quarter" idx="3"/>
          </p:nvPr>
        </p:nvGraphicFramePr>
        <p:xfrm>
          <a:off x="611188" y="4941888"/>
          <a:ext cx="3355975" cy="1312862"/>
        </p:xfrm>
        <a:graphic>
          <a:graphicData uri="http://schemas.openxmlformats.org/presentationml/2006/ole">
            <p:oleObj spid="_x0000_s4099" name="Hoja de cálculo" r:id="rId4" imgW="3355247" imgH="1313108" progId="Excel.Sheet.8">
              <p:embed/>
            </p:oleObj>
          </a:graphicData>
        </a:graphic>
      </p:graphicFrame>
      <p:graphicFrame>
        <p:nvGraphicFramePr>
          <p:cNvPr id="4100" name="Object 246"/>
          <p:cNvGraphicFramePr>
            <a:graphicFrameLocks noGrp="1" noChangeAspect="1"/>
          </p:cNvGraphicFramePr>
          <p:nvPr>
            <p:ph sz="quarter" idx="4"/>
          </p:nvPr>
        </p:nvGraphicFramePr>
        <p:xfrm>
          <a:off x="4643438" y="2852738"/>
          <a:ext cx="4176712" cy="1203325"/>
        </p:xfrm>
        <a:graphic>
          <a:graphicData uri="http://schemas.openxmlformats.org/presentationml/2006/ole">
            <p:oleObj spid="_x0000_s4100" name="Hoja de cálculo" r:id="rId5" imgW="3426544" imgH="987981" progId="Excel.Sheet.8">
              <p:embed/>
            </p:oleObj>
          </a:graphicData>
        </a:graphic>
      </p:graphicFrame>
      <p:sp>
        <p:nvSpPr>
          <p:cNvPr id="281853" name="Rectangle 253"/>
          <p:cNvSpPr>
            <a:spLocks noChangeArrowheads="1"/>
          </p:cNvSpPr>
          <p:nvPr/>
        </p:nvSpPr>
        <p:spPr bwMode="auto">
          <a:xfrm>
            <a:off x="5508625" y="1916113"/>
            <a:ext cx="2592388" cy="366712"/>
          </a:xfrm>
          <a:prstGeom prst="rect">
            <a:avLst/>
          </a:prstGeom>
          <a:noFill/>
          <a:ln w="9525">
            <a:noFill/>
            <a:miter lim="800000"/>
            <a:headEnd/>
            <a:tailEnd/>
          </a:ln>
          <a:effectLst/>
        </p:spPr>
        <p:txBody>
          <a:bodyPr>
            <a:spAutoFit/>
          </a:bodyPr>
          <a:lstStyle/>
          <a:p>
            <a:pPr>
              <a:defRPr/>
            </a:pPr>
            <a:r>
              <a:rPr lang="es-ES_tradnl" b="1">
                <a:solidFill>
                  <a:srgbClr val="66FFFF"/>
                </a:solidFill>
                <a:effectLst>
                  <a:outerShdw blurRad="38100" dist="38100" dir="2700000" algn="tl">
                    <a:srgbClr val="000000"/>
                  </a:outerShdw>
                </a:effectLst>
              </a:rPr>
              <a:t>Financiamiento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3" name="Rectangle 5"/>
          <p:cNvSpPr>
            <a:spLocks noGrp="1" noChangeArrowheads="1"/>
          </p:cNvSpPr>
          <p:nvPr>
            <p:ph sz="quarter" idx="1"/>
          </p:nvPr>
        </p:nvSpPr>
        <p:spPr>
          <a:xfrm>
            <a:off x="250825" y="260350"/>
            <a:ext cx="4681538" cy="3313113"/>
          </a:xfrm>
        </p:spPr>
        <p:txBody>
          <a:bodyPr/>
          <a:lstStyle/>
          <a:p>
            <a:pPr eaLnBrk="1" hangingPunct="1">
              <a:buFont typeface="Wingdings" pitchFamily="2" charset="2"/>
              <a:buNone/>
              <a:defRPr/>
            </a:pPr>
            <a:r>
              <a:rPr lang="es-ES_tradnl" sz="1800" b="1" smtClean="0">
                <a:solidFill>
                  <a:srgbClr val="66FFFF"/>
                </a:solidFill>
              </a:rPr>
              <a:t>PRESUPUESTO DE INGRESOS</a:t>
            </a:r>
            <a:r>
              <a:rPr lang="es-ES_tradnl" sz="2400" smtClean="0"/>
              <a:t> </a:t>
            </a:r>
          </a:p>
          <a:p>
            <a:pPr eaLnBrk="1" hangingPunct="1">
              <a:buFont typeface="Wingdings" pitchFamily="2" charset="2"/>
              <a:buNone/>
              <a:defRPr/>
            </a:pPr>
            <a:r>
              <a:rPr lang="es-ES_tradnl" sz="1400" smtClean="0">
                <a:latin typeface="Tahoma" pitchFamily="34" charset="0"/>
              </a:rPr>
              <a:t>      Para</a:t>
            </a:r>
            <a:r>
              <a:rPr lang="es-ES_tradnl" sz="2400" smtClean="0"/>
              <a:t> </a:t>
            </a:r>
            <a:r>
              <a:rPr lang="es-ES_tradnl" sz="1400" smtClean="0">
                <a:latin typeface="Tahoma" pitchFamily="34" charset="0"/>
              </a:rPr>
              <a:t>la determinación de los ingresos del presente proyecto, hay que tomar en consideración la generación de recursos económicos de las dos opciones propuestas: alquiler de camiones (ingresos sin proyecto), o compra de camiones (ingresos con proyecto).</a:t>
            </a:r>
          </a:p>
          <a:p>
            <a:pPr eaLnBrk="1" hangingPunct="1">
              <a:buFont typeface="Wingdings" pitchFamily="2" charset="2"/>
              <a:buNone/>
              <a:defRPr/>
            </a:pPr>
            <a:endParaRPr lang="es-ES_tradnl" sz="1400" smtClean="0">
              <a:latin typeface="Tahoma" pitchFamily="34" charset="0"/>
            </a:endParaRPr>
          </a:p>
          <a:p>
            <a:pPr eaLnBrk="1" hangingPunct="1">
              <a:buFont typeface="Wingdings" pitchFamily="2" charset="2"/>
              <a:buNone/>
              <a:defRPr/>
            </a:pPr>
            <a:endParaRPr lang="es-ES_tradnl" sz="1400" smtClean="0">
              <a:latin typeface="Tahoma" pitchFamily="34" charset="0"/>
            </a:endParaRPr>
          </a:p>
        </p:txBody>
      </p:sp>
      <p:sp>
        <p:nvSpPr>
          <p:cNvPr id="288775" name="Rectangle 7"/>
          <p:cNvSpPr>
            <a:spLocks noGrp="1" noChangeArrowheads="1"/>
          </p:cNvSpPr>
          <p:nvPr>
            <p:ph sz="quarter" idx="3"/>
          </p:nvPr>
        </p:nvSpPr>
        <p:spPr>
          <a:xfrm>
            <a:off x="4932363" y="260350"/>
            <a:ext cx="4038600" cy="2693988"/>
          </a:xfrm>
        </p:spPr>
        <p:txBody>
          <a:bodyPr/>
          <a:lstStyle/>
          <a:p>
            <a:pPr eaLnBrk="1" hangingPunct="1">
              <a:buFont typeface="Wingdings" pitchFamily="2" charset="2"/>
              <a:buNone/>
              <a:defRPr/>
            </a:pPr>
            <a:r>
              <a:rPr lang="es-ES_tradnl" sz="1800" b="1" smtClean="0">
                <a:solidFill>
                  <a:srgbClr val="66FFFF"/>
                </a:solidFill>
              </a:rPr>
              <a:t>CAPITAL DE TRABAJO</a:t>
            </a:r>
            <a:r>
              <a:rPr lang="es-ES_tradnl" sz="2400" smtClean="0"/>
              <a:t> </a:t>
            </a:r>
          </a:p>
          <a:p>
            <a:pPr eaLnBrk="1" hangingPunct="1">
              <a:buFont typeface="Wingdings" pitchFamily="2" charset="2"/>
              <a:buNone/>
              <a:defRPr/>
            </a:pPr>
            <a:r>
              <a:rPr lang="es-ES_tradnl" sz="1400" smtClean="0">
                <a:latin typeface="Tahoma" pitchFamily="34" charset="0"/>
              </a:rPr>
              <a:t>      El capital de trabajo adicional para la empresa se lo cálculo bajo el Método del déficit acumulado máximo, considerando la estimación de ingresos y egresos incrementales para el primer año operativo entre las opciones de alquiler o compra de camiones.</a:t>
            </a:r>
          </a:p>
          <a:p>
            <a:pPr eaLnBrk="1" hangingPunct="1">
              <a:buFont typeface="Wingdings" pitchFamily="2" charset="2"/>
              <a:buNone/>
              <a:defRPr/>
            </a:pPr>
            <a:endParaRPr lang="es-ES_tradnl" sz="1400" smtClean="0">
              <a:latin typeface="Tahoma" pitchFamily="34" charset="0"/>
            </a:endParaRPr>
          </a:p>
        </p:txBody>
      </p:sp>
      <p:graphicFrame>
        <p:nvGraphicFramePr>
          <p:cNvPr id="5122" name="Object 1010"/>
          <p:cNvGraphicFramePr>
            <a:graphicFrameLocks noGrp="1" noChangeAspect="1"/>
          </p:cNvGraphicFramePr>
          <p:nvPr>
            <p:ph sz="quarter" idx="2"/>
          </p:nvPr>
        </p:nvGraphicFramePr>
        <p:xfrm>
          <a:off x="611188" y="2781300"/>
          <a:ext cx="3095625" cy="3671888"/>
        </p:xfrm>
        <a:graphic>
          <a:graphicData uri="http://schemas.openxmlformats.org/presentationml/2006/ole">
            <p:oleObj spid="_x0000_s5122" name="Imagen de mapa de bits" r:id="rId3" imgW="4409524" imgH="5229955" progId="Paint.Picture">
              <p:embed/>
            </p:oleObj>
          </a:graphicData>
        </a:graphic>
      </p:graphicFrame>
      <p:graphicFrame>
        <p:nvGraphicFramePr>
          <p:cNvPr id="5123" name="Object 2592"/>
          <p:cNvGraphicFramePr>
            <a:graphicFrameLocks noGrp="1" noChangeAspect="1"/>
          </p:cNvGraphicFramePr>
          <p:nvPr>
            <p:ph sz="quarter" idx="4"/>
          </p:nvPr>
        </p:nvGraphicFramePr>
        <p:xfrm>
          <a:off x="4067175" y="2420938"/>
          <a:ext cx="4897438" cy="4176712"/>
        </p:xfrm>
        <a:graphic>
          <a:graphicData uri="http://schemas.openxmlformats.org/presentationml/2006/ole">
            <p:oleObj spid="_x0000_s5123" name="Hoja de cálculo" r:id="rId4" imgW="8984055" imgH="3797464" progId="Excel.Sheet.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9" name="Rectangle 5"/>
          <p:cNvSpPr>
            <a:spLocks noGrp="1" noChangeArrowheads="1"/>
          </p:cNvSpPr>
          <p:nvPr>
            <p:ph sz="quarter" idx="1"/>
          </p:nvPr>
        </p:nvSpPr>
        <p:spPr>
          <a:xfrm>
            <a:off x="179388" y="260350"/>
            <a:ext cx="4038600" cy="3529013"/>
          </a:xfrm>
        </p:spPr>
        <p:txBody>
          <a:bodyPr/>
          <a:lstStyle/>
          <a:p>
            <a:pPr eaLnBrk="1" hangingPunct="1">
              <a:buFont typeface="Wingdings" pitchFamily="2" charset="2"/>
              <a:buNone/>
              <a:defRPr/>
            </a:pPr>
            <a:r>
              <a:rPr lang="es-ES_tradnl" sz="1800" b="1" smtClean="0">
                <a:solidFill>
                  <a:srgbClr val="66FFFF"/>
                </a:solidFill>
              </a:rPr>
              <a:t>PRESUPUESTO DE COSTOS</a:t>
            </a:r>
            <a:endParaRPr lang="es-ES" sz="1800" b="1" smtClean="0">
              <a:solidFill>
                <a:srgbClr val="66FFFF"/>
              </a:solidFill>
            </a:endParaRPr>
          </a:p>
          <a:p>
            <a:pPr eaLnBrk="1" hangingPunct="1">
              <a:buFont typeface="Wingdings" pitchFamily="2" charset="2"/>
              <a:buNone/>
              <a:defRPr/>
            </a:pPr>
            <a:r>
              <a:rPr lang="es-ES_tradnl" sz="1400" smtClean="0">
                <a:latin typeface="Tahoma" pitchFamily="34" charset="0"/>
              </a:rPr>
              <a:t>      Esencialmente existen cuatros costos adicionales en los cuales incurriría el Grupo empresarial por la operatividad del presente proyecto, los cuales son:</a:t>
            </a:r>
          </a:p>
          <a:p>
            <a:pPr eaLnBrk="1" hangingPunct="1">
              <a:defRPr/>
            </a:pPr>
            <a:r>
              <a:rPr lang="es-ES_tradnl" sz="1400" smtClean="0">
                <a:latin typeface="Tahoma" pitchFamily="34" charset="0"/>
              </a:rPr>
              <a:t>Costos directos e indirectos</a:t>
            </a:r>
          </a:p>
          <a:p>
            <a:pPr eaLnBrk="1" hangingPunct="1">
              <a:defRPr/>
            </a:pPr>
            <a:r>
              <a:rPr lang="es-ES_tradnl" sz="1400" smtClean="0">
                <a:latin typeface="Tahoma" pitchFamily="34" charset="0"/>
              </a:rPr>
              <a:t>Gastos de Operación (Administrativos)</a:t>
            </a:r>
          </a:p>
          <a:p>
            <a:pPr eaLnBrk="1" hangingPunct="1">
              <a:defRPr/>
            </a:pPr>
            <a:r>
              <a:rPr lang="es-ES_tradnl" sz="1400" smtClean="0">
                <a:latin typeface="Tahoma" pitchFamily="34" charset="0"/>
              </a:rPr>
              <a:t>Gastos Financieros (pago de intereses del préstamo)</a:t>
            </a:r>
          </a:p>
          <a:p>
            <a:pPr eaLnBrk="1" hangingPunct="1">
              <a:defRPr/>
            </a:pPr>
            <a:r>
              <a:rPr lang="es-ES_tradnl" sz="1400" smtClean="0">
                <a:latin typeface="Tahoma" pitchFamily="34" charset="0"/>
              </a:rPr>
              <a:t>Depreciación y amortización de activos adicionales </a:t>
            </a: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800" b="1" smtClean="0">
              <a:solidFill>
                <a:srgbClr val="66FFFF"/>
              </a:solidFill>
            </a:endParaRPr>
          </a:p>
          <a:p>
            <a:pPr eaLnBrk="1" hangingPunct="1">
              <a:buFont typeface="Wingdings" pitchFamily="2" charset="2"/>
              <a:buNone/>
              <a:defRPr/>
            </a:pPr>
            <a:endParaRPr lang="es-ES_tradnl" sz="1800" b="1" smtClean="0">
              <a:solidFill>
                <a:srgbClr val="66FFFF"/>
              </a:solidFill>
            </a:endParaRPr>
          </a:p>
        </p:txBody>
      </p:sp>
      <p:graphicFrame>
        <p:nvGraphicFramePr>
          <p:cNvPr id="6146" name="Object 7"/>
          <p:cNvGraphicFramePr>
            <a:graphicFrameLocks noChangeAspect="1"/>
          </p:cNvGraphicFramePr>
          <p:nvPr>
            <p:ph sz="quarter" idx="3"/>
          </p:nvPr>
        </p:nvGraphicFramePr>
        <p:xfrm>
          <a:off x="4067175" y="908050"/>
          <a:ext cx="4897438" cy="1847850"/>
        </p:xfrm>
        <a:graphic>
          <a:graphicData uri="http://schemas.openxmlformats.org/presentationml/2006/ole">
            <p:oleObj spid="_x0000_s6146" name="Hoja de cálculo" r:id="rId3" imgW="6149486" imgH="1727167" progId="Excel.Sheet.8">
              <p:embed/>
            </p:oleObj>
          </a:graphicData>
        </a:graphic>
      </p:graphicFrame>
      <p:graphicFrame>
        <p:nvGraphicFramePr>
          <p:cNvPr id="6147" name="Object 8"/>
          <p:cNvGraphicFramePr>
            <a:graphicFrameLocks noChangeAspect="1"/>
          </p:cNvGraphicFramePr>
          <p:nvPr>
            <p:ph sz="quarter" idx="4"/>
          </p:nvPr>
        </p:nvGraphicFramePr>
        <p:xfrm>
          <a:off x="5364163" y="3644900"/>
          <a:ext cx="2651125" cy="3087688"/>
        </p:xfrm>
        <a:graphic>
          <a:graphicData uri="http://schemas.openxmlformats.org/presentationml/2006/ole">
            <p:oleObj spid="_x0000_s6147" name="Hoja de cálculo" r:id="rId4" imgW="4076852" imgH="4749800" progId="Excel.Sheet.8">
              <p:embed/>
            </p:oleObj>
          </a:graphicData>
        </a:graphic>
      </p:graphicFrame>
      <p:graphicFrame>
        <p:nvGraphicFramePr>
          <p:cNvPr id="6148" name="Object 141"/>
          <p:cNvGraphicFramePr>
            <a:graphicFrameLocks noChangeAspect="1"/>
          </p:cNvGraphicFramePr>
          <p:nvPr>
            <p:ph sz="quarter" idx="2"/>
          </p:nvPr>
        </p:nvGraphicFramePr>
        <p:xfrm>
          <a:off x="395288" y="3213100"/>
          <a:ext cx="3600450" cy="3373438"/>
        </p:xfrm>
        <a:graphic>
          <a:graphicData uri="http://schemas.openxmlformats.org/presentationml/2006/ole">
            <p:oleObj spid="_x0000_s6148" name="Imagen de mapa de bits" r:id="rId5" imgW="4514286" imgH="4229690" progId="Paint.Picture">
              <p:embed/>
            </p:oleObj>
          </a:graphicData>
        </a:graphic>
      </p:graphicFrame>
      <p:sp>
        <p:nvSpPr>
          <p:cNvPr id="293006" name="Text Box 142"/>
          <p:cNvSpPr txBox="1">
            <a:spLocks noChangeArrowheads="1"/>
          </p:cNvSpPr>
          <p:nvPr/>
        </p:nvSpPr>
        <p:spPr bwMode="auto">
          <a:xfrm>
            <a:off x="5148263" y="260350"/>
            <a:ext cx="3455987" cy="641350"/>
          </a:xfrm>
          <a:prstGeom prst="rect">
            <a:avLst/>
          </a:prstGeom>
          <a:noFill/>
          <a:ln w="9525">
            <a:noFill/>
            <a:miter lim="800000"/>
            <a:headEnd/>
            <a:tailEnd/>
          </a:ln>
          <a:effectLst/>
        </p:spPr>
        <p:txBody>
          <a:bodyPr>
            <a:spAutoFit/>
          </a:bodyPr>
          <a:lstStyle/>
          <a:p>
            <a:pPr>
              <a:spcBef>
                <a:spcPct val="50000"/>
              </a:spcBef>
              <a:defRPr/>
            </a:pPr>
            <a:r>
              <a:rPr lang="es-ES_tradnl" b="1">
                <a:solidFill>
                  <a:srgbClr val="66FFFF"/>
                </a:solidFill>
                <a:effectLst>
                  <a:outerShdw blurRad="38100" dist="38100" dir="2700000" algn="tl">
                    <a:srgbClr val="000000"/>
                  </a:outerShdw>
                </a:effectLst>
              </a:rPr>
              <a:t>Costos por depreciación y amortización</a:t>
            </a:r>
          </a:p>
        </p:txBody>
      </p:sp>
      <p:sp>
        <p:nvSpPr>
          <p:cNvPr id="295564" name="Text Box 1676"/>
          <p:cNvSpPr txBox="1">
            <a:spLocks noChangeArrowheads="1"/>
          </p:cNvSpPr>
          <p:nvPr/>
        </p:nvSpPr>
        <p:spPr bwMode="auto">
          <a:xfrm>
            <a:off x="4787900" y="2924175"/>
            <a:ext cx="3671888" cy="641350"/>
          </a:xfrm>
          <a:prstGeom prst="rect">
            <a:avLst/>
          </a:prstGeom>
          <a:noFill/>
          <a:ln w="9525">
            <a:noFill/>
            <a:miter lim="800000"/>
            <a:headEnd/>
            <a:tailEnd/>
          </a:ln>
          <a:effectLst/>
        </p:spPr>
        <p:txBody>
          <a:bodyPr>
            <a:spAutoFit/>
          </a:bodyPr>
          <a:lstStyle/>
          <a:p>
            <a:pPr>
              <a:spcBef>
                <a:spcPct val="50000"/>
              </a:spcBef>
              <a:defRPr/>
            </a:pPr>
            <a:r>
              <a:rPr lang="es-ES_tradnl" b="1">
                <a:solidFill>
                  <a:srgbClr val="66FFFF"/>
                </a:solidFill>
                <a:effectLst>
                  <a:outerShdw blurRad="38100" dist="38100" dir="2700000" algn="tl">
                    <a:srgbClr val="000000"/>
                  </a:outerShdw>
                </a:effectLst>
              </a:rPr>
              <a:t>Tabla de Amortización del préstamo solicitado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1" name="Rectangle 5"/>
          <p:cNvSpPr>
            <a:spLocks noGrp="1" noChangeArrowheads="1"/>
          </p:cNvSpPr>
          <p:nvPr>
            <p:ph sz="quarter" idx="1"/>
          </p:nvPr>
        </p:nvSpPr>
        <p:spPr>
          <a:xfrm>
            <a:off x="250825" y="188913"/>
            <a:ext cx="4537075" cy="3600450"/>
          </a:xfrm>
        </p:spPr>
        <p:txBody>
          <a:bodyPr/>
          <a:lstStyle/>
          <a:p>
            <a:pPr eaLnBrk="1" hangingPunct="1">
              <a:buFont typeface="Wingdings" pitchFamily="2" charset="2"/>
              <a:buNone/>
              <a:defRPr/>
            </a:pPr>
            <a:r>
              <a:rPr lang="es-ES_tradnl" sz="1800" b="1" smtClean="0">
                <a:solidFill>
                  <a:srgbClr val="66FFFF"/>
                </a:solidFill>
              </a:rPr>
              <a:t>PRINCIPALES ESTADOS FINANCIEROS</a:t>
            </a:r>
          </a:p>
          <a:p>
            <a:pPr eaLnBrk="1" hangingPunct="1">
              <a:buFont typeface="Wingdings" pitchFamily="2" charset="2"/>
              <a:buNone/>
              <a:defRPr/>
            </a:pPr>
            <a:endParaRPr lang="es-ES_tradnl" sz="1800" b="1" smtClean="0">
              <a:solidFill>
                <a:srgbClr val="66FFFF"/>
              </a:solidFill>
            </a:endParaRPr>
          </a:p>
          <a:p>
            <a:pPr eaLnBrk="1" hangingPunct="1">
              <a:buFont typeface="Wingdings" pitchFamily="2" charset="2"/>
              <a:buNone/>
              <a:defRPr/>
            </a:pPr>
            <a:r>
              <a:rPr lang="es-ES_tradnl" sz="1800" b="1" smtClean="0">
                <a:solidFill>
                  <a:srgbClr val="66FFFF"/>
                </a:solidFill>
              </a:rPr>
              <a:t>Estado de Pérdidas y Ganancias</a:t>
            </a:r>
          </a:p>
          <a:p>
            <a:pPr eaLnBrk="1" hangingPunct="1">
              <a:buFont typeface="Wingdings" pitchFamily="2" charset="2"/>
              <a:buNone/>
              <a:defRPr/>
            </a:pPr>
            <a:endParaRPr lang="es-ES_tradnl" sz="1800" b="1" smtClean="0">
              <a:solidFill>
                <a:srgbClr val="66FFFF"/>
              </a:solidFill>
            </a:endParaRPr>
          </a:p>
        </p:txBody>
      </p:sp>
      <p:sp>
        <p:nvSpPr>
          <p:cNvPr id="295943" name="Rectangle 7"/>
          <p:cNvSpPr>
            <a:spLocks noGrp="1" noChangeArrowheads="1"/>
          </p:cNvSpPr>
          <p:nvPr>
            <p:ph sz="quarter" idx="3"/>
          </p:nvPr>
        </p:nvSpPr>
        <p:spPr>
          <a:xfrm>
            <a:off x="4643438" y="188913"/>
            <a:ext cx="4500562" cy="2547937"/>
          </a:xfrm>
        </p:spPr>
        <p:txBody>
          <a:bodyPr/>
          <a:lstStyle/>
          <a:p>
            <a:pPr eaLnBrk="1" hangingPunct="1">
              <a:buFont typeface="Wingdings" pitchFamily="2" charset="2"/>
              <a:buNone/>
              <a:defRPr/>
            </a:pPr>
            <a:r>
              <a:rPr lang="es-ES_tradnl" sz="1800" b="1" smtClean="0">
                <a:solidFill>
                  <a:srgbClr val="66FFFF"/>
                </a:solidFill>
              </a:rPr>
              <a:t>TASA DE DESCUENTO</a:t>
            </a:r>
          </a:p>
          <a:p>
            <a:pPr eaLnBrk="1" hangingPunct="1">
              <a:buFont typeface="Wingdings" pitchFamily="2" charset="2"/>
              <a:buNone/>
              <a:defRPr/>
            </a:pPr>
            <a:r>
              <a:rPr lang="es-ES_tradnl" sz="1400" smtClean="0">
                <a:latin typeface="Tahoma" pitchFamily="34" charset="0"/>
              </a:rPr>
              <a:t>La tasa de descuento se la determina utilizando la siguiente fórmula:</a:t>
            </a: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r>
              <a:rPr lang="es-ES_tradnl" sz="1400" smtClean="0">
                <a:latin typeface="Tahoma" pitchFamily="34" charset="0"/>
              </a:rPr>
              <a:t>Ke = Indica la tasa que el proyecto deberá cobrar como resultado de la inversión implementada en el año base.</a:t>
            </a:r>
          </a:p>
          <a:p>
            <a:pPr eaLnBrk="1" hangingPunct="1">
              <a:buFont typeface="Wingdings" pitchFamily="2" charset="2"/>
              <a:buNone/>
              <a:defRPr/>
            </a:pPr>
            <a:r>
              <a:rPr lang="es-ES_tradnl" sz="1400" smtClean="0">
                <a:latin typeface="Tahoma" pitchFamily="34" charset="0"/>
              </a:rPr>
              <a:t>Rf = Es el rendimiento sin riesgo, para ello se considera la tasa libre de riesgo de los bonos a cinco años de los EE.UU. mas el riesgo país del Ecuador</a:t>
            </a:r>
          </a:p>
          <a:p>
            <a:pPr eaLnBrk="1" hangingPunct="1">
              <a:buFont typeface="Wingdings" pitchFamily="2" charset="2"/>
              <a:buNone/>
              <a:defRPr/>
            </a:pPr>
            <a:r>
              <a:rPr lang="es-ES_tradnl" sz="1400" smtClean="0">
                <a:latin typeface="Tahoma" pitchFamily="34" charset="0"/>
              </a:rPr>
              <a:t>(Rm – Rf) = Es la prima por riesgo </a:t>
            </a:r>
          </a:p>
          <a:p>
            <a:pPr eaLnBrk="1" hangingPunct="1">
              <a:buFont typeface="Wingdings" pitchFamily="2" charset="2"/>
              <a:buNone/>
              <a:defRPr/>
            </a:pPr>
            <a:r>
              <a:rPr lang="es-ES_tradnl" sz="1400" smtClean="0">
                <a:latin typeface="Tahoma" pitchFamily="34" charset="0"/>
              </a:rPr>
              <a:t>β = Es el riesgo del proyecto con respecto al riesgo de mercado</a:t>
            </a:r>
            <a:r>
              <a:rPr lang="es-ES_tradnl" sz="1400" smtClean="0"/>
              <a:t> </a:t>
            </a:r>
          </a:p>
          <a:p>
            <a:pPr eaLnBrk="1" hangingPunct="1">
              <a:buFont typeface="Wingdings" pitchFamily="2" charset="2"/>
              <a:buNone/>
              <a:defRPr/>
            </a:pPr>
            <a:endParaRPr lang="es-ES" sz="1400" smtClean="0"/>
          </a:p>
          <a:p>
            <a:pPr eaLnBrk="1" hangingPunct="1">
              <a:buFont typeface="Wingdings" pitchFamily="2" charset="2"/>
              <a:buNone/>
              <a:defRPr/>
            </a:pPr>
            <a:endParaRPr lang="es-ES" sz="1400" smtClean="0"/>
          </a:p>
          <a:p>
            <a:pPr eaLnBrk="1" hangingPunct="1">
              <a:buFont typeface="Wingdings" pitchFamily="2" charset="2"/>
              <a:buNone/>
              <a:defRPr/>
            </a:pPr>
            <a:endParaRPr lang="es-ES" sz="1400" smtClean="0"/>
          </a:p>
          <a:p>
            <a:pPr eaLnBrk="1" hangingPunct="1">
              <a:buFont typeface="Wingdings" pitchFamily="2" charset="2"/>
              <a:buNone/>
              <a:defRPr/>
            </a:pPr>
            <a:r>
              <a:rPr lang="es-ES_tradnl" sz="1400" smtClean="0">
                <a:latin typeface="Tahoma" pitchFamily="34" charset="0"/>
              </a:rPr>
              <a:t>Considerando que el 60% del proyecto se financia a una tasa de interés anual del 9.35%, y que el valor que el inversionista pide por el 40% de su aporte resulto ser del 24.36%, aplicando una tasa de costo de capital promedio ponderado, la tasa de descuento con financiamiento es del</a:t>
            </a:r>
          </a:p>
          <a:p>
            <a:pPr eaLnBrk="1" hangingPunct="1">
              <a:buFont typeface="Wingdings" pitchFamily="2" charset="2"/>
              <a:buNone/>
              <a:defRPr/>
            </a:pPr>
            <a:r>
              <a:rPr lang="es-ES_tradnl" sz="1400" smtClean="0">
                <a:latin typeface="Tahoma" pitchFamily="34" charset="0"/>
              </a:rPr>
              <a:t>CCPP = 13.95%</a:t>
            </a: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endParaRPr lang="es-ES" sz="2400" smtClean="0"/>
          </a:p>
          <a:p>
            <a:pPr eaLnBrk="1" hangingPunct="1">
              <a:buFont typeface="Wingdings" pitchFamily="2" charset="2"/>
              <a:buNone/>
              <a:defRPr/>
            </a:pPr>
            <a:endParaRPr lang="es-ES" sz="2400" smtClean="0"/>
          </a:p>
          <a:p>
            <a:pPr eaLnBrk="1" hangingPunct="1">
              <a:buFont typeface="Wingdings" pitchFamily="2" charset="2"/>
              <a:buNone/>
              <a:defRPr/>
            </a:pPr>
            <a:endParaRPr lang="es-ES_tradnl" sz="2400" smtClean="0"/>
          </a:p>
        </p:txBody>
      </p:sp>
      <p:graphicFrame>
        <p:nvGraphicFramePr>
          <p:cNvPr id="7170" name="Object 1225"/>
          <p:cNvGraphicFramePr>
            <a:graphicFrameLocks noGrp="1" noChangeAspect="1"/>
          </p:cNvGraphicFramePr>
          <p:nvPr>
            <p:ph sz="quarter" idx="2"/>
          </p:nvPr>
        </p:nvGraphicFramePr>
        <p:xfrm>
          <a:off x="250825" y="1916113"/>
          <a:ext cx="4248150" cy="3960812"/>
        </p:xfrm>
        <a:graphic>
          <a:graphicData uri="http://schemas.openxmlformats.org/presentationml/2006/ole">
            <p:oleObj spid="_x0000_s7170" name="Hoja de cálculo" r:id="rId3" imgW="6413427" imgH="4455278" progId="Excel.Sheet.8">
              <p:embed/>
            </p:oleObj>
          </a:graphicData>
        </a:graphic>
      </p:graphicFrame>
      <p:graphicFrame>
        <p:nvGraphicFramePr>
          <p:cNvPr id="7171" name="Object 1226"/>
          <p:cNvGraphicFramePr>
            <a:graphicFrameLocks noGrp="1" noChangeAspect="1"/>
          </p:cNvGraphicFramePr>
          <p:nvPr>
            <p:ph sz="quarter" idx="4"/>
          </p:nvPr>
        </p:nvGraphicFramePr>
        <p:xfrm>
          <a:off x="5003800" y="1125538"/>
          <a:ext cx="3057525" cy="542925"/>
        </p:xfrm>
        <a:graphic>
          <a:graphicData uri="http://schemas.openxmlformats.org/presentationml/2006/ole">
            <p:oleObj spid="_x0000_s7171" name="Imagen de mapa de bits" r:id="rId4" imgW="3057143" imgH="542857" progId="Paint.Picture">
              <p:embed/>
            </p:oleObj>
          </a:graphicData>
        </a:graphic>
      </p:graphicFrame>
      <p:sp>
        <p:nvSpPr>
          <p:cNvPr id="7175" name="Rectangle 122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sp>
        <p:nvSpPr>
          <p:cNvPr id="7176" name="Rectangle 1230"/>
          <p:cNvSpPr>
            <a:spLocks noChangeArrowheads="1"/>
          </p:cNvSpPr>
          <p:nvPr/>
        </p:nvSpPr>
        <p:spPr bwMode="auto">
          <a:xfrm>
            <a:off x="0" y="342900"/>
            <a:ext cx="9144000" cy="0"/>
          </a:xfrm>
          <a:prstGeom prst="rect">
            <a:avLst/>
          </a:prstGeom>
          <a:noFill/>
          <a:ln w="9525">
            <a:noFill/>
            <a:miter lim="800000"/>
            <a:headEnd/>
            <a:tailEnd/>
          </a:ln>
        </p:spPr>
        <p:txBody>
          <a:bodyPr wrap="none" anchor="ctr">
            <a:spAutoFit/>
          </a:bodyPr>
          <a:lstStyle/>
          <a:p>
            <a:endParaRPr lang="es-ES"/>
          </a:p>
        </p:txBody>
      </p:sp>
      <p:graphicFrame>
        <p:nvGraphicFramePr>
          <p:cNvPr id="7172" name="Object 1231"/>
          <p:cNvGraphicFramePr>
            <a:graphicFrameLocks noChangeAspect="1"/>
          </p:cNvGraphicFramePr>
          <p:nvPr/>
        </p:nvGraphicFramePr>
        <p:xfrm>
          <a:off x="6011863" y="4076700"/>
          <a:ext cx="2592387" cy="649288"/>
        </p:xfrm>
        <a:graphic>
          <a:graphicData uri="http://schemas.openxmlformats.org/presentationml/2006/ole">
            <p:oleObj spid="_x0000_s7172" name="Imagen de mapa de bits" r:id="rId5" imgW="2838846" imgH="828791" progId="Paint.Picture">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2" name="Rectangle 4"/>
          <p:cNvSpPr>
            <a:spLocks noGrp="1" noChangeArrowheads="1"/>
          </p:cNvSpPr>
          <p:nvPr>
            <p:ph type="title" sz="quarter"/>
          </p:nvPr>
        </p:nvSpPr>
        <p:spPr>
          <a:xfrm>
            <a:off x="395288" y="260350"/>
            <a:ext cx="3744912" cy="576263"/>
          </a:xfrm>
        </p:spPr>
        <p:txBody>
          <a:bodyPr/>
          <a:lstStyle/>
          <a:p>
            <a:pPr eaLnBrk="1" hangingPunct="1">
              <a:defRPr/>
            </a:pPr>
            <a:r>
              <a:rPr lang="es-ES_tradnl" sz="1600" b="1" smtClean="0">
                <a:solidFill>
                  <a:srgbClr val="66FFFF"/>
                </a:solidFill>
                <a:latin typeface="Verdana" pitchFamily="34" charset="0"/>
              </a:rPr>
              <a:t>FLUJO DE CAJA INCREMENTAL</a:t>
            </a:r>
            <a:r>
              <a:rPr lang="es-ES_tradnl" sz="4000" smtClean="0"/>
              <a:t> </a:t>
            </a:r>
          </a:p>
        </p:txBody>
      </p:sp>
      <p:sp>
        <p:nvSpPr>
          <p:cNvPr id="299014" name="Rectangle 6"/>
          <p:cNvSpPr>
            <a:spLocks noGrp="1" noChangeArrowheads="1"/>
          </p:cNvSpPr>
          <p:nvPr>
            <p:ph sz="quarter" idx="2"/>
          </p:nvPr>
        </p:nvSpPr>
        <p:spPr>
          <a:xfrm>
            <a:off x="4500563" y="333375"/>
            <a:ext cx="4038600" cy="2189163"/>
          </a:xfrm>
        </p:spPr>
        <p:txBody>
          <a:bodyPr/>
          <a:lstStyle/>
          <a:p>
            <a:pPr eaLnBrk="1" hangingPunct="1">
              <a:buFont typeface="Wingdings" pitchFamily="2" charset="2"/>
              <a:buNone/>
              <a:defRPr/>
            </a:pPr>
            <a:r>
              <a:rPr lang="es-ES_tradnl" sz="1600" b="1" smtClean="0">
                <a:solidFill>
                  <a:srgbClr val="66FFFF"/>
                </a:solidFill>
              </a:rPr>
              <a:t>EVALUACIÓN FINANCIERA</a:t>
            </a:r>
          </a:p>
          <a:p>
            <a:pPr eaLnBrk="1" hangingPunct="1">
              <a:buFont typeface="Wingdings" pitchFamily="2" charset="2"/>
              <a:buNone/>
              <a:defRPr/>
            </a:pPr>
            <a:endParaRPr lang="es-ES_tradnl" sz="1600" b="1" smtClean="0">
              <a:solidFill>
                <a:srgbClr val="66FFFF"/>
              </a:solidFill>
            </a:endParaRPr>
          </a:p>
          <a:p>
            <a:pPr eaLnBrk="1" hangingPunct="1">
              <a:buFont typeface="Wingdings" pitchFamily="2" charset="2"/>
              <a:buNone/>
              <a:defRPr/>
            </a:pPr>
            <a:r>
              <a:rPr lang="es-ES_tradnl" sz="1600" b="1" smtClean="0">
                <a:solidFill>
                  <a:srgbClr val="66FFFF"/>
                </a:solidFill>
              </a:rPr>
              <a:t>TIR (Tasa interna de retorno</a:t>
            </a:r>
            <a:r>
              <a:rPr lang="es-ES_tradnl" sz="2400" smtClean="0"/>
              <a:t> </a:t>
            </a:r>
          </a:p>
          <a:p>
            <a:pPr eaLnBrk="1" hangingPunct="1">
              <a:buFont typeface="Wingdings" pitchFamily="2" charset="2"/>
              <a:buNone/>
              <a:defRPr/>
            </a:pPr>
            <a:endParaRPr lang="es-ES_tradnl" sz="2400" smtClean="0"/>
          </a:p>
          <a:p>
            <a:pPr eaLnBrk="1" hangingPunct="1">
              <a:buFont typeface="Wingdings" pitchFamily="2" charset="2"/>
              <a:buNone/>
              <a:defRPr/>
            </a:pPr>
            <a:r>
              <a:rPr lang="es-ES_tradnl" sz="1400" smtClean="0">
                <a:latin typeface="Tahoma" pitchFamily="34" charset="0"/>
              </a:rPr>
              <a:t>La tasa interna de retorno (TIR) es del 15.70% y, frente a una tasa de descuento del 13.95%, se puede concluir que el proyecto es sumamente conveniente para los inversionistas.</a:t>
            </a: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r>
              <a:rPr lang="es-ES_tradnl" sz="1600" b="1" smtClean="0">
                <a:solidFill>
                  <a:srgbClr val="66FFFF"/>
                </a:solidFill>
              </a:rPr>
              <a:t>VAN (Valor Actual Neto)</a:t>
            </a:r>
          </a:p>
          <a:p>
            <a:pPr eaLnBrk="1" hangingPunct="1">
              <a:buFont typeface="Wingdings" pitchFamily="2" charset="2"/>
              <a:buNone/>
              <a:defRPr/>
            </a:pPr>
            <a:endParaRPr lang="es-ES" sz="1600" b="1" smtClean="0">
              <a:solidFill>
                <a:srgbClr val="66FFFF"/>
              </a:solidFill>
            </a:endParaRPr>
          </a:p>
          <a:p>
            <a:pPr eaLnBrk="1" hangingPunct="1">
              <a:buFont typeface="Wingdings" pitchFamily="2" charset="2"/>
              <a:buNone/>
              <a:defRPr/>
            </a:pPr>
            <a:r>
              <a:rPr lang="es-ES_tradnl" sz="1400" smtClean="0">
                <a:latin typeface="Tahoma" pitchFamily="34" charset="0"/>
              </a:rPr>
              <a:t>El VAN que se obtuvo fue de US$ 12,351.07 lo cual indica que el proyecto es viable y factible financieramente</a:t>
            </a:r>
          </a:p>
          <a:p>
            <a:pPr eaLnBrk="1" hangingPunct="1">
              <a:buFont typeface="Wingdings" pitchFamily="2" charset="2"/>
              <a:buNone/>
              <a:defRPr/>
            </a:pPr>
            <a:endParaRPr lang="es-ES" sz="1400" smtClean="0">
              <a:latin typeface="Tahoma" pitchFamily="34" charset="0"/>
            </a:endParaRPr>
          </a:p>
          <a:p>
            <a:pPr eaLnBrk="1" hangingPunct="1">
              <a:buFont typeface="Wingdings" pitchFamily="2" charset="2"/>
              <a:buNone/>
              <a:defRPr/>
            </a:pPr>
            <a:r>
              <a:rPr lang="es-ES_tradnl" sz="1600" b="1" smtClean="0">
                <a:solidFill>
                  <a:srgbClr val="66FFFF"/>
                </a:solidFill>
              </a:rPr>
              <a:t>Período de recuperación</a:t>
            </a:r>
          </a:p>
          <a:p>
            <a:pPr eaLnBrk="1" hangingPunct="1">
              <a:buFont typeface="Wingdings" pitchFamily="2" charset="2"/>
              <a:buNone/>
              <a:defRPr/>
            </a:pPr>
            <a:endParaRPr lang="es-ES_tradnl" sz="1600" b="1" smtClean="0">
              <a:solidFill>
                <a:srgbClr val="66FFFF"/>
              </a:solidFill>
            </a:endParaRPr>
          </a:p>
          <a:p>
            <a:pPr eaLnBrk="1" hangingPunct="1">
              <a:buFont typeface="Wingdings" pitchFamily="2" charset="2"/>
              <a:buNone/>
              <a:defRPr/>
            </a:pPr>
            <a:r>
              <a:rPr lang="es-ES_tradnl" sz="1400" smtClean="0">
                <a:latin typeface="Tahoma" pitchFamily="34" charset="0"/>
              </a:rPr>
              <a:t>De acuerdo con el flujo de caja proyectado con financiamiento, y sin tomar en cuenta el valor del dinero a través del tiempo, los inversionistas del proyecto recuperarán su capital durante el segundo año operativo del proyecto.</a:t>
            </a:r>
          </a:p>
        </p:txBody>
      </p:sp>
      <p:graphicFrame>
        <p:nvGraphicFramePr>
          <p:cNvPr id="8194" name="Object 4275"/>
          <p:cNvGraphicFramePr>
            <a:graphicFrameLocks noGrp="1" noChangeAspect="1"/>
          </p:cNvGraphicFramePr>
          <p:nvPr>
            <p:ph sz="quarter" idx="1"/>
          </p:nvPr>
        </p:nvGraphicFramePr>
        <p:xfrm>
          <a:off x="179388" y="981075"/>
          <a:ext cx="4321175" cy="4824413"/>
        </p:xfrm>
        <a:graphic>
          <a:graphicData uri="http://schemas.openxmlformats.org/presentationml/2006/ole">
            <p:oleObj spid="_x0000_s8194" name="Hoja de cálculo" r:id="rId3" imgW="6687810" imgH="5854798" progId="Excel.Sheet.8">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sz="quarter"/>
          </p:nvPr>
        </p:nvSpPr>
        <p:spPr>
          <a:xfrm>
            <a:off x="395288" y="188913"/>
            <a:ext cx="8229600" cy="431800"/>
          </a:xfrm>
        </p:spPr>
        <p:txBody>
          <a:bodyPr/>
          <a:lstStyle/>
          <a:p>
            <a:pPr eaLnBrk="1" hangingPunct="1">
              <a:defRPr/>
            </a:pPr>
            <a:r>
              <a:rPr lang="es-ES_tradnl" sz="1600" b="1" smtClean="0">
                <a:solidFill>
                  <a:srgbClr val="66FFFF"/>
                </a:solidFill>
                <a:latin typeface="Verdana" pitchFamily="34" charset="0"/>
              </a:rPr>
              <a:t>ANÁLISIS DE SENSIBILIDAD</a:t>
            </a:r>
            <a:r>
              <a:rPr lang="es-ES_tradnl" sz="4000" smtClean="0"/>
              <a:t> </a:t>
            </a:r>
          </a:p>
        </p:txBody>
      </p:sp>
      <p:sp>
        <p:nvSpPr>
          <p:cNvPr id="305156" name="Rectangle 4"/>
          <p:cNvSpPr>
            <a:spLocks noGrp="1" noChangeArrowheads="1"/>
          </p:cNvSpPr>
          <p:nvPr>
            <p:ph sz="quarter" idx="1"/>
          </p:nvPr>
        </p:nvSpPr>
        <p:spPr>
          <a:xfrm>
            <a:off x="323850" y="1196975"/>
            <a:ext cx="8135938" cy="1079500"/>
          </a:xfrm>
        </p:spPr>
        <p:txBody>
          <a:bodyPr/>
          <a:lstStyle/>
          <a:p>
            <a:pPr eaLnBrk="1" hangingPunct="1">
              <a:buFont typeface="Wingdings" pitchFamily="2" charset="2"/>
              <a:buNone/>
              <a:defRPr/>
            </a:pPr>
            <a:r>
              <a:rPr lang="es-ES_tradnl" sz="1600" b="1" smtClean="0">
                <a:solidFill>
                  <a:srgbClr val="66FFFF"/>
                </a:solidFill>
              </a:rPr>
              <a:t>Análisis Univariable</a:t>
            </a:r>
          </a:p>
          <a:p>
            <a:pPr eaLnBrk="1" hangingPunct="1">
              <a:buFont typeface="Wingdings" pitchFamily="2" charset="2"/>
              <a:buNone/>
              <a:defRPr/>
            </a:pPr>
            <a:endParaRPr lang="es-ES_tradnl" sz="1600" b="1" smtClean="0">
              <a:solidFill>
                <a:srgbClr val="66FFFF"/>
              </a:solidFill>
            </a:endParaRPr>
          </a:p>
          <a:p>
            <a:pPr eaLnBrk="1" hangingPunct="1">
              <a:buFont typeface="Wingdings" pitchFamily="2" charset="2"/>
              <a:buNone/>
              <a:defRPr/>
            </a:pPr>
            <a:r>
              <a:rPr lang="es-ES_tradnl" sz="1400" smtClean="0">
                <a:latin typeface="Tahoma" pitchFamily="34" charset="0"/>
              </a:rPr>
              <a:t>     En este análisis, hemos tomado en cuenta diferentes variaciones del Ingreso Incremental, y los resultados que arroja tanto el VAN como la TIR con estas variaciones, tal como se muestra en los siguientes gráficos:</a:t>
            </a:r>
          </a:p>
        </p:txBody>
      </p:sp>
      <p:graphicFrame>
        <p:nvGraphicFramePr>
          <p:cNvPr id="9218" name="Object 5"/>
          <p:cNvGraphicFramePr>
            <a:graphicFrameLocks noChangeAspect="1"/>
          </p:cNvGraphicFramePr>
          <p:nvPr>
            <p:ph sz="quarter" idx="2"/>
          </p:nvPr>
        </p:nvGraphicFramePr>
        <p:xfrm>
          <a:off x="250825" y="3213100"/>
          <a:ext cx="4038600" cy="2159000"/>
        </p:xfrm>
        <a:graphic>
          <a:graphicData uri="http://schemas.openxmlformats.org/presentationml/2006/ole">
            <p:oleObj spid="_x0000_s9218" name="Gráfico" r:id="rId3" imgW="6057900" imgH="3238500" progId="Excel.Chart.8">
              <p:embed/>
            </p:oleObj>
          </a:graphicData>
        </a:graphic>
      </p:graphicFrame>
      <p:graphicFrame>
        <p:nvGraphicFramePr>
          <p:cNvPr id="9219" name="Object 8"/>
          <p:cNvGraphicFramePr>
            <a:graphicFrameLocks noGrp="1" noChangeAspect="1"/>
          </p:cNvGraphicFramePr>
          <p:nvPr>
            <p:ph sz="quarter" idx="3"/>
          </p:nvPr>
        </p:nvGraphicFramePr>
        <p:xfrm>
          <a:off x="4500563" y="3213100"/>
          <a:ext cx="4500562" cy="2119313"/>
        </p:xfrm>
        <a:graphic>
          <a:graphicData uri="http://schemas.openxmlformats.org/presentationml/2006/ole">
            <p:oleObj spid="_x0000_s9219" name="Gráfico" r:id="rId4" imgW="5886450" imgH="2771775" progId="Excel.Chart.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eaLnBrk="1" hangingPunct="1">
              <a:defRPr/>
            </a:pPr>
            <a:r>
              <a:rPr lang="es-ES" sz="2000" b="1" smtClean="0">
                <a:solidFill>
                  <a:srgbClr val="66FFFF"/>
                </a:solidFill>
                <a:latin typeface="Verdana" pitchFamily="34" charset="0"/>
              </a:rPr>
              <a:t>CONCLUSIONES</a:t>
            </a:r>
            <a:endParaRPr lang="es-ES_tradnl" sz="2000" b="1" smtClean="0">
              <a:solidFill>
                <a:srgbClr val="66FFFF"/>
              </a:solidFill>
              <a:latin typeface="Verdana" pitchFamily="34" charset="0"/>
            </a:endParaRPr>
          </a:p>
        </p:txBody>
      </p:sp>
      <p:sp>
        <p:nvSpPr>
          <p:cNvPr id="307203" name="Rectangle 3"/>
          <p:cNvSpPr>
            <a:spLocks noGrp="1" noChangeArrowheads="1"/>
          </p:cNvSpPr>
          <p:nvPr>
            <p:ph type="body" idx="1"/>
          </p:nvPr>
        </p:nvSpPr>
        <p:spPr/>
        <p:txBody>
          <a:bodyPr/>
          <a:lstStyle/>
          <a:p>
            <a:pPr eaLnBrk="1" hangingPunct="1">
              <a:defRPr/>
            </a:pPr>
            <a:r>
              <a:rPr lang="es-ES_tradnl" sz="2000" smtClean="0">
                <a:latin typeface="Tahoma" pitchFamily="34" charset="0"/>
              </a:rPr>
              <a:t>El proyecto resultó ser viable financieramente y  rentable para los promotores del mismo, puesto que obtendrán un VAN de $12,351.07, y una TIR del 15.70%.</a:t>
            </a:r>
          </a:p>
          <a:p>
            <a:pPr eaLnBrk="1" hangingPunct="1">
              <a:defRPr/>
            </a:pPr>
            <a:r>
              <a:rPr lang="es-ES_tradnl" sz="2000" smtClean="0">
                <a:latin typeface="Tahoma" pitchFamily="34" charset="0"/>
              </a:rPr>
              <a:t>Del estudio e investigación de mercado realizado al actual mercado e industria bananera del país, se puede determinar que existen buenas perspectivas de crecimiento</a:t>
            </a:r>
            <a:endParaRPr lang="es-ES_tradnl" smtClean="0"/>
          </a:p>
          <a:p>
            <a:pPr eaLnBrk="1" hangingPunct="1">
              <a:defRPr/>
            </a:pPr>
            <a:r>
              <a:rPr lang="es-ES_tradnl" sz="2000" smtClean="0">
                <a:latin typeface="Tahoma" pitchFamily="34" charset="0"/>
              </a:rPr>
              <a:t>La empresa promotora del proyecto cuenta con el respaldo y la experiencia suficiente</a:t>
            </a:r>
            <a:endParaRPr lang="es-ES_tradnl" smtClean="0"/>
          </a:p>
          <a:p>
            <a:pPr algn="just" eaLnBrk="1" hangingPunct="1">
              <a:buFont typeface="Wingdings" pitchFamily="2" charset="2"/>
              <a:buChar char=""/>
              <a:defRPr/>
            </a:pPr>
            <a:r>
              <a:rPr lang="es-ES_tradnl" sz="2000" smtClean="0">
                <a:latin typeface="Tahoma" pitchFamily="34" charset="0"/>
              </a:rPr>
              <a:t>Dado que la empresa tendría sus propios camiones, el producto llegaría con una mejor calidad al Puerto por el cuidado especial que se tendría con las cajas de banano lo cual evita un costo invisible por perdida de calidad</a:t>
            </a:r>
          </a:p>
          <a:p>
            <a:pPr eaLnBrk="1" hangingPunct="1">
              <a:buFont typeface="Wingdings" pitchFamily="2" charset="2"/>
              <a:buNone/>
              <a:defRPr/>
            </a:pPr>
            <a:endParaRPr lang="es-ES_tradnl" sz="2000" smtClean="0">
              <a:latin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p:txBody>
          <a:bodyPr/>
          <a:lstStyle/>
          <a:p>
            <a:pPr eaLnBrk="1" hangingPunct="1">
              <a:defRPr/>
            </a:pPr>
            <a:r>
              <a:rPr lang="es-ES" sz="2000" b="1" smtClean="0">
                <a:solidFill>
                  <a:srgbClr val="66FFFF"/>
                </a:solidFill>
                <a:latin typeface="Verdana" pitchFamily="34" charset="0"/>
              </a:rPr>
              <a:t>RECOMENDACIONES</a:t>
            </a:r>
            <a:endParaRPr lang="es-ES_tradnl" sz="2000" b="1" smtClean="0">
              <a:solidFill>
                <a:srgbClr val="66FFFF"/>
              </a:solidFill>
              <a:latin typeface="Verdana" pitchFamily="34" charset="0"/>
            </a:endParaRPr>
          </a:p>
        </p:txBody>
      </p:sp>
      <p:sp>
        <p:nvSpPr>
          <p:cNvPr id="308227" name="Rectangle 3"/>
          <p:cNvSpPr>
            <a:spLocks noGrp="1" noChangeArrowheads="1"/>
          </p:cNvSpPr>
          <p:nvPr>
            <p:ph type="body" idx="1"/>
          </p:nvPr>
        </p:nvSpPr>
        <p:spPr/>
        <p:txBody>
          <a:bodyPr/>
          <a:lstStyle/>
          <a:p>
            <a:pPr eaLnBrk="1" hangingPunct="1">
              <a:lnSpc>
                <a:spcPct val="80000"/>
              </a:lnSpc>
              <a:defRPr/>
            </a:pPr>
            <a:r>
              <a:rPr lang="es-ES_tradnl" sz="2400" smtClean="0">
                <a:latin typeface="Tahoma" pitchFamily="34" charset="0"/>
              </a:rPr>
              <a:t>La empresa, vinculada al Grupo Quirola, debería buscar las herramientas técnicas necesarios para conseguir aumentar sus niveles de productividad, de tal manera que aumentaría las frecuencias de uso de los camiones.</a:t>
            </a:r>
          </a:p>
          <a:p>
            <a:pPr eaLnBrk="1" hangingPunct="1">
              <a:lnSpc>
                <a:spcPct val="80000"/>
              </a:lnSpc>
              <a:defRPr/>
            </a:pPr>
            <a:r>
              <a:rPr lang="es-ES_tradnl" sz="2400" smtClean="0">
                <a:latin typeface="Tahoma" pitchFamily="34" charset="0"/>
              </a:rPr>
              <a:t>Se debería internalizar el transporte de el mayor porcentaje de las cajas ya que solamente el evitar perdidas por deterioro en calidad ya justifica el proyecto.</a:t>
            </a:r>
          </a:p>
          <a:p>
            <a:pPr eaLnBrk="1" hangingPunct="1">
              <a:lnSpc>
                <a:spcPct val="80000"/>
              </a:lnSpc>
              <a:defRPr/>
            </a:pPr>
            <a:r>
              <a:rPr lang="es-ES_tradnl" sz="2400" smtClean="0">
                <a:latin typeface="Tahoma" pitchFamily="34" charset="0"/>
              </a:rPr>
              <a:t>Se debería conservar el porcentaje en el nivel en el que los ingresos marginales son superiores a los costos marginales, de tal manera que sean los mas eficientemente posibles.</a:t>
            </a:r>
          </a:p>
          <a:p>
            <a:pPr eaLnBrk="1" hangingPunct="1">
              <a:lnSpc>
                <a:spcPct val="80000"/>
              </a:lnSpc>
              <a:defRPr/>
            </a:pPr>
            <a:r>
              <a:rPr lang="es-ES_tradnl" sz="2400" smtClean="0">
                <a:latin typeface="Tahoma" pitchFamily="34" charset="0"/>
              </a:rPr>
              <a:t>Mantener la prioridad de carga en las empresas vinculadas para asegurar reducir el menor tiempo de Stan By o de espera.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468313" y="188913"/>
            <a:ext cx="8229600" cy="796925"/>
          </a:xfrm>
        </p:spPr>
        <p:txBody>
          <a:bodyPr/>
          <a:lstStyle/>
          <a:p>
            <a:pPr eaLnBrk="1" hangingPunct="1">
              <a:defRPr/>
            </a:pPr>
            <a:r>
              <a:rPr lang="es-ES" sz="2400" b="1" smtClean="0">
                <a:solidFill>
                  <a:srgbClr val="66FFFF"/>
                </a:solidFill>
              </a:rPr>
              <a:t>Razones del  Proyecto</a:t>
            </a:r>
            <a:endParaRPr lang="es-ES_tradnl" sz="2400" b="1" smtClean="0">
              <a:solidFill>
                <a:srgbClr val="66FFFF"/>
              </a:solidFill>
            </a:endParaRPr>
          </a:p>
        </p:txBody>
      </p:sp>
      <p:sp>
        <p:nvSpPr>
          <p:cNvPr id="198659" name="Rectangle 3"/>
          <p:cNvSpPr>
            <a:spLocks noGrp="1" noChangeArrowheads="1"/>
          </p:cNvSpPr>
          <p:nvPr>
            <p:ph type="body" idx="1"/>
          </p:nvPr>
        </p:nvSpPr>
        <p:spPr>
          <a:xfrm>
            <a:off x="250825" y="1196975"/>
            <a:ext cx="8686800" cy="5516563"/>
          </a:xfrm>
        </p:spPr>
        <p:txBody>
          <a:bodyPr/>
          <a:lstStyle/>
          <a:p>
            <a:pPr>
              <a:lnSpc>
                <a:spcPct val="90000"/>
              </a:lnSpc>
            </a:pPr>
            <a:r>
              <a:rPr lang="es-ES_tradnl" sz="1800" smtClean="0">
                <a:effectLst/>
                <a:latin typeface="Tahoma" pitchFamily="34" charset="0"/>
              </a:rPr>
              <a:t>La integraci</a:t>
            </a:r>
            <a:r>
              <a:rPr lang="es-ES_tradnl" sz="1800" smtClean="0">
                <a:effectLst/>
              </a:rPr>
              <a:t>ó</a:t>
            </a:r>
            <a:r>
              <a:rPr lang="es-ES_tradnl" sz="1800" smtClean="0">
                <a:effectLst/>
                <a:latin typeface="Tahoma" pitchFamily="34" charset="0"/>
              </a:rPr>
              <a:t>n dram</a:t>
            </a:r>
            <a:r>
              <a:rPr lang="es-ES_tradnl" sz="1800" smtClean="0">
                <a:effectLst/>
              </a:rPr>
              <a:t>á</a:t>
            </a:r>
            <a:r>
              <a:rPr lang="es-ES_tradnl" sz="1800" smtClean="0">
                <a:effectLst/>
                <a:latin typeface="Tahoma" pitchFamily="34" charset="0"/>
              </a:rPr>
              <a:t>tica de la econom</a:t>
            </a:r>
            <a:r>
              <a:rPr lang="es-ES_tradnl" sz="1800" smtClean="0">
                <a:effectLst/>
              </a:rPr>
              <a:t>í</a:t>
            </a:r>
            <a:r>
              <a:rPr lang="es-ES_tradnl" sz="1800" smtClean="0">
                <a:effectLst/>
                <a:latin typeface="Tahoma" pitchFamily="34" charset="0"/>
              </a:rPr>
              <a:t>a internacional. Un buen sistema de servicios de transporte es vital para el comercio internacional. </a:t>
            </a:r>
          </a:p>
          <a:p>
            <a:pPr>
              <a:lnSpc>
                <a:spcPct val="90000"/>
              </a:lnSpc>
              <a:buFont typeface="Wingdings" pitchFamily="2" charset="2"/>
              <a:buNone/>
            </a:pPr>
            <a:endParaRPr lang="es-ES_tradnl" sz="1800" smtClean="0">
              <a:effectLst/>
              <a:latin typeface="Tahoma" pitchFamily="34" charset="0"/>
            </a:endParaRPr>
          </a:p>
          <a:p>
            <a:pPr>
              <a:lnSpc>
                <a:spcPct val="90000"/>
              </a:lnSpc>
            </a:pPr>
            <a:r>
              <a:rPr lang="es-ES_tradnl" sz="1800" smtClean="0">
                <a:effectLst/>
                <a:latin typeface="Tahoma" pitchFamily="34" charset="0"/>
              </a:rPr>
              <a:t>Un determinante de la competitividad comercial es el grado hasta el cual se pueden despachar bienes desde una f</a:t>
            </a:r>
            <a:r>
              <a:rPr lang="es-ES_tradnl" sz="1800" smtClean="0">
                <a:effectLst/>
              </a:rPr>
              <a:t>á</a:t>
            </a:r>
            <a:r>
              <a:rPr lang="es-ES_tradnl" sz="1800" smtClean="0">
                <a:effectLst/>
                <a:latin typeface="Tahoma" pitchFamily="34" charset="0"/>
              </a:rPr>
              <a:t>brica, bodega o puerto del pa</a:t>
            </a:r>
            <a:r>
              <a:rPr lang="es-ES_tradnl" sz="1800" smtClean="0">
                <a:effectLst/>
              </a:rPr>
              <a:t>í</a:t>
            </a:r>
            <a:r>
              <a:rPr lang="es-ES_tradnl" sz="1800" smtClean="0">
                <a:effectLst/>
                <a:latin typeface="Tahoma" pitchFamily="34" charset="0"/>
              </a:rPr>
              <a:t>s de origen hasta los mercados de destino.</a:t>
            </a:r>
          </a:p>
          <a:p>
            <a:pPr>
              <a:lnSpc>
                <a:spcPct val="90000"/>
              </a:lnSpc>
            </a:pPr>
            <a:endParaRPr lang="es-ES_tradnl" sz="1800" smtClean="0">
              <a:effectLst/>
              <a:latin typeface="Tahoma" pitchFamily="34" charset="0"/>
            </a:endParaRPr>
          </a:p>
          <a:p>
            <a:pPr>
              <a:lnSpc>
                <a:spcPct val="90000"/>
              </a:lnSpc>
            </a:pPr>
            <a:r>
              <a:rPr lang="es-ES_tradnl" sz="1800" smtClean="0">
                <a:effectLst/>
                <a:latin typeface="Tahoma" pitchFamily="34" charset="0"/>
              </a:rPr>
              <a:t> Los costos de log</a:t>
            </a:r>
            <a:r>
              <a:rPr lang="es-ES_tradnl" sz="1800" smtClean="0">
                <a:effectLst/>
              </a:rPr>
              <a:t>í</a:t>
            </a:r>
            <a:r>
              <a:rPr lang="es-ES_tradnl" sz="1800" smtClean="0">
                <a:effectLst/>
                <a:latin typeface="Tahoma" pitchFamily="34" charset="0"/>
              </a:rPr>
              <a:t>stica y transporte pueden representar cerca de un 40% del precio final de un producto.</a:t>
            </a:r>
          </a:p>
          <a:p>
            <a:pPr>
              <a:lnSpc>
                <a:spcPct val="90000"/>
              </a:lnSpc>
              <a:buFont typeface="Wingdings" pitchFamily="2" charset="2"/>
              <a:buNone/>
            </a:pPr>
            <a:endParaRPr lang="es-ES_tradnl" sz="1800" smtClean="0">
              <a:effectLst/>
              <a:latin typeface="Tahoma" pitchFamily="34" charset="0"/>
            </a:endParaRPr>
          </a:p>
          <a:p>
            <a:pPr>
              <a:lnSpc>
                <a:spcPct val="90000"/>
              </a:lnSpc>
            </a:pPr>
            <a:r>
              <a:rPr lang="es-ES_tradnl" sz="1800" smtClean="0">
                <a:effectLst/>
                <a:latin typeface="Tahoma" pitchFamily="34" charset="0"/>
              </a:rPr>
              <a:t>Los servicios de transporte son uno de los principales pilares del desarrollo social y econ</a:t>
            </a:r>
            <a:r>
              <a:rPr lang="es-ES_tradnl" sz="1800" smtClean="0">
                <a:effectLst/>
              </a:rPr>
              <a:t>ó</a:t>
            </a:r>
            <a:r>
              <a:rPr lang="es-ES_tradnl" sz="1800" smtClean="0">
                <a:effectLst/>
                <a:latin typeface="Tahoma" pitchFamily="34" charset="0"/>
              </a:rPr>
              <a:t>mico de un pa</a:t>
            </a:r>
            <a:r>
              <a:rPr lang="es-ES_tradnl" sz="1800" smtClean="0">
                <a:effectLst/>
              </a:rPr>
              <a:t>í</a:t>
            </a:r>
            <a:r>
              <a:rPr lang="es-ES_tradnl" sz="1800" smtClean="0">
                <a:effectLst/>
                <a:latin typeface="Tahoma" pitchFamily="34" charset="0"/>
              </a:rPr>
              <a:t>s .</a:t>
            </a:r>
          </a:p>
          <a:p>
            <a:pPr>
              <a:lnSpc>
                <a:spcPct val="90000"/>
              </a:lnSpc>
            </a:pPr>
            <a:endParaRPr lang="es-ES_tradnl" sz="1800" smtClean="0">
              <a:effectLst/>
              <a:latin typeface="Tahoma" pitchFamily="34" charset="0"/>
            </a:endParaRPr>
          </a:p>
          <a:p>
            <a:pPr>
              <a:lnSpc>
                <a:spcPct val="90000"/>
              </a:lnSpc>
            </a:pPr>
            <a:r>
              <a:rPr lang="es-ES_tradnl" sz="1800" smtClean="0">
                <a:effectLst/>
                <a:latin typeface="Tahoma" pitchFamily="34" charset="0"/>
              </a:rPr>
              <a:t>El banano es la fruta de mayor movilizaci</a:t>
            </a:r>
            <a:r>
              <a:rPr lang="es-ES_tradnl" sz="1800" smtClean="0">
                <a:effectLst/>
              </a:rPr>
              <a:t>ó</a:t>
            </a:r>
            <a:r>
              <a:rPr lang="es-ES_tradnl" sz="1800" smtClean="0">
                <a:effectLst/>
                <a:latin typeface="Tahoma" pitchFamily="34" charset="0"/>
              </a:rPr>
              <a:t>n en el transporte terrestre y mar</a:t>
            </a:r>
            <a:r>
              <a:rPr lang="es-ES_tradnl" sz="1800" smtClean="0">
                <a:effectLst/>
              </a:rPr>
              <a:t>í</a:t>
            </a:r>
            <a:r>
              <a:rPr lang="es-ES_tradnl" sz="1800" smtClean="0">
                <a:effectLst/>
                <a:latin typeface="Tahoma" pitchFamily="34" charset="0"/>
              </a:rPr>
              <a:t>timo.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395288" y="260350"/>
            <a:ext cx="8229600" cy="652463"/>
          </a:xfrm>
        </p:spPr>
        <p:txBody>
          <a:bodyPr/>
          <a:lstStyle/>
          <a:p>
            <a:pPr eaLnBrk="1" hangingPunct="1">
              <a:defRPr/>
            </a:pPr>
            <a:r>
              <a:rPr lang="es-ES" sz="2800" b="1" smtClean="0">
                <a:solidFill>
                  <a:srgbClr val="66FFFF"/>
                </a:solidFill>
              </a:rPr>
              <a:t>RESEÑA HISTÓRICA</a:t>
            </a:r>
            <a:endParaRPr lang="es-ES_tradnl" sz="2800" b="1" smtClean="0">
              <a:solidFill>
                <a:srgbClr val="66FFFF"/>
              </a:solidFill>
            </a:endParaRPr>
          </a:p>
        </p:txBody>
      </p:sp>
      <p:sp>
        <p:nvSpPr>
          <p:cNvPr id="199683" name="Rectangle 3"/>
          <p:cNvSpPr>
            <a:spLocks noGrp="1" noChangeArrowheads="1"/>
          </p:cNvSpPr>
          <p:nvPr>
            <p:ph type="body" idx="1"/>
          </p:nvPr>
        </p:nvSpPr>
        <p:spPr>
          <a:xfrm>
            <a:off x="179388" y="1773238"/>
            <a:ext cx="8785225" cy="4824412"/>
          </a:xfrm>
        </p:spPr>
        <p:txBody>
          <a:bodyPr/>
          <a:lstStyle/>
          <a:p>
            <a:r>
              <a:rPr lang="es-ES_tradnl" sz="1800" smtClean="0">
                <a:effectLst/>
                <a:latin typeface="Tahoma" pitchFamily="34" charset="0"/>
              </a:rPr>
              <a:t>Desde 1910 hasta los actuales momentos, la producci</a:t>
            </a:r>
            <a:r>
              <a:rPr lang="es-ES_tradnl" sz="1800" smtClean="0">
                <a:effectLst/>
              </a:rPr>
              <a:t>ó</a:t>
            </a:r>
            <a:r>
              <a:rPr lang="es-ES_tradnl" sz="1800" smtClean="0">
                <a:effectLst/>
                <a:latin typeface="Tahoma" pitchFamily="34" charset="0"/>
              </a:rPr>
              <a:t>n de banano ha logrado un marcado crecimiento, es as</a:t>
            </a:r>
            <a:r>
              <a:rPr lang="es-ES_tradnl" sz="1800" smtClean="0">
                <a:effectLst/>
              </a:rPr>
              <a:t>í</a:t>
            </a:r>
            <a:r>
              <a:rPr lang="es-ES_tradnl" sz="1800" smtClean="0">
                <a:effectLst/>
                <a:latin typeface="Tahoma" pitchFamily="34" charset="0"/>
              </a:rPr>
              <a:t> que desde 1952 , donde fuimos el primer exportador de banano.</a:t>
            </a:r>
          </a:p>
          <a:p>
            <a:pPr>
              <a:buFont typeface="Wingdings" pitchFamily="2" charset="2"/>
              <a:buNone/>
            </a:pPr>
            <a:endParaRPr lang="es-ES_tradnl" sz="1800" smtClean="0">
              <a:effectLst/>
              <a:latin typeface="Tahoma" pitchFamily="34" charset="0"/>
            </a:endParaRPr>
          </a:p>
          <a:p>
            <a:pPr>
              <a:buFont typeface="Wingdings" pitchFamily="2" charset="2"/>
              <a:buNone/>
            </a:pPr>
            <a:endParaRPr lang="es-ES_tradnl" sz="1800" smtClean="0">
              <a:effectLst/>
              <a:latin typeface="Tahoma" pitchFamily="34" charset="0"/>
            </a:endParaRPr>
          </a:p>
          <a:p>
            <a:r>
              <a:rPr lang="es-ES_tradnl" sz="1800" smtClean="0">
                <a:effectLst/>
                <a:latin typeface="Tahoma" pitchFamily="34" charset="0"/>
              </a:rPr>
              <a:t>En los </a:t>
            </a:r>
            <a:r>
              <a:rPr lang="es-ES_tradnl" sz="1800" smtClean="0">
                <a:effectLst/>
              </a:rPr>
              <a:t>ú</a:t>
            </a:r>
            <a:r>
              <a:rPr lang="es-ES_tradnl" sz="1800" smtClean="0">
                <a:effectLst/>
                <a:latin typeface="Tahoma" pitchFamily="34" charset="0"/>
              </a:rPr>
              <a:t>ltimos cinco a</a:t>
            </a:r>
            <a:r>
              <a:rPr lang="es-ES_tradnl" sz="1800" smtClean="0">
                <a:effectLst/>
              </a:rPr>
              <a:t>ñ</a:t>
            </a:r>
            <a:r>
              <a:rPr lang="es-ES_tradnl" sz="1800" smtClean="0">
                <a:effectLst/>
                <a:latin typeface="Tahoma" pitchFamily="34" charset="0"/>
              </a:rPr>
              <a:t>os el Ecuador ha exportado alrededor de 18 millones de toneladas m</a:t>
            </a:r>
            <a:r>
              <a:rPr lang="es-ES_tradnl" sz="1800" smtClean="0">
                <a:effectLst/>
              </a:rPr>
              <a:t>é</a:t>
            </a:r>
            <a:r>
              <a:rPr lang="es-ES_tradnl" sz="1800" smtClean="0">
                <a:effectLst/>
                <a:latin typeface="Tahoma" pitchFamily="34" charset="0"/>
              </a:rPr>
              <a:t>tricas de banano generando m</a:t>
            </a:r>
            <a:r>
              <a:rPr lang="es-ES_tradnl" sz="1800" smtClean="0">
                <a:effectLst/>
              </a:rPr>
              <a:t>á</a:t>
            </a:r>
            <a:r>
              <a:rPr lang="es-ES_tradnl" sz="1800" smtClean="0">
                <a:effectLst/>
                <a:latin typeface="Tahoma" pitchFamily="34" charset="0"/>
              </a:rPr>
              <a:t>s de 4 mil millones de d</a:t>
            </a:r>
            <a:r>
              <a:rPr lang="es-ES_tradnl" sz="1800" smtClean="0">
                <a:effectLst/>
              </a:rPr>
              <a:t>ó</a:t>
            </a:r>
            <a:r>
              <a:rPr lang="es-ES_tradnl" sz="1800" smtClean="0">
                <a:effectLst/>
                <a:latin typeface="Tahoma" pitchFamily="34" charset="0"/>
              </a:rPr>
              <a:t>lares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457200" y="277813"/>
            <a:ext cx="8229600" cy="703262"/>
          </a:xfrm>
        </p:spPr>
        <p:txBody>
          <a:bodyPr/>
          <a:lstStyle/>
          <a:p>
            <a:pPr eaLnBrk="1" hangingPunct="1">
              <a:defRPr/>
            </a:pPr>
            <a:r>
              <a:rPr lang="es-ES" sz="2800" b="1" smtClean="0">
                <a:solidFill>
                  <a:srgbClr val="66FFFF"/>
                </a:solidFill>
              </a:rPr>
              <a:t>PROBLEMAS Y OPORTUNIDADES</a:t>
            </a:r>
            <a:endParaRPr lang="es-ES_tradnl" sz="2800" b="1" smtClean="0">
              <a:solidFill>
                <a:srgbClr val="66FFFF"/>
              </a:solidFill>
            </a:endParaRPr>
          </a:p>
        </p:txBody>
      </p:sp>
      <p:sp>
        <p:nvSpPr>
          <p:cNvPr id="200707" name="Rectangle 3"/>
          <p:cNvSpPr>
            <a:spLocks noGrp="1" noChangeArrowheads="1"/>
          </p:cNvSpPr>
          <p:nvPr>
            <p:ph type="body" idx="1"/>
          </p:nvPr>
        </p:nvSpPr>
        <p:spPr>
          <a:xfrm>
            <a:off x="395288" y="1412875"/>
            <a:ext cx="8229600" cy="5256213"/>
          </a:xfrm>
        </p:spPr>
        <p:txBody>
          <a:bodyPr/>
          <a:lstStyle/>
          <a:p>
            <a:r>
              <a:rPr lang="es-EC" sz="1600" smtClean="0">
                <a:effectLst/>
                <a:latin typeface="Tahoma" pitchFamily="34" charset="0"/>
              </a:rPr>
              <a:t>La no entrega al tiempo debido, la p</a:t>
            </a:r>
            <a:r>
              <a:rPr lang="es-EC" sz="1600" smtClean="0">
                <a:effectLst/>
              </a:rPr>
              <a:t>é</a:t>
            </a:r>
            <a:r>
              <a:rPr lang="es-EC" sz="1600" smtClean="0">
                <a:effectLst/>
                <a:latin typeface="Tahoma" pitchFamily="34" charset="0"/>
              </a:rPr>
              <a:t>rdida parcial o total de la mercanc</a:t>
            </a:r>
            <a:r>
              <a:rPr lang="es-EC" sz="1600" smtClean="0">
                <a:effectLst/>
              </a:rPr>
              <a:t>í</a:t>
            </a:r>
            <a:r>
              <a:rPr lang="es-EC" sz="1600" smtClean="0">
                <a:effectLst/>
                <a:latin typeface="Tahoma" pitchFamily="34" charset="0"/>
              </a:rPr>
              <a:t>a y sobre todo inseguridad en la carga, causando p</a:t>
            </a:r>
            <a:r>
              <a:rPr lang="es-EC" sz="1600" smtClean="0">
                <a:effectLst/>
              </a:rPr>
              <a:t>é</a:t>
            </a:r>
            <a:r>
              <a:rPr lang="es-EC" sz="1600" smtClean="0">
                <a:effectLst/>
                <a:latin typeface="Tahoma" pitchFamily="34" charset="0"/>
              </a:rPr>
              <a:t>rdidas para el exportador y altos costos para la empresa que brinda aquel servicio.</a:t>
            </a:r>
          </a:p>
          <a:p>
            <a:pPr>
              <a:buFont typeface="Wingdings" pitchFamily="2" charset="2"/>
              <a:buNone/>
            </a:pPr>
            <a:endParaRPr lang="es-EC" sz="1600" smtClean="0">
              <a:effectLst/>
              <a:latin typeface="Tahoma" pitchFamily="34" charset="0"/>
            </a:endParaRPr>
          </a:p>
          <a:p>
            <a:r>
              <a:rPr lang="es-ES_tradnl" sz="1600" smtClean="0">
                <a:effectLst/>
                <a:latin typeface="Tahoma" pitchFamily="34" charset="0"/>
              </a:rPr>
              <a:t>Actualmente el transporte de banano se lo realiza, ya sea por medio de camiones no refrigerados, contenedores refrigerados aut</a:t>
            </a:r>
            <a:r>
              <a:rPr lang="es-ES_tradnl" sz="1600" smtClean="0">
                <a:effectLst/>
              </a:rPr>
              <a:t>ó</a:t>
            </a:r>
            <a:r>
              <a:rPr lang="es-ES_tradnl" sz="1600" smtClean="0">
                <a:effectLst/>
                <a:latin typeface="Tahoma" pitchFamily="34" charset="0"/>
              </a:rPr>
              <a:t>nomos siendo este ultimo el ideal pero solo utilizado por aquellos productores que han alcanzado buen grado de tecnificaci</a:t>
            </a:r>
            <a:r>
              <a:rPr lang="es-ES_tradnl" sz="1600" smtClean="0">
                <a:effectLst/>
              </a:rPr>
              <a:t>ó</a:t>
            </a:r>
            <a:r>
              <a:rPr lang="es-ES_tradnl" sz="1600" smtClean="0">
                <a:effectLst/>
                <a:latin typeface="Tahoma" pitchFamily="34" charset="0"/>
              </a:rPr>
              <a:t>n.</a:t>
            </a:r>
          </a:p>
          <a:p>
            <a:pPr>
              <a:buFont typeface="Wingdings" pitchFamily="2" charset="2"/>
              <a:buNone/>
            </a:pPr>
            <a:endParaRPr lang="es-ES_tradnl" sz="1600" smtClean="0">
              <a:effectLst/>
              <a:latin typeface="Tahoma" pitchFamily="34" charset="0"/>
            </a:endParaRPr>
          </a:p>
          <a:p>
            <a:r>
              <a:rPr lang="es-ES_tradnl" sz="1600" smtClean="0">
                <a:effectLst/>
                <a:latin typeface="Tahoma" pitchFamily="34" charset="0"/>
              </a:rPr>
              <a:t>Una ventaja el sector transporte cuenta tambi</a:t>
            </a:r>
            <a:r>
              <a:rPr lang="es-ES_tradnl" sz="1600" smtClean="0">
                <a:effectLst/>
              </a:rPr>
              <a:t>é</a:t>
            </a:r>
            <a:r>
              <a:rPr lang="es-ES_tradnl" sz="1600" smtClean="0">
                <a:effectLst/>
                <a:latin typeface="Tahoma" pitchFamily="34" charset="0"/>
              </a:rPr>
              <a:t>n con camiones o furgones refrigerados que presentan una versatilidad tal, que se lo puede usar tanto para transporte como para almacenamiento</a:t>
            </a:r>
          </a:p>
          <a:p>
            <a:endParaRPr lang="es-ES_tradnl" sz="1600" smtClean="0">
              <a:effectLst/>
            </a:endParaRPr>
          </a:p>
          <a:p>
            <a:pPr eaLnBrk="1" hangingPunct="1"/>
            <a:endParaRPr lang="es-ES_tradnl" sz="5400" smtClean="0"/>
          </a:p>
          <a:p>
            <a:pPr eaLnBrk="1" hangingPunct="1"/>
            <a:endParaRPr lang="es-ES_tradnl" sz="5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52" name="Rectangle 24"/>
          <p:cNvSpPr>
            <a:spLocks noGrp="1" noChangeArrowheads="1"/>
          </p:cNvSpPr>
          <p:nvPr>
            <p:ph type="title"/>
          </p:nvPr>
        </p:nvSpPr>
        <p:spPr>
          <a:xfrm>
            <a:off x="0" y="0"/>
            <a:ext cx="8893175" cy="1139825"/>
          </a:xfrm>
        </p:spPr>
        <p:txBody>
          <a:bodyPr/>
          <a:lstStyle/>
          <a:p>
            <a:pPr eaLnBrk="1" hangingPunct="1">
              <a:defRPr/>
            </a:pPr>
            <a:r>
              <a:rPr lang="es-ES_tradnl" sz="2800" b="1" smtClean="0">
                <a:solidFill>
                  <a:srgbClr val="66FFFF"/>
                </a:solidFill>
              </a:rPr>
              <a:t>CARACTERÍSITCAS DEL PRODUCTO O SERVICIO</a:t>
            </a:r>
            <a:br>
              <a:rPr lang="es-ES_tradnl" sz="2800" b="1" smtClean="0">
                <a:solidFill>
                  <a:srgbClr val="66FFFF"/>
                </a:solidFill>
              </a:rPr>
            </a:br>
            <a:r>
              <a:rPr lang="es-ES_tradnl" sz="2800" b="1" smtClean="0">
                <a:solidFill>
                  <a:srgbClr val="66FFFF"/>
                </a:solidFill>
              </a:rPr>
              <a:t> Visión Macro del Sector Bananero</a:t>
            </a:r>
          </a:p>
        </p:txBody>
      </p:sp>
      <p:sp>
        <p:nvSpPr>
          <p:cNvPr id="201753" name="Rectangle 25"/>
          <p:cNvSpPr>
            <a:spLocks noGrp="1" noChangeArrowheads="1"/>
          </p:cNvSpPr>
          <p:nvPr>
            <p:ph idx="1"/>
          </p:nvPr>
        </p:nvSpPr>
        <p:spPr>
          <a:xfrm>
            <a:off x="395288" y="1341438"/>
            <a:ext cx="8229600" cy="5516562"/>
          </a:xfrm>
        </p:spPr>
        <p:txBody>
          <a:bodyPr/>
          <a:lstStyle/>
          <a:p>
            <a:r>
              <a:rPr lang="es-ES_tradnl" sz="1600" smtClean="0">
                <a:effectLst/>
                <a:latin typeface="Tahoma" pitchFamily="34" charset="0"/>
              </a:rPr>
              <a:t>La actividad bananera por varias d</a:t>
            </a:r>
            <a:r>
              <a:rPr lang="es-ES_tradnl" sz="1600" smtClean="0">
                <a:effectLst/>
              </a:rPr>
              <a:t>é</a:t>
            </a:r>
            <a:r>
              <a:rPr lang="es-ES_tradnl" sz="1600" smtClean="0">
                <a:effectLst/>
                <a:latin typeface="Tahoma" pitchFamily="34" charset="0"/>
              </a:rPr>
              <a:t>cadas se ha convertido en uno de los sectores de mayor contribuci</a:t>
            </a:r>
            <a:r>
              <a:rPr lang="es-ES_tradnl" sz="1600" smtClean="0">
                <a:effectLst/>
              </a:rPr>
              <a:t>ó</a:t>
            </a:r>
            <a:r>
              <a:rPr lang="es-ES_tradnl" sz="1600" smtClean="0">
                <a:effectLst/>
                <a:latin typeface="Tahoma" pitchFamily="34" charset="0"/>
              </a:rPr>
              <a:t>n al desarrollo econ</a:t>
            </a:r>
            <a:r>
              <a:rPr lang="es-ES_tradnl" sz="1600" smtClean="0">
                <a:effectLst/>
              </a:rPr>
              <a:t>ó</a:t>
            </a:r>
            <a:r>
              <a:rPr lang="es-ES_tradnl" sz="1600" smtClean="0">
                <a:effectLst/>
                <a:latin typeface="Tahoma" pitchFamily="34" charset="0"/>
              </a:rPr>
              <a:t>mico del Ecuador. </a:t>
            </a:r>
          </a:p>
          <a:p>
            <a:endParaRPr lang="es-ES_tradnl" sz="1600" smtClean="0">
              <a:effectLst/>
              <a:latin typeface="Tahoma" pitchFamily="34" charset="0"/>
            </a:endParaRPr>
          </a:p>
          <a:p>
            <a:r>
              <a:rPr lang="es-ES_tradnl" sz="1600" smtClean="0">
                <a:effectLst/>
                <a:latin typeface="Tahoma" pitchFamily="34" charset="0"/>
              </a:rPr>
              <a:t>La producci</a:t>
            </a:r>
            <a:r>
              <a:rPr lang="es-ES_tradnl" sz="1600" smtClean="0">
                <a:effectLst/>
              </a:rPr>
              <a:t>ó</a:t>
            </a:r>
            <a:r>
              <a:rPr lang="es-ES_tradnl" sz="1600" smtClean="0">
                <a:effectLst/>
                <a:latin typeface="Tahoma" pitchFamily="34" charset="0"/>
              </a:rPr>
              <a:t>n total de banano en el pa</a:t>
            </a:r>
            <a:r>
              <a:rPr lang="es-ES_tradnl" sz="1600" smtClean="0">
                <a:effectLst/>
              </a:rPr>
              <a:t>í</a:t>
            </a:r>
            <a:r>
              <a:rPr lang="es-ES_tradnl" sz="1600" smtClean="0">
                <a:effectLst/>
                <a:latin typeface="Tahoma" pitchFamily="34" charset="0"/>
              </a:rPr>
              <a:t>s es generada por ecuatorianos y la comercializaci</a:t>
            </a:r>
            <a:r>
              <a:rPr lang="es-ES_tradnl" sz="1600" smtClean="0">
                <a:effectLst/>
              </a:rPr>
              <a:t>ó</a:t>
            </a:r>
            <a:r>
              <a:rPr lang="es-ES_tradnl" sz="1600" smtClean="0">
                <a:effectLst/>
                <a:latin typeface="Tahoma" pitchFamily="34" charset="0"/>
              </a:rPr>
              <a:t>n de la fruta es realizada por compa</a:t>
            </a:r>
            <a:r>
              <a:rPr lang="es-ES_tradnl" sz="1600" smtClean="0">
                <a:effectLst/>
              </a:rPr>
              <a:t>ñí</a:t>
            </a:r>
            <a:r>
              <a:rPr lang="es-ES_tradnl" sz="1600" smtClean="0">
                <a:effectLst/>
                <a:latin typeface="Tahoma" pitchFamily="34" charset="0"/>
              </a:rPr>
              <a:t>as nacionales en un 70%.</a:t>
            </a:r>
          </a:p>
          <a:p>
            <a:endParaRPr lang="es-ES_tradnl" sz="1600" smtClean="0">
              <a:effectLst/>
              <a:latin typeface="Tahoma" pitchFamily="34" charset="0"/>
            </a:endParaRPr>
          </a:p>
          <a:p>
            <a:r>
              <a:rPr lang="es-ES_tradnl" sz="1600" smtClean="0">
                <a:effectLst/>
                <a:latin typeface="Tahoma" pitchFamily="34" charset="0"/>
              </a:rPr>
              <a:t>Las exportaciones de este producto son dirigidas en un 70% por exportadores nacionales y el 30% por compa</a:t>
            </a:r>
            <a:r>
              <a:rPr lang="es-ES_tradnl" sz="1600" smtClean="0">
                <a:effectLst/>
              </a:rPr>
              <a:t>ñí</a:t>
            </a:r>
            <a:r>
              <a:rPr lang="es-ES_tradnl" sz="1600" smtClean="0">
                <a:effectLst/>
                <a:latin typeface="Tahoma" pitchFamily="34" charset="0"/>
              </a:rPr>
              <a:t>as transnacionales. Representan el 3% del PIB total de producci</a:t>
            </a:r>
            <a:r>
              <a:rPr lang="es-ES_tradnl" sz="1600" smtClean="0">
                <a:effectLst/>
              </a:rPr>
              <a:t>ó</a:t>
            </a:r>
            <a:r>
              <a:rPr lang="es-ES_tradnl" sz="1600" smtClean="0">
                <a:effectLst/>
                <a:latin typeface="Tahoma" pitchFamily="34" charset="0"/>
              </a:rPr>
              <a:t>n y el 13% del PIB agr</a:t>
            </a:r>
            <a:r>
              <a:rPr lang="es-ES_tradnl" sz="1600" smtClean="0">
                <a:effectLst/>
              </a:rPr>
              <a:t>í</a:t>
            </a:r>
            <a:r>
              <a:rPr lang="es-ES_tradnl" sz="1600" smtClean="0">
                <a:effectLst/>
                <a:latin typeface="Tahoma" pitchFamily="34" charset="0"/>
              </a:rPr>
              <a:t>cola del pa</a:t>
            </a:r>
            <a:r>
              <a:rPr lang="es-ES_tradnl" sz="1600" smtClean="0">
                <a:effectLst/>
              </a:rPr>
              <a:t>í</a:t>
            </a:r>
            <a:r>
              <a:rPr lang="es-ES_tradnl" sz="1600" smtClean="0">
                <a:effectLst/>
                <a:latin typeface="Tahoma" pitchFamily="34" charset="0"/>
              </a:rPr>
              <a:t>s.</a:t>
            </a:r>
          </a:p>
          <a:p>
            <a:pPr>
              <a:buFont typeface="Wingdings" pitchFamily="2" charset="2"/>
              <a:buNone/>
            </a:pPr>
            <a:endParaRPr lang="es-ES_tradnl" sz="1600" smtClean="0">
              <a:effectLst/>
              <a:latin typeface="Tahoma" pitchFamily="34" charset="0"/>
            </a:endParaRPr>
          </a:p>
          <a:p>
            <a:r>
              <a:rPr lang="es-ES_tradnl" sz="1600" smtClean="0">
                <a:effectLst/>
                <a:latin typeface="Tahoma" pitchFamily="34" charset="0"/>
              </a:rPr>
              <a:t>En la actualidad, las aspiraciones del sector bananero en el a</a:t>
            </a:r>
            <a:r>
              <a:rPr lang="es-ES_tradnl" sz="1600" smtClean="0">
                <a:effectLst/>
              </a:rPr>
              <a:t>ñ</a:t>
            </a:r>
            <a:r>
              <a:rPr lang="es-ES_tradnl" sz="1600" smtClean="0">
                <a:effectLst/>
                <a:latin typeface="Tahoma" pitchFamily="34" charset="0"/>
              </a:rPr>
              <a:t>o 2009 es exportar 216</a:t>
            </a:r>
            <a:r>
              <a:rPr lang="es-ES_tradnl" sz="1600" smtClean="0">
                <a:effectLst/>
              </a:rPr>
              <a:t>’</a:t>
            </a:r>
            <a:r>
              <a:rPr lang="es-ES_tradnl" sz="1600" smtClean="0">
                <a:effectLst/>
                <a:latin typeface="Tahoma" pitchFamily="34" charset="0"/>
              </a:rPr>
              <a:t>322.184 cajas 22XU, lo cual se cumplir</a:t>
            </a:r>
            <a:r>
              <a:rPr lang="es-ES_tradnl" sz="1600" smtClean="0">
                <a:effectLst/>
              </a:rPr>
              <a:t>á</a:t>
            </a:r>
            <a:endParaRPr lang="es-ES_tradnl" sz="1600" smtClean="0">
              <a:effectLst/>
              <a:latin typeface="Tahoma" pitchFamily="34" charset="0"/>
            </a:endParaRPr>
          </a:p>
          <a:p>
            <a:endParaRPr lang="es-ES_tradnl" sz="1600" smtClean="0">
              <a:effectLst/>
              <a:latin typeface="Tahoma" pitchFamily="34" charset="0"/>
            </a:endParaRPr>
          </a:p>
          <a:p>
            <a:r>
              <a:rPr lang="es-ES_tradnl" sz="1600" smtClean="0">
                <a:effectLst/>
                <a:latin typeface="Tahoma" pitchFamily="34" charset="0"/>
              </a:rPr>
              <a:t>La comercializaci</a:t>
            </a:r>
            <a:r>
              <a:rPr lang="es-ES_tradnl" sz="1600" smtClean="0">
                <a:effectLst/>
              </a:rPr>
              <a:t>ó</a:t>
            </a:r>
            <a:r>
              <a:rPr lang="es-ES_tradnl" sz="1600" smtClean="0">
                <a:effectLst/>
                <a:latin typeface="Tahoma" pitchFamily="34" charset="0"/>
              </a:rPr>
              <a:t>n de banano se realiza hacia los siguientes destinos: A Europa: 49.50 % incluyendo la Uni</a:t>
            </a:r>
            <a:r>
              <a:rPr lang="es-ES_tradnl" sz="1600" smtClean="0">
                <a:effectLst/>
              </a:rPr>
              <a:t>ó</a:t>
            </a:r>
            <a:r>
              <a:rPr lang="es-ES_tradnl" sz="1600" smtClean="0">
                <a:effectLst/>
                <a:latin typeface="Tahoma" pitchFamily="34" charset="0"/>
              </a:rPr>
              <a:t>n Europea y otros pa</a:t>
            </a:r>
            <a:r>
              <a:rPr lang="es-ES_tradnl" sz="1600" smtClean="0">
                <a:effectLst/>
              </a:rPr>
              <a:t>í</a:t>
            </a:r>
            <a:r>
              <a:rPr lang="es-ES_tradnl" sz="1600" smtClean="0">
                <a:effectLst/>
                <a:latin typeface="Tahoma" pitchFamily="34" charset="0"/>
              </a:rPr>
              <a:t>ses Europeos; 23.29 %  a EE. UU., Puerto Rico y Canad</a:t>
            </a:r>
            <a:r>
              <a:rPr lang="es-ES_tradnl" sz="1600" smtClean="0">
                <a:effectLst/>
              </a:rPr>
              <a:t>á</a:t>
            </a:r>
            <a:r>
              <a:rPr lang="es-ES_tradnl" sz="1600" smtClean="0">
                <a:effectLst/>
                <a:latin typeface="Tahoma" pitchFamily="34" charset="0"/>
              </a:rPr>
              <a:t>; 15.50 %  al Asia; 9.50 %  para Argentina, Chile, Uruguay y Colombia; 1.70 %  Ocean</a:t>
            </a:r>
            <a:r>
              <a:rPr lang="es-ES_tradnl" sz="1600" smtClean="0">
                <a:effectLst/>
              </a:rPr>
              <a:t>í</a:t>
            </a:r>
            <a:r>
              <a:rPr lang="es-ES_tradnl" sz="1600" smtClean="0">
                <a:effectLst/>
                <a:latin typeface="Tahoma" pitchFamily="34" charset="0"/>
              </a:rPr>
              <a:t>a  y 0.51 %  </a:t>
            </a:r>
            <a:r>
              <a:rPr lang="es-ES_tradnl" sz="1600" smtClean="0">
                <a:effectLst/>
              </a:rPr>
              <a:t>Á</a:t>
            </a:r>
            <a:r>
              <a:rPr lang="es-ES_tradnl" sz="1600" smtClean="0">
                <a:effectLst/>
                <a:latin typeface="Tahoma" pitchFamily="34" charset="0"/>
              </a:rPr>
              <a:t>frica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468313" y="260350"/>
            <a:ext cx="8229600" cy="1139825"/>
          </a:xfrm>
        </p:spPr>
        <p:txBody>
          <a:bodyPr/>
          <a:lstStyle/>
          <a:p>
            <a:pPr eaLnBrk="1" hangingPunct="1">
              <a:defRPr/>
            </a:pPr>
            <a:r>
              <a:rPr lang="es-ES" sz="2800" b="1" smtClean="0">
                <a:solidFill>
                  <a:srgbClr val="66FFFF"/>
                </a:solidFill>
              </a:rPr>
              <a:t>ALCANCE</a:t>
            </a:r>
            <a:endParaRPr lang="es-ES_tradnl" sz="2800" b="1" smtClean="0">
              <a:solidFill>
                <a:srgbClr val="66FFFF"/>
              </a:solidFill>
            </a:endParaRPr>
          </a:p>
        </p:txBody>
      </p:sp>
      <p:sp>
        <p:nvSpPr>
          <p:cNvPr id="210947" name="Rectangle 3"/>
          <p:cNvSpPr>
            <a:spLocks noGrp="1" noChangeArrowheads="1"/>
          </p:cNvSpPr>
          <p:nvPr>
            <p:ph type="body" idx="1"/>
          </p:nvPr>
        </p:nvSpPr>
        <p:spPr>
          <a:xfrm>
            <a:off x="468313" y="1773238"/>
            <a:ext cx="8229600" cy="4679950"/>
          </a:xfrm>
        </p:spPr>
        <p:txBody>
          <a:bodyPr/>
          <a:lstStyle/>
          <a:p>
            <a:r>
              <a:rPr lang="es-ES_tradnl" sz="1600" smtClean="0">
                <a:latin typeface="Tahoma" pitchFamily="34" charset="0"/>
              </a:rPr>
              <a:t>El transporte de carga, constituye un elemento importante para el desarrollo económico del país.</a:t>
            </a:r>
          </a:p>
          <a:p>
            <a:pPr>
              <a:buFont typeface="Wingdings" pitchFamily="2" charset="2"/>
              <a:buNone/>
            </a:pPr>
            <a:endParaRPr lang="es-ES_tradnl" sz="1600" smtClean="0">
              <a:latin typeface="Tahoma" pitchFamily="34" charset="0"/>
            </a:endParaRPr>
          </a:p>
          <a:p>
            <a:r>
              <a:rPr lang="es-ES_tradnl" sz="1600" smtClean="0">
                <a:latin typeface="Tahoma" pitchFamily="34" charset="0"/>
              </a:rPr>
              <a:t>La oferta y demanda del servicio, es completamente libre .</a:t>
            </a:r>
          </a:p>
          <a:p>
            <a:pPr>
              <a:buFont typeface="Wingdings" pitchFamily="2" charset="2"/>
              <a:buNone/>
            </a:pPr>
            <a:endParaRPr lang="es-ES_tradnl" sz="1600" smtClean="0">
              <a:latin typeface="Tahoma" pitchFamily="34" charset="0"/>
            </a:endParaRPr>
          </a:p>
          <a:p>
            <a:r>
              <a:rPr lang="es-ES_tradnl" sz="1600" smtClean="0">
                <a:latin typeface="Tahoma" pitchFamily="34" charset="0"/>
              </a:rPr>
              <a:t>El costo de transportación de los productos es un factor fundamental  que incide directamente en los precios al consumidor</a:t>
            </a:r>
          </a:p>
          <a:p>
            <a:pPr>
              <a:buFont typeface="Wingdings" pitchFamily="2" charset="2"/>
              <a:buNone/>
            </a:pPr>
            <a:endParaRPr lang="es-ES_tradnl" sz="1600" smtClean="0">
              <a:latin typeface="Tahoma" pitchFamily="34" charset="0"/>
            </a:endParaRPr>
          </a:p>
          <a:p>
            <a:r>
              <a:rPr lang="es-ES_tradnl" sz="1600" smtClean="0">
                <a:latin typeface="Tahoma" pitchFamily="34" charset="0"/>
              </a:rPr>
              <a:t>Este estudio permitirá definir el costo del transporte, al multiplicarse la distancia a recorrer, volumen de carga a transportar, por el factor del servicio de la empresa, resultando el costo de transporte de la mercancía.</a:t>
            </a:r>
          </a:p>
          <a:p>
            <a:endParaRPr lang="es-ES_tradnl" sz="1600" smtClean="0">
              <a:latin typeface="Tahoma" pitchFamily="34" charset="0"/>
            </a:endParaRPr>
          </a:p>
          <a:p>
            <a:r>
              <a:rPr lang="es-ES_tradnl" sz="1600" smtClean="0">
                <a:latin typeface="Tahoma" pitchFamily="34" charset="0"/>
              </a:rPr>
              <a:t>Si el vehículo se utilizará ida y retorno, el proyecto se dispondrá que los camiones viajen con cajas de banano y retornen con cartones de cartoneras vinculadas al grupo .</a:t>
            </a:r>
            <a:r>
              <a:rPr lang="es-ES_tradnl" smtClean="0">
                <a:effectLst/>
                <a:latin typeface="Tahoma" pitchFamily="34"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6" name="Rectangle 8"/>
          <p:cNvSpPr>
            <a:spLocks noGrp="1" noChangeArrowheads="1"/>
          </p:cNvSpPr>
          <p:nvPr>
            <p:ph type="title"/>
          </p:nvPr>
        </p:nvSpPr>
        <p:spPr/>
        <p:txBody>
          <a:bodyPr/>
          <a:lstStyle/>
          <a:p>
            <a:pPr eaLnBrk="1" hangingPunct="1">
              <a:defRPr/>
            </a:pPr>
            <a:r>
              <a:rPr lang="es-ES" sz="2800" b="1" smtClean="0">
                <a:solidFill>
                  <a:srgbClr val="66FFFF"/>
                </a:solidFill>
              </a:rPr>
              <a:t>Definición de Objetivos</a:t>
            </a:r>
            <a:endParaRPr lang="es-ES_tradnl" sz="2800" b="1" smtClean="0">
              <a:solidFill>
                <a:srgbClr val="66FFFF"/>
              </a:solidFill>
            </a:endParaRPr>
          </a:p>
        </p:txBody>
      </p:sp>
      <p:sp>
        <p:nvSpPr>
          <p:cNvPr id="211977" name="Rectangle 9"/>
          <p:cNvSpPr>
            <a:spLocks noGrp="1" noChangeArrowheads="1"/>
          </p:cNvSpPr>
          <p:nvPr>
            <p:ph sz="half" idx="1"/>
          </p:nvPr>
        </p:nvSpPr>
        <p:spPr>
          <a:xfrm>
            <a:off x="179388" y="1484313"/>
            <a:ext cx="4038600" cy="4530725"/>
          </a:xfrm>
        </p:spPr>
        <p:txBody>
          <a:bodyPr/>
          <a:lstStyle/>
          <a:p>
            <a:pPr eaLnBrk="1" hangingPunct="1">
              <a:buFont typeface="Wingdings" pitchFamily="2" charset="2"/>
              <a:buNone/>
            </a:pPr>
            <a:r>
              <a:rPr lang="es-ES_tradnl" b="1" smtClean="0"/>
              <a:t>Objetivo General</a:t>
            </a:r>
            <a:r>
              <a:rPr lang="es-ES_tradnl" smtClean="0"/>
              <a:t> </a:t>
            </a:r>
          </a:p>
          <a:p>
            <a:pPr eaLnBrk="1" hangingPunct="1">
              <a:buFont typeface="Wingdings" pitchFamily="2" charset="2"/>
              <a:buNone/>
            </a:pPr>
            <a:endParaRPr lang="es-ES" smtClean="0"/>
          </a:p>
          <a:p>
            <a:pPr eaLnBrk="1" hangingPunct="1">
              <a:buFont typeface="Wingdings" pitchFamily="2" charset="2"/>
              <a:buNone/>
            </a:pPr>
            <a:r>
              <a:rPr lang="es-ES_tradnl" sz="1800" smtClean="0">
                <a:latin typeface="Tahoma" pitchFamily="34" charset="0"/>
              </a:rPr>
              <a:t>     </a:t>
            </a:r>
            <a:r>
              <a:rPr lang="es-ES_tradnl" sz="1600" smtClean="0">
                <a:latin typeface="Tahoma" pitchFamily="34" charset="0"/>
              </a:rPr>
              <a:t>Internalizar el Sistema de   Transporte Terrestre para cajas de bananos del Grupo Quirola, abaratando costos de transportación y obteniendo la máxima utilidad al retornar en cada viaje de vuelta con carga de empresas vinculadas al grupo empresarial.</a:t>
            </a:r>
          </a:p>
        </p:txBody>
      </p:sp>
      <p:sp>
        <p:nvSpPr>
          <p:cNvPr id="211978" name="Rectangle 10"/>
          <p:cNvSpPr>
            <a:spLocks noGrp="1" noChangeArrowheads="1"/>
          </p:cNvSpPr>
          <p:nvPr>
            <p:ph sz="half" idx="2"/>
          </p:nvPr>
        </p:nvSpPr>
        <p:spPr>
          <a:xfrm>
            <a:off x="4356100" y="1412875"/>
            <a:ext cx="4608513" cy="4530725"/>
          </a:xfrm>
        </p:spPr>
        <p:txBody>
          <a:bodyPr/>
          <a:lstStyle/>
          <a:p>
            <a:pPr marL="533400" indent="-533400" eaLnBrk="1" hangingPunct="1">
              <a:buFont typeface="Wingdings" pitchFamily="2" charset="2"/>
              <a:buNone/>
            </a:pPr>
            <a:r>
              <a:rPr lang="es-ES_tradnl" b="1" smtClean="0"/>
              <a:t>Objetivos Específicos</a:t>
            </a:r>
          </a:p>
          <a:p>
            <a:pPr marL="533400" indent="-533400" eaLnBrk="1" hangingPunct="1"/>
            <a:r>
              <a:rPr lang="es-ES_tradnl" sz="1600" smtClean="0">
                <a:latin typeface="Tahoma" pitchFamily="34" charset="0"/>
              </a:rPr>
              <a:t>Identificar la problemática del sector transporte de carga de banano de  los lugares de producción de banano.</a:t>
            </a:r>
          </a:p>
          <a:p>
            <a:pPr marL="533400" indent="-533400" eaLnBrk="1" hangingPunct="1"/>
            <a:r>
              <a:rPr lang="es-ES_tradnl" sz="1600" smtClean="0">
                <a:latin typeface="Tahoma" pitchFamily="34" charset="0"/>
              </a:rPr>
              <a:t>Estimar la oferta y demanda de carga del banano.</a:t>
            </a:r>
          </a:p>
          <a:p>
            <a:pPr marL="533400" indent="-533400" eaLnBrk="1" hangingPunct="1"/>
            <a:r>
              <a:rPr lang="es-ES_tradnl" sz="1600" smtClean="0">
                <a:latin typeface="Tahoma" pitchFamily="34" charset="0"/>
              </a:rPr>
              <a:t>Examinar el grado de concentración de la oferta de servicio de trasporte.</a:t>
            </a:r>
          </a:p>
          <a:p>
            <a:pPr marL="533400" indent="-533400" eaLnBrk="1" hangingPunct="1"/>
            <a:r>
              <a:rPr lang="es-ES_tradnl" sz="1600" smtClean="0">
                <a:latin typeface="Tahoma" pitchFamily="34" charset="0"/>
              </a:rPr>
              <a:t>Coadyuvar en el mejoramiento del sector transporte de carga, buscando su eficiencia y eficacia.</a:t>
            </a:r>
          </a:p>
          <a:p>
            <a:pPr marL="533400" indent="-533400" eaLnBrk="1" hangingPunct="1"/>
            <a:r>
              <a:rPr lang="es-ES_tradnl" sz="1600" smtClean="0">
                <a:latin typeface="Tahoma" pitchFamily="34" charset="0"/>
              </a:rPr>
              <a:t>Demostrar la factibilidad económica y financiera de implementar el presente proyecto para beneficio de los accionistas del Grupo Quirola.</a:t>
            </a:r>
          </a:p>
          <a:p>
            <a:pPr marL="533400" indent="-533400" eaLnBrk="1" hangingPunct="1">
              <a:buFont typeface="Wingdings" pitchFamily="2" charset="2"/>
              <a:buNone/>
            </a:pPr>
            <a:endParaRPr lang="es-ES_tradnl" sz="1600" smtClean="0">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s-ES_tradnl" sz="2400" b="1" smtClean="0">
                <a:solidFill>
                  <a:srgbClr val="66FFFF"/>
                </a:solidFill>
              </a:rPr>
              <a:t>CAPÍTULO II</a:t>
            </a:r>
            <a:br>
              <a:rPr lang="es-ES_tradnl" sz="2400" b="1" smtClean="0">
                <a:solidFill>
                  <a:srgbClr val="66FFFF"/>
                </a:solidFill>
              </a:rPr>
            </a:br>
            <a:r>
              <a:rPr lang="es-ES_tradnl" sz="2400" b="1" smtClean="0">
                <a:solidFill>
                  <a:srgbClr val="66FFFF"/>
                </a:solidFill>
              </a:rPr>
              <a:t> ESTUDIO ORGANIZACIONAL</a:t>
            </a:r>
            <a:br>
              <a:rPr lang="es-ES_tradnl" sz="2400" b="1" smtClean="0">
                <a:solidFill>
                  <a:srgbClr val="66FFFF"/>
                </a:solidFill>
              </a:rPr>
            </a:br>
            <a:r>
              <a:rPr lang="es-ES_tradnl" sz="2400" b="1" smtClean="0">
                <a:solidFill>
                  <a:srgbClr val="66FFFF"/>
                </a:solidFill>
              </a:rPr>
              <a:t>Misión y Visión del Grupo Quirola</a:t>
            </a:r>
          </a:p>
        </p:txBody>
      </p:sp>
      <p:sp>
        <p:nvSpPr>
          <p:cNvPr id="216070" name="Rectangle 6"/>
          <p:cNvSpPr>
            <a:spLocks noGrp="1" noChangeArrowheads="1"/>
          </p:cNvSpPr>
          <p:nvPr>
            <p:ph sz="quarter" idx="1"/>
          </p:nvPr>
        </p:nvSpPr>
        <p:spPr>
          <a:xfrm>
            <a:off x="468313" y="1916113"/>
            <a:ext cx="4038600" cy="2189162"/>
          </a:xfrm>
        </p:spPr>
        <p:txBody>
          <a:bodyPr/>
          <a:lstStyle/>
          <a:p>
            <a:pPr eaLnBrk="1" hangingPunct="1">
              <a:buFont typeface="Wingdings" pitchFamily="2" charset="2"/>
              <a:buNone/>
              <a:defRPr/>
            </a:pPr>
            <a:r>
              <a:rPr lang="es-ES_tradnl" sz="1600" b="1" smtClean="0">
                <a:latin typeface="Tahoma" pitchFamily="34" charset="0"/>
              </a:rPr>
              <a:t>Misión:</a:t>
            </a:r>
            <a:endParaRPr lang="es-ES_tradnl" sz="1600" smtClean="0">
              <a:latin typeface="Tahoma" pitchFamily="34" charset="0"/>
            </a:endParaRPr>
          </a:p>
          <a:p>
            <a:pPr eaLnBrk="1" hangingPunct="1">
              <a:defRPr/>
            </a:pPr>
            <a:r>
              <a:rPr lang="es-ES_tradnl" sz="1400" smtClean="0">
                <a:latin typeface="Tahoma" pitchFamily="34" charset="0"/>
              </a:rPr>
              <a:t>Liderar con excelencia el mercado de exportaciones agrícolas  y acuícolas del Ecuador y sus actividades comerciales e industriales relacionadas con productos y servicios de alta calidad y una óptima atención a sus clientes.</a:t>
            </a:r>
            <a:endParaRPr lang="es-ES_tradnl" sz="1600" smtClean="0">
              <a:latin typeface="Tahoma" pitchFamily="34" charset="0"/>
            </a:endParaRPr>
          </a:p>
        </p:txBody>
      </p:sp>
      <p:sp>
        <p:nvSpPr>
          <p:cNvPr id="216071" name="Rectangle 7"/>
          <p:cNvSpPr>
            <a:spLocks noGrp="1" noChangeArrowheads="1"/>
          </p:cNvSpPr>
          <p:nvPr>
            <p:ph sz="quarter" idx="2"/>
          </p:nvPr>
        </p:nvSpPr>
        <p:spPr>
          <a:xfrm>
            <a:off x="2124075" y="3644900"/>
            <a:ext cx="4038600" cy="431800"/>
          </a:xfrm>
        </p:spPr>
        <p:txBody>
          <a:bodyPr/>
          <a:lstStyle/>
          <a:p>
            <a:pPr eaLnBrk="1" hangingPunct="1">
              <a:buFont typeface="Wingdings" pitchFamily="2" charset="2"/>
              <a:buNone/>
              <a:defRPr/>
            </a:pPr>
            <a:r>
              <a:rPr lang="es-ES" sz="2400" smtClean="0"/>
              <a:t>                Organigrama</a:t>
            </a:r>
          </a:p>
          <a:p>
            <a:pPr eaLnBrk="1" hangingPunct="1">
              <a:buFont typeface="Wingdings" pitchFamily="2" charset="2"/>
              <a:buNone/>
              <a:defRPr/>
            </a:pPr>
            <a:endParaRPr lang="es-ES" sz="2400" smtClean="0"/>
          </a:p>
          <a:p>
            <a:pPr eaLnBrk="1" hangingPunct="1">
              <a:buFont typeface="Wingdings" pitchFamily="2" charset="2"/>
              <a:buNone/>
              <a:defRPr/>
            </a:pPr>
            <a:endParaRPr lang="es-ES_tradnl" sz="2400" smtClean="0"/>
          </a:p>
        </p:txBody>
      </p:sp>
      <p:sp>
        <p:nvSpPr>
          <p:cNvPr id="216072" name="Rectangle 8"/>
          <p:cNvSpPr>
            <a:spLocks noGrp="1" noChangeArrowheads="1"/>
          </p:cNvSpPr>
          <p:nvPr>
            <p:ph sz="half" idx="3"/>
          </p:nvPr>
        </p:nvSpPr>
        <p:spPr>
          <a:xfrm>
            <a:off x="4643438" y="1989138"/>
            <a:ext cx="4038600" cy="1800225"/>
          </a:xfrm>
        </p:spPr>
        <p:txBody>
          <a:bodyPr/>
          <a:lstStyle/>
          <a:p>
            <a:pPr eaLnBrk="1" hangingPunct="1">
              <a:buFont typeface="Wingdings" pitchFamily="2" charset="2"/>
              <a:buNone/>
              <a:defRPr/>
            </a:pPr>
            <a:r>
              <a:rPr lang="es-ES_tradnl" sz="1600" b="1" smtClean="0">
                <a:latin typeface="Tahoma" pitchFamily="34" charset="0"/>
              </a:rPr>
              <a:t>Visión:</a:t>
            </a:r>
          </a:p>
          <a:p>
            <a:pPr eaLnBrk="1" hangingPunct="1">
              <a:buFont typeface="Wingdings" pitchFamily="2" charset="2"/>
              <a:buNone/>
              <a:defRPr/>
            </a:pPr>
            <a:endParaRPr lang="es-ES_tradnl" sz="1600" b="1" smtClean="0">
              <a:latin typeface="Tahoma" pitchFamily="34" charset="0"/>
            </a:endParaRPr>
          </a:p>
          <a:p>
            <a:pPr eaLnBrk="1" hangingPunct="1">
              <a:defRPr/>
            </a:pPr>
            <a:r>
              <a:rPr lang="es-ES_tradnl" sz="1400" smtClean="0">
                <a:latin typeface="Tahoma" pitchFamily="34" charset="0"/>
              </a:rPr>
              <a:t>Una empresa fuerte, sólida, generadora de riqueza, firmemente posicionada en el entorno nacional e internacional.</a:t>
            </a:r>
          </a:p>
        </p:txBody>
      </p:sp>
      <p:graphicFrame>
        <p:nvGraphicFramePr>
          <p:cNvPr id="1026" name="Organization Chart 12"/>
          <p:cNvGraphicFramePr>
            <a:graphicFrameLocks/>
          </p:cNvGraphicFramePr>
          <p:nvPr>
            <p:ph sz="quarter" idx="4294967295"/>
          </p:nvPr>
        </p:nvGraphicFramePr>
        <p:xfrm>
          <a:off x="0" y="3716338"/>
          <a:ext cx="9145588" cy="2960687"/>
        </p:xfrm>
        <a:graphic>
          <a:graphicData uri="http://schemas.openxmlformats.org/drawingml/2006/compatibility">
            <com:legacyDrawing xmlns:com="http://schemas.openxmlformats.org/drawingml/2006/compatibility" spid="_x0000_s102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Globo">
  <a:themeElements>
    <a:clrScheme name="Glob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o">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o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o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o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o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o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o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o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o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1600</TotalTime>
  <Words>2775</Words>
  <Application>Microsoft PowerPoint</Application>
  <PresentationFormat>Presentación en pantalla (4:3)</PresentationFormat>
  <Paragraphs>330</Paragraphs>
  <Slides>27</Slides>
  <Notes>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3</vt:i4>
      </vt:variant>
      <vt:variant>
        <vt:lpstr>Títulos de diapositiva</vt:lpstr>
      </vt:variant>
      <vt:variant>
        <vt:i4>27</vt:i4>
      </vt:variant>
    </vt:vector>
  </HeadingPairs>
  <TitlesOfParts>
    <vt:vector size="38" baseType="lpstr">
      <vt:lpstr>Verdana</vt:lpstr>
      <vt:lpstr>Arial</vt:lpstr>
      <vt:lpstr>Wingdings</vt:lpstr>
      <vt:lpstr>Calibri</vt:lpstr>
      <vt:lpstr>Tahoma</vt:lpstr>
      <vt:lpstr>Times New Roman</vt:lpstr>
      <vt:lpstr>SimSun</vt:lpstr>
      <vt:lpstr>Globo</vt:lpstr>
      <vt:lpstr>Imagen de mapa de bits</vt:lpstr>
      <vt:lpstr>Hoja de cálculo de Microsoft Excel</vt:lpstr>
      <vt:lpstr>Gráfico de Microsoft Excel</vt:lpstr>
      <vt:lpstr>INTERNALIZACION DEL SISTEMA DE TRANSPORTE TERRESTRE PARA CAJAS DE BANANO DEL GRUPO QUIROLA</vt:lpstr>
      <vt:lpstr>CAPÍTULO I  INTRODUCCIÓN: RESUMEN DEL PROYECTO</vt:lpstr>
      <vt:lpstr>Razones del  Proyecto</vt:lpstr>
      <vt:lpstr>RESEÑA HISTÓRICA</vt:lpstr>
      <vt:lpstr>PROBLEMAS Y OPORTUNIDADES</vt:lpstr>
      <vt:lpstr>CARACTERÍSITCAS DEL PRODUCTO O SERVICIO  Visión Macro del Sector Bananero</vt:lpstr>
      <vt:lpstr>ALCANCE</vt:lpstr>
      <vt:lpstr>Definición de Objetivos</vt:lpstr>
      <vt:lpstr>CAPÍTULO II  ESTUDIO ORGANIZACIONAL Misión y Visión del Grupo Quirola</vt:lpstr>
      <vt:lpstr>Análisis FODA</vt:lpstr>
      <vt:lpstr>INVESTIGACIÓN DE MERCADO Y SU ANÁLISIS </vt:lpstr>
      <vt:lpstr>SERVICIOS DE TRANSPORTE EN ECUADOR </vt:lpstr>
      <vt:lpstr>Diapositiva 13</vt:lpstr>
      <vt:lpstr>ANÁLISIS DE LA COMPETITIVIDAD DE LA INDUSTRIA BANANERA NACIONAL </vt:lpstr>
      <vt:lpstr>Diapositiva 15</vt:lpstr>
      <vt:lpstr>ESTUDIO TÉCNICO </vt:lpstr>
      <vt:lpstr>SITUACIÓN ACTUAL DE PRE-EMBARQUE DEL BANANO</vt:lpstr>
      <vt:lpstr>PROPIEDADES DEL BANANO </vt:lpstr>
      <vt:lpstr>CAPÍTULO 3    ESTUDIO FINANCIERO </vt:lpstr>
      <vt:lpstr>Diapositiva 20</vt:lpstr>
      <vt:lpstr>Diapositiva 21</vt:lpstr>
      <vt:lpstr>Diapositiva 22</vt:lpstr>
      <vt:lpstr>Diapositiva 23</vt:lpstr>
      <vt:lpstr>FLUJO DE CAJA INCREMENTAL </vt:lpstr>
      <vt:lpstr>ANÁLISIS DE SENSIBILIDAD </vt:lpstr>
      <vt:lpstr>CONCLUSIONES</vt:lpstr>
      <vt:lpstr>RECOMENDACIONES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INTERNALIZACION DEL SISTEMA DE TRANSPORTE TERRESTRE PARA CAJAS DE BANANO DEL GRUPO QUIROLA</dc:title>
  <dc:creator>Lorena Cuenca</dc:creator>
  <cp:lastModifiedBy>TRABAJADORA</cp:lastModifiedBy>
  <cp:revision>89</cp:revision>
  <dcterms:created xsi:type="dcterms:W3CDTF">2009-09-19T01:46:59Z</dcterms:created>
  <dcterms:modified xsi:type="dcterms:W3CDTF">2009-10-19T22:26:51Z</dcterms:modified>
</cp:coreProperties>
</file>