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5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8" r:id="rId18"/>
    <p:sldId id="279" r:id="rId19"/>
    <p:sldId id="280" r:id="rId20"/>
    <p:sldId id="319" r:id="rId21"/>
    <p:sldId id="320" r:id="rId22"/>
    <p:sldId id="321" r:id="rId23"/>
    <p:sldId id="322" r:id="rId24"/>
    <p:sldId id="282" r:id="rId25"/>
    <p:sldId id="283" r:id="rId26"/>
    <p:sldId id="284" r:id="rId27"/>
    <p:sldId id="285" r:id="rId28"/>
    <p:sldId id="286" r:id="rId29"/>
    <p:sldId id="287" r:id="rId30"/>
    <p:sldId id="288" r:id="rId31"/>
    <p:sldId id="289" r:id="rId32"/>
    <p:sldId id="298" r:id="rId33"/>
    <p:sldId id="299" r:id="rId34"/>
    <p:sldId id="300" r:id="rId35"/>
    <p:sldId id="301" r:id="rId36"/>
    <p:sldId id="302" r:id="rId37"/>
    <p:sldId id="304" r:id="rId38"/>
    <p:sldId id="323" r:id="rId39"/>
    <p:sldId id="306" r:id="rId40"/>
    <p:sldId id="307" r:id="rId41"/>
    <p:sldId id="308" r:id="rId42"/>
    <p:sldId id="309" r:id="rId43"/>
    <p:sldId id="310" r:id="rId44"/>
    <p:sldId id="318" r:id="rId45"/>
    <p:sldId id="324" r:id="rId46"/>
    <p:sldId id="311" r:id="rId47"/>
    <p:sldId id="312" r:id="rId48"/>
    <p:sldId id="313" r:id="rId49"/>
    <p:sldId id="314" r:id="rId50"/>
    <p:sldId id="315" r:id="rId51"/>
    <p:sldId id="316" r:id="rId52"/>
    <p:sldId id="317" r:id="rId53"/>
  </p:sldIdLst>
  <p:sldSz cx="9144000" cy="6858000" type="screen4x3"/>
  <p:notesSz cx="6858000" cy="9144000"/>
  <p:defaultTextStyle>
    <a:defPPr>
      <a:defRPr lang="es-EC"/>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G:\Anexo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C"/>
  <c:chart>
    <c:title>
      <c:tx>
        <c:rich>
          <a:bodyPr/>
          <a:lstStyle/>
          <a:p>
            <a:pPr>
              <a:defRPr sz="1200" b="1" i="0" u="none" strike="noStrike" baseline="0">
                <a:solidFill>
                  <a:srgbClr val="000000"/>
                </a:solidFill>
                <a:latin typeface="Arial"/>
                <a:ea typeface="Arial"/>
                <a:cs typeface="Arial"/>
              </a:defRPr>
            </a:pPr>
            <a:r>
              <a:rPr lang="es-EC" sz="2800" i="1" u="none" dirty="0">
                <a:solidFill>
                  <a:schemeClr val="bg1"/>
                </a:solidFill>
              </a:rPr>
              <a:t>Valor de la Empresa</a:t>
            </a:r>
          </a:p>
        </c:rich>
      </c:tx>
      <c:layout>
        <c:manualLayout>
          <c:xMode val="edge"/>
          <c:yMode val="edge"/>
          <c:x val="0.251051448430057"/>
          <c:y val="3.5460948784390142E-2"/>
        </c:manualLayout>
      </c:layout>
      <c:spPr>
        <a:noFill/>
        <a:ln w="25400">
          <a:noFill/>
        </a:ln>
      </c:spPr>
    </c:title>
    <c:plotArea>
      <c:layout>
        <c:manualLayout>
          <c:layoutTarget val="inner"/>
          <c:xMode val="edge"/>
          <c:yMode val="edge"/>
          <c:x val="0.18269230769230824"/>
          <c:y val="0.23404336368075299"/>
          <c:w val="0.47390109890109883"/>
          <c:h val="0.52127840092531352"/>
        </c:manualLayout>
      </c:layout>
      <c:scatterChart>
        <c:scatterStyle val="smoothMarker"/>
        <c:ser>
          <c:idx val="0"/>
          <c:order val="0"/>
          <c:tx>
            <c:v>Valor de la Empresa</c:v>
          </c:tx>
          <c:spPr>
            <a:ln w="12700">
              <a:solidFill>
                <a:srgbClr val="000080"/>
              </a:solidFill>
              <a:prstDash val="solid"/>
            </a:ln>
          </c:spPr>
          <c:marker>
            <c:symbol val="diamond"/>
            <c:size val="5"/>
            <c:spPr>
              <a:solidFill>
                <a:srgbClr val="000080"/>
              </a:solidFill>
              <a:ln>
                <a:solidFill>
                  <a:srgbClr val="000080"/>
                </a:solidFill>
                <a:prstDash val="solid"/>
              </a:ln>
            </c:spPr>
          </c:marker>
          <c:xVal>
            <c:numRef>
              <c:f>'Anexo 10 ESCENARIO FINAL'!$D$19:$G$19</c:f>
              <c:numCache>
                <c:formatCode>0%</c:formatCode>
                <c:ptCount val="4"/>
                <c:pt idx="0">
                  <c:v>0.1</c:v>
                </c:pt>
                <c:pt idx="1">
                  <c:v>0.12000000000000002</c:v>
                </c:pt>
                <c:pt idx="2">
                  <c:v>0.14000000000000001</c:v>
                </c:pt>
                <c:pt idx="3">
                  <c:v>0.16000000000000017</c:v>
                </c:pt>
              </c:numCache>
            </c:numRef>
          </c:xVal>
          <c:yVal>
            <c:numRef>
              <c:f>'Anexo 10 ESCENARIO FINAL'!$D$20:$G$20</c:f>
              <c:numCache>
                <c:formatCode>#,##0.00</c:formatCode>
                <c:ptCount val="4"/>
                <c:pt idx="0">
                  <c:v>12344863.90268751</c:v>
                </c:pt>
                <c:pt idx="1">
                  <c:v>14616736.252900699</c:v>
                </c:pt>
                <c:pt idx="2">
                  <c:v>16967020.751924999</c:v>
                </c:pt>
                <c:pt idx="3">
                  <c:v>19397850.731889796</c:v>
                </c:pt>
              </c:numCache>
            </c:numRef>
          </c:yVal>
          <c:smooth val="1"/>
        </c:ser>
        <c:axId val="64775680"/>
        <c:axId val="64892928"/>
      </c:scatterChart>
      <c:valAx>
        <c:axId val="64775680"/>
        <c:scaling>
          <c:orientation val="minMax"/>
          <c:max val="0.25"/>
        </c:scaling>
        <c:axPos val="b"/>
        <c:title>
          <c:tx>
            <c:rich>
              <a:bodyPr/>
              <a:lstStyle/>
              <a:p>
                <a:pPr>
                  <a:defRPr sz="1000" b="1" i="0" u="none" strike="noStrike" baseline="0">
                    <a:solidFill>
                      <a:srgbClr val="000000"/>
                    </a:solidFill>
                    <a:latin typeface="Arial"/>
                    <a:ea typeface="Arial"/>
                    <a:cs typeface="Arial"/>
                  </a:defRPr>
                </a:pPr>
                <a:r>
                  <a:rPr lang="es-EC"/>
                  <a:t>Tasa de crecimiento de Ventas</a:t>
                </a:r>
              </a:p>
            </c:rich>
          </c:tx>
          <c:layout>
            <c:manualLayout>
              <c:xMode val="edge"/>
              <c:yMode val="edge"/>
              <c:x val="0.28159340659340659"/>
              <c:y val="0.86525120530146493"/>
            </c:manualLayout>
          </c:layout>
          <c:spPr>
            <a:noFill/>
            <a:ln w="25400">
              <a:noFill/>
            </a:ln>
          </c:spPr>
        </c:title>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EC"/>
          </a:p>
        </c:txPr>
        <c:crossAx val="64892928"/>
        <c:crosses val="autoZero"/>
        <c:crossBetween val="midCat"/>
        <c:majorUnit val="5.00000000000001E-2"/>
        <c:minorUnit val="1.0000000000000024E-2"/>
      </c:valAx>
      <c:valAx>
        <c:axId val="64892928"/>
        <c:scaling>
          <c:orientation val="minMax"/>
        </c:scaling>
        <c:axPos val="l"/>
        <c:majorGridlines>
          <c:spPr>
            <a:ln w="3175">
              <a:solidFill>
                <a:srgbClr val="000000"/>
              </a:solidFill>
              <a:prstDash val="solid"/>
            </a:ln>
          </c:spPr>
        </c:majorGridlines>
        <c:title>
          <c:tx>
            <c:rich>
              <a:bodyPr/>
              <a:lstStyle/>
              <a:p>
                <a:pPr>
                  <a:defRPr sz="1000" b="1" i="0" u="none" strike="noStrike" baseline="0">
                    <a:solidFill>
                      <a:srgbClr val="000000"/>
                    </a:solidFill>
                    <a:latin typeface="Arial"/>
                    <a:ea typeface="Arial"/>
                    <a:cs typeface="Arial"/>
                  </a:defRPr>
                </a:pPr>
                <a:r>
                  <a:rPr lang="es-EC"/>
                  <a:t>Dòlares</a:t>
                </a:r>
              </a:p>
            </c:rich>
          </c:tx>
          <c:layout>
            <c:manualLayout>
              <c:xMode val="edge"/>
              <c:yMode val="edge"/>
              <c:x val="2.1978021978022001E-2"/>
              <c:y val="0.40071070903371131"/>
            </c:manualLayout>
          </c:layout>
          <c:spPr>
            <a:noFill/>
            <a:ln w="25400">
              <a:noFill/>
            </a:ln>
          </c:spPr>
        </c:title>
        <c:numFmt formatCode="#,##0.0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EC"/>
          </a:p>
        </c:txPr>
        <c:crossAx val="64775680"/>
        <c:crosses val="autoZero"/>
        <c:crossBetween val="midCat"/>
      </c:valAx>
      <c:spPr>
        <a:solidFill>
          <a:srgbClr val="C0C0C0"/>
        </a:solidFill>
        <a:ln w="12700">
          <a:solidFill>
            <a:srgbClr val="808080"/>
          </a:solidFill>
          <a:prstDash val="solid"/>
        </a:ln>
      </c:spPr>
    </c:plotArea>
    <c:legend>
      <c:legendPos val="r"/>
      <c:layout>
        <c:manualLayout>
          <c:xMode val="edge"/>
          <c:yMode val="edge"/>
          <c:x val="0.77335164835164849"/>
          <c:y val="0.45744829768619349"/>
          <c:w val="0.21565934065934109"/>
          <c:h val="7.8014556691051909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s-EC"/>
        </a:p>
      </c:txPr>
    </c:legend>
    <c:plotVisOnly val="1"/>
    <c:dispBlanksAs val="gap"/>
  </c:chart>
  <c:sp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0"/>
      <a:tileRect/>
    </a:gradFill>
    <a:ln w="3175">
      <a:solidFill>
        <a:srgbClr val="000000"/>
      </a:solidFill>
      <a:prstDash val="solid"/>
      <a:bevel/>
    </a:ln>
    <a:effectLst/>
  </c:spPr>
  <c:txPr>
    <a:bodyPr/>
    <a:lstStyle/>
    <a:p>
      <a:pPr>
        <a:defRPr sz="1000" b="0" i="0" u="none" strike="noStrike" baseline="0">
          <a:solidFill>
            <a:srgbClr val="000000"/>
          </a:solidFill>
          <a:latin typeface="Arial"/>
          <a:ea typeface="Arial"/>
          <a:cs typeface="Arial"/>
        </a:defRPr>
      </a:pPr>
      <a:endParaRPr lang="es-EC"/>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87A25597-5F99-4359-A47C-72A1C78DC29E}" type="datetimeFigureOut">
              <a:rPr lang="es-EC"/>
              <a:pPr>
                <a:defRPr/>
              </a:pPr>
              <a:t>16/12/2009</a:t>
            </a:fld>
            <a:endParaRPr lang="es-EC"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C" noProof="0" dirty="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C"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0B276CED-51BD-4926-9DEE-ABFD37A8133E}" type="slidenum">
              <a:rPr lang="es-EC"/>
              <a:pPr>
                <a:defRPr/>
              </a:pPr>
              <a:t>‹Nº›</a:t>
            </a:fld>
            <a:endParaRPr lang="es-EC"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C7B706F5-AA4F-4875-9F3D-99F396B02A0F}" type="datetimeFigureOut">
              <a:rPr lang="es-EC"/>
              <a:pPr>
                <a:defRPr/>
              </a:pPr>
              <a:t>16/12/2009</a:t>
            </a:fld>
            <a:endParaRPr lang="es-EC" dirty="0"/>
          </a:p>
        </p:txBody>
      </p:sp>
      <p:sp>
        <p:nvSpPr>
          <p:cNvPr id="5" name="21 Marcador de pie de página"/>
          <p:cNvSpPr>
            <a:spLocks noGrp="1"/>
          </p:cNvSpPr>
          <p:nvPr>
            <p:ph type="ftr" sz="quarter" idx="11"/>
          </p:nvPr>
        </p:nvSpPr>
        <p:spPr/>
        <p:txBody>
          <a:bodyPr/>
          <a:lstStyle>
            <a:lvl1pPr>
              <a:defRPr/>
            </a:lvl1pPr>
          </a:lstStyle>
          <a:p>
            <a:pPr>
              <a:defRPr/>
            </a:pPr>
            <a:endParaRPr lang="es-EC"/>
          </a:p>
        </p:txBody>
      </p:sp>
      <p:sp>
        <p:nvSpPr>
          <p:cNvPr id="6" name="17 Marcador de número de diapositiva"/>
          <p:cNvSpPr>
            <a:spLocks noGrp="1"/>
          </p:cNvSpPr>
          <p:nvPr>
            <p:ph type="sldNum" sz="quarter" idx="12"/>
          </p:nvPr>
        </p:nvSpPr>
        <p:spPr/>
        <p:txBody>
          <a:bodyPr/>
          <a:lstStyle>
            <a:lvl1pPr>
              <a:defRPr/>
            </a:lvl1pPr>
          </a:lstStyle>
          <a:p>
            <a:pPr>
              <a:defRPr/>
            </a:pPr>
            <a:fld id="{3BBE984C-C6B3-4D3F-8E9B-33CC6D9DC541}" type="slidenum">
              <a:rPr lang="es-EC"/>
              <a:pPr>
                <a:defRPr/>
              </a:pPr>
              <a:t>‹Nº›</a:t>
            </a:fld>
            <a:endParaRPr lang="es-EC"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3FA40733-C9D3-496D-8DF2-F0FF2E1EFF16}" type="datetimeFigureOut">
              <a:rPr lang="es-EC"/>
              <a:pPr>
                <a:defRPr/>
              </a:pPr>
              <a:t>16/12/2009</a:t>
            </a:fld>
            <a:endParaRPr lang="es-EC" dirty="0"/>
          </a:p>
        </p:txBody>
      </p:sp>
      <p:sp>
        <p:nvSpPr>
          <p:cNvPr id="5" name="21 Marcador de pie de página"/>
          <p:cNvSpPr>
            <a:spLocks noGrp="1"/>
          </p:cNvSpPr>
          <p:nvPr>
            <p:ph type="ftr" sz="quarter" idx="11"/>
          </p:nvPr>
        </p:nvSpPr>
        <p:spPr/>
        <p:txBody>
          <a:bodyPr/>
          <a:lstStyle>
            <a:lvl1pPr>
              <a:defRPr/>
            </a:lvl1pPr>
          </a:lstStyle>
          <a:p>
            <a:pPr>
              <a:defRPr/>
            </a:pPr>
            <a:endParaRPr lang="es-EC"/>
          </a:p>
        </p:txBody>
      </p:sp>
      <p:sp>
        <p:nvSpPr>
          <p:cNvPr id="6" name="17 Marcador de número de diapositiva"/>
          <p:cNvSpPr>
            <a:spLocks noGrp="1"/>
          </p:cNvSpPr>
          <p:nvPr>
            <p:ph type="sldNum" sz="quarter" idx="12"/>
          </p:nvPr>
        </p:nvSpPr>
        <p:spPr/>
        <p:txBody>
          <a:bodyPr/>
          <a:lstStyle>
            <a:lvl1pPr>
              <a:defRPr/>
            </a:lvl1pPr>
          </a:lstStyle>
          <a:p>
            <a:pPr>
              <a:defRPr/>
            </a:pPr>
            <a:fld id="{73C8A3A9-5EE7-4EB2-A317-76C46DC7278C}" type="slidenum">
              <a:rPr lang="es-EC"/>
              <a:pPr>
                <a:defRPr/>
              </a:pPr>
              <a:t>‹Nº›</a:t>
            </a:fld>
            <a:endParaRPr lang="es-EC"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D4A7C351-95E6-4CD4-9EF9-17F5FBCC35D8}" type="datetimeFigureOut">
              <a:rPr lang="es-EC"/>
              <a:pPr>
                <a:defRPr/>
              </a:pPr>
              <a:t>16/12/2009</a:t>
            </a:fld>
            <a:endParaRPr lang="es-EC" dirty="0"/>
          </a:p>
        </p:txBody>
      </p:sp>
      <p:sp>
        <p:nvSpPr>
          <p:cNvPr id="5" name="21 Marcador de pie de página"/>
          <p:cNvSpPr>
            <a:spLocks noGrp="1"/>
          </p:cNvSpPr>
          <p:nvPr>
            <p:ph type="ftr" sz="quarter" idx="11"/>
          </p:nvPr>
        </p:nvSpPr>
        <p:spPr/>
        <p:txBody>
          <a:bodyPr/>
          <a:lstStyle>
            <a:lvl1pPr>
              <a:defRPr/>
            </a:lvl1pPr>
          </a:lstStyle>
          <a:p>
            <a:pPr>
              <a:defRPr/>
            </a:pPr>
            <a:endParaRPr lang="es-EC"/>
          </a:p>
        </p:txBody>
      </p:sp>
      <p:sp>
        <p:nvSpPr>
          <p:cNvPr id="6" name="17 Marcador de número de diapositiva"/>
          <p:cNvSpPr>
            <a:spLocks noGrp="1"/>
          </p:cNvSpPr>
          <p:nvPr>
            <p:ph type="sldNum" sz="quarter" idx="12"/>
          </p:nvPr>
        </p:nvSpPr>
        <p:spPr/>
        <p:txBody>
          <a:bodyPr/>
          <a:lstStyle>
            <a:lvl1pPr>
              <a:defRPr/>
            </a:lvl1pPr>
          </a:lstStyle>
          <a:p>
            <a:pPr>
              <a:defRPr/>
            </a:pPr>
            <a:fld id="{0D91FBAA-88A4-40F4-B706-12985BBAADC7}" type="slidenum">
              <a:rPr lang="es-EC"/>
              <a:pPr>
                <a:defRPr/>
              </a:pPr>
              <a:t>‹Nº›</a:t>
            </a:fld>
            <a:endParaRPr lang="es-EC"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CBD02D66-DA02-4187-A2A6-8F7F3E71D331}" type="datetimeFigureOut">
              <a:rPr lang="es-EC"/>
              <a:pPr>
                <a:defRPr/>
              </a:pPr>
              <a:t>16/12/2009</a:t>
            </a:fld>
            <a:endParaRPr lang="es-EC" dirty="0"/>
          </a:p>
        </p:txBody>
      </p:sp>
      <p:sp>
        <p:nvSpPr>
          <p:cNvPr id="5" name="21 Marcador de pie de página"/>
          <p:cNvSpPr>
            <a:spLocks noGrp="1"/>
          </p:cNvSpPr>
          <p:nvPr>
            <p:ph type="ftr" sz="quarter" idx="11"/>
          </p:nvPr>
        </p:nvSpPr>
        <p:spPr/>
        <p:txBody>
          <a:bodyPr/>
          <a:lstStyle>
            <a:lvl1pPr>
              <a:defRPr/>
            </a:lvl1pPr>
          </a:lstStyle>
          <a:p>
            <a:pPr>
              <a:defRPr/>
            </a:pPr>
            <a:endParaRPr lang="es-EC"/>
          </a:p>
        </p:txBody>
      </p:sp>
      <p:sp>
        <p:nvSpPr>
          <p:cNvPr id="6" name="17 Marcador de número de diapositiva"/>
          <p:cNvSpPr>
            <a:spLocks noGrp="1"/>
          </p:cNvSpPr>
          <p:nvPr>
            <p:ph type="sldNum" sz="quarter" idx="12"/>
          </p:nvPr>
        </p:nvSpPr>
        <p:spPr/>
        <p:txBody>
          <a:bodyPr/>
          <a:lstStyle>
            <a:lvl1pPr>
              <a:defRPr/>
            </a:lvl1pPr>
          </a:lstStyle>
          <a:p>
            <a:pPr>
              <a:defRPr/>
            </a:pPr>
            <a:fld id="{0A8D6E07-B7B2-4B52-86B7-70D744B1F069}" type="slidenum">
              <a:rPr lang="es-EC"/>
              <a:pPr>
                <a:defRPr/>
              </a:pPr>
              <a:t>‹Nº›</a:t>
            </a:fld>
            <a:endParaRPr lang="es-EC"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9 Marcador de fecha"/>
          <p:cNvSpPr>
            <a:spLocks noGrp="1"/>
          </p:cNvSpPr>
          <p:nvPr>
            <p:ph type="dt" sz="half" idx="10"/>
          </p:nvPr>
        </p:nvSpPr>
        <p:spPr/>
        <p:txBody>
          <a:bodyPr/>
          <a:lstStyle>
            <a:lvl1pPr>
              <a:defRPr/>
            </a:lvl1pPr>
          </a:lstStyle>
          <a:p>
            <a:pPr>
              <a:defRPr/>
            </a:pPr>
            <a:fld id="{E08F959D-F29E-4F5A-84CF-92A34F09290D}" type="datetimeFigureOut">
              <a:rPr lang="es-EC"/>
              <a:pPr>
                <a:defRPr/>
              </a:pPr>
              <a:t>16/12/2009</a:t>
            </a:fld>
            <a:endParaRPr lang="es-EC" dirty="0"/>
          </a:p>
        </p:txBody>
      </p:sp>
      <p:sp>
        <p:nvSpPr>
          <p:cNvPr id="5" name="21 Marcador de pie de página"/>
          <p:cNvSpPr>
            <a:spLocks noGrp="1"/>
          </p:cNvSpPr>
          <p:nvPr>
            <p:ph type="ftr" sz="quarter" idx="11"/>
          </p:nvPr>
        </p:nvSpPr>
        <p:spPr/>
        <p:txBody>
          <a:bodyPr/>
          <a:lstStyle>
            <a:lvl1pPr>
              <a:defRPr/>
            </a:lvl1pPr>
          </a:lstStyle>
          <a:p>
            <a:pPr>
              <a:defRPr/>
            </a:pPr>
            <a:endParaRPr lang="es-EC"/>
          </a:p>
        </p:txBody>
      </p:sp>
      <p:sp>
        <p:nvSpPr>
          <p:cNvPr id="6" name="17 Marcador de número de diapositiva"/>
          <p:cNvSpPr>
            <a:spLocks noGrp="1"/>
          </p:cNvSpPr>
          <p:nvPr>
            <p:ph type="sldNum" sz="quarter" idx="12"/>
          </p:nvPr>
        </p:nvSpPr>
        <p:spPr/>
        <p:txBody>
          <a:bodyPr/>
          <a:lstStyle>
            <a:lvl1pPr>
              <a:defRPr/>
            </a:lvl1pPr>
          </a:lstStyle>
          <a:p>
            <a:pPr>
              <a:defRPr/>
            </a:pPr>
            <a:fld id="{C87AB796-0B49-4441-96FE-1E36EB6C0A0B}" type="slidenum">
              <a:rPr lang="es-EC"/>
              <a:pPr>
                <a:defRPr/>
              </a:pPr>
              <a:t>‹Nº›</a:t>
            </a:fld>
            <a:endParaRPr lang="es-EC"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9F4AA5F8-4F4E-4806-8B49-5AD1BF3D9F39}" type="datetimeFigureOut">
              <a:rPr lang="es-EC"/>
              <a:pPr>
                <a:defRPr/>
              </a:pPr>
              <a:t>16/12/2009</a:t>
            </a:fld>
            <a:endParaRPr lang="es-EC" dirty="0"/>
          </a:p>
        </p:txBody>
      </p:sp>
      <p:sp>
        <p:nvSpPr>
          <p:cNvPr id="6" name="21 Marcador de pie de página"/>
          <p:cNvSpPr>
            <a:spLocks noGrp="1"/>
          </p:cNvSpPr>
          <p:nvPr>
            <p:ph type="ftr" sz="quarter" idx="11"/>
          </p:nvPr>
        </p:nvSpPr>
        <p:spPr/>
        <p:txBody>
          <a:bodyPr/>
          <a:lstStyle>
            <a:lvl1pPr>
              <a:defRPr/>
            </a:lvl1pPr>
          </a:lstStyle>
          <a:p>
            <a:pPr>
              <a:defRPr/>
            </a:pPr>
            <a:endParaRPr lang="es-EC"/>
          </a:p>
        </p:txBody>
      </p:sp>
      <p:sp>
        <p:nvSpPr>
          <p:cNvPr id="7" name="17 Marcador de número de diapositiva"/>
          <p:cNvSpPr>
            <a:spLocks noGrp="1"/>
          </p:cNvSpPr>
          <p:nvPr>
            <p:ph type="sldNum" sz="quarter" idx="12"/>
          </p:nvPr>
        </p:nvSpPr>
        <p:spPr/>
        <p:txBody>
          <a:bodyPr/>
          <a:lstStyle>
            <a:lvl1pPr>
              <a:defRPr/>
            </a:lvl1pPr>
          </a:lstStyle>
          <a:p>
            <a:pPr>
              <a:defRPr/>
            </a:pPr>
            <a:fld id="{64053237-BEF7-4A0F-96BC-7472922C4142}" type="slidenum">
              <a:rPr lang="es-EC"/>
              <a:pPr>
                <a:defRPr/>
              </a:pPr>
              <a:t>‹Nº›</a:t>
            </a:fld>
            <a:endParaRPr lang="es-EC"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fld id="{9481C174-AC06-49F1-AB23-893BA08F9797}" type="datetimeFigureOut">
              <a:rPr lang="es-EC"/>
              <a:pPr>
                <a:defRPr/>
              </a:pPr>
              <a:t>16/12/2009</a:t>
            </a:fld>
            <a:endParaRPr lang="es-EC" dirty="0"/>
          </a:p>
        </p:txBody>
      </p:sp>
      <p:sp>
        <p:nvSpPr>
          <p:cNvPr id="8" name="21 Marcador de pie de página"/>
          <p:cNvSpPr>
            <a:spLocks noGrp="1"/>
          </p:cNvSpPr>
          <p:nvPr>
            <p:ph type="ftr" sz="quarter" idx="11"/>
          </p:nvPr>
        </p:nvSpPr>
        <p:spPr/>
        <p:txBody>
          <a:bodyPr/>
          <a:lstStyle>
            <a:lvl1pPr>
              <a:defRPr/>
            </a:lvl1pPr>
          </a:lstStyle>
          <a:p>
            <a:pPr>
              <a:defRPr/>
            </a:pPr>
            <a:endParaRPr lang="es-EC"/>
          </a:p>
        </p:txBody>
      </p:sp>
      <p:sp>
        <p:nvSpPr>
          <p:cNvPr id="9" name="17 Marcador de número de diapositiva"/>
          <p:cNvSpPr>
            <a:spLocks noGrp="1"/>
          </p:cNvSpPr>
          <p:nvPr>
            <p:ph type="sldNum" sz="quarter" idx="12"/>
          </p:nvPr>
        </p:nvSpPr>
        <p:spPr/>
        <p:txBody>
          <a:bodyPr/>
          <a:lstStyle>
            <a:lvl1pPr>
              <a:defRPr/>
            </a:lvl1pPr>
          </a:lstStyle>
          <a:p>
            <a:pPr>
              <a:defRPr/>
            </a:pPr>
            <a:fld id="{0A309260-38B4-4F67-B9B8-00C2A7A92F24}" type="slidenum">
              <a:rPr lang="es-EC"/>
              <a:pPr>
                <a:defRPr/>
              </a:pPr>
              <a:t>‹Nº›</a:t>
            </a:fld>
            <a:endParaRPr lang="es-EC"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70D0A540-4A15-4066-8A4B-94F2846DD94B}" type="datetimeFigureOut">
              <a:rPr lang="es-EC"/>
              <a:pPr>
                <a:defRPr/>
              </a:pPr>
              <a:t>16/12/2009</a:t>
            </a:fld>
            <a:endParaRPr lang="es-EC" dirty="0"/>
          </a:p>
        </p:txBody>
      </p:sp>
      <p:sp>
        <p:nvSpPr>
          <p:cNvPr id="4" name="21 Marcador de pie de página"/>
          <p:cNvSpPr>
            <a:spLocks noGrp="1"/>
          </p:cNvSpPr>
          <p:nvPr>
            <p:ph type="ftr" sz="quarter" idx="11"/>
          </p:nvPr>
        </p:nvSpPr>
        <p:spPr/>
        <p:txBody>
          <a:bodyPr/>
          <a:lstStyle>
            <a:lvl1pPr>
              <a:defRPr/>
            </a:lvl1pPr>
          </a:lstStyle>
          <a:p>
            <a:pPr>
              <a:defRPr/>
            </a:pPr>
            <a:endParaRPr lang="es-EC"/>
          </a:p>
        </p:txBody>
      </p:sp>
      <p:sp>
        <p:nvSpPr>
          <p:cNvPr id="5" name="17 Marcador de número de diapositiva"/>
          <p:cNvSpPr>
            <a:spLocks noGrp="1"/>
          </p:cNvSpPr>
          <p:nvPr>
            <p:ph type="sldNum" sz="quarter" idx="12"/>
          </p:nvPr>
        </p:nvSpPr>
        <p:spPr/>
        <p:txBody>
          <a:bodyPr/>
          <a:lstStyle>
            <a:lvl1pPr>
              <a:defRPr/>
            </a:lvl1pPr>
          </a:lstStyle>
          <a:p>
            <a:pPr>
              <a:defRPr/>
            </a:pPr>
            <a:fld id="{E66AC851-7A23-49C9-81CD-A9B39A851642}" type="slidenum">
              <a:rPr lang="es-EC"/>
              <a:pPr>
                <a:defRPr/>
              </a:pPr>
              <a:t>‹Nº›</a:t>
            </a:fld>
            <a:endParaRPr lang="es-EC"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019C8D13-56E2-4845-9560-165D73F7ED16}" type="datetimeFigureOut">
              <a:rPr lang="es-EC"/>
              <a:pPr>
                <a:defRPr/>
              </a:pPr>
              <a:t>16/12/2009</a:t>
            </a:fld>
            <a:endParaRPr lang="es-EC" dirty="0"/>
          </a:p>
        </p:txBody>
      </p:sp>
      <p:sp>
        <p:nvSpPr>
          <p:cNvPr id="3" name="21 Marcador de pie de página"/>
          <p:cNvSpPr>
            <a:spLocks noGrp="1"/>
          </p:cNvSpPr>
          <p:nvPr>
            <p:ph type="ftr" sz="quarter" idx="11"/>
          </p:nvPr>
        </p:nvSpPr>
        <p:spPr/>
        <p:txBody>
          <a:bodyPr/>
          <a:lstStyle>
            <a:lvl1pPr>
              <a:defRPr/>
            </a:lvl1pPr>
          </a:lstStyle>
          <a:p>
            <a:pPr>
              <a:defRPr/>
            </a:pPr>
            <a:endParaRPr lang="es-EC"/>
          </a:p>
        </p:txBody>
      </p:sp>
      <p:sp>
        <p:nvSpPr>
          <p:cNvPr id="4" name="17 Marcador de número de diapositiva"/>
          <p:cNvSpPr>
            <a:spLocks noGrp="1"/>
          </p:cNvSpPr>
          <p:nvPr>
            <p:ph type="sldNum" sz="quarter" idx="12"/>
          </p:nvPr>
        </p:nvSpPr>
        <p:spPr/>
        <p:txBody>
          <a:bodyPr/>
          <a:lstStyle>
            <a:lvl1pPr>
              <a:defRPr/>
            </a:lvl1pPr>
          </a:lstStyle>
          <a:p>
            <a:pPr>
              <a:defRPr/>
            </a:pPr>
            <a:fld id="{60D7CB49-90B1-4ED6-AE35-19C2BF05C64C}" type="slidenum">
              <a:rPr lang="es-EC"/>
              <a:pPr>
                <a:defRPr/>
              </a:pPr>
              <a:t>‹Nº›</a:t>
            </a:fld>
            <a:endParaRPr lang="es-EC"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C576CEE7-3F20-4DBB-BDC6-ED7B848F08CD}" type="datetimeFigureOut">
              <a:rPr lang="es-EC"/>
              <a:pPr>
                <a:defRPr/>
              </a:pPr>
              <a:t>16/12/2009</a:t>
            </a:fld>
            <a:endParaRPr lang="es-EC" dirty="0"/>
          </a:p>
        </p:txBody>
      </p:sp>
      <p:sp>
        <p:nvSpPr>
          <p:cNvPr id="6" name="21 Marcador de pie de página"/>
          <p:cNvSpPr>
            <a:spLocks noGrp="1"/>
          </p:cNvSpPr>
          <p:nvPr>
            <p:ph type="ftr" sz="quarter" idx="11"/>
          </p:nvPr>
        </p:nvSpPr>
        <p:spPr/>
        <p:txBody>
          <a:bodyPr/>
          <a:lstStyle>
            <a:lvl1pPr>
              <a:defRPr/>
            </a:lvl1pPr>
          </a:lstStyle>
          <a:p>
            <a:pPr>
              <a:defRPr/>
            </a:pPr>
            <a:endParaRPr lang="es-EC"/>
          </a:p>
        </p:txBody>
      </p:sp>
      <p:sp>
        <p:nvSpPr>
          <p:cNvPr id="7" name="17 Marcador de número de diapositiva"/>
          <p:cNvSpPr>
            <a:spLocks noGrp="1"/>
          </p:cNvSpPr>
          <p:nvPr>
            <p:ph type="sldNum" sz="quarter" idx="12"/>
          </p:nvPr>
        </p:nvSpPr>
        <p:spPr/>
        <p:txBody>
          <a:bodyPr/>
          <a:lstStyle>
            <a:lvl1pPr>
              <a:defRPr/>
            </a:lvl1pPr>
          </a:lstStyle>
          <a:p>
            <a:pPr>
              <a:defRPr/>
            </a:pPr>
            <a:fld id="{3BBE8B93-4C5A-40AE-95BA-3A8B4BCA9881}" type="slidenum">
              <a:rPr lang="es-EC"/>
              <a:pPr>
                <a:defRPr/>
              </a:pPr>
              <a:t>‹Nº›</a:t>
            </a:fld>
            <a:endParaRPr lang="es-EC"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4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5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6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7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E738C0C2-0170-4E56-8DE2-0C8AE7B869B5}" type="datetimeFigureOut">
              <a:rPr lang="es-EC"/>
              <a:pPr>
                <a:defRPr/>
              </a:pPr>
              <a:t>16/12/2009</a:t>
            </a:fld>
            <a:endParaRPr lang="es-EC" dirty="0"/>
          </a:p>
        </p:txBody>
      </p:sp>
      <p:sp>
        <p:nvSpPr>
          <p:cNvPr id="10" name="5 Marcador de pie de página"/>
          <p:cNvSpPr>
            <a:spLocks noGrp="1"/>
          </p:cNvSpPr>
          <p:nvPr>
            <p:ph type="ftr" sz="quarter" idx="11"/>
          </p:nvPr>
        </p:nvSpPr>
        <p:spPr/>
        <p:txBody>
          <a:bodyPr/>
          <a:lstStyle>
            <a:lvl1pPr>
              <a:defRPr/>
            </a:lvl1pPr>
          </a:lstStyle>
          <a:p>
            <a:pPr>
              <a:defRPr/>
            </a:pPr>
            <a:endParaRPr lang="es-EC"/>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9F07D555-03A1-4A2D-8102-49401AE5D808}" type="slidenum">
              <a:rPr lang="es-EC"/>
              <a:pPr>
                <a:defRPr/>
              </a:pPr>
              <a:t>‹Nº›</a:t>
            </a:fld>
            <a:endParaRPr lang="es-EC"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052"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2053"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fld id="{06C0B921-35E4-472D-B1DB-852F3F4FB97B}" type="datetimeFigureOut">
              <a:rPr lang="es-EC"/>
              <a:pPr>
                <a:defRPr/>
              </a:pPr>
              <a:t>16/12/2009</a:t>
            </a:fld>
            <a:endParaRPr lang="es-EC"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s-EC"/>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Arial" charset="0"/>
              </a:defRPr>
            </a:lvl1pPr>
          </a:lstStyle>
          <a:p>
            <a:pPr>
              <a:defRPr/>
            </a:pPr>
            <a:fld id="{66D73778-ED7B-4279-9EE8-1718B9B75A75}" type="slidenum">
              <a:rPr lang="es-EC"/>
              <a:pPr>
                <a:defRPr/>
              </a:pPr>
              <a:t>‹Nº›</a:t>
            </a:fld>
            <a:endParaRPr lang="es-EC" dirty="0"/>
          </a:p>
        </p:txBody>
      </p:sp>
      <p:grpSp>
        <p:nvGrpSpPr>
          <p:cNvPr id="2057"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Tree>
  </p:cSld>
  <p:clrMap bg1="dk1" tx1="lt1" bg2="dk2" tx2="lt2" accent1="accent1" accent2="accent2" accent3="accent3" accent4="accent4" accent5="accent5" accent6="accent6" hlink="hlink" folHlink="folHlink"/>
  <p:sldLayoutIdLst>
    <p:sldLayoutId id="2147484018" r:id="rId1"/>
    <p:sldLayoutId id="2147484017" r:id="rId2"/>
    <p:sldLayoutId id="2147484016" r:id="rId3"/>
    <p:sldLayoutId id="2147484015" r:id="rId4"/>
    <p:sldLayoutId id="2147484014" r:id="rId5"/>
    <p:sldLayoutId id="2147484013" r:id="rId6"/>
    <p:sldLayoutId id="2147484012" r:id="rId7"/>
    <p:sldLayoutId id="2147484011" r:id="rId8"/>
    <p:sldLayoutId id="2147484019" r:id="rId9"/>
    <p:sldLayoutId id="2147484010" r:id="rId10"/>
    <p:sldLayoutId id="214748400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emf"/><Relationship Id="rId1" Type="http://schemas.openxmlformats.org/officeDocument/2006/relationships/slideLayout" Target="../slideLayouts/slideLayout5.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1.xml"/><Relationship Id="rId5" Type="http://schemas.openxmlformats.org/officeDocument/2006/relationships/package" Target="../embeddings/Documento_de_Microsoft_Office_Word1.docx"/><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pPr eaLnBrk="1" fontAlgn="auto" hangingPunct="1">
              <a:spcAft>
                <a:spcPts val="0"/>
              </a:spcAft>
              <a:defRPr/>
            </a:pPr>
            <a:r>
              <a:rPr lang="es-EC" sz="6000" dirty="0" smtClean="0">
                <a:latin typeface="Arial Black" pitchFamily="34" charset="0"/>
              </a:rPr>
              <a:t>VALORACIÓN DE ARTEFACTA S.A.</a:t>
            </a:r>
            <a:br>
              <a:rPr lang="es-EC" sz="6000" dirty="0" smtClean="0">
                <a:latin typeface="Arial Black" pitchFamily="34" charset="0"/>
              </a:rPr>
            </a:br>
            <a:endParaRPr lang="es-EC" sz="6000" dirty="0">
              <a:latin typeface="Arial Black" pitchFamily="34" charset="0"/>
            </a:endParaRPr>
          </a:p>
        </p:txBody>
      </p:sp>
      <p:sp>
        <p:nvSpPr>
          <p:cNvPr id="4099" name="4 Subtítulo"/>
          <p:cNvSpPr>
            <a:spLocks noGrp="1"/>
          </p:cNvSpPr>
          <p:nvPr>
            <p:ph type="subTitle" idx="1"/>
          </p:nvPr>
        </p:nvSpPr>
        <p:spPr>
          <a:xfrm>
            <a:off x="533400" y="3228975"/>
            <a:ext cx="7854950" cy="3057525"/>
          </a:xfrm>
        </p:spPr>
        <p:txBody>
          <a:bodyPr/>
          <a:lstStyle/>
          <a:p>
            <a:pPr marR="0" eaLnBrk="1" hangingPunct="1"/>
            <a:r>
              <a:rPr lang="es-EC" b="1" i="1" smtClean="0">
                <a:latin typeface="Batik Regular" pitchFamily="2" charset="0"/>
              </a:rPr>
              <a:t>Integrantes:</a:t>
            </a:r>
          </a:p>
          <a:p>
            <a:pPr marR="0" eaLnBrk="1" hangingPunct="1"/>
            <a:r>
              <a:rPr lang="es-EC" smtClean="0"/>
              <a:t>Lourdes González</a:t>
            </a:r>
          </a:p>
          <a:p>
            <a:pPr marR="0" eaLnBrk="1" hangingPunct="1"/>
            <a:r>
              <a:rPr lang="es-EC" smtClean="0"/>
              <a:t>Kerly Moyano</a:t>
            </a:r>
          </a:p>
          <a:p>
            <a:pPr marR="0" eaLnBrk="1" hangingPunct="1"/>
            <a:r>
              <a:rPr lang="es-EC" smtClean="0"/>
              <a:t>Sara Jiménez</a:t>
            </a:r>
          </a:p>
          <a:p>
            <a:pPr marR="0" eaLnBrk="1" hangingPunct="1"/>
            <a:endParaRPr lang="es-EC" smtClean="0"/>
          </a:p>
          <a:p>
            <a:pPr marR="0" algn="l" eaLnBrk="1" hangingPunct="1"/>
            <a:r>
              <a:rPr lang="es-EC" sz="1600" smtClean="0"/>
              <a:t>     “ Facilita tu vida”</a:t>
            </a:r>
          </a:p>
        </p:txBody>
      </p:sp>
      <p:pic>
        <p:nvPicPr>
          <p:cNvPr id="3078" name="Picture 6" descr="Ofertas de Trabajo » ARTEFACTA S.A."/>
          <p:cNvPicPr>
            <a:picLocks noChangeAspect="1" noChangeArrowheads="1"/>
          </p:cNvPicPr>
          <p:nvPr/>
        </p:nvPicPr>
        <p:blipFill>
          <a:blip r:embed="rId2" cstate="print"/>
          <a:srcRect/>
          <a:stretch>
            <a:fillRect/>
          </a:stretch>
        </p:blipFill>
        <p:spPr bwMode="auto">
          <a:xfrm>
            <a:off x="571472" y="3286124"/>
            <a:ext cx="4074496" cy="2214578"/>
          </a:xfrm>
          <a:prstGeom prst="roundRect">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25"/>
            <a:ext cx="8229600" cy="642938"/>
          </a:xfrm>
        </p:spPr>
        <p:txBody>
          <a:bodyPr>
            <a:normAutofit fontScale="90000"/>
          </a:bodyPr>
          <a:lstStyle/>
          <a:p>
            <a:pPr eaLnBrk="1" fontAlgn="auto" hangingPunct="1">
              <a:spcAft>
                <a:spcPts val="0"/>
              </a:spcAft>
              <a:defRPr/>
            </a:pPr>
            <a:r>
              <a:rPr lang="es-EC" dirty="0" smtClean="0"/>
              <a:t>Análisis del Entorno Económico</a:t>
            </a:r>
            <a:endParaRPr lang="es-EC" dirty="0"/>
          </a:p>
        </p:txBody>
      </p:sp>
      <p:sp>
        <p:nvSpPr>
          <p:cNvPr id="13315" name="2 Marcador de contenido"/>
          <p:cNvSpPr>
            <a:spLocks noGrp="1"/>
          </p:cNvSpPr>
          <p:nvPr>
            <p:ph idx="1"/>
          </p:nvPr>
        </p:nvSpPr>
        <p:spPr>
          <a:xfrm>
            <a:off x="457200" y="1214438"/>
            <a:ext cx="8229600" cy="5110162"/>
          </a:xfrm>
        </p:spPr>
        <p:txBody>
          <a:bodyPr/>
          <a:lstStyle/>
          <a:p>
            <a:pPr eaLnBrk="1" hangingPunct="1">
              <a:buFont typeface="Wingdings 2" pitchFamily="18" charset="2"/>
              <a:buNone/>
            </a:pPr>
            <a:r>
              <a:rPr lang="es-MX" b="1" i="1" u="sng" smtClean="0"/>
              <a:t>Análisis de la Industria: Sector Electrodomésticos</a:t>
            </a:r>
          </a:p>
          <a:p>
            <a:pPr eaLnBrk="1" hangingPunct="1"/>
            <a:r>
              <a:rPr lang="es-MX" sz="2000" smtClean="0">
                <a:latin typeface="Arial Narrow" pitchFamily="34" charset="0"/>
              </a:rPr>
              <a:t>Para el análisis del sector de electrodomésticos se ha considerado variables como: Empresas que se encuentran dentro del sector, análisis del cliente, productos mas vendidos entre otras; las cuales serán detalladas a continuación:</a:t>
            </a:r>
          </a:p>
          <a:p>
            <a:pPr lvl="1" eaLnBrk="1" hangingPunct="1"/>
            <a:r>
              <a:rPr lang="es-MX" sz="1800" b="1" u="sng" smtClean="0">
                <a:solidFill>
                  <a:srgbClr val="C00000"/>
                </a:solidFill>
              </a:rPr>
              <a:t>Principales grupos de Empresas del Sector</a:t>
            </a:r>
          </a:p>
          <a:p>
            <a:pPr lvl="1" eaLnBrk="1" hangingPunct="1"/>
            <a:endParaRPr lang="es-MX" sz="1800" b="1" u="sng" smtClean="0">
              <a:solidFill>
                <a:srgbClr val="C00000"/>
              </a:solidFill>
            </a:endParaRPr>
          </a:p>
          <a:p>
            <a:pPr lvl="1" eaLnBrk="1" hangingPunct="1">
              <a:buFont typeface="Wingdings 2" pitchFamily="18" charset="2"/>
              <a:buNone/>
            </a:pPr>
            <a:r>
              <a:rPr lang="es-ES_tradnl" sz="1800" smtClean="0"/>
              <a:t>    </a:t>
            </a:r>
            <a:r>
              <a:rPr lang="es-ES_tradnl" sz="2000" smtClean="0">
                <a:latin typeface="Arial Narrow" pitchFamily="34" charset="0"/>
              </a:rPr>
              <a:t>Créditos Económicos, Artefacta, Almacenes Japón, Orve Hogar, Comandato, La Ganga, Marcimex y Jaher .</a:t>
            </a:r>
          </a:p>
          <a:p>
            <a:pPr lvl="1" eaLnBrk="1" hangingPunct="1">
              <a:buFont typeface="Wingdings 2" pitchFamily="18" charset="2"/>
              <a:buNone/>
            </a:pPr>
            <a:endParaRPr lang="es-ES_tradnl" sz="1800" smtClean="0"/>
          </a:p>
          <a:p>
            <a:pPr lvl="1" eaLnBrk="1" hangingPunct="1"/>
            <a:r>
              <a:rPr lang="es-ES_tradnl" sz="1800" b="1" i="1" u="sng" smtClean="0">
                <a:solidFill>
                  <a:srgbClr val="C00000"/>
                </a:solidFill>
              </a:rPr>
              <a:t>Principales </a:t>
            </a:r>
            <a:r>
              <a:rPr lang="es-ES_tradnl" sz="1800" b="1" u="sng" smtClean="0">
                <a:solidFill>
                  <a:srgbClr val="C00000"/>
                </a:solidFill>
              </a:rPr>
              <a:t>Clientes</a:t>
            </a:r>
          </a:p>
          <a:p>
            <a:pPr lvl="1" eaLnBrk="1" hangingPunct="1">
              <a:buFont typeface="Wingdings 2" pitchFamily="18" charset="2"/>
              <a:buNone/>
            </a:pPr>
            <a:endParaRPr lang="es-ES_tradnl" sz="1800" b="1" u="sng" smtClean="0">
              <a:solidFill>
                <a:srgbClr val="C00000"/>
              </a:solidFill>
            </a:endParaRPr>
          </a:p>
          <a:p>
            <a:pPr lvl="1" algn="just" eaLnBrk="1" hangingPunct="1">
              <a:buFont typeface="Wingdings 2" pitchFamily="18" charset="2"/>
              <a:buNone/>
            </a:pPr>
            <a:r>
              <a:rPr lang="es-EC" sz="1800" smtClean="0"/>
              <a:t>    </a:t>
            </a:r>
            <a:r>
              <a:rPr lang="es-EC" sz="2000" smtClean="0">
                <a:latin typeface="Arial Narrow" pitchFamily="34" charset="0"/>
              </a:rPr>
              <a:t>Artefacta que es un Retail Comercial se dirige a Niveles Socio Económicos C y D es decir a Niveles Medio Bajo y Bajo principalmente. Posee un grupo muy importante de clientes a los que denomina Clientes Reiterativos que ocupan un 67% de su cartera.</a:t>
            </a:r>
          </a:p>
          <a:p>
            <a:pPr lvl="1" algn="just" eaLnBrk="1" hangingPunct="1">
              <a:buFont typeface="Wingdings 2" pitchFamily="18" charset="2"/>
              <a:buNone/>
            </a:pPr>
            <a:endParaRPr lang="es-EC" sz="1800" b="1" u="sng" smtClean="0">
              <a:solidFill>
                <a:srgbClr val="C00000"/>
              </a:solidFill>
            </a:endParaRPr>
          </a:p>
          <a:p>
            <a:pPr lvl="1" eaLnBrk="1" hangingPunct="1"/>
            <a:endParaRPr lang="es-EC" sz="1800" smtClean="0"/>
          </a:p>
          <a:p>
            <a:pPr lvl="1" eaLnBrk="1" hangingPunct="1">
              <a:buFont typeface="Wingdings 2" pitchFamily="18" charset="2"/>
              <a:buNone/>
            </a:pPr>
            <a:endParaRPr lang="es-EC" sz="1800" smtClean="0">
              <a:latin typeface="Arial Narrow" pitchFamily="34" charset="0"/>
            </a:endParaRPr>
          </a:p>
          <a:p>
            <a:pPr eaLnBrk="1" hangingPunct="1">
              <a:buFont typeface="Wingdings 2" pitchFamily="18" charset="2"/>
              <a:buNone/>
            </a:pPr>
            <a:endParaRPr lang="es-EC" sz="2000" smtClean="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75"/>
            <a:ext cx="8229600" cy="785813"/>
          </a:xfrm>
        </p:spPr>
        <p:txBody>
          <a:bodyPr>
            <a:normAutofit fontScale="90000"/>
          </a:bodyPr>
          <a:lstStyle/>
          <a:p>
            <a:pPr algn="ctr" eaLnBrk="1" fontAlgn="auto" hangingPunct="1">
              <a:spcAft>
                <a:spcPts val="0"/>
              </a:spcAft>
              <a:defRPr/>
            </a:pPr>
            <a:r>
              <a:rPr lang="es-EC" b="1" dirty="0" smtClean="0"/>
              <a:t>Perfil del Cliente de </a:t>
            </a:r>
            <a:r>
              <a:rPr lang="es-EC" b="1" dirty="0" err="1" smtClean="0"/>
              <a:t>Artefacta</a:t>
            </a:r>
            <a:endParaRPr lang="es-EC" b="1" dirty="0"/>
          </a:p>
        </p:txBody>
      </p:sp>
      <p:sp>
        <p:nvSpPr>
          <p:cNvPr id="14339" name="11 Marcador de texto"/>
          <p:cNvSpPr>
            <a:spLocks noGrp="1"/>
          </p:cNvSpPr>
          <p:nvPr>
            <p:ph type="body" idx="1"/>
          </p:nvPr>
        </p:nvSpPr>
        <p:spPr>
          <a:xfrm>
            <a:off x="457200" y="1855788"/>
            <a:ext cx="4040188" cy="658812"/>
          </a:xfrm>
        </p:spPr>
        <p:txBody>
          <a:bodyPr/>
          <a:lstStyle/>
          <a:p>
            <a:pPr eaLnBrk="1" hangingPunct="1"/>
            <a:r>
              <a:rPr lang="es-EC" smtClean="0"/>
              <a:t>Nivel Socio Económico</a:t>
            </a:r>
          </a:p>
        </p:txBody>
      </p:sp>
      <p:sp>
        <p:nvSpPr>
          <p:cNvPr id="14340" name="12 Marcador de texto"/>
          <p:cNvSpPr>
            <a:spLocks noGrp="1"/>
          </p:cNvSpPr>
          <p:nvPr>
            <p:ph type="body" sz="half" idx="3"/>
          </p:nvPr>
        </p:nvSpPr>
        <p:spPr>
          <a:xfrm>
            <a:off x="4645025" y="1860550"/>
            <a:ext cx="4041775" cy="654050"/>
          </a:xfrm>
        </p:spPr>
        <p:txBody>
          <a:bodyPr/>
          <a:lstStyle/>
          <a:p>
            <a:pPr eaLnBrk="1" hangingPunct="1"/>
            <a:r>
              <a:rPr lang="es-EC" smtClean="0"/>
              <a:t>Edad del jefe de Hogar</a:t>
            </a:r>
          </a:p>
        </p:txBody>
      </p:sp>
      <p:pic>
        <p:nvPicPr>
          <p:cNvPr id="14341" name="Picture 3"/>
          <p:cNvPicPr>
            <a:picLocks noGrp="1" noChangeAspect="1" noChangeArrowheads="1"/>
          </p:cNvPicPr>
          <p:nvPr>
            <p:ph sz="quarter" idx="2"/>
          </p:nvPr>
        </p:nvPicPr>
        <p:blipFill>
          <a:blip r:embed="rId2" cstate="print"/>
          <a:srcRect/>
          <a:stretch>
            <a:fillRect/>
          </a:stretch>
        </p:blipFill>
        <p:spPr>
          <a:xfrm>
            <a:off x="457200" y="2500313"/>
            <a:ext cx="4040188" cy="3714750"/>
          </a:xfrm>
          <a:noFill/>
        </p:spPr>
      </p:pic>
      <p:sp>
        <p:nvSpPr>
          <p:cNvPr id="14342" name="10 Marcador de contenido"/>
          <p:cNvSpPr>
            <a:spLocks noGrp="1"/>
          </p:cNvSpPr>
          <p:nvPr>
            <p:ph sz="quarter" idx="4"/>
          </p:nvPr>
        </p:nvSpPr>
        <p:spPr>
          <a:xfrm>
            <a:off x="4645025" y="2514600"/>
            <a:ext cx="4041775" cy="3846513"/>
          </a:xfrm>
        </p:spPr>
        <p:txBody>
          <a:bodyPr/>
          <a:lstStyle/>
          <a:p>
            <a:pPr eaLnBrk="1" hangingPunct="1"/>
            <a:r>
              <a:rPr lang="es-EC" sz="2400" smtClean="0">
                <a:latin typeface="Arial Narrow" pitchFamily="34" charset="0"/>
              </a:rPr>
              <a:t>Edad del jefe de Hogar</a:t>
            </a:r>
          </a:p>
        </p:txBody>
      </p:sp>
      <p:pic>
        <p:nvPicPr>
          <p:cNvPr id="4" name="Picture 2" descr="C:\$RECYCLE.BIN\S-1-5-21-2142180306-4284372283-4122115616-1000\$REOWK54.jpg"/>
          <p:cNvPicPr>
            <a:picLocks noChangeAspect="1" noChangeArrowheads="1"/>
          </p:cNvPicPr>
          <p:nvPr/>
        </p:nvPicPr>
        <p:blipFill>
          <a:blip r:embed="rId3" cstate="print"/>
          <a:srcRect/>
          <a:stretch>
            <a:fillRect/>
          </a:stretch>
        </p:blipFill>
        <p:spPr bwMode="auto">
          <a:xfrm>
            <a:off x="8001024" y="285728"/>
            <a:ext cx="928694" cy="571500"/>
          </a:xfrm>
          <a:prstGeom prst="rect">
            <a:avLst/>
          </a:prstGeom>
          <a:ln>
            <a:noFill/>
          </a:ln>
          <a:effectLst>
            <a:softEdge rad="112500"/>
          </a:effectLst>
        </p:spPr>
      </p:pic>
      <p:pic>
        <p:nvPicPr>
          <p:cNvPr id="14344" name="Picture 4"/>
          <p:cNvPicPr>
            <a:picLocks noChangeAspect="1" noChangeArrowheads="1"/>
          </p:cNvPicPr>
          <p:nvPr/>
        </p:nvPicPr>
        <p:blipFill>
          <a:blip r:embed="rId4" cstate="print"/>
          <a:srcRect/>
          <a:stretch>
            <a:fillRect/>
          </a:stretch>
        </p:blipFill>
        <p:spPr bwMode="auto">
          <a:xfrm>
            <a:off x="4643438" y="2500313"/>
            <a:ext cx="4089400" cy="3786187"/>
          </a:xfrm>
          <a:prstGeom prst="rect">
            <a:avLst/>
          </a:prstGeom>
          <a:noFill/>
          <a:ln w="9525">
            <a:noFill/>
            <a:miter lim="800000"/>
            <a:headEnd/>
            <a:tailEnd/>
          </a:ln>
        </p:spPr>
      </p:pic>
      <p:sp>
        <p:nvSpPr>
          <p:cNvPr id="14345" name="13 CuadroTexto"/>
          <p:cNvSpPr txBox="1">
            <a:spLocks noChangeArrowheads="1"/>
          </p:cNvSpPr>
          <p:nvPr/>
        </p:nvSpPr>
        <p:spPr bwMode="auto">
          <a:xfrm>
            <a:off x="500063" y="6143625"/>
            <a:ext cx="1568450" cy="261938"/>
          </a:xfrm>
          <a:prstGeom prst="rect">
            <a:avLst/>
          </a:prstGeom>
          <a:noFill/>
          <a:ln w="9525">
            <a:noFill/>
            <a:miter lim="800000"/>
            <a:headEnd/>
            <a:tailEnd/>
          </a:ln>
        </p:spPr>
        <p:txBody>
          <a:bodyPr wrap="none">
            <a:spAutoFit/>
          </a:bodyPr>
          <a:lstStyle/>
          <a:p>
            <a:r>
              <a:rPr lang="es-EC" sz="1100"/>
              <a:t>Fuente: Artefacta S.A.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Marcador de texto"/>
          <p:cNvSpPr>
            <a:spLocks noGrp="1"/>
          </p:cNvSpPr>
          <p:nvPr>
            <p:ph type="body" idx="1"/>
          </p:nvPr>
        </p:nvSpPr>
        <p:spPr>
          <a:xfrm>
            <a:off x="500063" y="357188"/>
            <a:ext cx="4040187" cy="857250"/>
          </a:xfrm>
        </p:spPr>
        <p:txBody>
          <a:bodyPr/>
          <a:lstStyle/>
          <a:p>
            <a:pPr algn="ctr" eaLnBrk="1" hangingPunct="1"/>
            <a:r>
              <a:rPr lang="es-EC" smtClean="0"/>
              <a:t>Nivel Socio Económico</a:t>
            </a:r>
          </a:p>
          <a:p>
            <a:pPr algn="ctr" eaLnBrk="1" hangingPunct="1"/>
            <a:r>
              <a:rPr lang="es-EC" smtClean="0"/>
              <a:t>(Artefacta)</a:t>
            </a:r>
          </a:p>
        </p:txBody>
      </p:sp>
      <p:sp>
        <p:nvSpPr>
          <p:cNvPr id="15363" name="7 Marcador de texto"/>
          <p:cNvSpPr>
            <a:spLocks noGrp="1"/>
          </p:cNvSpPr>
          <p:nvPr>
            <p:ph type="body" sz="half" idx="3"/>
          </p:nvPr>
        </p:nvSpPr>
        <p:spPr>
          <a:xfrm>
            <a:off x="4645025" y="357188"/>
            <a:ext cx="4041775" cy="857250"/>
          </a:xfrm>
        </p:spPr>
        <p:txBody>
          <a:bodyPr/>
          <a:lstStyle/>
          <a:p>
            <a:pPr algn="ctr" eaLnBrk="1" hangingPunct="1"/>
            <a:r>
              <a:rPr lang="es-EC" smtClean="0"/>
              <a:t>Edad del Jefe de Hogar</a:t>
            </a:r>
          </a:p>
          <a:p>
            <a:pPr algn="ctr" eaLnBrk="1" hangingPunct="1"/>
            <a:r>
              <a:rPr lang="es-EC" smtClean="0"/>
              <a:t>( Artefacta)</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
        <p:nvSpPr>
          <p:cNvPr id="15365" name="11 CuadroTexto"/>
          <p:cNvSpPr txBox="1">
            <a:spLocks noChangeArrowheads="1"/>
          </p:cNvSpPr>
          <p:nvPr/>
        </p:nvSpPr>
        <p:spPr bwMode="auto">
          <a:xfrm>
            <a:off x="500063" y="6357938"/>
            <a:ext cx="1568450" cy="261937"/>
          </a:xfrm>
          <a:prstGeom prst="rect">
            <a:avLst/>
          </a:prstGeom>
          <a:noFill/>
          <a:ln w="9525">
            <a:noFill/>
            <a:miter lim="800000"/>
            <a:headEnd/>
            <a:tailEnd/>
          </a:ln>
        </p:spPr>
        <p:txBody>
          <a:bodyPr wrap="none">
            <a:spAutoFit/>
          </a:bodyPr>
          <a:lstStyle/>
          <a:p>
            <a:r>
              <a:rPr lang="es-EC" sz="1100"/>
              <a:t>Fuente :Artefacta S.A.</a:t>
            </a:r>
          </a:p>
        </p:txBody>
      </p:sp>
      <p:pic>
        <p:nvPicPr>
          <p:cNvPr id="15366" name="Picture 8"/>
          <p:cNvPicPr>
            <a:picLocks noGrp="1" noChangeAspect="1" noChangeArrowheads="1"/>
          </p:cNvPicPr>
          <p:nvPr>
            <p:ph sz="quarter" idx="2"/>
          </p:nvPr>
        </p:nvPicPr>
        <p:blipFill>
          <a:blip r:embed="rId3" cstate="print"/>
          <a:srcRect/>
          <a:stretch>
            <a:fillRect/>
          </a:stretch>
        </p:blipFill>
        <p:spPr>
          <a:xfrm>
            <a:off x="428625" y="1785938"/>
            <a:ext cx="3895725" cy="4214812"/>
          </a:xfrm>
          <a:noFill/>
        </p:spPr>
      </p:pic>
      <p:pic>
        <p:nvPicPr>
          <p:cNvPr id="15367" name="Picture 9"/>
          <p:cNvPicPr>
            <a:picLocks noGrp="1" noChangeAspect="1" noChangeArrowheads="1"/>
          </p:cNvPicPr>
          <p:nvPr>
            <p:ph sz="quarter" idx="4"/>
          </p:nvPr>
        </p:nvPicPr>
        <p:blipFill>
          <a:blip r:embed="rId4" cstate="print"/>
          <a:srcRect/>
          <a:stretch>
            <a:fillRect/>
          </a:stretch>
        </p:blipFill>
        <p:spPr>
          <a:xfrm>
            <a:off x="4645025" y="1785938"/>
            <a:ext cx="4041775" cy="4214812"/>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16387" name="Picture 8"/>
          <p:cNvPicPr>
            <a:picLocks noGrp="1" noChangeAspect="1" noChangeArrowheads="1"/>
          </p:cNvPicPr>
          <p:nvPr>
            <p:ph idx="1"/>
          </p:nvPr>
        </p:nvPicPr>
        <p:blipFill>
          <a:blip r:embed="rId3" cstate="print"/>
          <a:srcRect/>
          <a:stretch>
            <a:fillRect/>
          </a:stretch>
        </p:blipFill>
        <p:spPr>
          <a:xfrm>
            <a:off x="466725" y="571500"/>
            <a:ext cx="8105775" cy="5753100"/>
          </a:xfrm>
          <a:noFill/>
        </p:spPr>
      </p:pic>
      <p:sp>
        <p:nvSpPr>
          <p:cNvPr id="16388" name="26 CuadroTexto"/>
          <p:cNvSpPr txBox="1">
            <a:spLocks noChangeArrowheads="1"/>
          </p:cNvSpPr>
          <p:nvPr/>
        </p:nvSpPr>
        <p:spPr bwMode="auto">
          <a:xfrm>
            <a:off x="500063" y="6357938"/>
            <a:ext cx="1644650" cy="261937"/>
          </a:xfrm>
          <a:prstGeom prst="rect">
            <a:avLst/>
          </a:prstGeom>
          <a:noFill/>
          <a:ln w="9525">
            <a:noFill/>
            <a:miter lim="800000"/>
            <a:headEnd/>
            <a:tailEnd/>
          </a:ln>
        </p:spPr>
        <p:txBody>
          <a:bodyPr wrap="none">
            <a:spAutoFit/>
          </a:bodyPr>
          <a:lstStyle/>
          <a:p>
            <a:r>
              <a:rPr lang="es-EC" sz="1100"/>
              <a:t>Fuente:  Artefacta S. 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17411" name="Picture 2"/>
          <p:cNvPicPr>
            <a:picLocks noGrp="1" noChangeAspect="1" noChangeArrowheads="1"/>
          </p:cNvPicPr>
          <p:nvPr>
            <p:ph idx="1"/>
          </p:nvPr>
        </p:nvPicPr>
        <p:blipFill>
          <a:blip r:embed="rId3" cstate="print"/>
          <a:srcRect/>
          <a:stretch>
            <a:fillRect/>
          </a:stretch>
        </p:blipFill>
        <p:spPr>
          <a:xfrm>
            <a:off x="522288" y="1000125"/>
            <a:ext cx="8193087" cy="5254625"/>
          </a:xfrm>
          <a:noFill/>
        </p:spPr>
      </p:pic>
      <p:sp>
        <p:nvSpPr>
          <p:cNvPr id="17412" name="5 CuadroTexto"/>
          <p:cNvSpPr txBox="1">
            <a:spLocks noChangeArrowheads="1"/>
          </p:cNvSpPr>
          <p:nvPr/>
        </p:nvSpPr>
        <p:spPr bwMode="auto">
          <a:xfrm>
            <a:off x="571500" y="6286500"/>
            <a:ext cx="1606550" cy="261938"/>
          </a:xfrm>
          <a:prstGeom prst="rect">
            <a:avLst/>
          </a:prstGeom>
          <a:noFill/>
          <a:ln w="9525">
            <a:noFill/>
            <a:miter lim="800000"/>
            <a:headEnd/>
            <a:tailEnd/>
          </a:ln>
        </p:spPr>
        <p:txBody>
          <a:bodyPr wrap="none">
            <a:spAutoFit/>
          </a:bodyPr>
          <a:lstStyle/>
          <a:p>
            <a:r>
              <a:rPr lang="es-EC" sz="1100"/>
              <a:t>Fuente: Artefacta S. 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Marcador de texto"/>
          <p:cNvSpPr>
            <a:spLocks noGrp="1"/>
          </p:cNvSpPr>
          <p:nvPr>
            <p:ph type="body" idx="1"/>
          </p:nvPr>
        </p:nvSpPr>
        <p:spPr>
          <a:xfrm>
            <a:off x="457200" y="500063"/>
            <a:ext cx="4040188" cy="1000125"/>
          </a:xfrm>
        </p:spPr>
        <p:txBody>
          <a:bodyPr/>
          <a:lstStyle/>
          <a:p>
            <a:pPr algn="ctr" eaLnBrk="1" hangingPunct="1"/>
            <a:r>
              <a:rPr lang="es-EC" smtClean="0"/>
              <a:t/>
            </a:r>
            <a:br>
              <a:rPr lang="es-EC" smtClean="0"/>
            </a:br>
            <a:r>
              <a:rPr lang="es-EC" smtClean="0"/>
              <a:t>¿Quiénes toman la decisión de compra?</a:t>
            </a:r>
          </a:p>
        </p:txBody>
      </p:sp>
      <p:sp>
        <p:nvSpPr>
          <p:cNvPr id="8" name="7 Marcador de texto"/>
          <p:cNvSpPr>
            <a:spLocks noGrp="1"/>
          </p:cNvSpPr>
          <p:nvPr>
            <p:ph type="body" sz="half" idx="3"/>
          </p:nvPr>
        </p:nvSpPr>
        <p:spPr>
          <a:xfrm>
            <a:off x="4645025" y="785813"/>
            <a:ext cx="4041775" cy="714375"/>
          </a:xfrm>
        </p:spPr>
        <p:txBody>
          <a:bodyPr>
            <a:normAutofit lnSpcReduction="10000"/>
          </a:bodyPr>
          <a:lstStyle/>
          <a:p>
            <a:pPr algn="ctr" eaLnBrk="1" fontAlgn="auto" hangingPunct="1">
              <a:spcAft>
                <a:spcPts val="0"/>
              </a:spcAft>
              <a:buClr>
                <a:schemeClr val="accent3"/>
              </a:buClr>
              <a:buFont typeface="Wingdings 2"/>
              <a:buNone/>
              <a:defRPr/>
            </a:pPr>
            <a:r>
              <a:rPr lang="es-EC" dirty="0" smtClean="0"/>
              <a:t>¿Cómo compran los clientes?</a:t>
            </a:r>
            <a:endParaRPr lang="es-EC" dirty="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18437" name="Picture 2"/>
          <p:cNvPicPr>
            <a:picLocks noGrp="1" noChangeAspect="1" noChangeArrowheads="1"/>
          </p:cNvPicPr>
          <p:nvPr>
            <p:ph sz="quarter" idx="2"/>
          </p:nvPr>
        </p:nvPicPr>
        <p:blipFill>
          <a:blip r:embed="rId3" cstate="print"/>
          <a:srcRect/>
          <a:stretch>
            <a:fillRect/>
          </a:stretch>
        </p:blipFill>
        <p:spPr>
          <a:xfrm>
            <a:off x="457200" y="2000250"/>
            <a:ext cx="4040188" cy="4214813"/>
          </a:xfrm>
          <a:noFill/>
        </p:spPr>
      </p:pic>
      <p:pic>
        <p:nvPicPr>
          <p:cNvPr id="18438" name="Picture 3"/>
          <p:cNvPicPr>
            <a:picLocks noGrp="1" noChangeAspect="1" noChangeArrowheads="1"/>
          </p:cNvPicPr>
          <p:nvPr>
            <p:ph sz="quarter" idx="4"/>
          </p:nvPr>
        </p:nvPicPr>
        <p:blipFill>
          <a:blip r:embed="rId4" cstate="print"/>
          <a:srcRect/>
          <a:stretch>
            <a:fillRect/>
          </a:stretch>
        </p:blipFill>
        <p:spPr>
          <a:xfrm>
            <a:off x="4645025" y="2000250"/>
            <a:ext cx="4041775" cy="4214813"/>
          </a:xfrm>
          <a:noFill/>
        </p:spPr>
      </p:pic>
      <p:sp>
        <p:nvSpPr>
          <p:cNvPr id="18439" name="12 CuadroTexto"/>
          <p:cNvSpPr txBox="1">
            <a:spLocks noChangeArrowheads="1"/>
          </p:cNvSpPr>
          <p:nvPr/>
        </p:nvSpPr>
        <p:spPr bwMode="auto">
          <a:xfrm>
            <a:off x="571500" y="6143625"/>
            <a:ext cx="1568450" cy="261938"/>
          </a:xfrm>
          <a:prstGeom prst="rect">
            <a:avLst/>
          </a:prstGeom>
          <a:noFill/>
          <a:ln w="9525">
            <a:noFill/>
            <a:miter lim="800000"/>
            <a:headEnd/>
            <a:tailEnd/>
          </a:ln>
        </p:spPr>
        <p:txBody>
          <a:bodyPr wrap="none">
            <a:spAutoFit/>
          </a:bodyPr>
          <a:lstStyle/>
          <a:p>
            <a:r>
              <a:rPr lang="es-EC" sz="1100"/>
              <a:t>Fuente: Artefacta S.A.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581025"/>
          </a:xfrm>
        </p:spPr>
        <p:txBody>
          <a:bodyPr>
            <a:normAutofit fontScale="90000"/>
          </a:bodyPr>
          <a:lstStyle/>
          <a:p>
            <a:pPr eaLnBrk="1" fontAlgn="auto" hangingPunct="1">
              <a:spcAft>
                <a:spcPts val="0"/>
              </a:spcAft>
              <a:defRPr/>
            </a:pPr>
            <a:r>
              <a:rPr lang="es-EC" dirty="0" smtClean="0"/>
              <a:t>Participación de Mercado</a:t>
            </a:r>
            <a:endParaRPr lang="es-EC" dirty="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20484" name="Picture 2"/>
          <p:cNvPicPr>
            <a:picLocks noGrp="1" noChangeAspect="1" noChangeArrowheads="1"/>
          </p:cNvPicPr>
          <p:nvPr>
            <p:ph idx="1"/>
          </p:nvPr>
        </p:nvPicPr>
        <p:blipFill>
          <a:blip r:embed="rId3" cstate="print"/>
          <a:srcRect/>
          <a:stretch>
            <a:fillRect/>
          </a:stretch>
        </p:blipFill>
        <p:spPr>
          <a:xfrm>
            <a:off x="1214414" y="1500174"/>
            <a:ext cx="7000875" cy="4643438"/>
          </a:xfrm>
          <a:prstGeom prst="roundRect">
            <a:avLst>
              <a:gd name="adj" fmla="val 8594"/>
            </a:avLst>
          </a:prstGeom>
          <a:solidFill>
            <a:srgbClr val="FFFFFF">
              <a:shade val="85000"/>
            </a:srgbClr>
          </a:solidFill>
          <a:effectLst>
            <a:reflection blurRad="12700" stA="38000" endPos="28000" dist="5000" dir="5400000" sy="-100000" algn="bl" rotWithShape="0"/>
          </a:effectLst>
        </p:spPr>
      </p:pic>
      <p:sp>
        <p:nvSpPr>
          <p:cNvPr id="20485" name="5 CuadroTexto"/>
          <p:cNvSpPr txBox="1">
            <a:spLocks noChangeArrowheads="1"/>
          </p:cNvSpPr>
          <p:nvPr/>
        </p:nvSpPr>
        <p:spPr bwMode="auto">
          <a:xfrm>
            <a:off x="1071563" y="6357938"/>
            <a:ext cx="1690687" cy="277812"/>
          </a:xfrm>
          <a:prstGeom prst="rect">
            <a:avLst/>
          </a:prstGeom>
          <a:noFill/>
          <a:ln w="9525">
            <a:noFill/>
            <a:miter lim="800000"/>
            <a:headEnd/>
            <a:tailEnd/>
          </a:ln>
        </p:spPr>
        <p:txBody>
          <a:bodyPr wrap="none">
            <a:spAutoFit/>
          </a:bodyPr>
          <a:lstStyle/>
          <a:p>
            <a:r>
              <a:rPr lang="es-EC" sz="1200"/>
              <a:t>Fuente: Artefacta S.A.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438150"/>
          </a:xfrm>
        </p:spPr>
        <p:txBody>
          <a:bodyPr>
            <a:normAutofit fontScale="90000"/>
          </a:bodyPr>
          <a:lstStyle/>
          <a:p>
            <a:pPr eaLnBrk="1" fontAlgn="auto" hangingPunct="1">
              <a:spcAft>
                <a:spcPts val="0"/>
              </a:spcAft>
              <a:defRPr/>
            </a:pPr>
            <a:r>
              <a:rPr lang="es-EC" sz="3600" b="1" dirty="0" smtClean="0"/>
              <a:t>Principales Competidores </a:t>
            </a:r>
            <a:endParaRPr lang="es-EC" sz="3600" b="1" dirty="0"/>
          </a:p>
        </p:txBody>
      </p:sp>
      <p:sp>
        <p:nvSpPr>
          <p:cNvPr id="21507" name="2 Marcador de contenido"/>
          <p:cNvSpPr>
            <a:spLocks noGrp="1"/>
          </p:cNvSpPr>
          <p:nvPr>
            <p:ph idx="1"/>
          </p:nvPr>
        </p:nvSpPr>
        <p:spPr>
          <a:xfrm>
            <a:off x="457200" y="1214438"/>
            <a:ext cx="8229600" cy="5110162"/>
          </a:xfrm>
        </p:spPr>
        <p:txBody>
          <a:bodyPr/>
          <a:lstStyle/>
          <a:p>
            <a:pPr eaLnBrk="1" hangingPunct="1"/>
            <a:r>
              <a:rPr lang="es-EC" sz="2800" smtClean="0">
                <a:latin typeface="Arial Narrow" pitchFamily="34" charset="0"/>
              </a:rPr>
              <a:t>Créditos Económicos</a:t>
            </a:r>
          </a:p>
          <a:p>
            <a:pPr eaLnBrk="1" hangingPunct="1"/>
            <a:r>
              <a:rPr lang="es-EC" sz="2800" smtClean="0">
                <a:latin typeface="Arial Narrow" pitchFamily="34" charset="0"/>
              </a:rPr>
              <a:t>Comandato</a:t>
            </a:r>
          </a:p>
          <a:p>
            <a:pPr eaLnBrk="1" hangingPunct="1"/>
            <a:r>
              <a:rPr lang="es-EC" sz="2800" smtClean="0">
                <a:latin typeface="Arial Narrow" pitchFamily="34" charset="0"/>
              </a:rPr>
              <a:t>La Ganga</a:t>
            </a:r>
          </a:p>
          <a:p>
            <a:pPr eaLnBrk="1" hangingPunct="1"/>
            <a:r>
              <a:rPr lang="es-EC" sz="2800" smtClean="0">
                <a:latin typeface="Arial Narrow" pitchFamily="34" charset="0"/>
              </a:rPr>
              <a:t>Jaher</a:t>
            </a:r>
          </a:p>
          <a:p>
            <a:pPr eaLnBrk="1" hangingPunct="1"/>
            <a:r>
              <a:rPr lang="es-EC" sz="2800" smtClean="0">
                <a:latin typeface="Arial Narrow" pitchFamily="34" charset="0"/>
              </a:rPr>
              <a:t>Almacenes Japón</a:t>
            </a:r>
          </a:p>
          <a:p>
            <a:pPr eaLnBrk="1" hangingPunct="1"/>
            <a:r>
              <a:rPr lang="es-EC" sz="2800" smtClean="0">
                <a:latin typeface="Arial Narrow" pitchFamily="34" charset="0"/>
              </a:rPr>
              <a:t>Orve Hogar</a:t>
            </a:r>
          </a:p>
          <a:p>
            <a:pPr eaLnBrk="1" hangingPunct="1"/>
            <a:r>
              <a:rPr lang="es-EC" sz="2800" smtClean="0">
                <a:latin typeface="Arial Narrow" pitchFamily="34" charset="0"/>
              </a:rPr>
              <a:t>Marcimex</a:t>
            </a:r>
          </a:p>
          <a:p>
            <a:pPr eaLnBrk="1" hangingPunct="1"/>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50"/>
            <a:ext cx="8229600" cy="785813"/>
          </a:xfrm>
        </p:spPr>
        <p:txBody>
          <a:bodyPr>
            <a:normAutofit fontScale="90000"/>
          </a:bodyPr>
          <a:lstStyle/>
          <a:p>
            <a:pPr eaLnBrk="1" fontAlgn="auto" hangingPunct="1">
              <a:spcAft>
                <a:spcPts val="0"/>
              </a:spcAft>
              <a:defRPr/>
            </a:pPr>
            <a:r>
              <a:rPr lang="es-EC" b="1" i="1" dirty="0" smtClean="0"/>
              <a:t>Análisis del FODA</a:t>
            </a:r>
            <a:endParaRPr lang="es-EC" b="1" i="1" dirty="0"/>
          </a:p>
        </p:txBody>
      </p:sp>
      <p:sp>
        <p:nvSpPr>
          <p:cNvPr id="1029" name="2 Marcador de contenido"/>
          <p:cNvSpPr>
            <a:spLocks noGrp="1"/>
          </p:cNvSpPr>
          <p:nvPr>
            <p:ph idx="1"/>
          </p:nvPr>
        </p:nvSpPr>
        <p:spPr>
          <a:xfrm>
            <a:off x="457200" y="1143000"/>
            <a:ext cx="8229600" cy="5181600"/>
          </a:xfrm>
        </p:spPr>
        <p:txBody>
          <a:bodyPr/>
          <a:lstStyle/>
          <a:p>
            <a:pPr eaLnBrk="1" hangingPunct="1">
              <a:buFont typeface="Wingdings 2" pitchFamily="18" charset="2"/>
              <a:buNone/>
            </a:pPr>
            <a:endParaRPr lang="es-ES" smtClean="0"/>
          </a:p>
        </p:txBody>
      </p:sp>
      <p:pic>
        <p:nvPicPr>
          <p:cNvPr id="4" name="Picture 2" descr="C:\$RECYCLE.BIN\S-1-5-21-2142180306-4284372283-4122115616-1000\$REOWK54.jpg"/>
          <p:cNvPicPr>
            <a:picLocks noChangeAspect="1" noChangeArrowheads="1"/>
          </p:cNvPicPr>
          <p:nvPr/>
        </p:nvPicPr>
        <p:blipFill>
          <a:blip r:embed="rId4" cstate="print"/>
          <a:srcRect/>
          <a:stretch>
            <a:fillRect/>
          </a:stretch>
        </p:blipFill>
        <p:spPr bwMode="auto">
          <a:xfrm>
            <a:off x="8001024" y="285728"/>
            <a:ext cx="928694" cy="571500"/>
          </a:xfrm>
          <a:prstGeom prst="rect">
            <a:avLst/>
          </a:prstGeom>
          <a:ln>
            <a:noFill/>
          </a:ln>
          <a:effectLst>
            <a:softEdge rad="112500"/>
          </a:effectLst>
        </p:spPr>
      </p:pic>
      <p:graphicFrame>
        <p:nvGraphicFramePr>
          <p:cNvPr id="1026" name="Object 2"/>
          <p:cNvGraphicFramePr>
            <a:graphicFrameLocks noChangeAspect="1"/>
          </p:cNvGraphicFramePr>
          <p:nvPr/>
        </p:nvGraphicFramePr>
        <p:xfrm>
          <a:off x="571500" y="1143000"/>
          <a:ext cx="8143875" cy="5172075"/>
        </p:xfrm>
        <a:graphic>
          <a:graphicData uri="http://schemas.openxmlformats.org/presentationml/2006/ole">
            <p:oleObj spid="_x0000_s1026" name="Documento" r:id="rId5" imgW="6134260" imgH="6526629" progId="Word.Document.12">
              <p:embed/>
            </p:oleObj>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80963"/>
          </a:xfrm>
        </p:spPr>
        <p:txBody>
          <a:bodyPr>
            <a:normAutofit fontScale="90000"/>
          </a:bodyPr>
          <a:lstStyle/>
          <a:p>
            <a:pPr eaLnBrk="1" fontAlgn="auto" hangingPunct="1">
              <a:spcAft>
                <a:spcPts val="0"/>
              </a:spcAft>
              <a:defRPr/>
            </a:pPr>
            <a:r>
              <a:rPr lang="es-EC" dirty="0" smtClean="0"/>
              <a:t>Análisis de </a:t>
            </a:r>
            <a:r>
              <a:rPr lang="es-EC" dirty="0" err="1" smtClean="0"/>
              <a:t>Porter</a:t>
            </a:r>
            <a:endParaRPr lang="es-EC" dirty="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22532" name="Picture 5"/>
          <p:cNvPicPr>
            <a:picLocks noGrp="1" noChangeAspect="1" noChangeArrowheads="1"/>
          </p:cNvPicPr>
          <p:nvPr>
            <p:ph idx="1"/>
          </p:nvPr>
        </p:nvPicPr>
        <p:blipFill>
          <a:blip r:embed="rId3" cstate="print"/>
          <a:srcRect/>
          <a:stretch>
            <a:fillRect/>
          </a:stretch>
        </p:blipFill>
        <p:spPr>
          <a:xfrm>
            <a:off x="500063" y="857250"/>
            <a:ext cx="8229600" cy="5643563"/>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p:txBody>
          <a:bodyPr/>
          <a:lstStyle/>
          <a:p>
            <a:pPr eaLnBrk="1" hangingPunct="1"/>
            <a:r>
              <a:rPr lang="es-EC" smtClean="0"/>
              <a:t>Objetivo General</a:t>
            </a:r>
          </a:p>
        </p:txBody>
      </p:sp>
      <p:sp>
        <p:nvSpPr>
          <p:cNvPr id="5123" name="2 Marcador de contenido"/>
          <p:cNvSpPr>
            <a:spLocks noGrp="1"/>
          </p:cNvSpPr>
          <p:nvPr>
            <p:ph idx="1"/>
          </p:nvPr>
        </p:nvSpPr>
        <p:spPr>
          <a:xfrm>
            <a:off x="457200" y="2428875"/>
            <a:ext cx="8229600" cy="3895725"/>
          </a:xfrm>
        </p:spPr>
        <p:txBody>
          <a:bodyPr/>
          <a:lstStyle/>
          <a:p>
            <a:pPr algn="just" eaLnBrk="1" hangingPunct="1">
              <a:lnSpc>
                <a:spcPct val="150000"/>
              </a:lnSpc>
              <a:buFont typeface="Wingdings 2" pitchFamily="18" charset="2"/>
              <a:buNone/>
            </a:pPr>
            <a:r>
              <a:rPr lang="es-MX" smtClean="0"/>
              <a:t>  “Determinar el valor financiero de Artefacta S.A. mediante la utilización y aplicación del Método EVA y MVA con el fin de proporcionar una metodología básica de valoración de las compañías  en el Ecuador que sirva como guía para estudios futuros.”</a:t>
            </a:r>
          </a:p>
          <a:p>
            <a:pPr eaLnBrk="1" hangingPunct="1"/>
            <a:endParaRPr lang="es-MX" smtClean="0"/>
          </a:p>
          <a:p>
            <a:pPr eaLnBrk="1" hangingPunct="1">
              <a:buFont typeface="Wingdings 2" pitchFamily="18" charset="2"/>
              <a:buNone/>
            </a:pPr>
            <a:endParaRPr lang="es-EC" smtClean="0"/>
          </a:p>
          <a:p>
            <a:pPr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57200" y="214313"/>
            <a:ext cx="8229600" cy="785812"/>
          </a:xfrm>
        </p:spPr>
        <p:txBody>
          <a:bodyPr/>
          <a:lstStyle/>
          <a:p>
            <a:pPr eaLnBrk="1" hangingPunct="1"/>
            <a:r>
              <a:rPr lang="es-EC" smtClean="0"/>
              <a:t>Análisis de la Balanza Comercial</a:t>
            </a:r>
          </a:p>
        </p:txBody>
      </p:sp>
      <p:sp>
        <p:nvSpPr>
          <p:cNvPr id="23555" name="2 Marcador de contenido"/>
          <p:cNvSpPr>
            <a:spLocks noGrp="1"/>
          </p:cNvSpPr>
          <p:nvPr>
            <p:ph idx="1"/>
          </p:nvPr>
        </p:nvSpPr>
        <p:spPr>
          <a:xfrm>
            <a:off x="457200" y="1071563"/>
            <a:ext cx="8229600" cy="5253037"/>
          </a:xfrm>
        </p:spPr>
        <p:txBody>
          <a:bodyPr/>
          <a:lstStyle/>
          <a:p>
            <a:pPr eaLnBrk="1" hangingPunct="1"/>
            <a:r>
              <a:rPr lang="es-EC" b="1" i="1" u="sng" smtClean="0"/>
              <a:t>Año 2004</a:t>
            </a:r>
          </a:p>
          <a:p>
            <a:pPr eaLnBrk="1" hangingPunct="1">
              <a:buFont typeface="Wingdings 2" pitchFamily="18" charset="2"/>
              <a:buNone/>
            </a:pPr>
            <a:endParaRPr lang="es-EC" b="1" smtClean="0"/>
          </a:p>
          <a:p>
            <a:pPr eaLnBrk="1" hangingPunct="1">
              <a:buFont typeface="Wingdings" pitchFamily="2" charset="2"/>
              <a:buChar char="Ø"/>
            </a:pPr>
            <a:r>
              <a:rPr lang="es-EC" smtClean="0"/>
              <a:t>Las importaciones totales crecieron 13.2 % con un valor de $3,309 millones.</a:t>
            </a:r>
          </a:p>
          <a:p>
            <a:pPr eaLnBrk="1" hangingPunct="1">
              <a:buFont typeface="Wingdings" pitchFamily="2" charset="2"/>
              <a:buChar char="Ø"/>
            </a:pPr>
            <a:r>
              <a:rPr lang="es-EC" smtClean="0"/>
              <a:t>Bienes de Consumo : $ 877.4  millones , crecimiento de 8.9%</a:t>
            </a:r>
          </a:p>
          <a:p>
            <a:pPr eaLnBrk="1" hangingPunct="1">
              <a:buFont typeface="Wingdings" pitchFamily="2" charset="2"/>
              <a:buChar char="Ø"/>
            </a:pPr>
            <a:r>
              <a:rPr lang="es-EC" smtClean="0"/>
              <a:t>Consumo no Duradero : 14.2%</a:t>
            </a:r>
          </a:p>
          <a:p>
            <a:pPr eaLnBrk="1" hangingPunct="1">
              <a:buFont typeface="Wingdings" pitchFamily="2" charset="2"/>
              <a:buChar char="Ø"/>
            </a:pPr>
            <a:r>
              <a:rPr lang="es-EC" smtClean="0"/>
              <a:t>Consumo Duradero: 2.1%</a:t>
            </a:r>
          </a:p>
          <a:p>
            <a:pPr eaLnBrk="1" hangingPunct="1">
              <a:buFont typeface="Wingdings" pitchFamily="2" charset="2"/>
              <a:buChar char="Ø"/>
            </a:pPr>
            <a:r>
              <a:rPr lang="es-EC" smtClean="0"/>
              <a:t>Las importaciones desde la ALADI  incrementaron 22% en términos de valor, en cuanto al volumen cayeron 2.8%</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7929586" y="928670"/>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Marcador de contenido"/>
          <p:cNvSpPr>
            <a:spLocks noGrp="1"/>
          </p:cNvSpPr>
          <p:nvPr>
            <p:ph idx="1"/>
          </p:nvPr>
        </p:nvSpPr>
        <p:spPr>
          <a:xfrm>
            <a:off x="457200" y="285750"/>
            <a:ext cx="8229600" cy="6038850"/>
          </a:xfrm>
        </p:spPr>
        <p:txBody>
          <a:bodyPr/>
          <a:lstStyle/>
          <a:p>
            <a:pPr eaLnBrk="1" hangingPunct="1"/>
            <a:r>
              <a:rPr lang="es-EC" sz="3600" i="1" u="sng" smtClean="0"/>
              <a:t>Año 2005</a:t>
            </a:r>
          </a:p>
          <a:p>
            <a:pPr eaLnBrk="1" hangingPunct="1">
              <a:buFont typeface="Wingdings 2" pitchFamily="18" charset="2"/>
              <a:buNone/>
            </a:pPr>
            <a:endParaRPr lang="es-EC" smtClean="0"/>
          </a:p>
          <a:p>
            <a:pPr algn="just" eaLnBrk="1" hangingPunct="1">
              <a:buFont typeface="Wingdings" pitchFamily="2" charset="2"/>
              <a:buChar char="Ø"/>
            </a:pPr>
            <a:r>
              <a:rPr lang="es-EC" smtClean="0"/>
              <a:t>Las importaciones alcanzaron un valor FOB de </a:t>
            </a:r>
          </a:p>
          <a:p>
            <a:pPr algn="just" eaLnBrk="1" hangingPunct="1">
              <a:buFont typeface="Wingdings 2" pitchFamily="18" charset="2"/>
              <a:buNone/>
            </a:pPr>
            <a:r>
              <a:rPr lang="es-EC" smtClean="0"/>
              <a:t>$ 8,912.8 millones.</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Bienes de consumo : $2,336.8 millones  ( 26.3% del valor de importación).</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Bienes de Consumo Duradero : $998.3 millones con un crecimiento del 16.1%.</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ALADI es el principal proveedor del Ecuador aportando con el 41%</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Marcador de contenido"/>
          <p:cNvSpPr>
            <a:spLocks noGrp="1"/>
          </p:cNvSpPr>
          <p:nvPr>
            <p:ph idx="1"/>
          </p:nvPr>
        </p:nvSpPr>
        <p:spPr>
          <a:xfrm>
            <a:off x="457200" y="214313"/>
            <a:ext cx="8229600" cy="6110287"/>
          </a:xfrm>
        </p:spPr>
        <p:txBody>
          <a:bodyPr/>
          <a:lstStyle/>
          <a:p>
            <a:pPr eaLnBrk="1" hangingPunct="1"/>
            <a:r>
              <a:rPr lang="es-EC" sz="3600" i="1" u="sng" smtClean="0"/>
              <a:t>Año 2006</a:t>
            </a:r>
          </a:p>
          <a:p>
            <a:pPr algn="just" eaLnBrk="1" hangingPunct="1">
              <a:buFont typeface="Wingdings" pitchFamily="2" charset="2"/>
              <a:buChar char="Ø"/>
            </a:pPr>
            <a:r>
              <a:rPr lang="es-EC" smtClean="0"/>
              <a:t>Las importaciones alcanzaron un valor FOB de </a:t>
            </a:r>
          </a:p>
          <a:p>
            <a:pPr algn="just" eaLnBrk="1" hangingPunct="1">
              <a:buFont typeface="Wingdings 2" pitchFamily="18" charset="2"/>
              <a:buNone/>
            </a:pPr>
            <a:r>
              <a:rPr lang="es-EC" smtClean="0"/>
              <a:t> $ 11,215.6 millones con un crecimiento de 17.2%.</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Bienes de consumo: ascendieron a $ 2,585.1 millones  representando el 23.5 % del total de importaciones.</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 El mercado de ALADI representa el 37.8% del total de las importaciones.</a:t>
            </a:r>
          </a:p>
          <a:p>
            <a:pPr algn="just" eaLnBrk="1" hangingPunct="1">
              <a:buFont typeface="Wingdings 2" pitchFamily="18" charset="2"/>
              <a:buNone/>
            </a:pPr>
            <a:endParaRPr lang="es-EC" smtClean="0"/>
          </a:p>
          <a:p>
            <a:pPr algn="just" eaLnBrk="1" hangingPunct="1">
              <a:buFont typeface="Wingdings" pitchFamily="2" charset="2"/>
              <a:buChar char="Ø"/>
            </a:pPr>
            <a:r>
              <a:rPr lang="es-EC" smtClean="0"/>
              <a:t>Comunidad Andina: provinieron importaciones  por   $2,301.6 millones es decir 19.1% del total, constituyendo el tercer mercado más importante.</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Marcador de contenido"/>
          <p:cNvSpPr>
            <a:spLocks noGrp="1"/>
          </p:cNvSpPr>
          <p:nvPr>
            <p:ph idx="1"/>
          </p:nvPr>
        </p:nvSpPr>
        <p:spPr>
          <a:xfrm>
            <a:off x="457200" y="285750"/>
            <a:ext cx="8229600" cy="6038850"/>
          </a:xfrm>
        </p:spPr>
        <p:txBody>
          <a:bodyPr/>
          <a:lstStyle/>
          <a:p>
            <a:pPr eaLnBrk="1" hangingPunct="1"/>
            <a:r>
              <a:rPr lang="es-EC" sz="3600" b="1" i="1" u="sng" smtClean="0"/>
              <a:t>Año 2007</a:t>
            </a:r>
          </a:p>
          <a:p>
            <a:pPr eaLnBrk="1" hangingPunct="1"/>
            <a:endParaRPr lang="es-EC" sz="2400" b="1" i="1" u="sng" smtClean="0"/>
          </a:p>
          <a:p>
            <a:pPr eaLnBrk="1" hangingPunct="1">
              <a:buFont typeface="Wingdings" pitchFamily="2" charset="2"/>
              <a:buChar char="Ø"/>
            </a:pPr>
            <a:r>
              <a:rPr lang="es-EC" sz="2400" smtClean="0"/>
              <a:t>Las importaciones ascendieron a un valor FOB de </a:t>
            </a:r>
          </a:p>
          <a:p>
            <a:pPr eaLnBrk="1" hangingPunct="1">
              <a:buFont typeface="Wingdings 2" pitchFamily="18" charset="2"/>
              <a:buNone/>
            </a:pPr>
            <a:r>
              <a:rPr lang="es-EC" sz="2400" smtClean="0"/>
              <a:t> $ 12,602 millones representando un crecimiento de 11.7% .</a:t>
            </a:r>
          </a:p>
          <a:p>
            <a:pPr eaLnBrk="1" hangingPunct="1">
              <a:buFont typeface="Wingdings 2" pitchFamily="18" charset="2"/>
              <a:buNone/>
            </a:pPr>
            <a:endParaRPr lang="es-EC" sz="2400" smtClean="0"/>
          </a:p>
          <a:p>
            <a:pPr algn="just" eaLnBrk="1" hangingPunct="1">
              <a:buFont typeface="Wingdings" pitchFamily="2" charset="2"/>
              <a:buChar char="Ø"/>
            </a:pPr>
            <a:r>
              <a:rPr lang="es-EC" sz="2400" smtClean="0"/>
              <a:t>Las importaciones de Bienes de Consumo ascendieron a </a:t>
            </a:r>
          </a:p>
          <a:p>
            <a:pPr algn="just" eaLnBrk="1" hangingPunct="1">
              <a:buFont typeface="Wingdings 2" pitchFamily="18" charset="2"/>
              <a:buNone/>
            </a:pPr>
            <a:r>
              <a:rPr lang="es-EC" sz="2400" smtClean="0"/>
              <a:t> $ 2,789.2 millones, representando un aumento de 7.9%, este incremento se debe tanto en el volumen importado (6.3%) como en los precios unitarios ( 1.5%).</a:t>
            </a:r>
          </a:p>
          <a:p>
            <a:pPr algn="just" eaLnBrk="1" hangingPunct="1">
              <a:buFont typeface="Wingdings 2" pitchFamily="18" charset="2"/>
              <a:buNone/>
            </a:pPr>
            <a:endParaRPr lang="es-EC" sz="2400" smtClean="0"/>
          </a:p>
          <a:p>
            <a:pPr algn="just" eaLnBrk="1" hangingPunct="1">
              <a:buFont typeface="Wingdings" pitchFamily="2" charset="2"/>
              <a:buChar char="Ø"/>
            </a:pPr>
            <a:r>
              <a:rPr lang="es-EC" sz="2400" smtClean="0"/>
              <a:t>Los países de los cuales más se ha importado aparte del mercado común ALADI tenemos a Venezuela ( 6.3%) y China ( 1.4%.)</a:t>
            </a:r>
          </a:p>
          <a:p>
            <a:pPr algn="just" eaLnBrk="1" hangingPunct="1">
              <a:buFont typeface="Wingdings 2" pitchFamily="18" charset="2"/>
              <a:buNone/>
            </a:pPr>
            <a:endParaRPr lang="es-EC" sz="24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785813"/>
            <a:ext cx="8229600" cy="1143000"/>
          </a:xfrm>
        </p:spPr>
        <p:txBody>
          <a:bodyPr>
            <a:normAutofit fontScale="90000"/>
          </a:bodyPr>
          <a:lstStyle/>
          <a:p>
            <a:pPr algn="ctr" eaLnBrk="1" fontAlgn="auto" hangingPunct="1">
              <a:spcAft>
                <a:spcPts val="0"/>
              </a:spcAft>
              <a:defRPr/>
            </a:pPr>
            <a:r>
              <a:rPr lang="es-EC" sz="4400" b="1" dirty="0" smtClean="0">
                <a:latin typeface="Arial Narrow" pitchFamily="34" charset="0"/>
              </a:rPr>
              <a:t>ASPECTOS GENERALES Y MARCO </a:t>
            </a:r>
            <a:r>
              <a:rPr lang="es-EC" sz="4000" b="1" dirty="0" smtClean="0">
                <a:latin typeface="Arial Narrow" pitchFamily="34" charset="0"/>
              </a:rPr>
              <a:t>TEORICO</a:t>
            </a:r>
            <a:r>
              <a:rPr lang="es-EC" sz="4400" b="1" dirty="0" smtClean="0">
                <a:latin typeface="Arial Narrow" pitchFamily="34" charset="0"/>
              </a:rPr>
              <a:t> DE METODO EVA</a:t>
            </a:r>
            <a:r>
              <a:rPr lang="es-EC" dirty="0" smtClean="0"/>
              <a:t/>
            </a:r>
            <a:br>
              <a:rPr lang="es-EC" dirty="0" smtClean="0"/>
            </a:br>
            <a:endParaRPr lang="es-EC" dirty="0"/>
          </a:p>
        </p:txBody>
      </p:sp>
      <p:sp>
        <p:nvSpPr>
          <p:cNvPr id="27651" name="2 Marcador de contenido"/>
          <p:cNvSpPr>
            <a:spLocks noGrp="1"/>
          </p:cNvSpPr>
          <p:nvPr>
            <p:ph idx="1"/>
          </p:nvPr>
        </p:nvSpPr>
        <p:spPr>
          <a:xfrm>
            <a:off x="457200" y="1857375"/>
            <a:ext cx="8229600" cy="4467225"/>
          </a:xfrm>
        </p:spPr>
        <p:txBody>
          <a:bodyPr/>
          <a:lstStyle/>
          <a:p>
            <a:pPr eaLnBrk="1" hangingPunct="1"/>
            <a:r>
              <a:rPr lang="es-EC" sz="2000" smtClean="0">
                <a:latin typeface="Arial Narrow" pitchFamily="34" charset="0"/>
              </a:rPr>
              <a:t>Los principales lineamientos que se deben considerar antes de valorar una empresa son los siguientes:</a:t>
            </a:r>
          </a:p>
          <a:p>
            <a:pPr lvl="2" eaLnBrk="1" hangingPunct="1">
              <a:buFont typeface="Wingdings" pitchFamily="2" charset="2"/>
              <a:buChar char="ü"/>
            </a:pPr>
            <a:r>
              <a:rPr lang="es-EC" sz="1500" smtClean="0">
                <a:latin typeface="Arial Narrow" pitchFamily="34" charset="0"/>
              </a:rPr>
              <a:t>Campo de la Actividad de la Empresa.</a:t>
            </a:r>
          </a:p>
          <a:p>
            <a:pPr lvl="2" eaLnBrk="1" hangingPunct="1">
              <a:buFont typeface="Wingdings" pitchFamily="2" charset="2"/>
              <a:buChar char="ü"/>
            </a:pPr>
            <a:r>
              <a:rPr lang="es-EC" sz="1500" smtClean="0">
                <a:latin typeface="Arial Narrow" pitchFamily="34" charset="0"/>
              </a:rPr>
              <a:t>La forma de crecimiento de la Empresa.</a:t>
            </a:r>
          </a:p>
          <a:p>
            <a:pPr lvl="2" eaLnBrk="1" hangingPunct="1">
              <a:buFont typeface="Wingdings" pitchFamily="2" charset="2"/>
              <a:buChar char="ü"/>
            </a:pPr>
            <a:r>
              <a:rPr lang="es-EC" sz="1500" smtClean="0">
                <a:latin typeface="Arial Narrow" pitchFamily="34" charset="0"/>
              </a:rPr>
              <a:t>Entorno en que se desenvuelve la Empresa.</a:t>
            </a:r>
          </a:p>
          <a:p>
            <a:pPr lvl="2" eaLnBrk="1" hangingPunct="1">
              <a:buFont typeface="Wingdings" pitchFamily="2" charset="2"/>
              <a:buChar char="ü"/>
            </a:pPr>
            <a:r>
              <a:rPr lang="es-EC" sz="1500" smtClean="0">
                <a:latin typeface="Arial Narrow" pitchFamily="34" charset="0"/>
              </a:rPr>
              <a:t>Análisis Cualitativos.</a:t>
            </a:r>
          </a:p>
          <a:p>
            <a:pPr lvl="2" eaLnBrk="1" hangingPunct="1">
              <a:buFont typeface="Wingdings" pitchFamily="2" charset="2"/>
              <a:buChar char="ü"/>
            </a:pPr>
            <a:r>
              <a:rPr lang="es-EC" sz="1500" smtClean="0">
                <a:latin typeface="Arial Narrow" pitchFamily="34" charset="0"/>
              </a:rPr>
              <a:t>Objetivos a mediano y largo plazo.</a:t>
            </a:r>
          </a:p>
          <a:p>
            <a:pPr lvl="2" eaLnBrk="1" hangingPunct="1">
              <a:buFont typeface="Wingdings 2" pitchFamily="18" charset="2"/>
              <a:buNone/>
            </a:pPr>
            <a:endParaRPr lang="es-EC" sz="1500" smtClean="0">
              <a:latin typeface="Arial Narrow" pitchFamily="34" charset="0"/>
            </a:endParaRPr>
          </a:p>
          <a:p>
            <a:pPr eaLnBrk="1" hangingPunct="1"/>
            <a:r>
              <a:rPr lang="es-EC" sz="2000" smtClean="0">
                <a:latin typeface="Arial Narrow" pitchFamily="34" charset="0"/>
              </a:rPr>
              <a:t>Entre los métodos de valoración mas utilizados tenemos:</a:t>
            </a:r>
          </a:p>
          <a:p>
            <a:pPr lvl="2" eaLnBrk="1" hangingPunct="1">
              <a:buFont typeface="Wingdings" pitchFamily="2" charset="2"/>
              <a:buChar char="ü"/>
            </a:pPr>
            <a:r>
              <a:rPr lang="es-EC" sz="1500" smtClean="0">
                <a:latin typeface="Arial Narrow" pitchFamily="34" charset="0"/>
              </a:rPr>
              <a:t>métodos basados en el balance de la empresa</a:t>
            </a:r>
          </a:p>
          <a:p>
            <a:pPr lvl="2" eaLnBrk="1" hangingPunct="1">
              <a:buFont typeface="Wingdings" pitchFamily="2" charset="2"/>
              <a:buChar char="ü"/>
            </a:pPr>
            <a:r>
              <a:rPr lang="es-EC" sz="1500" smtClean="0">
                <a:latin typeface="Arial Narrow" pitchFamily="34" charset="0"/>
              </a:rPr>
              <a:t>métodos basados en la cuenta de resultado</a:t>
            </a:r>
          </a:p>
          <a:p>
            <a:pPr lvl="2" eaLnBrk="1" hangingPunct="1">
              <a:buFont typeface="Wingdings" pitchFamily="2" charset="2"/>
              <a:buChar char="ü"/>
            </a:pPr>
            <a:r>
              <a:rPr lang="es-EC" sz="1500" smtClean="0">
                <a:latin typeface="Arial Narrow" pitchFamily="34" charset="0"/>
              </a:rPr>
              <a:t>métodos mixtos (Goodwill)</a:t>
            </a:r>
          </a:p>
          <a:p>
            <a:pPr lvl="2" eaLnBrk="1" hangingPunct="1">
              <a:buFont typeface="Wingdings" pitchFamily="2" charset="2"/>
              <a:buChar char="ü"/>
            </a:pPr>
            <a:r>
              <a:rPr lang="es-EC" sz="1500" smtClean="0">
                <a:latin typeface="Arial Narrow" pitchFamily="34" charset="0"/>
              </a:rPr>
              <a:t>métodos basados en el descuento de flujos de fondos</a:t>
            </a:r>
          </a:p>
          <a:p>
            <a:pPr eaLnBrk="1" hangingPunct="1"/>
            <a:endParaRPr lang="es-EC" sz="2000" smtClean="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50"/>
            <a:ext cx="8229600" cy="6038850"/>
          </a:xfrm>
        </p:spPr>
        <p:txBody>
          <a:bodyPr>
            <a:normAutofit fontScale="92500" lnSpcReduction="20000"/>
          </a:bodyPr>
          <a:lstStyle/>
          <a:p>
            <a:pPr marL="274320" indent="-274320" algn="ctr" eaLnBrk="1" fontAlgn="auto" hangingPunct="1">
              <a:spcAft>
                <a:spcPts val="0"/>
              </a:spcAft>
              <a:buClr>
                <a:schemeClr val="accent3"/>
              </a:buClr>
              <a:buFont typeface="Wingdings 2"/>
              <a:buChar char=""/>
              <a:defRPr/>
            </a:pPr>
            <a:r>
              <a:rPr lang="es-EC" b="1" dirty="0" smtClean="0"/>
              <a:t>Método Basado en el Balance de la Empresa (Valor Patrimonial)</a:t>
            </a:r>
            <a:endParaRPr lang="es-EC" dirty="0" smtClean="0"/>
          </a:p>
          <a:p>
            <a:pPr marL="274320" indent="-274320" eaLnBrk="1" fontAlgn="auto" hangingPunct="1">
              <a:spcAft>
                <a:spcPts val="0"/>
              </a:spcAft>
              <a:buClr>
                <a:schemeClr val="accent3"/>
              </a:buClr>
              <a:buFont typeface="Wingdings 2"/>
              <a:buNone/>
              <a:defRPr/>
            </a:pPr>
            <a:r>
              <a:rPr lang="es-EC" sz="2000" dirty="0" smtClean="0">
                <a:latin typeface="Arial Narrow" pitchFamily="34" charset="0"/>
              </a:rPr>
              <a:t>    	Determina el valor de la empresa por medio de la estimación del valor de su patrimonio. Entre estos métodos se puede mencionar: Valor contable, valor contable ajustado, valor de liquidación y valor substancial.</a:t>
            </a:r>
          </a:p>
          <a:p>
            <a:pPr marL="274320" indent="-274320" eaLnBrk="1" fontAlgn="auto" hangingPunct="1">
              <a:spcAft>
                <a:spcPts val="0"/>
              </a:spcAft>
              <a:buClr>
                <a:schemeClr val="accent3"/>
              </a:buClr>
              <a:buFont typeface="Wingdings 2"/>
              <a:buNone/>
              <a:defRPr/>
            </a:pPr>
            <a:endParaRPr lang="es-EC" sz="2000" dirty="0" smtClean="0"/>
          </a:p>
          <a:p>
            <a:pPr marL="274320" indent="-274320" eaLnBrk="1" fontAlgn="auto" hangingPunct="1">
              <a:spcAft>
                <a:spcPts val="0"/>
              </a:spcAft>
              <a:buClr>
                <a:schemeClr val="accent3"/>
              </a:buClr>
              <a:buFont typeface="Wingdings 2"/>
              <a:buChar char=""/>
              <a:defRPr/>
            </a:pPr>
            <a:r>
              <a:rPr lang="es-EC" b="1" dirty="0" smtClean="0"/>
              <a:t>Método basado en la cuenta de Resultado</a:t>
            </a:r>
            <a:endParaRPr lang="es-EC" dirty="0" smtClean="0"/>
          </a:p>
          <a:p>
            <a:pPr marL="274320" indent="-274320" algn="just" eaLnBrk="1" fontAlgn="auto" hangingPunct="1">
              <a:spcAft>
                <a:spcPts val="0"/>
              </a:spcAft>
              <a:buClr>
                <a:schemeClr val="accent3"/>
              </a:buClr>
              <a:buFont typeface="Wingdings 2"/>
              <a:buNone/>
              <a:defRPr/>
            </a:pPr>
            <a:r>
              <a:rPr lang="es-EC" sz="2000" dirty="0" smtClean="0">
                <a:latin typeface="Arial Narrow" pitchFamily="34" charset="0"/>
              </a:rPr>
              <a:t>    Este método trata de determinar el valor de la empresa  a través de la magnitud de los beneficios, de los dividendos, de las ventas o alguna otra variable</a:t>
            </a:r>
          </a:p>
          <a:p>
            <a:pPr marL="274320" indent="-274320" algn="just" eaLnBrk="1" fontAlgn="auto" hangingPunct="1">
              <a:spcAft>
                <a:spcPts val="0"/>
              </a:spcAft>
              <a:buClr>
                <a:schemeClr val="accent3"/>
              </a:buClr>
              <a:buFont typeface="Wingdings 2"/>
              <a:buNone/>
              <a:defRPr/>
            </a:pPr>
            <a:endParaRPr lang="es-EC" sz="2000" dirty="0" smtClean="0"/>
          </a:p>
          <a:p>
            <a:pPr marL="274320" indent="-274320" eaLnBrk="1" fontAlgn="auto" hangingPunct="1">
              <a:spcAft>
                <a:spcPts val="0"/>
              </a:spcAft>
              <a:buClr>
                <a:schemeClr val="accent3"/>
              </a:buClr>
              <a:buFont typeface="Wingdings 2"/>
              <a:buChar char=""/>
              <a:defRPr/>
            </a:pPr>
            <a:r>
              <a:rPr lang="es-EC" b="1" dirty="0" smtClean="0">
                <a:latin typeface="Arial Narrow" pitchFamily="34" charset="0"/>
              </a:rPr>
              <a:t>Método basado en el Fondo de Comercio o </a:t>
            </a:r>
            <a:r>
              <a:rPr lang="es-EC" b="1" dirty="0" err="1" smtClean="0">
                <a:latin typeface="Arial Narrow" pitchFamily="34" charset="0"/>
              </a:rPr>
              <a:t>Goodwill</a:t>
            </a:r>
            <a:endParaRPr lang="es-EC" dirty="0" smtClean="0">
              <a:latin typeface="Arial Narrow" pitchFamily="34" charset="0"/>
            </a:endParaRPr>
          </a:p>
          <a:p>
            <a:pPr marL="274320" indent="-274320" algn="just" eaLnBrk="1" fontAlgn="auto" hangingPunct="1">
              <a:spcAft>
                <a:spcPts val="0"/>
              </a:spcAft>
              <a:buClr>
                <a:schemeClr val="accent3"/>
              </a:buClr>
              <a:buFont typeface="Wingdings 2"/>
              <a:buNone/>
              <a:defRPr/>
            </a:pPr>
            <a:r>
              <a:rPr lang="es-EC" sz="2000" dirty="0" smtClean="0">
                <a:latin typeface="Arial Narrow" pitchFamily="34" charset="0"/>
              </a:rPr>
              <a:t>     El fondo de comercio es el valor que tiene la empresa por encima de su valor contable o por encima del valor contable ajustado. Pretende representar el valor de los elementos inmateriales de la empresa que en muchas veces no aparece reflejado en el balance.</a:t>
            </a:r>
          </a:p>
          <a:p>
            <a:pPr marL="274320" indent="-274320" algn="just" eaLnBrk="1" fontAlgn="auto" hangingPunct="1">
              <a:spcAft>
                <a:spcPts val="0"/>
              </a:spcAft>
              <a:buClr>
                <a:schemeClr val="accent3"/>
              </a:buClr>
              <a:buFont typeface="Wingdings 2"/>
              <a:buNone/>
              <a:defRPr/>
            </a:pPr>
            <a:endParaRPr lang="es-EC" dirty="0" smtClean="0">
              <a:latin typeface="Arial Narrow" pitchFamily="34" charset="0"/>
            </a:endParaRPr>
          </a:p>
          <a:p>
            <a:pPr marL="274320" indent="-274320" algn="just" eaLnBrk="1" fontAlgn="auto" hangingPunct="1">
              <a:spcAft>
                <a:spcPts val="0"/>
              </a:spcAft>
              <a:buClr>
                <a:schemeClr val="accent3"/>
              </a:buClr>
              <a:buFont typeface="Wingdings 2"/>
              <a:buChar char=""/>
              <a:defRPr/>
            </a:pPr>
            <a:r>
              <a:rPr lang="es-EC" b="1" dirty="0" smtClean="0">
                <a:latin typeface="Arial Narrow" pitchFamily="34" charset="0"/>
              </a:rPr>
              <a:t>Método basado en Descuento de Flujos de Fondos</a:t>
            </a:r>
            <a:endParaRPr lang="es-EC" dirty="0" smtClean="0">
              <a:latin typeface="Arial Narrow" pitchFamily="34" charset="0"/>
            </a:endParaRPr>
          </a:p>
          <a:p>
            <a:pPr marL="274320" indent="-274320" algn="just" eaLnBrk="1" fontAlgn="auto" hangingPunct="1">
              <a:spcAft>
                <a:spcPts val="0"/>
              </a:spcAft>
              <a:buClr>
                <a:schemeClr val="accent3"/>
              </a:buClr>
              <a:buFont typeface="Wingdings 2"/>
              <a:buNone/>
              <a:defRPr/>
            </a:pPr>
            <a:endParaRPr lang="es-EC" sz="2000" dirty="0" smtClean="0">
              <a:latin typeface="Arial Narrow" pitchFamily="34" charset="0"/>
            </a:endParaRPr>
          </a:p>
          <a:p>
            <a:pPr marL="274320" indent="-274320" algn="just" eaLnBrk="1" fontAlgn="auto" hangingPunct="1">
              <a:spcAft>
                <a:spcPts val="0"/>
              </a:spcAft>
              <a:buClr>
                <a:schemeClr val="accent3"/>
              </a:buClr>
              <a:buFont typeface="Wingdings 2"/>
              <a:buNone/>
              <a:defRPr/>
            </a:pPr>
            <a:r>
              <a:rPr lang="es-EC" sz="2000" dirty="0" smtClean="0">
                <a:latin typeface="Arial Narrow" pitchFamily="34" charset="0"/>
              </a:rPr>
              <a:t>     Este método trata de determinar el valor de una empresa a través de estimación de Flujos de Caja que se generara en el futuro que se descontara a una tasa de descuento apropiada según el riesgo de dichos flujos.</a:t>
            </a:r>
          </a:p>
          <a:p>
            <a:pPr marL="274320" indent="-274320" algn="just" eaLnBrk="1" fontAlgn="auto" hangingPunct="1">
              <a:spcAft>
                <a:spcPts val="0"/>
              </a:spcAft>
              <a:buClr>
                <a:schemeClr val="accent3"/>
              </a:buClr>
              <a:buFont typeface="Wingdings 2"/>
              <a:buNone/>
              <a:defRPr/>
            </a:pPr>
            <a:endParaRPr lang="es-EC" sz="2000" dirty="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eaLnBrk="1" fontAlgn="auto" hangingPunct="1">
              <a:spcAft>
                <a:spcPts val="0"/>
              </a:spcAft>
              <a:defRPr/>
            </a:pPr>
            <a:r>
              <a:rPr lang="es-EC" dirty="0" smtClean="0"/>
              <a:t>Definición y Aplicación del Método EVA </a:t>
            </a:r>
            <a:endParaRPr lang="es-EC" dirty="0"/>
          </a:p>
        </p:txBody>
      </p:sp>
      <p:sp>
        <p:nvSpPr>
          <p:cNvPr id="29699" name="2 Marcador de contenido"/>
          <p:cNvSpPr>
            <a:spLocks noGrp="1"/>
          </p:cNvSpPr>
          <p:nvPr>
            <p:ph idx="1"/>
          </p:nvPr>
        </p:nvSpPr>
        <p:spPr/>
        <p:txBody>
          <a:bodyPr/>
          <a:lstStyle/>
          <a:p>
            <a:pPr algn="just" eaLnBrk="1" hangingPunct="1"/>
            <a:r>
              <a:rPr lang="es-EC" sz="2400" smtClean="0">
                <a:latin typeface="Arial Narrow" pitchFamily="34" charset="0"/>
              </a:rPr>
              <a:t>EVA (Economic Value Aded) es un índice financiero que incorpora el cálculo del coste de los recursos propios, proporcionando una medida de la rentabilidad de una empresa como el resultado del beneficio neto después de impuestos menos el correspondiente cargo por el coste de oportunidad de todo el capital que se encuentra invertido en la compañía.</a:t>
            </a:r>
          </a:p>
          <a:p>
            <a:pPr algn="just" eaLnBrk="1" hangingPunct="1">
              <a:buFont typeface="Wingdings 2" pitchFamily="18" charset="2"/>
              <a:buNone/>
            </a:pPr>
            <a:endParaRPr lang="es-EC" sz="2400" smtClean="0">
              <a:latin typeface="Arial Narrow" pitchFamily="34" charset="0"/>
            </a:endParaRPr>
          </a:p>
          <a:p>
            <a:pPr algn="just" eaLnBrk="1" hangingPunct="1"/>
            <a:r>
              <a:rPr lang="es-EC" sz="2400" smtClean="0">
                <a:latin typeface="Arial Narrow" pitchFamily="34" charset="0"/>
              </a:rPr>
              <a:t>Los objetivos del EVA son: Reformar la gestión directiva de una empresa, cambiar la actitud de los funcionarios provocando que actúen como dueños y finalmente reformar el sistema de información.</a:t>
            </a:r>
          </a:p>
          <a:p>
            <a:pPr algn="just" eaLnBrk="1" hangingPunct="1"/>
            <a:endParaRPr lang="es-EC" sz="20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
        <p:nvSpPr>
          <p:cNvPr id="30723" name="5 Título"/>
          <p:cNvSpPr>
            <a:spLocks noGrp="1"/>
          </p:cNvSpPr>
          <p:nvPr>
            <p:ph type="title"/>
          </p:nvPr>
        </p:nvSpPr>
        <p:spPr/>
        <p:txBody>
          <a:bodyPr/>
          <a:lstStyle/>
          <a:p>
            <a:pPr eaLnBrk="1" hangingPunct="1"/>
            <a:r>
              <a:rPr lang="es-EC" sz="2200" smtClean="0">
                <a:latin typeface="Arial Narrow" pitchFamily="34" charset="0"/>
              </a:rPr>
              <a:t>El EVA se lo calcula de la siguiente manera:</a:t>
            </a:r>
            <a:r>
              <a:rPr lang="es-EC" smtClean="0"/>
              <a:t/>
            </a:r>
            <a:br>
              <a:rPr lang="es-EC" smtClean="0"/>
            </a:br>
            <a:endParaRPr lang="es-EC" smtClean="0"/>
          </a:p>
        </p:txBody>
      </p:sp>
      <p:pic>
        <p:nvPicPr>
          <p:cNvPr id="30724" name="Picture 2"/>
          <p:cNvPicPr>
            <a:picLocks noGrp="1" noChangeAspect="1" noChangeArrowheads="1"/>
          </p:cNvPicPr>
          <p:nvPr>
            <p:ph idx="1"/>
          </p:nvPr>
        </p:nvPicPr>
        <p:blipFill>
          <a:blip r:embed="rId3" cstate="print"/>
          <a:srcRect/>
          <a:stretch>
            <a:fillRect/>
          </a:stretch>
        </p:blipFill>
        <p:spPr>
          <a:xfrm>
            <a:off x="1000125" y="1714500"/>
            <a:ext cx="7143750" cy="4714875"/>
          </a:xfr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Marcador de contenido"/>
          <p:cNvSpPr>
            <a:spLocks noGrp="1"/>
          </p:cNvSpPr>
          <p:nvPr>
            <p:ph idx="1"/>
          </p:nvPr>
        </p:nvSpPr>
        <p:spPr>
          <a:xfrm>
            <a:off x="457200" y="428625"/>
            <a:ext cx="8229600" cy="5895975"/>
          </a:xfrm>
        </p:spPr>
        <p:txBody>
          <a:bodyPr/>
          <a:lstStyle/>
          <a:p>
            <a:pPr eaLnBrk="1" hangingPunct="1"/>
            <a:endParaRPr lang="es-EC" sz="4000" smtClean="0">
              <a:latin typeface="Arial Narrow" pitchFamily="34" charset="0"/>
            </a:endParaRPr>
          </a:p>
          <a:p>
            <a:pPr eaLnBrk="1" hangingPunct="1"/>
            <a:r>
              <a:rPr lang="es-EC" sz="4000" smtClean="0">
                <a:latin typeface="Arial Narrow" pitchFamily="34" charset="0"/>
              </a:rPr>
              <a:t>Generalmente el EVA se lo aplica para:</a:t>
            </a:r>
          </a:p>
          <a:p>
            <a:pPr lvl="2" eaLnBrk="1" hangingPunct="1">
              <a:buFont typeface="Wingdings" pitchFamily="2" charset="2"/>
              <a:buChar char="q"/>
            </a:pPr>
            <a:r>
              <a:rPr lang="es-EC" sz="4000" smtClean="0">
                <a:latin typeface="Arial Narrow" pitchFamily="34" charset="0"/>
              </a:rPr>
              <a:t>Para determinar si una empresa crea o destruye valor.</a:t>
            </a:r>
          </a:p>
          <a:p>
            <a:pPr lvl="2" eaLnBrk="1" hangingPunct="1">
              <a:buFont typeface="Wingdings" pitchFamily="2" charset="2"/>
              <a:buChar char="q"/>
            </a:pPr>
            <a:r>
              <a:rPr lang="es-EC" sz="4000" smtClean="0">
                <a:latin typeface="Arial Narrow" pitchFamily="34" charset="0"/>
              </a:rPr>
              <a:t>Para pagar incentivos a los ejecutivos.</a:t>
            </a:r>
          </a:p>
          <a:p>
            <a:pPr lvl="2" eaLnBrk="1" hangingPunct="1">
              <a:buFont typeface="Wingdings" pitchFamily="2" charset="2"/>
              <a:buChar char="q"/>
            </a:pPr>
            <a:r>
              <a:rPr lang="es-EC" sz="4000" smtClean="0">
                <a:latin typeface="Arial Narrow" pitchFamily="34" charset="0"/>
              </a:rPr>
              <a:t>Para  calcular el valor de una empresa.</a:t>
            </a:r>
          </a:p>
          <a:p>
            <a:pPr lvl="2" algn="ctr" eaLnBrk="1" hangingPunct="1">
              <a:buFont typeface="Wingdings 2" pitchFamily="18" charset="2"/>
              <a:buNone/>
            </a:pPr>
            <a:endParaRPr lang="es-EC" sz="1900" b="1" smtClean="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88"/>
            <a:ext cx="8229600" cy="5967412"/>
          </a:xfrm>
        </p:spPr>
        <p:txBody>
          <a:bodyPr>
            <a:normAutofit fontScale="85000" lnSpcReduction="20000"/>
          </a:bodyPr>
          <a:lstStyle/>
          <a:p>
            <a:pPr lvl="2" indent="-246888" algn="ctr" eaLnBrk="1" fontAlgn="auto" hangingPunct="1">
              <a:spcAft>
                <a:spcPts val="0"/>
              </a:spcAft>
              <a:buFont typeface="Wingdings 2"/>
              <a:buNone/>
              <a:defRPr/>
            </a:pPr>
            <a:r>
              <a:rPr lang="es-EC" sz="4000" b="1" u="sng" dirty="0" smtClean="0">
                <a:latin typeface="Arial Narrow" pitchFamily="34" charset="0"/>
              </a:rPr>
              <a:t>Medidas para mejorar el EVA</a:t>
            </a:r>
          </a:p>
          <a:p>
            <a:pPr lvl="2" indent="-246888" algn="just" eaLnBrk="1" fontAlgn="auto" hangingPunct="1">
              <a:spcAft>
                <a:spcPts val="0"/>
              </a:spcAft>
              <a:buFont typeface="Wingdings 2"/>
              <a:buNone/>
              <a:defRPr/>
            </a:pPr>
            <a:endParaRPr lang="es-EC" sz="2400" b="1" dirty="0" smtClean="0">
              <a:latin typeface="Arial Narrow" pitchFamily="34" charset="0"/>
            </a:endParaRPr>
          </a:p>
          <a:p>
            <a:pPr marL="274320" indent="-274320" algn="just" eaLnBrk="1" fontAlgn="auto" hangingPunct="1">
              <a:spcAft>
                <a:spcPts val="0"/>
              </a:spcAft>
              <a:buClr>
                <a:schemeClr val="accent3"/>
              </a:buClr>
              <a:buFont typeface="Wingdings 2"/>
              <a:buChar char=""/>
              <a:defRPr/>
            </a:pPr>
            <a:r>
              <a:rPr lang="es-EC" sz="2400" i="1" dirty="0" smtClean="0">
                <a:latin typeface="Arial Narrow" pitchFamily="34" charset="0"/>
              </a:rPr>
              <a:t>Productividad </a:t>
            </a:r>
            <a:r>
              <a:rPr lang="es-EC" sz="2400" dirty="0" smtClean="0">
                <a:latin typeface="Arial Narrow" pitchFamily="34" charset="0"/>
              </a:rPr>
              <a:t>: El objetivo principal es incrementar las utilidades sin aumentar los Activos netos a través de:</a:t>
            </a:r>
          </a:p>
          <a:p>
            <a:pPr marL="1188720" lvl="3" indent="-210312" algn="just" eaLnBrk="1" fontAlgn="auto" hangingPunct="1">
              <a:spcAft>
                <a:spcPts val="0"/>
              </a:spcAft>
              <a:buClr>
                <a:schemeClr val="accent3"/>
              </a:buClr>
              <a:buFont typeface="Wingdings 2"/>
              <a:buChar char=""/>
              <a:defRPr/>
            </a:pPr>
            <a:r>
              <a:rPr lang="es-EC" sz="2300" dirty="0" smtClean="0">
                <a:latin typeface="Arial Narrow" pitchFamily="34" charset="0"/>
              </a:rPr>
              <a:t>Incremento en Ventas</a:t>
            </a:r>
          </a:p>
          <a:p>
            <a:pPr marL="1188720" lvl="3" indent="-210312" algn="just" eaLnBrk="1" fontAlgn="auto" hangingPunct="1">
              <a:spcAft>
                <a:spcPts val="0"/>
              </a:spcAft>
              <a:buClr>
                <a:schemeClr val="accent3"/>
              </a:buClr>
              <a:buFont typeface="Wingdings 2"/>
              <a:buChar char=""/>
              <a:defRPr/>
            </a:pPr>
            <a:r>
              <a:rPr lang="es-EC" sz="2300" dirty="0" smtClean="0">
                <a:latin typeface="Arial Narrow" pitchFamily="34" charset="0"/>
              </a:rPr>
              <a:t>Retención de los clientes</a:t>
            </a:r>
          </a:p>
          <a:p>
            <a:pPr marL="1188720" lvl="3" indent="-210312" algn="just" eaLnBrk="1" fontAlgn="auto" hangingPunct="1">
              <a:spcAft>
                <a:spcPts val="0"/>
              </a:spcAft>
              <a:buClr>
                <a:schemeClr val="accent3"/>
              </a:buClr>
              <a:buFont typeface="Wingdings 2"/>
              <a:buChar char=""/>
              <a:defRPr/>
            </a:pPr>
            <a:r>
              <a:rPr lang="es-EC" sz="2300" dirty="0" smtClean="0">
                <a:latin typeface="Arial Narrow" pitchFamily="34" charset="0"/>
              </a:rPr>
              <a:t>Reducir Gastos</a:t>
            </a:r>
            <a:endParaRPr lang="es-EC" sz="2300" b="1" dirty="0" smtClean="0">
              <a:latin typeface="Arial Narrow" pitchFamily="34" charset="0"/>
            </a:endParaRPr>
          </a:p>
          <a:p>
            <a:pPr marL="274320" indent="-274320" eaLnBrk="1" fontAlgn="auto" hangingPunct="1">
              <a:spcAft>
                <a:spcPts val="0"/>
              </a:spcAft>
              <a:buClr>
                <a:schemeClr val="accent3"/>
              </a:buClr>
              <a:buFont typeface="Wingdings 2"/>
              <a:buChar char=""/>
              <a:defRPr/>
            </a:pPr>
            <a:endParaRPr lang="es-EC" sz="2400" i="1" dirty="0" smtClean="0">
              <a:latin typeface="Arial Narrow" pitchFamily="34" charset="0"/>
            </a:endParaRPr>
          </a:p>
          <a:p>
            <a:pPr marL="274320" indent="-274320" eaLnBrk="1" fontAlgn="auto" hangingPunct="1">
              <a:spcAft>
                <a:spcPts val="0"/>
              </a:spcAft>
              <a:buClr>
                <a:schemeClr val="accent3"/>
              </a:buClr>
              <a:buFont typeface="Wingdings 2"/>
              <a:buChar char=""/>
              <a:defRPr/>
            </a:pPr>
            <a:r>
              <a:rPr lang="es-EC" sz="2400" i="1" dirty="0" smtClean="0">
                <a:latin typeface="Arial Narrow" pitchFamily="34" charset="0"/>
              </a:rPr>
              <a:t>Racionalización</a:t>
            </a:r>
            <a:r>
              <a:rPr lang="es-EC" sz="2400" dirty="0" smtClean="0">
                <a:latin typeface="Arial Narrow" pitchFamily="34" charset="0"/>
              </a:rPr>
              <a:t> : Su objetivo es reducir Activos netos sin reducir utilidades esto se lo hará por medio de:</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Incrementar Rotación de cartera</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Incrementar rotación de inventarios</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Reducir propiedades Planta y equipos</a:t>
            </a:r>
          </a:p>
          <a:p>
            <a:pPr marL="1188720" lvl="3" indent="-210312" eaLnBrk="1" fontAlgn="auto" hangingPunct="1">
              <a:spcAft>
                <a:spcPts val="0"/>
              </a:spcAft>
              <a:buClr>
                <a:schemeClr val="accent3"/>
              </a:buClr>
              <a:buFont typeface="Wingdings 2"/>
              <a:buNone/>
              <a:defRPr/>
            </a:pPr>
            <a:endParaRPr lang="es-EC" dirty="0" smtClean="0">
              <a:latin typeface="Arial Narrow" pitchFamily="34" charset="0"/>
            </a:endParaRPr>
          </a:p>
          <a:p>
            <a:pPr marL="274320" indent="-274320" eaLnBrk="1" fontAlgn="auto" hangingPunct="1">
              <a:spcAft>
                <a:spcPts val="0"/>
              </a:spcAft>
              <a:buClr>
                <a:schemeClr val="accent3"/>
              </a:buClr>
              <a:buFont typeface="Wingdings 2"/>
              <a:buChar char=""/>
              <a:defRPr/>
            </a:pPr>
            <a:r>
              <a:rPr lang="es-EC" sz="2400" i="1" dirty="0" smtClean="0">
                <a:latin typeface="Arial Narrow" pitchFamily="34" charset="0"/>
              </a:rPr>
              <a:t>Crecimiento</a:t>
            </a:r>
            <a:r>
              <a:rPr lang="es-EC" sz="2400" dirty="0" smtClean="0">
                <a:latin typeface="Arial Narrow" pitchFamily="34" charset="0"/>
              </a:rPr>
              <a:t>: El objetivo principal es invertir en activos en los que el retorno excede el Costo de Capital, esto se lo puede realizar con:</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Adquirir empresas sinérgicas</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Invertir  en nuevos productos o negocios</a:t>
            </a:r>
          </a:p>
          <a:p>
            <a:pPr marL="1188720" lvl="3" indent="-210312" eaLnBrk="1" fontAlgn="auto" hangingPunct="1">
              <a:spcAft>
                <a:spcPts val="0"/>
              </a:spcAft>
              <a:buClr>
                <a:schemeClr val="accent3"/>
              </a:buClr>
              <a:buFont typeface="Wingdings 2"/>
              <a:buChar char=""/>
              <a:defRPr/>
            </a:pPr>
            <a:r>
              <a:rPr lang="es-EC" dirty="0" smtClean="0">
                <a:latin typeface="Arial Narrow" pitchFamily="34" charset="0"/>
              </a:rPr>
              <a:t>Solo invertir en activos productivos</a:t>
            </a:r>
            <a:endParaRPr lang="es-EC" dirty="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50"/>
            <a:ext cx="8229600" cy="785813"/>
          </a:xfrm>
        </p:spPr>
        <p:txBody>
          <a:bodyPr>
            <a:normAutofit fontScale="90000"/>
          </a:bodyPr>
          <a:lstStyle/>
          <a:p>
            <a:pPr eaLnBrk="1" fontAlgn="auto" hangingPunct="1">
              <a:spcAft>
                <a:spcPts val="0"/>
              </a:spcAft>
              <a:defRPr/>
            </a:pPr>
            <a:r>
              <a:rPr lang="es-EC" dirty="0" smtClean="0"/>
              <a:t>Objetivos Específicos</a:t>
            </a:r>
            <a:endParaRPr lang="es-EC" dirty="0"/>
          </a:p>
        </p:txBody>
      </p:sp>
      <p:sp>
        <p:nvSpPr>
          <p:cNvPr id="6147" name="2 Marcador de contenido"/>
          <p:cNvSpPr>
            <a:spLocks noGrp="1"/>
          </p:cNvSpPr>
          <p:nvPr>
            <p:ph idx="1"/>
          </p:nvPr>
        </p:nvSpPr>
        <p:spPr>
          <a:xfrm>
            <a:off x="457200" y="1285875"/>
            <a:ext cx="8229600" cy="5572125"/>
          </a:xfrm>
        </p:spPr>
        <p:txBody>
          <a:bodyPr/>
          <a:lstStyle/>
          <a:p>
            <a:pPr algn="just" eaLnBrk="1" hangingPunct="1"/>
            <a:r>
              <a:rPr lang="es-ES" sz="2300" smtClean="0">
                <a:latin typeface="Arial Narrow" pitchFamily="34" charset="0"/>
              </a:rPr>
              <a:t>Establecer la metodología y las herramientas más adecuadas para la valoración de empresas.</a:t>
            </a:r>
            <a:endParaRPr lang="es-EC" sz="2300" smtClean="0">
              <a:latin typeface="Arial Narrow" pitchFamily="34" charset="0"/>
            </a:endParaRPr>
          </a:p>
          <a:p>
            <a:pPr algn="just" eaLnBrk="1" hangingPunct="1"/>
            <a:r>
              <a:rPr lang="es-ES" sz="2300" smtClean="0">
                <a:latin typeface="Arial Narrow" pitchFamily="34" charset="0"/>
              </a:rPr>
              <a:t>Analizar la información histórica de las principales cuentas de los Estados Financieros (periodo 2003 - 2007) para descifrar  y establecer el comportamiento de dichas cuentas.</a:t>
            </a:r>
            <a:endParaRPr lang="es-EC" sz="2300" smtClean="0">
              <a:latin typeface="Arial Narrow" pitchFamily="34" charset="0"/>
            </a:endParaRPr>
          </a:p>
          <a:p>
            <a:pPr algn="just" eaLnBrk="1" hangingPunct="1"/>
            <a:r>
              <a:rPr lang="es-ES" sz="2300" smtClean="0">
                <a:latin typeface="Arial Narrow" pitchFamily="34" charset="0"/>
              </a:rPr>
              <a:t>Conocer la liquidez que genera la Empresa y qué está a disposición del accionista.</a:t>
            </a:r>
            <a:endParaRPr lang="es-EC" sz="2300" smtClean="0">
              <a:latin typeface="Arial Narrow" pitchFamily="34" charset="0"/>
            </a:endParaRPr>
          </a:p>
          <a:p>
            <a:pPr algn="just" eaLnBrk="1" hangingPunct="1"/>
            <a:r>
              <a:rPr lang="es-ES" sz="2300" smtClean="0">
                <a:latin typeface="Arial Narrow" pitchFamily="34" charset="0"/>
              </a:rPr>
              <a:t>Medir el efecto de las estrategias que han sido utilizadas por la actual gestión y de acuerdo a los resultados presentar nuevos enfoques estratégicos.</a:t>
            </a:r>
            <a:endParaRPr lang="es-EC" sz="2300" smtClean="0">
              <a:latin typeface="Arial Narrow" pitchFamily="34" charset="0"/>
            </a:endParaRPr>
          </a:p>
          <a:p>
            <a:pPr algn="just" eaLnBrk="1" hangingPunct="1"/>
            <a:r>
              <a:rPr lang="es-ES" sz="2300" smtClean="0">
                <a:latin typeface="Arial Narrow" pitchFamily="34" charset="0"/>
              </a:rPr>
              <a:t>Permitir a Artefacta tener un conocimiento real de la participacion de mercado que ha captado actualmente en relación a sus competidores.</a:t>
            </a:r>
            <a:endParaRPr lang="es-EC" sz="2300" smtClean="0">
              <a:latin typeface="Arial Narrow" pitchFamily="34" charset="0"/>
            </a:endParaRPr>
          </a:p>
          <a:p>
            <a:pPr eaLnBrk="1" hangingPunct="1">
              <a:buFont typeface="Wingdings 2" pitchFamily="18" charset="2"/>
              <a:buNone/>
            </a:pPr>
            <a:endParaRPr lang="es-EC" sz="24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366713"/>
          </a:xfrm>
        </p:spPr>
        <p:txBody>
          <a:bodyPr>
            <a:normAutofit fontScale="90000"/>
          </a:bodyPr>
          <a:lstStyle/>
          <a:p>
            <a:pPr algn="ctr" eaLnBrk="1" fontAlgn="auto" hangingPunct="1">
              <a:spcAft>
                <a:spcPts val="0"/>
              </a:spcAft>
              <a:defRPr/>
            </a:pPr>
            <a:r>
              <a:rPr lang="es-EC" b="1" i="1" dirty="0" smtClean="0"/>
              <a:t>Indicadores Tradicionales</a:t>
            </a:r>
            <a:endParaRPr lang="es-EC" b="1" i="1" dirty="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5" name="Picture 2" descr="C:\$RECYCLE.BIN\S-1-5-21-2142180306-4284372283-4122115616-1000\$REOWK54.jpg"/>
          <p:cNvPicPr>
            <a:picLocks noChangeAspect="1" noChangeArrowheads="1"/>
          </p:cNvPicPr>
          <p:nvPr/>
        </p:nvPicPr>
        <p:blipFill>
          <a:blip r:embed="rId2" cstate="print"/>
          <a:srcRect/>
          <a:stretch>
            <a:fillRect/>
          </a:stretch>
        </p:blipFill>
        <p:spPr bwMode="auto">
          <a:xfrm>
            <a:off x="8153424" y="438128"/>
            <a:ext cx="928694" cy="571500"/>
          </a:xfrm>
          <a:prstGeom prst="rect">
            <a:avLst/>
          </a:prstGeom>
          <a:ln>
            <a:noFill/>
          </a:ln>
          <a:effectLst>
            <a:softEdge rad="112500"/>
          </a:effectLst>
        </p:spPr>
      </p:pic>
      <p:pic>
        <p:nvPicPr>
          <p:cNvPr id="33797" name="Picture 2"/>
          <p:cNvPicPr>
            <a:picLocks noGrp="1" noChangeAspect="1" noChangeArrowheads="1"/>
          </p:cNvPicPr>
          <p:nvPr>
            <p:ph idx="1"/>
          </p:nvPr>
        </p:nvPicPr>
        <p:blipFill>
          <a:blip r:embed="rId3" cstate="print"/>
          <a:srcRect/>
          <a:stretch>
            <a:fillRect/>
          </a:stretch>
        </p:blipFill>
        <p:spPr>
          <a:xfrm>
            <a:off x="1214438" y="2357438"/>
            <a:ext cx="7000875" cy="4276725"/>
          </a:xfrm>
          <a:noFill/>
        </p:spPr>
      </p:pic>
      <p:sp>
        <p:nvSpPr>
          <p:cNvPr id="33798" name="6 CuadroTexto"/>
          <p:cNvSpPr txBox="1">
            <a:spLocks noChangeArrowheads="1"/>
          </p:cNvSpPr>
          <p:nvPr/>
        </p:nvSpPr>
        <p:spPr bwMode="auto">
          <a:xfrm>
            <a:off x="1000125" y="1500188"/>
            <a:ext cx="3067050" cy="523875"/>
          </a:xfrm>
          <a:prstGeom prst="rect">
            <a:avLst/>
          </a:prstGeom>
          <a:noFill/>
          <a:ln w="9525">
            <a:noFill/>
            <a:miter lim="800000"/>
            <a:headEnd/>
            <a:tailEnd/>
          </a:ln>
        </p:spPr>
        <p:txBody>
          <a:bodyPr wrap="none">
            <a:spAutoFit/>
          </a:bodyPr>
          <a:lstStyle/>
          <a:p>
            <a:pPr>
              <a:buFont typeface="Arial" charset="0"/>
              <a:buChar char="•"/>
            </a:pPr>
            <a:r>
              <a:rPr lang="es-EC" sz="2800"/>
              <a:t>El Beneficio Neto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34819" name="Picture 2"/>
          <p:cNvPicPr>
            <a:picLocks noGrp="1" noChangeAspect="1" noChangeArrowheads="1"/>
          </p:cNvPicPr>
          <p:nvPr>
            <p:ph idx="1"/>
          </p:nvPr>
        </p:nvPicPr>
        <p:blipFill>
          <a:blip r:embed="rId3" cstate="print"/>
          <a:srcRect/>
          <a:stretch>
            <a:fillRect/>
          </a:stretch>
        </p:blipFill>
        <p:spPr>
          <a:xfrm>
            <a:off x="857250" y="1643063"/>
            <a:ext cx="7143750" cy="4681537"/>
          </a:xfrm>
          <a:noFill/>
        </p:spPr>
      </p:pic>
      <p:sp>
        <p:nvSpPr>
          <p:cNvPr id="34820" name="5 CuadroTexto"/>
          <p:cNvSpPr txBox="1">
            <a:spLocks noChangeArrowheads="1"/>
          </p:cNvSpPr>
          <p:nvPr/>
        </p:nvSpPr>
        <p:spPr bwMode="auto">
          <a:xfrm>
            <a:off x="1071563" y="1071563"/>
            <a:ext cx="6591300" cy="523875"/>
          </a:xfrm>
          <a:prstGeom prst="rect">
            <a:avLst/>
          </a:prstGeom>
          <a:noFill/>
          <a:ln w="9525">
            <a:noFill/>
            <a:miter lim="800000"/>
            <a:headEnd/>
            <a:tailEnd/>
          </a:ln>
        </p:spPr>
        <p:txBody>
          <a:bodyPr wrap="none">
            <a:spAutoFit/>
          </a:bodyPr>
          <a:lstStyle/>
          <a:p>
            <a:pPr>
              <a:buFont typeface="Arial" charset="0"/>
              <a:buChar char="•"/>
            </a:pPr>
            <a:r>
              <a:rPr lang="es-EC" sz="2400"/>
              <a:t>El </a:t>
            </a:r>
            <a:r>
              <a:rPr lang="es-EC" sz="2800"/>
              <a:t>Flujo de Caja Libre para el Accionista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35843" name="Picture 2"/>
          <p:cNvPicPr>
            <a:picLocks noGrp="1" noChangeAspect="1" noChangeArrowheads="1"/>
          </p:cNvPicPr>
          <p:nvPr>
            <p:ph idx="1"/>
          </p:nvPr>
        </p:nvPicPr>
        <p:blipFill>
          <a:blip r:embed="rId3" cstate="print"/>
          <a:srcRect/>
          <a:stretch>
            <a:fillRect/>
          </a:stretch>
        </p:blipFill>
        <p:spPr>
          <a:xfrm>
            <a:off x="1428750" y="2357438"/>
            <a:ext cx="6645275" cy="3719512"/>
          </a:xfrm>
          <a:noFill/>
        </p:spPr>
      </p:pic>
      <p:sp>
        <p:nvSpPr>
          <p:cNvPr id="35844" name="5 CuadroTexto"/>
          <p:cNvSpPr txBox="1">
            <a:spLocks noChangeArrowheads="1"/>
          </p:cNvSpPr>
          <p:nvPr/>
        </p:nvSpPr>
        <p:spPr bwMode="auto">
          <a:xfrm>
            <a:off x="1071563" y="928688"/>
            <a:ext cx="6332537" cy="954087"/>
          </a:xfrm>
          <a:prstGeom prst="rect">
            <a:avLst/>
          </a:prstGeom>
          <a:noFill/>
          <a:ln w="9525">
            <a:noFill/>
            <a:miter lim="800000"/>
            <a:headEnd/>
            <a:tailEnd/>
          </a:ln>
        </p:spPr>
        <p:txBody>
          <a:bodyPr wrap="none">
            <a:spAutoFit/>
          </a:bodyPr>
          <a:lstStyle/>
          <a:p>
            <a:pPr>
              <a:buFont typeface="Arial" charset="0"/>
              <a:buChar char="•"/>
            </a:pPr>
            <a:r>
              <a:rPr lang="es-EC" sz="2800"/>
              <a:t>La Rentabilidad del Activo</a:t>
            </a:r>
          </a:p>
          <a:p>
            <a:pPr>
              <a:buFont typeface="Arial" charset="0"/>
              <a:buChar char="•"/>
            </a:pPr>
            <a:r>
              <a:rPr lang="es-EC" sz="2800"/>
              <a:t>La Rentabilidad de los fondos propios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36867" name="Picture 2"/>
          <p:cNvPicPr>
            <a:picLocks noGrp="1" noChangeAspect="1" noChangeArrowheads="1"/>
          </p:cNvPicPr>
          <p:nvPr>
            <p:ph idx="1"/>
          </p:nvPr>
        </p:nvPicPr>
        <p:blipFill>
          <a:blip r:embed="rId3" cstate="print"/>
          <a:srcRect/>
          <a:stretch>
            <a:fillRect/>
          </a:stretch>
        </p:blipFill>
        <p:spPr>
          <a:xfrm>
            <a:off x="642938" y="2786063"/>
            <a:ext cx="7543800" cy="3643312"/>
          </a:xfrm>
          <a:noFill/>
        </p:spPr>
      </p:pic>
      <p:sp>
        <p:nvSpPr>
          <p:cNvPr id="36868" name="5 CuadroTexto"/>
          <p:cNvSpPr txBox="1">
            <a:spLocks noChangeArrowheads="1"/>
          </p:cNvSpPr>
          <p:nvPr/>
        </p:nvSpPr>
        <p:spPr bwMode="auto">
          <a:xfrm>
            <a:off x="642938" y="571500"/>
            <a:ext cx="7715250" cy="1754188"/>
          </a:xfrm>
          <a:prstGeom prst="rect">
            <a:avLst/>
          </a:prstGeom>
          <a:noFill/>
          <a:ln w="9525">
            <a:noFill/>
            <a:miter lim="800000"/>
            <a:headEnd/>
            <a:tailEnd/>
          </a:ln>
        </p:spPr>
        <p:txBody>
          <a:bodyPr>
            <a:spAutoFit/>
          </a:bodyPr>
          <a:lstStyle/>
          <a:p>
            <a:pPr>
              <a:buFont typeface="Arial" charset="0"/>
              <a:buChar char="•"/>
            </a:pPr>
            <a:r>
              <a:rPr lang="es-EC" sz="2800"/>
              <a:t>El Valor de Mercado (MVA)</a:t>
            </a:r>
          </a:p>
          <a:p>
            <a:pPr algn="just"/>
            <a:r>
              <a:rPr lang="es-EC" sz="2000"/>
              <a:t>(Market Value Added) Indica la diferencia entre el valor de mercado de los capitales empleados en la empresa y el valor contable de los mismos, entendiendo por capital empleado la suma de los recursos propios y la deuda bancaria.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152400"/>
          </a:xfrm>
        </p:spPr>
        <p:txBody>
          <a:bodyPr>
            <a:normAutofit fontScale="90000"/>
          </a:bodyPr>
          <a:lstStyle/>
          <a:p>
            <a:pPr eaLnBrk="1" fontAlgn="auto" hangingPunct="1">
              <a:spcAft>
                <a:spcPts val="0"/>
              </a:spcAft>
              <a:defRPr/>
            </a:pPr>
            <a:r>
              <a:rPr lang="es-EC" dirty="0" smtClean="0"/>
              <a:t>Ventajas y Desventajas del EVA</a:t>
            </a:r>
            <a:endParaRPr lang="es-EC" dirty="0"/>
          </a:p>
        </p:txBody>
      </p:sp>
      <p:sp>
        <p:nvSpPr>
          <p:cNvPr id="37891" name="2 Marcador de contenido"/>
          <p:cNvSpPr>
            <a:spLocks noGrp="1"/>
          </p:cNvSpPr>
          <p:nvPr>
            <p:ph idx="1"/>
          </p:nvPr>
        </p:nvSpPr>
        <p:spPr>
          <a:xfrm>
            <a:off x="457200" y="1000125"/>
            <a:ext cx="8229600" cy="5324475"/>
          </a:xfrm>
        </p:spPr>
        <p:txBody>
          <a:bodyPr/>
          <a:lstStyle/>
          <a:p>
            <a:pPr eaLnBrk="1" hangingPunct="1">
              <a:buFont typeface="Wingdings 2" pitchFamily="18" charset="2"/>
              <a:buNone/>
            </a:pPr>
            <a:endParaRPr lang="es-EC" b="1" u="sng" smtClean="0"/>
          </a:p>
          <a:p>
            <a:pPr eaLnBrk="1" hangingPunct="1">
              <a:buFont typeface="Wingdings 2" pitchFamily="18" charset="2"/>
              <a:buNone/>
            </a:pPr>
            <a:r>
              <a:rPr lang="es-EC" b="1" u="sng" smtClean="0"/>
              <a:t>VENTAJAS</a:t>
            </a:r>
          </a:p>
          <a:p>
            <a:pPr eaLnBrk="1" hangingPunct="1">
              <a:buFont typeface="Wingdings 2" pitchFamily="18" charset="2"/>
              <a:buNone/>
            </a:pPr>
            <a:endParaRPr lang="es-EC" smtClean="0"/>
          </a:p>
          <a:p>
            <a:pPr eaLnBrk="1" hangingPunct="1"/>
            <a:r>
              <a:rPr lang="es-EC" smtClean="0">
                <a:latin typeface="Arial Narrow" pitchFamily="34" charset="0"/>
              </a:rPr>
              <a:t>Provee una medida para la creación de riqueza.</a:t>
            </a:r>
          </a:p>
          <a:p>
            <a:pPr eaLnBrk="1" hangingPunct="1"/>
            <a:r>
              <a:rPr lang="es-EC" smtClean="0">
                <a:latin typeface="Arial Narrow" pitchFamily="34" charset="0"/>
              </a:rPr>
              <a:t>Permite determinar si las inversiones de capital generan un rendimiento mayor a su costo.</a:t>
            </a:r>
          </a:p>
          <a:p>
            <a:pPr eaLnBrk="1" hangingPunct="1"/>
            <a:r>
              <a:rPr lang="es-EC" smtClean="0">
                <a:latin typeface="Arial Narrow" pitchFamily="34" charset="0"/>
              </a:rPr>
              <a:t>Permite identificar los generadores de valor de la empresa.</a:t>
            </a:r>
          </a:p>
          <a:p>
            <a:pPr eaLnBrk="1" hangingPunct="1"/>
            <a:r>
              <a:rPr lang="es-EC" smtClean="0">
                <a:latin typeface="Arial Narrow" pitchFamily="34" charset="0"/>
              </a:rPr>
              <a:t>Los administradores  toman acciones congruentes con la generación de valor.</a:t>
            </a:r>
          </a:p>
          <a:p>
            <a:pPr eaLnBrk="1" hangingPunct="1"/>
            <a:r>
              <a:rPr lang="es-EC" smtClean="0">
                <a:latin typeface="Arial Narrow" pitchFamily="34" charset="0"/>
              </a:rPr>
              <a:t>Combina el desempeño operativo con el financiero en un reporte integrado que permite tomar decisiones correctas.</a:t>
            </a:r>
          </a:p>
          <a:p>
            <a:pPr eaLnBrk="1" hangingPunct="1">
              <a:buFont typeface="Wingdings 2" pitchFamily="18" charset="2"/>
              <a:buNone/>
            </a:pPr>
            <a:endParaRPr lang="es-EC" smtClean="0"/>
          </a:p>
          <a:p>
            <a:pPr eaLnBrk="1" hangingPunct="1"/>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Marcador de contenido"/>
          <p:cNvSpPr>
            <a:spLocks noGrp="1"/>
          </p:cNvSpPr>
          <p:nvPr>
            <p:ph idx="1"/>
          </p:nvPr>
        </p:nvSpPr>
        <p:spPr>
          <a:xfrm>
            <a:off x="457200" y="500063"/>
            <a:ext cx="8229600" cy="5824537"/>
          </a:xfrm>
        </p:spPr>
        <p:txBody>
          <a:bodyPr/>
          <a:lstStyle/>
          <a:p>
            <a:pPr eaLnBrk="1" hangingPunct="1">
              <a:buFont typeface="Wingdings 2" pitchFamily="18" charset="2"/>
              <a:buNone/>
            </a:pPr>
            <a:endParaRPr lang="es-EC" b="1" u="sng" smtClean="0"/>
          </a:p>
          <a:p>
            <a:pPr eaLnBrk="1" hangingPunct="1">
              <a:buFont typeface="Wingdings 2" pitchFamily="18" charset="2"/>
              <a:buNone/>
            </a:pPr>
            <a:r>
              <a:rPr lang="es-EC" b="1" u="sng" smtClean="0"/>
              <a:t>DESVENTAJAS</a:t>
            </a:r>
            <a:endParaRPr lang="es-EC" smtClean="0"/>
          </a:p>
          <a:p>
            <a:pPr eaLnBrk="1" hangingPunct="1">
              <a:buFont typeface="Wingdings 2" pitchFamily="18" charset="2"/>
              <a:buNone/>
            </a:pPr>
            <a:endParaRPr lang="es-EC" smtClean="0"/>
          </a:p>
          <a:p>
            <a:pPr algn="just" eaLnBrk="1" hangingPunct="1"/>
            <a:r>
              <a:rPr lang="es-ES" smtClean="0">
                <a:latin typeface="Arial Narrow" pitchFamily="34" charset="0"/>
              </a:rPr>
              <a:t>No es comparable cuando existen diferencias entre los tamaños de las plantas o divisiones.</a:t>
            </a:r>
            <a:endParaRPr lang="es-EC" smtClean="0">
              <a:latin typeface="Arial Narrow" pitchFamily="34" charset="0"/>
            </a:endParaRPr>
          </a:p>
          <a:p>
            <a:pPr algn="just" eaLnBrk="1" hangingPunct="1"/>
            <a:r>
              <a:rPr lang="es-ES" smtClean="0">
                <a:latin typeface="Arial Narrow" pitchFamily="34" charset="0"/>
              </a:rPr>
              <a:t>Es un cálculo que depende de los métodos de contabilidad financiera para la aplicación de los ingresos y el reconocimiento de los gastos.</a:t>
            </a:r>
            <a:endParaRPr lang="es-EC" smtClean="0">
              <a:latin typeface="Arial Narrow" pitchFamily="34" charset="0"/>
            </a:endParaRPr>
          </a:p>
          <a:p>
            <a:pPr algn="just" eaLnBrk="1" hangingPunct="1"/>
            <a:r>
              <a:rPr lang="es-ES" smtClean="0">
                <a:latin typeface="Arial Narrow" pitchFamily="34" charset="0"/>
              </a:rPr>
              <a:t>Destaca la necesidad de generar resultados inmediatos, por lo cual desmotiva a los administradores para invertir en productos innovadores o procesos tecnológicos que generan resultados en el largo plazo.</a:t>
            </a:r>
            <a:endParaRPr lang="es-EC" smtClean="0">
              <a:latin typeface="Arial Narrow" pitchFamily="34" charset="0"/>
            </a:endParaRPr>
          </a:p>
          <a:p>
            <a:pPr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366713"/>
          </a:xfrm>
        </p:spPr>
        <p:txBody>
          <a:bodyPr>
            <a:normAutofit fontScale="90000"/>
          </a:bodyPr>
          <a:lstStyle/>
          <a:p>
            <a:pPr eaLnBrk="1" fontAlgn="auto" hangingPunct="1">
              <a:spcAft>
                <a:spcPts val="0"/>
              </a:spcAft>
              <a:defRPr/>
            </a:pPr>
            <a:r>
              <a:rPr lang="es-EC" b="1" dirty="0" smtClean="0">
                <a:latin typeface="Arial Narrow" pitchFamily="34" charset="0"/>
              </a:rPr>
              <a:t>Diferencia entre el Eva y MVA</a:t>
            </a:r>
            <a:endParaRPr lang="es-EC" b="1" dirty="0">
              <a:latin typeface="Arial Narrow" pitchFamily="34" charset="0"/>
            </a:endParaRP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39940" name="Picture 2"/>
          <p:cNvPicPr>
            <a:picLocks noGrp="1" noChangeAspect="1" noChangeArrowheads="1"/>
          </p:cNvPicPr>
          <p:nvPr>
            <p:ph idx="1"/>
          </p:nvPr>
        </p:nvPicPr>
        <p:blipFill>
          <a:blip r:embed="rId3" cstate="print"/>
          <a:srcRect/>
          <a:stretch>
            <a:fillRect/>
          </a:stretch>
        </p:blipFill>
        <p:spPr>
          <a:xfrm>
            <a:off x="571500" y="1428750"/>
            <a:ext cx="7858125" cy="4965700"/>
          </a:xfr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a:xfrm>
            <a:off x="457200" y="2214563"/>
            <a:ext cx="8229600" cy="1928812"/>
          </a:xfrm>
        </p:spPr>
        <p:txBody>
          <a:bodyPr/>
          <a:lstStyle/>
          <a:p>
            <a:pPr algn="ctr" eaLnBrk="1" hangingPunct="1"/>
            <a:r>
              <a:rPr lang="es-EC" smtClean="0"/>
              <a:t/>
            </a:r>
            <a:br>
              <a:rPr lang="es-EC" smtClean="0"/>
            </a:br>
            <a:r>
              <a:rPr lang="es-EC" smtClean="0"/>
              <a:t/>
            </a:r>
            <a:br>
              <a:rPr lang="es-EC" smtClean="0"/>
            </a:br>
            <a:r>
              <a:rPr lang="es-EC" smtClean="0"/>
              <a:t/>
            </a:r>
            <a:br>
              <a:rPr lang="es-EC" smtClean="0"/>
            </a:br>
            <a:r>
              <a:rPr lang="es-EC" smtClean="0"/>
              <a:t/>
            </a:r>
            <a:br>
              <a:rPr lang="es-EC" smtClean="0"/>
            </a:br>
            <a:r>
              <a:rPr lang="es-EC" smtClean="0"/>
              <a:t/>
            </a:r>
            <a:br>
              <a:rPr lang="es-EC" smtClean="0"/>
            </a:br>
            <a:r>
              <a:rPr lang="es-EC" smtClean="0"/>
              <a:t/>
            </a:r>
            <a:br>
              <a:rPr lang="es-EC" smtClean="0"/>
            </a:br>
            <a:r>
              <a:rPr lang="es-EC" smtClean="0"/>
              <a:t/>
            </a:r>
            <a:br>
              <a:rPr lang="es-EC" smtClean="0"/>
            </a:br>
            <a:r>
              <a:rPr lang="es-EC" smtClean="0"/>
              <a:t/>
            </a:r>
            <a:br>
              <a:rPr lang="es-EC" smtClean="0"/>
            </a:br>
            <a:r>
              <a:rPr lang="es-EC" b="1" i="1" u="sng" smtClean="0"/>
              <a:t>VALORACIÓN DE LA EMPRESA ARTEFACTA S.A.</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3143240" y="785794"/>
            <a:ext cx="2643206" cy="162657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a:xfrm>
            <a:off x="457200" y="214313"/>
            <a:ext cx="8229600" cy="714375"/>
          </a:xfrm>
        </p:spPr>
        <p:txBody>
          <a:bodyPr/>
          <a:lstStyle/>
          <a:p>
            <a:pPr eaLnBrk="1" hangingPunct="1"/>
            <a:r>
              <a:rPr lang="es-EC" smtClean="0"/>
              <a:t>Balances Proyectados</a:t>
            </a:r>
          </a:p>
        </p:txBody>
      </p:sp>
      <p:pic>
        <p:nvPicPr>
          <p:cNvPr id="41987" name="Picture 5"/>
          <p:cNvPicPr>
            <a:picLocks noGrp="1" noChangeAspect="1" noChangeArrowheads="1"/>
          </p:cNvPicPr>
          <p:nvPr>
            <p:ph idx="1"/>
          </p:nvPr>
        </p:nvPicPr>
        <p:blipFill>
          <a:blip r:embed="rId2" cstate="print"/>
          <a:srcRect/>
          <a:stretch>
            <a:fillRect/>
          </a:stretch>
        </p:blipFill>
        <p:spPr>
          <a:xfrm>
            <a:off x="214313" y="1000125"/>
            <a:ext cx="8715375" cy="5715000"/>
          </a:xfrm>
          <a:noFill/>
        </p:spPr>
      </p:pic>
      <p:pic>
        <p:nvPicPr>
          <p:cNvPr id="4" name="Picture 2" descr="C:\$RECYCLE.BIN\S-1-5-21-2142180306-4284372283-4122115616-1000\$REOWK54.jpg"/>
          <p:cNvPicPr>
            <a:picLocks noChangeAspect="1" noChangeArrowheads="1"/>
          </p:cNvPicPr>
          <p:nvPr/>
        </p:nvPicPr>
        <p:blipFill>
          <a:blip r:embed="rId3"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p:cNvPicPr>
            <a:picLocks noGrp="1" noChangeAspect="1" noChangeArrowheads="1"/>
          </p:cNvPicPr>
          <p:nvPr>
            <p:ph idx="1"/>
          </p:nvPr>
        </p:nvPicPr>
        <p:blipFill>
          <a:blip r:embed="rId2" cstate="print"/>
          <a:srcRect/>
          <a:stretch>
            <a:fillRect/>
          </a:stretch>
        </p:blipFill>
        <p:spPr>
          <a:xfrm>
            <a:off x="214313" y="428625"/>
            <a:ext cx="8715375" cy="6143625"/>
          </a:xfrm>
          <a:noFill/>
        </p:spPr>
      </p:pic>
      <p:pic>
        <p:nvPicPr>
          <p:cNvPr id="3" name="Picture 2" descr="C:\$RECYCLE.BIN\S-1-5-21-2142180306-4284372283-4122115616-1000\$REOWK54.jpg"/>
          <p:cNvPicPr>
            <a:picLocks noChangeAspect="1" noChangeArrowheads="1"/>
          </p:cNvPicPr>
          <p:nvPr/>
        </p:nvPicPr>
        <p:blipFill>
          <a:blip r:embed="rId3"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313"/>
            <a:ext cx="8229600" cy="642937"/>
          </a:xfrm>
        </p:spPr>
        <p:txBody>
          <a:bodyPr>
            <a:normAutofit fontScale="90000"/>
          </a:bodyPr>
          <a:lstStyle/>
          <a:p>
            <a:pPr eaLnBrk="1" fontAlgn="auto" hangingPunct="1">
              <a:spcAft>
                <a:spcPts val="0"/>
              </a:spcAft>
              <a:defRPr/>
            </a:pPr>
            <a:r>
              <a:rPr lang="es-EC" sz="4800" dirty="0" smtClean="0"/>
              <a:t>Historia y Entorno de </a:t>
            </a:r>
            <a:r>
              <a:rPr lang="es-EC" sz="4800" dirty="0" err="1" smtClean="0"/>
              <a:t>Artefacta</a:t>
            </a:r>
            <a:endParaRPr lang="es-EC" sz="4800" dirty="0"/>
          </a:p>
        </p:txBody>
      </p:sp>
      <p:sp>
        <p:nvSpPr>
          <p:cNvPr id="7171" name="2 Marcador de contenido"/>
          <p:cNvSpPr>
            <a:spLocks noGrp="1"/>
          </p:cNvSpPr>
          <p:nvPr>
            <p:ph idx="1"/>
          </p:nvPr>
        </p:nvSpPr>
        <p:spPr>
          <a:xfrm>
            <a:off x="457200" y="928688"/>
            <a:ext cx="8229600" cy="5395912"/>
          </a:xfrm>
        </p:spPr>
        <p:txBody>
          <a:bodyPr/>
          <a:lstStyle/>
          <a:p>
            <a:pPr algn="just" eaLnBrk="1" hangingPunct="1"/>
            <a:r>
              <a:rPr lang="es-MX" sz="2000" smtClean="0">
                <a:latin typeface="Arial Narrow" pitchFamily="34" charset="0"/>
              </a:rPr>
              <a:t>Artefactos Ecuatorianos para el Hogar S.A. (Artefacta) fue constituida el 12 de enero de 1989 y se dedica a comercializar electrodomésticos, equipos de audio, video, de comunicaciones, electrónica, transporte, artículos para el hogar, línea blanca de diferentes marcas.</a:t>
            </a:r>
          </a:p>
          <a:p>
            <a:pPr eaLnBrk="1" hangingPunct="1">
              <a:buFont typeface="Wingdings 2" pitchFamily="18" charset="2"/>
              <a:buNone/>
            </a:pPr>
            <a:r>
              <a:rPr lang="es-MX" sz="2000" b="1" i="1" u="sng" smtClean="0">
                <a:latin typeface="Arial Narrow" pitchFamily="34" charset="0"/>
              </a:rPr>
              <a:t>Cronología</a:t>
            </a:r>
          </a:p>
          <a:p>
            <a:pPr eaLnBrk="1" hangingPunct="1">
              <a:buFont typeface="Wingdings 2" pitchFamily="18" charset="2"/>
              <a:buNone/>
            </a:pPr>
            <a:endParaRPr lang="es-MX" sz="2000" b="1" i="1" u="sng" smtClean="0">
              <a:latin typeface="Arial Narrow" pitchFamily="34" charset="0"/>
            </a:endParaRPr>
          </a:p>
          <a:p>
            <a:pPr eaLnBrk="1" hangingPunct="1"/>
            <a:r>
              <a:rPr lang="es-MX" sz="2000" b="1" u="sng" smtClean="0">
                <a:latin typeface="Arial Narrow" pitchFamily="34" charset="0"/>
              </a:rPr>
              <a:t>1989-1998</a:t>
            </a:r>
            <a:endParaRPr lang="es-EC" sz="2000" b="1" u="sng" smtClean="0">
              <a:latin typeface="Arial Narrow" pitchFamily="34" charset="0"/>
            </a:endParaRPr>
          </a:p>
          <a:p>
            <a:pPr lvl="1" algn="just" eaLnBrk="1" hangingPunct="1">
              <a:buFont typeface="Wingdings" pitchFamily="2" charset="2"/>
              <a:buChar char="Ø"/>
            </a:pPr>
            <a:r>
              <a:rPr lang="es-MX" sz="2000" smtClean="0">
                <a:latin typeface="Arial Narrow" pitchFamily="34" charset="0"/>
              </a:rPr>
              <a:t>Empresa subsidiaria del Grupo Carsa que logró liderazgo en el mercado :   ventas de USD 75 millones en 1997  y una participación del mercado de  25% en el mercado Ecuatoriano.</a:t>
            </a:r>
          </a:p>
          <a:p>
            <a:pPr eaLnBrk="1" hangingPunct="1"/>
            <a:r>
              <a:rPr lang="es-MX" sz="2000" b="1" u="sng" smtClean="0">
                <a:latin typeface="Arial Narrow" pitchFamily="34" charset="0"/>
              </a:rPr>
              <a:t>1999-2000</a:t>
            </a:r>
            <a:endParaRPr lang="es-EC" sz="2000" b="1" u="sng" smtClean="0">
              <a:latin typeface="Arial Narrow" pitchFamily="34" charset="0"/>
            </a:endParaRPr>
          </a:p>
          <a:p>
            <a:pPr algn="just" eaLnBrk="1" hangingPunct="1">
              <a:buFont typeface="Wingdings 2" pitchFamily="18" charset="2"/>
              <a:buNone/>
            </a:pPr>
            <a:r>
              <a:rPr lang="es-MX" sz="2000" smtClean="0"/>
              <a:t>		</a:t>
            </a:r>
            <a:r>
              <a:rPr lang="es-MX" sz="2000" smtClean="0">
                <a:latin typeface="Arial Narrow" pitchFamily="34" charset="0"/>
                <a:cs typeface="Arial" charset="0"/>
              </a:rPr>
              <a:t>Durante la crisis económico del país los principales acreedores comerciales 	liderados por Expocargas , Mabe e Indurama 	realizan una importante 	capitalización de sus acreencias.</a:t>
            </a:r>
            <a:endParaRPr lang="es-EC" sz="2000" smtClean="0">
              <a:latin typeface="Arial Narrow" pitchFamily="34" charset="0"/>
              <a:cs typeface="Arial" charset="0"/>
            </a:endParaRPr>
          </a:p>
          <a:p>
            <a:pPr lvl="1" algn="just" eaLnBrk="1" hangingPunct="1">
              <a:buFont typeface="Wingdings" pitchFamily="2" charset="2"/>
              <a:buChar char="Ø"/>
            </a:pPr>
            <a:endParaRPr lang="es-MX" sz="2000" smtClean="0">
              <a:latin typeface="Arial Narrow" pitchFamily="34" charset="0"/>
            </a:endParaRPr>
          </a:p>
          <a:p>
            <a:pPr lvl="1" algn="just" eaLnBrk="1" hangingPunct="1">
              <a:buFont typeface="Wingdings" pitchFamily="2" charset="2"/>
              <a:buChar char="Ø"/>
            </a:pPr>
            <a:endParaRPr lang="es-MX" smtClean="0"/>
          </a:p>
          <a:p>
            <a:pPr lvl="1" algn="just" eaLnBrk="1" hangingPunct="1">
              <a:buFont typeface="Wingdings" pitchFamily="2" charset="2"/>
              <a:buChar char="Ø"/>
            </a:pPr>
            <a:endParaRPr lang="es-MX" smtClean="0"/>
          </a:p>
          <a:p>
            <a:pPr lvl="1" algn="just" eaLnBrk="1" hangingPunct="1">
              <a:buFont typeface="Wingdings" pitchFamily="2" charset="2"/>
              <a:buChar char="Ø"/>
            </a:pPr>
            <a:endParaRPr lang="es-MX" smtClean="0"/>
          </a:p>
          <a:p>
            <a:pPr lvl="1" algn="just" eaLnBrk="1" hangingPunct="1">
              <a:buFont typeface="Wingdings" pitchFamily="2" charset="2"/>
              <a:buChar char="Ø"/>
            </a:pPr>
            <a:endParaRPr lang="es-MX" smtClean="0"/>
          </a:p>
          <a:p>
            <a:pPr lvl="1" algn="just" eaLnBrk="1" hangingPunct="1">
              <a:buFont typeface="Wingdings" pitchFamily="2" charset="2"/>
              <a:buChar char="Ø"/>
            </a:pPr>
            <a:endParaRPr lang="es-MX" smtClean="0"/>
          </a:p>
          <a:p>
            <a:pPr lvl="1" algn="just" eaLnBrk="1" hangingPunct="1">
              <a:buFont typeface="Wingdings" pitchFamily="2" charset="2"/>
              <a:buChar char="Ø"/>
            </a:pPr>
            <a:endParaRPr lang="es-EC" smtClean="0"/>
          </a:p>
          <a:p>
            <a:pPr eaLnBrk="1" hangingPunct="1">
              <a:buFont typeface="Wingdings 2" pitchFamily="18" charset="2"/>
              <a:buNone/>
            </a:pPr>
            <a:endParaRPr lang="es-EC" smtClean="0"/>
          </a:p>
          <a:p>
            <a:pPr eaLnBrk="1" hangingPunct="1"/>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215306" y="428604"/>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p:cNvPicPr>
            <a:picLocks noGrp="1" noChangeAspect="1" noChangeArrowheads="1"/>
          </p:cNvPicPr>
          <p:nvPr>
            <p:ph idx="1"/>
          </p:nvPr>
        </p:nvPicPr>
        <p:blipFill>
          <a:blip r:embed="rId2" cstate="print"/>
          <a:srcRect/>
          <a:stretch>
            <a:fillRect/>
          </a:stretch>
        </p:blipFill>
        <p:spPr>
          <a:xfrm>
            <a:off x="285750" y="285750"/>
            <a:ext cx="8643938" cy="6286500"/>
          </a:xfrm>
          <a:noFill/>
        </p:spPr>
      </p:pic>
      <p:pic>
        <p:nvPicPr>
          <p:cNvPr id="3" name="Picture 2" descr="C:\$RECYCLE.BIN\S-1-5-21-2142180306-4284372283-4122115616-1000\$REOWK54.jpg"/>
          <p:cNvPicPr>
            <a:picLocks noChangeAspect="1" noChangeArrowheads="1"/>
          </p:cNvPicPr>
          <p:nvPr/>
        </p:nvPicPr>
        <p:blipFill>
          <a:blip r:embed="rId3" cstate="print"/>
          <a:srcRect/>
          <a:stretch>
            <a:fillRect/>
          </a:stretch>
        </p:blipFill>
        <p:spPr bwMode="auto">
          <a:xfrm>
            <a:off x="7929586"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2 Marcador de contenido"/>
          <p:cNvSpPr>
            <a:spLocks noGrp="1"/>
          </p:cNvSpPr>
          <p:nvPr>
            <p:ph idx="1"/>
          </p:nvPr>
        </p:nvSpPr>
        <p:spPr>
          <a:xfrm>
            <a:off x="457200" y="642938"/>
            <a:ext cx="8229600" cy="5681662"/>
          </a:xfrm>
        </p:spPr>
        <p:txBody>
          <a:bodyPr/>
          <a:lstStyle/>
          <a:p>
            <a:pPr eaLnBrk="1" hangingPunct="1"/>
            <a:r>
              <a:rPr lang="es-ES_tradnl" sz="3200" b="1" i="1" u="sng" smtClean="0"/>
              <a:t>Obtención de CMPC</a:t>
            </a:r>
          </a:p>
          <a:p>
            <a:pPr eaLnBrk="1" hangingPunct="1">
              <a:buFont typeface="Wingdings 2" pitchFamily="18" charset="2"/>
              <a:buNone/>
            </a:pPr>
            <a:endParaRPr lang="es-ES_tradnl" sz="2000" b="1" i="1" u="sng" smtClean="0"/>
          </a:p>
          <a:p>
            <a:pPr eaLnBrk="1" hangingPunct="1">
              <a:buFont typeface="Wingdings 2" pitchFamily="18" charset="2"/>
              <a:buNone/>
            </a:pPr>
            <a:r>
              <a:rPr lang="es-ES_tradnl" sz="2000" b="1" i="1" u="sng" smtClean="0"/>
              <a:t> Costo de Capital</a:t>
            </a:r>
            <a:r>
              <a:rPr lang="es-ES_tradnl" sz="2000" b="1" smtClean="0"/>
              <a:t> =  Tasa libre de riesgo + Beta * ( Prima de mercado)</a:t>
            </a:r>
          </a:p>
          <a:p>
            <a:pPr eaLnBrk="1" hangingPunct="1">
              <a:buFont typeface="Wingdings 2" pitchFamily="18" charset="2"/>
              <a:buNone/>
            </a:pPr>
            <a:endParaRPr lang="es-EC" sz="2000" smtClean="0"/>
          </a:p>
          <a:p>
            <a:pPr eaLnBrk="1" hangingPunct="1">
              <a:buFont typeface="Wingdings" pitchFamily="2" charset="2"/>
              <a:buChar char="v"/>
            </a:pPr>
            <a:r>
              <a:rPr lang="es-EC" sz="2000" smtClean="0"/>
              <a:t>Donde:</a:t>
            </a:r>
          </a:p>
          <a:p>
            <a:pPr marL="1530350" lvl="2" indent="-387350" algn="just" eaLnBrk="1" hangingPunct="1">
              <a:buClr>
                <a:srgbClr val="FF0000"/>
              </a:buClr>
              <a:buFont typeface="Wingdings" pitchFamily="2" charset="2"/>
              <a:buChar char="q"/>
            </a:pPr>
            <a:r>
              <a:rPr lang="es-ES_tradnl" sz="2000" smtClean="0"/>
              <a:t>tasa libre de riesgo: representa el valor cronológico de un activo sin riesgo, para este cálculo  se la obtuvo con corte Abril/08 del BCE la cual es </a:t>
            </a:r>
            <a:r>
              <a:rPr lang="es-ES_tradnl" sz="2000" b="1" smtClean="0"/>
              <a:t>650 puntos.  </a:t>
            </a:r>
          </a:p>
          <a:p>
            <a:pPr algn="just" eaLnBrk="1" hangingPunct="1">
              <a:buClr>
                <a:srgbClr val="FF0000"/>
              </a:buClr>
              <a:buFont typeface="Wingdings" pitchFamily="2" charset="2"/>
              <a:buChar char="q"/>
            </a:pPr>
            <a:endParaRPr lang="es-ES_tradnl" sz="2000" smtClean="0"/>
          </a:p>
          <a:p>
            <a:pPr marL="1530350" lvl="2" indent="-387350" algn="just" eaLnBrk="1" hangingPunct="1">
              <a:buClr>
                <a:srgbClr val="FF0000"/>
              </a:buClr>
              <a:buFont typeface="Wingdings" pitchFamily="2" charset="2"/>
              <a:buChar char="q"/>
            </a:pPr>
            <a:r>
              <a:rPr lang="es-ES_tradnl" sz="2000" smtClean="0"/>
              <a:t>beta: mide el grado hasta el cual un activo responde a las fluctuaciones del mercado.  Para nuestro cálculo hemos utilizado la beta de  Household Products  en los Estados Unidos.</a:t>
            </a:r>
          </a:p>
          <a:p>
            <a:pPr algn="just" eaLnBrk="1" hangingPunct="1">
              <a:buClr>
                <a:srgbClr val="FF0000"/>
              </a:buClr>
              <a:buFont typeface="Wingdings" pitchFamily="2" charset="2"/>
              <a:buChar char="q"/>
            </a:pPr>
            <a:endParaRPr lang="es-ES_tradnl" sz="2000" smtClean="0"/>
          </a:p>
          <a:p>
            <a:pPr marL="1530350" lvl="2" indent="-387350" algn="just" eaLnBrk="1" hangingPunct="1">
              <a:buClr>
                <a:srgbClr val="FF0000"/>
              </a:buClr>
              <a:buFont typeface="Wingdings" pitchFamily="2" charset="2"/>
              <a:buChar char="q"/>
            </a:pPr>
            <a:r>
              <a:rPr lang="es-ES_tradnl" sz="2000" smtClean="0"/>
              <a:t>prima de mercado: Es la rentabilidad esperada por todos los inversionistas dentro de una industria específica.</a:t>
            </a:r>
          </a:p>
          <a:p>
            <a:pPr eaLnBrk="1" hangingPunct="1">
              <a:buFont typeface="Wingdings 2" pitchFamily="18" charset="2"/>
              <a:buNone/>
            </a:pPr>
            <a:endParaRPr lang="es-EC" sz="20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Marcador de contenido"/>
          <p:cNvSpPr>
            <a:spLocks noGrp="1"/>
          </p:cNvSpPr>
          <p:nvPr>
            <p:ph idx="1"/>
          </p:nvPr>
        </p:nvSpPr>
        <p:spPr>
          <a:xfrm>
            <a:off x="457200" y="428625"/>
            <a:ext cx="8229600" cy="5895975"/>
          </a:xfrm>
        </p:spPr>
        <p:txBody>
          <a:bodyPr/>
          <a:lstStyle/>
          <a:p>
            <a:pPr algn="just" defTabSz="762000" eaLnBrk="1" hangingPunct="1"/>
            <a:endParaRPr lang="es-ES_tradnl" sz="2400" i="1" u="sng" smtClean="0"/>
          </a:p>
          <a:p>
            <a:pPr algn="just" defTabSz="762000" eaLnBrk="1" hangingPunct="1"/>
            <a:r>
              <a:rPr lang="es-ES_tradnl" sz="2400" i="1" u="sng" smtClean="0"/>
              <a:t>Costo de la deuda</a:t>
            </a:r>
            <a:r>
              <a:rPr lang="es-ES_tradnl" sz="2400" smtClean="0"/>
              <a:t> =  Riesgo crediticio  – tasa marginal de impuestos</a:t>
            </a:r>
          </a:p>
          <a:p>
            <a:pPr algn="just" defTabSz="762000" eaLnBrk="1" hangingPunct="1"/>
            <a:endParaRPr lang="es-ES_tradnl" sz="2400" smtClean="0"/>
          </a:p>
          <a:p>
            <a:pPr algn="just" defTabSz="762000" eaLnBrk="1" hangingPunct="1">
              <a:buFont typeface="Wingdings 2" pitchFamily="18" charset="2"/>
              <a:buNone/>
            </a:pPr>
            <a:r>
              <a:rPr lang="es-ES_tradnl" sz="2400" smtClean="0"/>
              <a:t>	Donde:</a:t>
            </a:r>
          </a:p>
          <a:p>
            <a:pPr algn="just" defTabSz="762000" eaLnBrk="1" hangingPunct="1">
              <a:buFont typeface="Wingdings 2" pitchFamily="18" charset="2"/>
              <a:buNone/>
            </a:pPr>
            <a:endParaRPr lang="es-ES_tradnl" sz="2400" smtClean="0"/>
          </a:p>
          <a:p>
            <a:pPr marL="1717675" lvl="2" indent="-574675" algn="just" defTabSz="762000" eaLnBrk="1" hangingPunct="1">
              <a:buClr>
                <a:srgbClr val="FF0000"/>
              </a:buClr>
              <a:buFont typeface="Wingdings" pitchFamily="2" charset="2"/>
              <a:buChar char="q"/>
            </a:pPr>
            <a:r>
              <a:rPr lang="es-ES_tradnl" sz="2400" smtClean="0"/>
              <a:t>riesgo crediticio:  Tasa contratada de la deuda de Artefacta S.A. </a:t>
            </a:r>
          </a:p>
          <a:p>
            <a:pPr marL="1717675" lvl="2" indent="-574675" algn="just" defTabSz="762000" eaLnBrk="1" hangingPunct="1">
              <a:buClr>
                <a:srgbClr val="FF0000"/>
              </a:buClr>
              <a:buFont typeface="Wingdings" pitchFamily="2" charset="2"/>
              <a:buChar char="q"/>
            </a:pPr>
            <a:r>
              <a:rPr lang="es-ES_tradnl" sz="2400" smtClean="0"/>
              <a:t>tasa marginal de impuestos:  en el caso del Ecuador equivale al 65% es decir, 1 menos el 35% de participación trabajadores e impuesto a la renta.</a:t>
            </a:r>
            <a:endParaRPr lang="es-VE" sz="2400" smtClean="0"/>
          </a:p>
          <a:p>
            <a:pPr defTabSz="762000"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p:nvPr>
        </p:nvSpPr>
        <p:spPr>
          <a:xfrm>
            <a:off x="457200" y="357188"/>
            <a:ext cx="8229600" cy="785812"/>
          </a:xfrm>
        </p:spPr>
        <p:txBody>
          <a:bodyPr/>
          <a:lstStyle/>
          <a:p>
            <a:pPr eaLnBrk="1" hangingPunct="1"/>
            <a:r>
              <a:rPr lang="es-EC" smtClean="0"/>
              <a:t>Cálculo del Costo de Capital</a:t>
            </a:r>
          </a:p>
        </p:txBody>
      </p:sp>
      <p:sp>
        <p:nvSpPr>
          <p:cNvPr id="47107" name="2 Marcador de contenido"/>
          <p:cNvSpPr>
            <a:spLocks noGrp="1"/>
          </p:cNvSpPr>
          <p:nvPr>
            <p:ph idx="1"/>
          </p:nvPr>
        </p:nvSpPr>
        <p:spPr>
          <a:xfrm>
            <a:off x="457200" y="1571625"/>
            <a:ext cx="8229600" cy="4752975"/>
          </a:xfrm>
        </p:spPr>
        <p:txBody>
          <a:bodyPr/>
          <a:lstStyle/>
          <a:p>
            <a:pPr eaLnBrk="1" hangingPunct="1"/>
            <a:r>
              <a:rPr lang="es-EC" smtClean="0"/>
              <a:t>Tasa libre de riesgo ( a) 			6.50%</a:t>
            </a:r>
          </a:p>
          <a:p>
            <a:pPr eaLnBrk="1" hangingPunct="1"/>
            <a:endParaRPr lang="es-EC" smtClean="0"/>
          </a:p>
          <a:p>
            <a:pPr eaLnBrk="1" hangingPunct="1"/>
            <a:r>
              <a:rPr lang="es-EC" smtClean="0"/>
              <a:t>Prima de Mercado  ( b)			5.50%</a:t>
            </a:r>
          </a:p>
          <a:p>
            <a:pPr eaLnBrk="1" hangingPunct="1"/>
            <a:endParaRPr lang="es-EC" smtClean="0"/>
          </a:p>
          <a:p>
            <a:pPr eaLnBrk="1" hangingPunct="1"/>
            <a:r>
              <a:rPr lang="es-EC" smtClean="0"/>
              <a:t>Beta ( Household Products) ( c)	0.89</a:t>
            </a:r>
          </a:p>
          <a:p>
            <a:pPr eaLnBrk="1" hangingPunct="1"/>
            <a:endParaRPr lang="es-EC" smtClean="0"/>
          </a:p>
          <a:p>
            <a:pPr eaLnBrk="1" hangingPunct="1"/>
            <a:r>
              <a:rPr lang="es-EC" sz="2800" b="1" smtClean="0"/>
              <a:t>Costo de Capital (a+(b*c))		11.40%</a:t>
            </a:r>
          </a:p>
          <a:p>
            <a:pPr eaLnBrk="1" hangingPunct="1">
              <a:buFont typeface="Wingdings 2" pitchFamily="18" charset="2"/>
              <a:buNone/>
            </a:pPr>
            <a:endParaRPr lang="es-EC" sz="2800" smtClean="0"/>
          </a:p>
          <a:p>
            <a:pPr eaLnBrk="1" hangingPunct="1">
              <a:buFont typeface="Wingdings 2" pitchFamily="18" charset="2"/>
              <a:buNone/>
            </a:pPr>
            <a:endParaRPr lang="es-EC" sz="2800" smtClean="0"/>
          </a:p>
          <a:p>
            <a:pPr eaLnBrk="1" hangingPunct="1">
              <a:buFont typeface="Wingdings 2" pitchFamily="18" charset="2"/>
              <a:buNone/>
            </a:pPr>
            <a:r>
              <a:rPr lang="es-EC" sz="1200" smtClean="0"/>
              <a:t>Fuentes: Banco Central del Ecuador</a:t>
            </a:r>
          </a:p>
          <a:p>
            <a:pPr eaLnBrk="1" hangingPunct="1">
              <a:buFont typeface="Wingdings 2" pitchFamily="18" charset="2"/>
              <a:buNone/>
            </a:pPr>
            <a:r>
              <a:rPr lang="es-EC" sz="1200" smtClean="0"/>
              <a:t>               </a:t>
            </a:r>
            <a:r>
              <a:rPr lang="es-ES_tradnl" sz="1200" smtClean="0"/>
              <a:t>Beta Industria de Damodaran</a:t>
            </a:r>
            <a:endParaRPr lang="es-EC" sz="12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Título"/>
          <p:cNvSpPr>
            <a:spLocks noGrp="1"/>
          </p:cNvSpPr>
          <p:nvPr>
            <p:ph type="title"/>
          </p:nvPr>
        </p:nvSpPr>
        <p:spPr>
          <a:xfrm>
            <a:off x="457200" y="704850"/>
            <a:ext cx="8229600" cy="795338"/>
          </a:xfrm>
        </p:spPr>
        <p:txBody>
          <a:bodyPr/>
          <a:lstStyle/>
          <a:p>
            <a:pPr eaLnBrk="1" hangingPunct="1"/>
            <a:r>
              <a:rPr lang="es-EC" smtClean="0"/>
              <a:t>Cálculo del Costo de la Deuda</a:t>
            </a:r>
          </a:p>
        </p:txBody>
      </p:sp>
      <p:sp>
        <p:nvSpPr>
          <p:cNvPr id="48131" name="2 Marcador de contenido"/>
          <p:cNvSpPr>
            <a:spLocks noGrp="1"/>
          </p:cNvSpPr>
          <p:nvPr>
            <p:ph idx="1"/>
          </p:nvPr>
        </p:nvSpPr>
        <p:spPr/>
        <p:txBody>
          <a:bodyPr/>
          <a:lstStyle/>
          <a:p>
            <a:pPr eaLnBrk="1" hangingPunct="1"/>
            <a:endParaRPr lang="es-EC" smtClean="0"/>
          </a:p>
          <a:p>
            <a:pPr eaLnBrk="1" hangingPunct="1"/>
            <a:r>
              <a:rPr lang="es-EC" smtClean="0"/>
              <a:t>Tasa de Riesgo Crediticio  ( a) 			4.00%</a:t>
            </a:r>
          </a:p>
          <a:p>
            <a:pPr eaLnBrk="1" hangingPunct="1"/>
            <a:endParaRPr lang="es-EC" smtClean="0"/>
          </a:p>
          <a:p>
            <a:pPr eaLnBrk="1" hangingPunct="1"/>
            <a:r>
              <a:rPr lang="es-EC" smtClean="0"/>
              <a:t>Tasa Marginal de impuestos (b)		35%</a:t>
            </a:r>
          </a:p>
          <a:p>
            <a:pPr eaLnBrk="1" hangingPunct="1"/>
            <a:endParaRPr lang="es-EC" smtClean="0"/>
          </a:p>
          <a:p>
            <a:pPr eaLnBrk="1" hangingPunct="1"/>
            <a:r>
              <a:rPr lang="es-EC" b="1" smtClean="0"/>
              <a:t>Costo de la Deuda     </a:t>
            </a:r>
            <a:r>
              <a:rPr lang="es-EC" sz="2800" b="1" smtClean="0"/>
              <a:t> (a)* (1-(b)):		2.60%</a:t>
            </a:r>
            <a:r>
              <a:rPr lang="es-EC" sz="2800" smtClean="0"/>
              <a:t>	</a:t>
            </a:r>
          </a:p>
          <a:p>
            <a:pPr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57200" y="704850"/>
            <a:ext cx="8229600" cy="652463"/>
          </a:xfrm>
        </p:spPr>
        <p:txBody>
          <a:bodyPr/>
          <a:lstStyle/>
          <a:p>
            <a:pPr algn="ctr" eaLnBrk="1" hangingPunct="1"/>
            <a:r>
              <a:rPr lang="es-EC" smtClean="0"/>
              <a:t>CMPC</a:t>
            </a:r>
          </a:p>
        </p:txBody>
      </p:sp>
      <p:pic>
        <p:nvPicPr>
          <p:cNvPr id="5"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49156" name="Picture 3"/>
          <p:cNvPicPr>
            <a:picLocks noGrp="1" noChangeAspect="1" noChangeArrowheads="1"/>
          </p:cNvPicPr>
          <p:nvPr>
            <p:ph idx="1"/>
          </p:nvPr>
        </p:nvPicPr>
        <p:blipFill>
          <a:blip r:embed="rId3" cstate="print"/>
          <a:srcRect/>
          <a:stretch>
            <a:fillRect/>
          </a:stretch>
        </p:blipFill>
        <p:spPr>
          <a:xfrm>
            <a:off x="214313" y="2428875"/>
            <a:ext cx="8643937" cy="3214688"/>
          </a:xfr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50179" name="Picture 11"/>
          <p:cNvPicPr>
            <a:picLocks noGrp="1" noChangeAspect="1" noChangeArrowheads="1"/>
          </p:cNvPicPr>
          <p:nvPr>
            <p:ph idx="1"/>
          </p:nvPr>
        </p:nvPicPr>
        <p:blipFill>
          <a:blip r:embed="rId3" cstate="print"/>
          <a:srcRect/>
          <a:stretch>
            <a:fillRect/>
          </a:stretch>
        </p:blipFill>
        <p:spPr>
          <a:xfrm>
            <a:off x="285750" y="928688"/>
            <a:ext cx="8572500" cy="5429250"/>
          </a:xfr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p:nvPr>
        </p:nvSpPr>
        <p:spPr>
          <a:xfrm>
            <a:off x="457200" y="704850"/>
            <a:ext cx="8229600" cy="723900"/>
          </a:xfrm>
        </p:spPr>
        <p:txBody>
          <a:bodyPr/>
          <a:lstStyle/>
          <a:p>
            <a:pPr algn="ctr" eaLnBrk="1" hangingPunct="1"/>
            <a:r>
              <a:rPr lang="es-EC" b="1" smtClean="0"/>
              <a:t>Cálculo del EVA</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51204" name="Picture 6"/>
          <p:cNvPicPr>
            <a:picLocks noGrp="1" noChangeAspect="1" noChangeArrowheads="1"/>
          </p:cNvPicPr>
          <p:nvPr>
            <p:ph idx="1"/>
          </p:nvPr>
        </p:nvPicPr>
        <p:blipFill>
          <a:blip r:embed="rId3" cstate="print"/>
          <a:srcRect/>
          <a:stretch>
            <a:fillRect/>
          </a:stretch>
        </p:blipFill>
        <p:spPr>
          <a:xfrm>
            <a:off x="457200" y="1857375"/>
            <a:ext cx="8229600" cy="4000500"/>
          </a:xfr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Título"/>
          <p:cNvSpPr>
            <a:spLocks noGrp="1"/>
          </p:cNvSpPr>
          <p:nvPr>
            <p:ph type="title"/>
          </p:nvPr>
        </p:nvSpPr>
        <p:spPr/>
        <p:txBody>
          <a:bodyPr/>
          <a:lstStyle/>
          <a:p>
            <a:pPr algn="ctr" eaLnBrk="1" hangingPunct="1"/>
            <a:r>
              <a:rPr lang="es-EC" smtClean="0"/>
              <a:t>MVA </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52228" name="Picture 5"/>
          <p:cNvPicPr>
            <a:picLocks noGrp="1" noChangeAspect="1" noChangeArrowheads="1"/>
          </p:cNvPicPr>
          <p:nvPr>
            <p:ph idx="1"/>
          </p:nvPr>
        </p:nvPicPr>
        <p:blipFill>
          <a:blip r:embed="rId3" cstate="print"/>
          <a:srcRect/>
          <a:stretch>
            <a:fillRect/>
          </a:stretch>
        </p:blipFill>
        <p:spPr>
          <a:xfrm>
            <a:off x="857250" y="2000250"/>
            <a:ext cx="7643813" cy="4381500"/>
          </a:xfr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pic>
        <p:nvPicPr>
          <p:cNvPr id="53251" name="Picture 5"/>
          <p:cNvPicPr>
            <a:picLocks noGrp="1" noChangeAspect="1" noChangeArrowheads="1"/>
          </p:cNvPicPr>
          <p:nvPr>
            <p:ph idx="1"/>
          </p:nvPr>
        </p:nvPicPr>
        <p:blipFill>
          <a:blip r:embed="rId3" cstate="print"/>
          <a:srcRect/>
          <a:stretch>
            <a:fillRect/>
          </a:stretch>
        </p:blipFill>
        <p:spPr>
          <a:xfrm>
            <a:off x="571500" y="1214438"/>
            <a:ext cx="8072438" cy="5214937"/>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
        <p:nvSpPr>
          <p:cNvPr id="8195" name="14 Marcador de contenido"/>
          <p:cNvSpPr>
            <a:spLocks noGrp="1"/>
          </p:cNvSpPr>
          <p:nvPr>
            <p:ph idx="1"/>
          </p:nvPr>
        </p:nvSpPr>
        <p:spPr>
          <a:xfrm>
            <a:off x="457200" y="285750"/>
            <a:ext cx="8229600" cy="6038850"/>
          </a:xfrm>
        </p:spPr>
        <p:txBody>
          <a:bodyPr/>
          <a:lstStyle/>
          <a:p>
            <a:pPr eaLnBrk="1" hangingPunct="1"/>
            <a:r>
              <a:rPr lang="es-MX" sz="2000" b="1" u="sng" smtClean="0">
                <a:latin typeface="Arial Narrow" pitchFamily="34" charset="0"/>
                <a:cs typeface="Arial" charset="0"/>
              </a:rPr>
              <a:t>2000</a:t>
            </a:r>
          </a:p>
          <a:p>
            <a:pPr lvl="1" eaLnBrk="1" hangingPunct="1">
              <a:buFont typeface="Wingdings 2" pitchFamily="18" charset="2"/>
              <a:buNone/>
            </a:pPr>
            <a:r>
              <a:rPr lang="es-MX" sz="2000" smtClean="0">
                <a:latin typeface="Arial Narrow" pitchFamily="34" charset="0"/>
                <a:cs typeface="Arial" charset="0"/>
              </a:rPr>
              <a:t>	El poder accionario de la Empresa esta conformado de la siguiente      manera;</a:t>
            </a:r>
            <a:endParaRPr lang="es-EC" sz="2000" smtClean="0">
              <a:latin typeface="Arial Narrow" pitchFamily="34" charset="0"/>
              <a:cs typeface="Arial" charset="0"/>
            </a:endParaRPr>
          </a:p>
          <a:p>
            <a:pPr eaLnBrk="1" hangingPunct="1">
              <a:buFont typeface="Wingdings 2" pitchFamily="18" charset="2"/>
              <a:buNone/>
            </a:pPr>
            <a:r>
              <a:rPr lang="es-MX" sz="2000" smtClean="0">
                <a:latin typeface="Arial Narrow" pitchFamily="34" charset="0"/>
                <a:cs typeface="Arial" charset="0"/>
              </a:rPr>
              <a:t>		25% Exporcarga</a:t>
            </a:r>
            <a:endParaRPr lang="es-EC" sz="2000" smtClean="0">
              <a:latin typeface="Arial Narrow" pitchFamily="34" charset="0"/>
              <a:cs typeface="Arial" charset="0"/>
            </a:endParaRPr>
          </a:p>
          <a:p>
            <a:pPr eaLnBrk="1" hangingPunct="1">
              <a:buFont typeface="Wingdings 2" pitchFamily="18" charset="2"/>
              <a:buNone/>
            </a:pPr>
            <a:r>
              <a:rPr lang="es-MX" sz="2000" smtClean="0">
                <a:latin typeface="Arial Narrow" pitchFamily="34" charset="0"/>
                <a:cs typeface="Arial" charset="0"/>
              </a:rPr>
              <a:t>		23% Mabe Ecuador</a:t>
            </a:r>
            <a:endParaRPr lang="es-EC" sz="2000" smtClean="0">
              <a:latin typeface="Arial Narrow" pitchFamily="34" charset="0"/>
              <a:cs typeface="Arial" charset="0"/>
            </a:endParaRPr>
          </a:p>
          <a:p>
            <a:pPr eaLnBrk="1" hangingPunct="1">
              <a:buFont typeface="Wingdings 2" pitchFamily="18" charset="2"/>
              <a:buNone/>
            </a:pPr>
            <a:r>
              <a:rPr lang="es-MX" sz="2000" smtClean="0">
                <a:latin typeface="Arial Narrow" pitchFamily="34" charset="0"/>
                <a:cs typeface="Arial" charset="0"/>
              </a:rPr>
              <a:t>		16% Plummers Securities Inc.</a:t>
            </a:r>
            <a:endParaRPr lang="es-EC" sz="2000" smtClean="0">
              <a:latin typeface="Arial Narrow" pitchFamily="34" charset="0"/>
              <a:cs typeface="Arial" charset="0"/>
            </a:endParaRPr>
          </a:p>
          <a:p>
            <a:pPr eaLnBrk="1" hangingPunct="1">
              <a:buFont typeface="Wingdings 2" pitchFamily="18" charset="2"/>
              <a:buNone/>
            </a:pPr>
            <a:r>
              <a:rPr lang="es-MX" sz="2000" smtClean="0">
                <a:latin typeface="Arial Narrow" pitchFamily="34" charset="0"/>
                <a:cs typeface="Arial" charset="0"/>
              </a:rPr>
              <a:t>		36% Otros</a:t>
            </a:r>
          </a:p>
          <a:p>
            <a:pPr eaLnBrk="1" hangingPunct="1"/>
            <a:r>
              <a:rPr lang="es-MX" sz="2000" b="1" u="sng" smtClean="0">
                <a:latin typeface="Arial Narrow" pitchFamily="34" charset="0"/>
                <a:cs typeface="Arial" charset="0"/>
              </a:rPr>
              <a:t>2001-2004</a:t>
            </a:r>
            <a:endParaRPr lang="es-EC" sz="2000" b="1" u="sng" smtClean="0">
              <a:latin typeface="Arial Narrow" pitchFamily="34" charset="0"/>
              <a:cs typeface="Arial" charset="0"/>
            </a:endParaRPr>
          </a:p>
          <a:p>
            <a:pPr eaLnBrk="1" hangingPunct="1">
              <a:buFont typeface="Wingdings 2" pitchFamily="18" charset="2"/>
              <a:buNone/>
            </a:pPr>
            <a:r>
              <a:rPr lang="es-MX" sz="2000" smtClean="0">
                <a:latin typeface="Arial Narrow" pitchFamily="34" charset="0"/>
                <a:cs typeface="Arial" charset="0"/>
              </a:rPr>
              <a:t>		La empresa pasa de 8 millones en ventas en el año 2000 a 42.6 en 	el año 	2004 generando recurso para:</a:t>
            </a:r>
            <a:endParaRPr lang="es-EC" sz="2000" smtClean="0">
              <a:latin typeface="Arial Narrow" pitchFamily="34" charset="0"/>
              <a:cs typeface="Arial" charset="0"/>
            </a:endParaRPr>
          </a:p>
          <a:p>
            <a:pPr lvl="2" eaLnBrk="1" hangingPunct="1"/>
            <a:r>
              <a:rPr lang="es-MX" sz="1700" smtClean="0">
                <a:latin typeface="Arial Narrow" pitchFamily="34" charset="0"/>
                <a:cs typeface="Arial" charset="0"/>
              </a:rPr>
              <a:t>Crecer sostenidamente en el mercado</a:t>
            </a:r>
            <a:endParaRPr lang="es-EC" sz="1700" smtClean="0">
              <a:latin typeface="Arial Narrow" pitchFamily="34" charset="0"/>
              <a:cs typeface="Arial" charset="0"/>
            </a:endParaRPr>
          </a:p>
          <a:p>
            <a:pPr lvl="2" eaLnBrk="1" hangingPunct="1"/>
            <a:r>
              <a:rPr lang="es-MX" sz="1700" smtClean="0">
                <a:latin typeface="Arial Narrow" pitchFamily="34" charset="0"/>
                <a:cs typeface="Arial" charset="0"/>
              </a:rPr>
              <a:t>Pagar puntualmente las deudas y ;</a:t>
            </a:r>
            <a:endParaRPr lang="es-EC" sz="1700" smtClean="0">
              <a:latin typeface="Arial Narrow" pitchFamily="34" charset="0"/>
              <a:cs typeface="Arial" charset="0"/>
            </a:endParaRPr>
          </a:p>
          <a:p>
            <a:pPr lvl="2" eaLnBrk="1" hangingPunct="1"/>
            <a:r>
              <a:rPr lang="es-MX" sz="1700" smtClean="0">
                <a:latin typeface="Arial Narrow" pitchFamily="34" charset="0"/>
                <a:cs typeface="Arial" charset="0"/>
              </a:rPr>
              <a:t>Prepagar aproximadamente 5 millones</a:t>
            </a:r>
          </a:p>
          <a:p>
            <a:pPr eaLnBrk="1" hangingPunct="1">
              <a:buFont typeface="Wingdings 2" pitchFamily="18" charset="2"/>
              <a:buNone/>
            </a:pPr>
            <a:r>
              <a:rPr lang="es-MX" sz="2000" smtClean="0">
                <a:latin typeface="Arial Narrow" pitchFamily="34" charset="0"/>
              </a:rPr>
              <a:t>Después de esto el poder Accionario es el siguiente:</a:t>
            </a:r>
            <a:endParaRPr lang="es-EC" sz="2000" smtClean="0">
              <a:latin typeface="Arial Narrow" pitchFamily="34" charset="0"/>
            </a:endParaRPr>
          </a:p>
          <a:p>
            <a:pPr lvl="1" eaLnBrk="1" hangingPunct="1">
              <a:buFont typeface="Wingdings 2" pitchFamily="18" charset="2"/>
              <a:buNone/>
            </a:pPr>
            <a:r>
              <a:rPr lang="es-MX" sz="1800" smtClean="0">
                <a:latin typeface="Arial Narrow" pitchFamily="34" charset="0"/>
              </a:rPr>
              <a:t>	43% Exporcarga</a:t>
            </a:r>
            <a:endParaRPr lang="es-EC" sz="1800" smtClean="0">
              <a:latin typeface="Arial Narrow" pitchFamily="34" charset="0"/>
            </a:endParaRPr>
          </a:p>
          <a:p>
            <a:pPr lvl="1" eaLnBrk="1" hangingPunct="1">
              <a:buFont typeface="Wingdings 2" pitchFamily="18" charset="2"/>
              <a:buNone/>
            </a:pPr>
            <a:r>
              <a:rPr lang="es-MX" sz="1800" smtClean="0">
                <a:latin typeface="Arial Narrow" pitchFamily="34" charset="0"/>
              </a:rPr>
              <a:t>	28% Mabe Ecuador</a:t>
            </a:r>
            <a:endParaRPr lang="es-EC" sz="1800" smtClean="0">
              <a:latin typeface="Arial Narrow" pitchFamily="34" charset="0"/>
            </a:endParaRPr>
          </a:p>
          <a:p>
            <a:pPr lvl="1" eaLnBrk="1" hangingPunct="1">
              <a:buFont typeface="Wingdings 2" pitchFamily="18" charset="2"/>
              <a:buNone/>
            </a:pPr>
            <a:r>
              <a:rPr lang="es-MX" sz="1800" smtClean="0">
                <a:latin typeface="Arial Narrow" pitchFamily="34" charset="0"/>
              </a:rPr>
              <a:t>	20% Plummers Securities Inc.</a:t>
            </a:r>
            <a:endParaRPr lang="es-EC" sz="1800" smtClean="0">
              <a:latin typeface="Arial Narrow" pitchFamily="34" charset="0"/>
            </a:endParaRPr>
          </a:p>
          <a:p>
            <a:pPr lvl="1" eaLnBrk="1" hangingPunct="1">
              <a:buFont typeface="Wingdings 2" pitchFamily="18" charset="2"/>
              <a:buNone/>
            </a:pPr>
            <a:r>
              <a:rPr lang="es-MX" sz="1800" smtClean="0">
                <a:latin typeface="Arial Narrow" pitchFamily="34" charset="0"/>
              </a:rPr>
              <a:t>	9% Otros</a:t>
            </a:r>
          </a:p>
          <a:p>
            <a:pPr lvl="2" eaLnBrk="1" hangingPunct="1"/>
            <a:endParaRPr lang="es-EC" sz="1700" smtClean="0">
              <a:latin typeface="Arial Narrow" pitchFamily="34" charset="0"/>
              <a:cs typeface="Arial" charset="0"/>
            </a:endParaRPr>
          </a:p>
          <a:p>
            <a:pPr eaLnBrk="1" hangingPunct="1">
              <a:buFont typeface="Wingdings 2" pitchFamily="18" charset="2"/>
              <a:buNone/>
            </a:pPr>
            <a:endParaRPr lang="es-EC" sz="2000" smtClean="0"/>
          </a:p>
          <a:p>
            <a:pPr eaLnBrk="1" hangingPunct="1">
              <a:buFont typeface="Wingdings 2" pitchFamily="18" charset="2"/>
              <a:buNone/>
            </a:pPr>
            <a:endParaRPr lang="es-EC" sz="20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215306" y="0"/>
            <a:ext cx="928694" cy="571500"/>
          </a:xfrm>
          <a:prstGeom prst="rect">
            <a:avLst/>
          </a:prstGeom>
          <a:ln>
            <a:noFill/>
          </a:ln>
          <a:effectLst>
            <a:softEdge rad="112500"/>
          </a:effectLst>
        </p:spPr>
      </p:pic>
      <p:graphicFrame>
        <p:nvGraphicFramePr>
          <p:cNvPr id="5" name="Chart 3"/>
          <p:cNvGraphicFramePr>
            <a:graphicFrameLocks noGrp="1"/>
          </p:cNvGraphicFramePr>
          <p:nvPr>
            <p:ph idx="1"/>
          </p:nvPr>
        </p:nvGraphicFramePr>
        <p:xfrm>
          <a:off x="500034" y="642918"/>
          <a:ext cx="8229600" cy="578647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Título"/>
          <p:cNvSpPr>
            <a:spLocks noGrp="1"/>
          </p:cNvSpPr>
          <p:nvPr>
            <p:ph type="title"/>
          </p:nvPr>
        </p:nvSpPr>
        <p:spPr>
          <a:xfrm>
            <a:off x="457200" y="704850"/>
            <a:ext cx="8229600" cy="723900"/>
          </a:xfrm>
        </p:spPr>
        <p:txBody>
          <a:bodyPr/>
          <a:lstStyle/>
          <a:p>
            <a:pPr eaLnBrk="1" hangingPunct="1"/>
            <a:r>
              <a:rPr lang="es-EC" smtClean="0"/>
              <a:t>Recomendaciones</a:t>
            </a:r>
          </a:p>
        </p:txBody>
      </p:sp>
      <p:sp>
        <p:nvSpPr>
          <p:cNvPr id="55299" name="2 Marcador de contenido"/>
          <p:cNvSpPr>
            <a:spLocks noGrp="1"/>
          </p:cNvSpPr>
          <p:nvPr>
            <p:ph idx="1"/>
          </p:nvPr>
        </p:nvSpPr>
        <p:spPr>
          <a:xfrm>
            <a:off x="457200" y="1785938"/>
            <a:ext cx="8229600" cy="4538662"/>
          </a:xfrm>
        </p:spPr>
        <p:txBody>
          <a:bodyPr/>
          <a:lstStyle/>
          <a:p>
            <a:pPr algn="just" eaLnBrk="1" hangingPunct="1"/>
            <a:r>
              <a:rPr lang="es-EC" smtClean="0"/>
              <a:t>Establecer un plan estratégico.</a:t>
            </a:r>
          </a:p>
          <a:p>
            <a:pPr algn="just" eaLnBrk="1" hangingPunct="1"/>
            <a:r>
              <a:rPr lang="es-EC" smtClean="0"/>
              <a:t>Implantar políticas dinámicas de crecimiento.</a:t>
            </a:r>
          </a:p>
          <a:p>
            <a:pPr algn="just" eaLnBrk="1" hangingPunct="1"/>
            <a:r>
              <a:rPr lang="es-EC" smtClean="0"/>
              <a:t>Establecer vínculos sólidos con Instituciones Financieras viables.</a:t>
            </a:r>
          </a:p>
          <a:p>
            <a:pPr algn="just" eaLnBrk="1" hangingPunct="1"/>
            <a:r>
              <a:rPr lang="es-EC" smtClean="0"/>
              <a:t>De los resultados obtenidos se puede recomendar un esquema conservador en cuanto a incremento de ventas del 14 % la cual se obtendría un valor de empresa de $ 16´967,020.75</a:t>
            </a:r>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Título"/>
          <p:cNvSpPr>
            <a:spLocks noGrp="1"/>
          </p:cNvSpPr>
          <p:nvPr>
            <p:ph type="title"/>
          </p:nvPr>
        </p:nvSpPr>
        <p:spPr>
          <a:xfrm>
            <a:off x="571500" y="2357438"/>
            <a:ext cx="8229600" cy="1785937"/>
          </a:xfrm>
        </p:spPr>
        <p:txBody>
          <a:bodyPr/>
          <a:lstStyle/>
          <a:p>
            <a:pPr algn="ctr" eaLnBrk="1" hangingPunct="1">
              <a:defRPr/>
            </a:pPr>
            <a:r>
              <a:rPr lang="es-EC" sz="9600" b="1" i="1" dirty="0" smtClean="0">
                <a:solidFill>
                  <a:schemeClr val="accent3">
                    <a:lumMod val="60000"/>
                    <a:lumOff val="40000"/>
                  </a:schemeClr>
                </a:solidFill>
              </a:rPr>
              <a:t>Gracias!!!!!</a:t>
            </a:r>
          </a:p>
        </p:txBody>
      </p:sp>
      <p:pic>
        <p:nvPicPr>
          <p:cNvPr id="4" name="Picture 2" descr="C:\$RECYCLE.BIN\S-1-5-21-2142180306-4284372283-4122115616-1000\$REOWK54.jpg"/>
          <p:cNvPicPr>
            <a:picLocks noChangeAspect="1" noChangeArrowheads="1"/>
          </p:cNvPicPr>
          <p:nvPr/>
        </p:nvPicPr>
        <p:blipFill>
          <a:blip r:embed="rId3"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Marcador de contenido"/>
          <p:cNvSpPr>
            <a:spLocks noGrp="1"/>
          </p:cNvSpPr>
          <p:nvPr>
            <p:ph idx="1"/>
          </p:nvPr>
        </p:nvSpPr>
        <p:spPr>
          <a:xfrm>
            <a:off x="457200" y="1357313"/>
            <a:ext cx="8229600" cy="4967287"/>
          </a:xfrm>
        </p:spPr>
        <p:txBody>
          <a:bodyPr/>
          <a:lstStyle/>
          <a:p>
            <a:pPr eaLnBrk="1" hangingPunct="1"/>
            <a:r>
              <a:rPr lang="es-MX" sz="2000" b="1" u="sng" smtClean="0">
                <a:latin typeface="Arial Narrow" pitchFamily="34" charset="0"/>
              </a:rPr>
              <a:t>2005-2006</a:t>
            </a:r>
            <a:endParaRPr lang="es-EC" sz="2000" b="1" u="sng" smtClean="0">
              <a:latin typeface="Arial Narrow" pitchFamily="34" charset="0"/>
            </a:endParaRPr>
          </a:p>
          <a:p>
            <a:pPr algn="just" eaLnBrk="1" hangingPunct="1">
              <a:buFont typeface="Wingdings 2" pitchFamily="18" charset="2"/>
              <a:buNone/>
            </a:pPr>
            <a:r>
              <a:rPr lang="es-MX" sz="2000" smtClean="0">
                <a:latin typeface="Arial Narrow" pitchFamily="34" charset="0"/>
              </a:rPr>
              <a:t>	La empresa paso de un nivel de ventas de 53 a 70 millones de dólares , experimentando un crecimiento del 31%. En el año 2006 se registraron los mayores volúmenes de ventas de los últimos 5 años.</a:t>
            </a:r>
          </a:p>
          <a:p>
            <a:pPr algn="just" eaLnBrk="1" hangingPunct="1">
              <a:buFont typeface="Wingdings 2" pitchFamily="18" charset="2"/>
              <a:buNone/>
            </a:pPr>
            <a:endParaRPr lang="es-EC" sz="2000" smtClean="0">
              <a:latin typeface="Arial Narrow" pitchFamily="34" charset="0"/>
            </a:endParaRPr>
          </a:p>
          <a:p>
            <a:pPr eaLnBrk="1" hangingPunct="1"/>
            <a:r>
              <a:rPr lang="es-MX" sz="2000" b="1" u="sng" smtClean="0">
                <a:latin typeface="Arial Narrow" pitchFamily="34" charset="0"/>
              </a:rPr>
              <a:t>2007</a:t>
            </a:r>
            <a:endParaRPr lang="es-EC" sz="2000" b="1" u="sng" smtClean="0">
              <a:latin typeface="Arial Narrow" pitchFamily="34" charset="0"/>
            </a:endParaRPr>
          </a:p>
          <a:p>
            <a:pPr algn="just" eaLnBrk="1" hangingPunct="1">
              <a:buFont typeface="Wingdings 2" pitchFamily="18" charset="2"/>
              <a:buNone/>
            </a:pPr>
            <a:r>
              <a:rPr lang="es-MX" sz="2000" smtClean="0">
                <a:latin typeface="Arial Narrow" pitchFamily="34" charset="0"/>
              </a:rPr>
              <a:t>	El Gobierno de Rafael Correa anuncia una regulación de la tasas de interés  que la Banca y Almacenes comerciales cobrarán de intereses a los clientes, lo cual afectó significativamente las proyecciones de ventas planificadas para este periodo.</a:t>
            </a:r>
            <a:endParaRPr lang="es-EC" sz="2000" smtClean="0">
              <a:latin typeface="Arial Narrow" pitchFamily="34" charset="0"/>
            </a:endParaRPr>
          </a:p>
          <a:p>
            <a:pPr eaLnBrk="1" hangingPunct="1">
              <a:buFont typeface="Wingdings 2" pitchFamily="18" charset="2"/>
              <a:buNone/>
            </a:pPr>
            <a:r>
              <a:rPr lang="es-MX" sz="2800" smtClean="0"/>
              <a:t> </a:t>
            </a:r>
            <a:endParaRPr lang="es-EC" sz="2800" smtClean="0"/>
          </a:p>
          <a:p>
            <a:pPr lvl="1" eaLnBrk="1" hangingPunct="1">
              <a:buFont typeface="Wingdings 2" pitchFamily="18" charset="2"/>
              <a:buNone/>
            </a:pPr>
            <a:endParaRPr lang="es-EC" sz="1800" smtClean="0">
              <a:latin typeface="Arial Narrow" pitchFamily="34" charset="0"/>
            </a:endParaRPr>
          </a:p>
          <a:p>
            <a:pPr lvl="1" eaLnBrk="1" hangingPunct="1">
              <a:buFont typeface="Wingdings 2" pitchFamily="18" charset="2"/>
              <a:buNone/>
            </a:pPr>
            <a:r>
              <a:rPr lang="es-MX" sz="1800" smtClean="0"/>
              <a:t> </a:t>
            </a:r>
            <a:endParaRPr lang="es-EC" sz="1800" smtClean="0"/>
          </a:p>
          <a:p>
            <a:pPr lvl="1" eaLnBrk="1" hangingPunct="1">
              <a:buFont typeface="Wingdings 2" pitchFamily="18" charset="2"/>
              <a:buNone/>
            </a:pPr>
            <a:endParaRPr lang="es-EC" sz="18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457200" y="214313"/>
            <a:ext cx="8229600" cy="1000125"/>
          </a:xfrm>
        </p:spPr>
        <p:txBody>
          <a:bodyPr/>
          <a:lstStyle/>
          <a:p>
            <a:pPr algn="ctr" eaLnBrk="1" hangingPunct="1"/>
            <a:r>
              <a:rPr lang="es-MX" sz="2800" b="1" i="1" smtClean="0">
                <a:latin typeface="Arial Black" pitchFamily="34" charset="0"/>
              </a:rPr>
              <a:t>Descripción de las Operaciones de la Compañía</a:t>
            </a:r>
            <a:endParaRPr lang="es-EC" sz="2800" smtClean="0">
              <a:latin typeface="Arial Black" pitchFamily="34" charset="0"/>
            </a:endParaRPr>
          </a:p>
        </p:txBody>
      </p:sp>
      <p:sp>
        <p:nvSpPr>
          <p:cNvPr id="10243" name="2 Marcador de contenido"/>
          <p:cNvSpPr>
            <a:spLocks noGrp="1"/>
          </p:cNvSpPr>
          <p:nvPr>
            <p:ph idx="1"/>
          </p:nvPr>
        </p:nvSpPr>
        <p:spPr>
          <a:xfrm>
            <a:off x="457200" y="1714500"/>
            <a:ext cx="8229600" cy="4929188"/>
          </a:xfrm>
        </p:spPr>
        <p:txBody>
          <a:bodyPr/>
          <a:lstStyle/>
          <a:p>
            <a:pPr algn="just" eaLnBrk="1" hangingPunct="1"/>
            <a:r>
              <a:rPr lang="es-MX" sz="2000" smtClean="0">
                <a:latin typeface="Arial Narrow" pitchFamily="34" charset="0"/>
              </a:rPr>
              <a:t>Artefacta actualmente posee 64 almacenes y 36 grupos de fuerza de ventas puerta a puerta. Opera a través del Convenio de Crédito de Consumo  con el Banco del Pichincha el cual le permite alcanzar un 72% de ventas a créditos.</a:t>
            </a:r>
          </a:p>
          <a:p>
            <a:pPr algn="just" eaLnBrk="1" hangingPunct="1">
              <a:buFont typeface="Wingdings 2" pitchFamily="18" charset="2"/>
              <a:buNone/>
            </a:pPr>
            <a:endParaRPr lang="es-EC" sz="1400" smtClean="0">
              <a:latin typeface="Arial Narrow" pitchFamily="34" charset="0"/>
            </a:endParaRPr>
          </a:p>
          <a:p>
            <a:pPr algn="just" eaLnBrk="1" hangingPunct="1"/>
            <a:r>
              <a:rPr lang="es-MX" sz="2000" smtClean="0">
                <a:latin typeface="Arial Narrow" pitchFamily="34" charset="0"/>
              </a:rPr>
              <a:t>Mantiene relaciones comerciales con: Sony, LG, Daewoo, Philips, Panasonic, Whirpool, Coby, Mabe, Porta ( Conecel ), Movistar(Telefonica), Alegro entre las mas importantes.</a:t>
            </a:r>
          </a:p>
          <a:p>
            <a:pPr algn="just" eaLnBrk="1" hangingPunct="1">
              <a:buFont typeface="Wingdings 2" pitchFamily="18" charset="2"/>
              <a:buNone/>
            </a:pPr>
            <a:endParaRPr lang="es-EC" sz="1600" smtClean="0"/>
          </a:p>
          <a:p>
            <a:pPr algn="just" eaLnBrk="1" hangingPunct="1"/>
            <a:r>
              <a:rPr lang="es-MX" sz="2000" smtClean="0">
                <a:latin typeface="Arial Narrow" pitchFamily="34" charset="0"/>
              </a:rPr>
              <a:t>Dentro de los productos que ofrece a nivel nacional tienen:</a:t>
            </a:r>
            <a:endParaRPr lang="es-EC" sz="2000" smtClean="0">
              <a:latin typeface="Arial Narrow" pitchFamily="34" charset="0"/>
            </a:endParaRPr>
          </a:p>
          <a:p>
            <a:pPr lvl="1" algn="just" eaLnBrk="1" hangingPunct="1">
              <a:buFont typeface="Wingdings" pitchFamily="2" charset="2"/>
              <a:buChar char="v"/>
            </a:pPr>
            <a:r>
              <a:rPr lang="es-MX" sz="2000" smtClean="0">
                <a:latin typeface="Arial Narrow" pitchFamily="34" charset="0"/>
              </a:rPr>
              <a:t>Refrigeradoras, Cocinas, Lavadoras, Televisores, Mini-Sess, Celulares, Maquinas de Coser, Motos, Colchones, Car-Audio, DVD, A/C, Computadoras, Filmadoras, Camaras Digitales, Congeladores etc.</a:t>
            </a:r>
            <a:endParaRPr lang="es-EC" sz="2000" smtClean="0">
              <a:latin typeface="Arial Narrow" pitchFamily="34" charset="0"/>
            </a:endParaRPr>
          </a:p>
          <a:p>
            <a:pPr lvl="1" algn="just" eaLnBrk="1" hangingPunct="1">
              <a:buFont typeface="Wingdings" pitchFamily="2" charset="2"/>
              <a:buChar char="v"/>
            </a:pPr>
            <a:r>
              <a:rPr lang="es-MX" sz="2000" smtClean="0">
                <a:latin typeface="Arial Narrow" pitchFamily="34" charset="0"/>
              </a:rPr>
              <a:t>Las Computadoras y cámaras digitales empezaron a comercializar a partir del año 2003 , los celulares y motos en el año 2004 y Car-Audio y colchones desde el 2005.</a:t>
            </a:r>
            <a:endParaRPr lang="es-EC" sz="2000" smtClean="0">
              <a:latin typeface="Arial Narrow" pitchFamily="34" charset="0"/>
            </a:endParaRPr>
          </a:p>
          <a:p>
            <a:pPr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Marcador de contenido"/>
          <p:cNvSpPr>
            <a:spLocks noGrp="1"/>
          </p:cNvSpPr>
          <p:nvPr>
            <p:ph idx="1"/>
          </p:nvPr>
        </p:nvSpPr>
        <p:spPr>
          <a:xfrm>
            <a:off x="428625" y="1000125"/>
            <a:ext cx="8229600" cy="5395913"/>
          </a:xfrm>
        </p:spPr>
        <p:txBody>
          <a:bodyPr/>
          <a:lstStyle/>
          <a:p>
            <a:pPr algn="just" eaLnBrk="1" hangingPunct="1"/>
            <a:r>
              <a:rPr lang="es-EC" sz="2800" smtClean="0">
                <a:latin typeface="Arial Narrow" pitchFamily="34" charset="0"/>
              </a:rPr>
              <a:t>Actividades de Mercadeo: créditos sin inicial, sin garante, promociones tales como combos, regalos, descuentos, y otras beneficios en el crédito.</a:t>
            </a:r>
          </a:p>
          <a:p>
            <a:pPr algn="just" eaLnBrk="1" hangingPunct="1"/>
            <a:r>
              <a:rPr lang="es-EC" sz="2800" smtClean="0">
                <a:latin typeface="Arial Narrow" pitchFamily="34" charset="0"/>
              </a:rPr>
              <a:t>Las campañas publicitarias se realizan en Prensa (El Comercio, El Universo, Diario Hoy, Metroquito, Extra) y Televisión (Gamavisión, TC Televisión, Canal 1, Teleamazonas).</a:t>
            </a:r>
          </a:p>
          <a:p>
            <a:pPr algn="just" eaLnBrk="1" hangingPunct="1"/>
            <a:r>
              <a:rPr lang="es-MX" sz="2800" smtClean="0">
                <a:latin typeface="Arial Narrow" pitchFamily="34" charset="0"/>
              </a:rPr>
              <a:t>Las ciudades más representantitas en cuanto a volumen de ventas son Guayaquil y Quito que concentran más del 70% de la venta nacional. </a:t>
            </a:r>
            <a:endParaRPr lang="es-EC" sz="2800" smtClean="0">
              <a:latin typeface="Arial Narrow" pitchFamily="34" charset="0"/>
            </a:endParaRPr>
          </a:p>
          <a:p>
            <a:pPr algn="just" eaLnBrk="1" hangingPunct="1"/>
            <a:endParaRPr lang="es-EC" sz="2000" smtClean="0">
              <a:latin typeface="Arial Narrow" pitchFamily="34" charset="0"/>
            </a:endParaRPr>
          </a:p>
          <a:p>
            <a:pPr eaLnBrk="1" hangingPunct="1">
              <a:buFont typeface="Wingdings 2" pitchFamily="18" charset="2"/>
              <a:buNone/>
            </a:pPr>
            <a:endParaRPr lang="es-EC"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38"/>
            <a:ext cx="8229600" cy="785812"/>
          </a:xfrm>
        </p:spPr>
        <p:txBody>
          <a:bodyPr>
            <a:normAutofit fontScale="90000"/>
          </a:bodyPr>
          <a:lstStyle/>
          <a:p>
            <a:pPr eaLnBrk="1" fontAlgn="auto" hangingPunct="1">
              <a:spcAft>
                <a:spcPts val="0"/>
              </a:spcAft>
              <a:defRPr/>
            </a:pP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t/>
            </a:r>
            <a:br>
              <a:rPr lang="es-MX" b="1" i="1" dirty="0" smtClean="0"/>
            </a:br>
            <a:r>
              <a:rPr lang="es-MX" b="1" i="1" dirty="0" smtClean="0">
                <a:latin typeface="Arial Black" pitchFamily="34" charset="0"/>
              </a:rPr>
              <a:t/>
            </a:r>
            <a:br>
              <a:rPr lang="es-MX" b="1" i="1" dirty="0" smtClean="0">
                <a:latin typeface="Arial Black" pitchFamily="34" charset="0"/>
              </a:rPr>
            </a:br>
            <a:r>
              <a:rPr lang="es-MX" sz="3200" b="1" i="1" dirty="0" smtClean="0">
                <a:latin typeface="Arial Black" pitchFamily="34" charset="0"/>
              </a:rPr>
              <a:t>Entorno Macroeconómico del país</a:t>
            </a:r>
            <a:r>
              <a:rPr lang="es-EC" dirty="0" smtClean="0"/>
              <a:t/>
            </a:r>
            <a:br>
              <a:rPr lang="es-EC" dirty="0" smtClean="0"/>
            </a:br>
            <a:endParaRPr lang="es-EC" dirty="0"/>
          </a:p>
        </p:txBody>
      </p:sp>
      <p:sp>
        <p:nvSpPr>
          <p:cNvPr id="12291" name="2 Marcador de contenido"/>
          <p:cNvSpPr>
            <a:spLocks noGrp="1"/>
          </p:cNvSpPr>
          <p:nvPr>
            <p:ph idx="1"/>
          </p:nvPr>
        </p:nvSpPr>
        <p:spPr>
          <a:xfrm>
            <a:off x="457200" y="928688"/>
            <a:ext cx="8229600" cy="5395912"/>
          </a:xfrm>
        </p:spPr>
        <p:txBody>
          <a:bodyPr/>
          <a:lstStyle/>
          <a:p>
            <a:pPr algn="just" eaLnBrk="1" hangingPunct="1"/>
            <a:endParaRPr lang="es-ES" sz="2400" smtClean="0"/>
          </a:p>
          <a:p>
            <a:pPr algn="just" eaLnBrk="1" hangingPunct="1"/>
            <a:r>
              <a:rPr lang="es-ES" sz="2400" smtClean="0"/>
              <a:t>Ecuador es una de las naciones que más electrodomésticos comercializa en Latinoamérica; junto con Argentina y Brasil.</a:t>
            </a:r>
          </a:p>
          <a:p>
            <a:pPr algn="just" eaLnBrk="1" hangingPunct="1"/>
            <a:r>
              <a:rPr lang="es-ES" sz="2400" smtClean="0"/>
              <a:t>El auge de electrodomésticos en Ecuador es debido al buen momento económico y técnico que este país sudamericano atraviesa; corporaciones como Phillips, Sony y Pioneer vieron en Ecuador un lugar rentable para sus inversiones.</a:t>
            </a:r>
          </a:p>
          <a:p>
            <a:pPr algn="just" eaLnBrk="1" hangingPunct="1"/>
            <a:r>
              <a:rPr lang="es-ES" sz="2400" smtClean="0"/>
              <a:t>La tecnología empezó a atraer la atención de los ecuatorianos: los reproductores de mp3, los plasmas, las pantallas LCD, los formatos en dvd; todo esto contribuyó al avance.</a:t>
            </a:r>
          </a:p>
          <a:p>
            <a:pPr algn="just" eaLnBrk="1" hangingPunct="1">
              <a:buFont typeface="Wingdings 2" pitchFamily="18" charset="2"/>
              <a:buNone/>
            </a:pPr>
            <a:endParaRPr lang="es-EC" sz="2400" smtClean="0"/>
          </a:p>
        </p:txBody>
      </p:sp>
      <p:pic>
        <p:nvPicPr>
          <p:cNvPr id="4" name="Picture 2" descr="C:\$RECYCLE.BIN\S-1-5-21-2142180306-4284372283-4122115616-1000\$REOWK54.jpg"/>
          <p:cNvPicPr>
            <a:picLocks noChangeAspect="1" noChangeArrowheads="1"/>
          </p:cNvPicPr>
          <p:nvPr/>
        </p:nvPicPr>
        <p:blipFill>
          <a:blip r:embed="rId2" cstate="print"/>
          <a:srcRect/>
          <a:stretch>
            <a:fillRect/>
          </a:stretch>
        </p:blipFill>
        <p:spPr bwMode="auto">
          <a:xfrm>
            <a:off x="8001024" y="285728"/>
            <a:ext cx="928694" cy="5715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863</TotalTime>
  <Words>1880</Words>
  <Application>Microsoft Office PowerPoint</Application>
  <PresentationFormat>Presentación en pantalla (4:3)</PresentationFormat>
  <Paragraphs>271</Paragraphs>
  <Slides>52</Slides>
  <Notes>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52</vt:i4>
      </vt:variant>
    </vt:vector>
  </HeadingPairs>
  <TitlesOfParts>
    <vt:vector size="62" baseType="lpstr">
      <vt:lpstr>Arial</vt:lpstr>
      <vt:lpstr>Calibri</vt:lpstr>
      <vt:lpstr>Constantia</vt:lpstr>
      <vt:lpstr>Wingdings 2</vt:lpstr>
      <vt:lpstr>Batik Regular</vt:lpstr>
      <vt:lpstr>Arial Narrow</vt:lpstr>
      <vt:lpstr>Wingdings</vt:lpstr>
      <vt:lpstr>Arial Black</vt:lpstr>
      <vt:lpstr>Flujo</vt:lpstr>
      <vt:lpstr>Documento de Word 2007</vt:lpstr>
      <vt:lpstr>VALORACIÓN DE ARTEFACTA S.A. </vt:lpstr>
      <vt:lpstr>Objetivo General</vt:lpstr>
      <vt:lpstr>Objetivos Específicos</vt:lpstr>
      <vt:lpstr>Historia y Entorno de Artefacta</vt:lpstr>
      <vt:lpstr>Diapositiva 5</vt:lpstr>
      <vt:lpstr>Diapositiva 6</vt:lpstr>
      <vt:lpstr>Descripción de las Operaciones de la Compañía</vt:lpstr>
      <vt:lpstr>Diapositiva 8</vt:lpstr>
      <vt:lpstr>                   Entorno Macroeconómico del país </vt:lpstr>
      <vt:lpstr>Análisis del Entorno Económico</vt:lpstr>
      <vt:lpstr>Perfil del Cliente de Artefacta</vt:lpstr>
      <vt:lpstr>Diapositiva 12</vt:lpstr>
      <vt:lpstr>Diapositiva 13</vt:lpstr>
      <vt:lpstr>Diapositiva 14</vt:lpstr>
      <vt:lpstr>Diapositiva 15</vt:lpstr>
      <vt:lpstr>Participación de Mercado</vt:lpstr>
      <vt:lpstr>Principales Competidores </vt:lpstr>
      <vt:lpstr>Análisis del FODA</vt:lpstr>
      <vt:lpstr>Análisis de Porter</vt:lpstr>
      <vt:lpstr>Análisis de la Balanza Comercial</vt:lpstr>
      <vt:lpstr>Diapositiva 21</vt:lpstr>
      <vt:lpstr>Diapositiva 22</vt:lpstr>
      <vt:lpstr>Diapositiva 23</vt:lpstr>
      <vt:lpstr>ASPECTOS GENERALES Y MARCO TEORICO DE METODO EVA </vt:lpstr>
      <vt:lpstr>Diapositiva 25</vt:lpstr>
      <vt:lpstr>Definición y Aplicación del Método EVA </vt:lpstr>
      <vt:lpstr>El EVA se lo calcula de la siguiente manera: </vt:lpstr>
      <vt:lpstr>Diapositiva 28</vt:lpstr>
      <vt:lpstr>Diapositiva 29</vt:lpstr>
      <vt:lpstr>Indicadores Tradicionales</vt:lpstr>
      <vt:lpstr>Diapositiva 31</vt:lpstr>
      <vt:lpstr>Diapositiva 32</vt:lpstr>
      <vt:lpstr>Diapositiva 33</vt:lpstr>
      <vt:lpstr>Ventajas y Desventajas del EVA</vt:lpstr>
      <vt:lpstr>Diapositiva 35</vt:lpstr>
      <vt:lpstr>Diferencia entre el Eva y MVA</vt:lpstr>
      <vt:lpstr>        VALORACIÓN DE LA EMPRESA ARTEFACTA S.A.</vt:lpstr>
      <vt:lpstr>Balances Proyectados</vt:lpstr>
      <vt:lpstr>Diapositiva 39</vt:lpstr>
      <vt:lpstr>Diapositiva 40</vt:lpstr>
      <vt:lpstr>Diapositiva 41</vt:lpstr>
      <vt:lpstr>Diapositiva 42</vt:lpstr>
      <vt:lpstr>Cálculo del Costo de Capital</vt:lpstr>
      <vt:lpstr>Cálculo del Costo de la Deuda</vt:lpstr>
      <vt:lpstr>CMPC</vt:lpstr>
      <vt:lpstr>Diapositiva 46</vt:lpstr>
      <vt:lpstr>Cálculo del EVA</vt:lpstr>
      <vt:lpstr>MVA </vt:lpstr>
      <vt:lpstr>Diapositiva 49</vt:lpstr>
      <vt:lpstr>Diapositiva 50</vt:lpstr>
      <vt:lpstr>Recomendaciones</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Franklin Gonzalez</dc:creator>
  <cp:lastModifiedBy>Franklin Gonzalez</cp:lastModifiedBy>
  <cp:revision>80</cp:revision>
  <dcterms:created xsi:type="dcterms:W3CDTF">2008-08-22T16:42:37Z</dcterms:created>
  <dcterms:modified xsi:type="dcterms:W3CDTF">2009-12-16T23:52:27Z</dcterms:modified>
</cp:coreProperties>
</file>