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5.xml" ContentType="application/vnd.openxmlformats-officedocument.themeOverride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theme/themeOverride4.xml" ContentType="application/vnd.openxmlformats-officedocument.themeOverr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20" r:id="rId3"/>
    <p:sldId id="256" r:id="rId4"/>
    <p:sldId id="329" r:id="rId5"/>
    <p:sldId id="290" r:id="rId6"/>
    <p:sldId id="258" r:id="rId7"/>
    <p:sldId id="259" r:id="rId8"/>
    <p:sldId id="303" r:id="rId9"/>
    <p:sldId id="327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321" r:id="rId38"/>
    <p:sldId id="322" r:id="rId39"/>
    <p:sldId id="288" r:id="rId40"/>
    <p:sldId id="289" r:id="rId41"/>
    <p:sldId id="291" r:id="rId42"/>
    <p:sldId id="292" r:id="rId43"/>
    <p:sldId id="293" r:id="rId44"/>
    <p:sldId id="294" r:id="rId45"/>
    <p:sldId id="328" r:id="rId46"/>
    <p:sldId id="296" r:id="rId47"/>
    <p:sldId id="323" r:id="rId48"/>
    <p:sldId id="298" r:id="rId49"/>
    <p:sldId id="299" r:id="rId50"/>
    <p:sldId id="300" r:id="rId51"/>
    <p:sldId id="301" r:id="rId52"/>
    <p:sldId id="302" r:id="rId53"/>
    <p:sldId id="304" r:id="rId54"/>
    <p:sldId id="305" r:id="rId55"/>
    <p:sldId id="306" r:id="rId56"/>
    <p:sldId id="315" r:id="rId57"/>
    <p:sldId id="307" r:id="rId58"/>
    <p:sldId id="308" r:id="rId59"/>
    <p:sldId id="309" r:id="rId60"/>
    <p:sldId id="310" r:id="rId61"/>
    <p:sldId id="311" r:id="rId62"/>
    <p:sldId id="316" r:id="rId63"/>
    <p:sldId id="312" r:id="rId64"/>
    <p:sldId id="313" r:id="rId65"/>
    <p:sldId id="314" r:id="rId66"/>
    <p:sldId id="319" r:id="rId67"/>
    <p:sldId id="317" r:id="rId68"/>
    <p:sldId id="324" r:id="rId69"/>
    <p:sldId id="325" r:id="rId70"/>
    <p:sldId id="318" r:id="rId7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00" autoAdjust="0"/>
  </p:normalViewPr>
  <p:slideViewPr>
    <p:cSldViewPr>
      <p:cViewPr>
        <p:scale>
          <a:sx n="100" d="100"/>
          <a:sy n="100" d="100"/>
        </p:scale>
        <p:origin x="-122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38FFAC-E724-468F-992C-A853346EC1A4}" type="doc">
      <dgm:prSet loTypeId="urn:microsoft.com/office/officeart/2005/8/layout/hProcess1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54CD482-3CF0-4421-8C39-A68163B95F22}">
      <dgm:prSet phldrT="[Texto]"/>
      <dgm:spPr/>
      <dgm:t>
        <a:bodyPr/>
        <a:lstStyle/>
        <a:p>
          <a:r>
            <a:rPr lang="es-ES" dirty="0" smtClean="0"/>
            <a:t>Recolección de botellones usados</a:t>
          </a:r>
          <a:endParaRPr lang="es-ES" dirty="0"/>
        </a:p>
      </dgm:t>
    </dgm:pt>
    <dgm:pt modelId="{E37F17E8-D25A-4717-A59D-F58C1B95F564}" type="parTrans" cxnId="{3C94655D-E4D0-44DE-B931-2F932E5AC2F4}">
      <dgm:prSet/>
      <dgm:spPr/>
      <dgm:t>
        <a:bodyPr/>
        <a:lstStyle/>
        <a:p>
          <a:endParaRPr lang="es-ES"/>
        </a:p>
      </dgm:t>
    </dgm:pt>
    <dgm:pt modelId="{A1802BAC-FCFE-425A-ACD7-8703D8EDDA2B}" type="sibTrans" cxnId="{3C94655D-E4D0-44DE-B931-2F932E5AC2F4}">
      <dgm:prSet/>
      <dgm:spPr/>
      <dgm:t>
        <a:bodyPr/>
        <a:lstStyle/>
        <a:p>
          <a:endParaRPr lang="es-ES"/>
        </a:p>
      </dgm:t>
    </dgm:pt>
    <dgm:pt modelId="{41FC7EA1-8057-41BA-A71E-863D9D6B17C5}">
      <dgm:prSet phldrT="[Texto]"/>
      <dgm:spPr/>
      <dgm:t>
        <a:bodyPr/>
        <a:lstStyle/>
        <a:p>
          <a:r>
            <a:rPr lang="es-ES" dirty="0" smtClean="0"/>
            <a:t>Enjuague por aspersión con a agua 45°C.</a:t>
          </a:r>
          <a:endParaRPr lang="es-ES" dirty="0"/>
        </a:p>
      </dgm:t>
    </dgm:pt>
    <dgm:pt modelId="{EC93C6E5-5250-4BB9-869C-87058768C829}" type="parTrans" cxnId="{8FCCDE2E-E56C-4CFF-ADBA-F239F747C389}">
      <dgm:prSet/>
      <dgm:spPr/>
      <dgm:t>
        <a:bodyPr/>
        <a:lstStyle/>
        <a:p>
          <a:endParaRPr lang="es-ES"/>
        </a:p>
      </dgm:t>
    </dgm:pt>
    <dgm:pt modelId="{3DFD7EB6-AC9B-40ED-8C8C-AC1F2BD0E2EC}" type="sibTrans" cxnId="{8FCCDE2E-E56C-4CFF-ADBA-F239F747C389}">
      <dgm:prSet/>
      <dgm:spPr/>
      <dgm:t>
        <a:bodyPr/>
        <a:lstStyle/>
        <a:p>
          <a:endParaRPr lang="es-ES"/>
        </a:p>
      </dgm:t>
    </dgm:pt>
    <dgm:pt modelId="{14B9ECE3-4AF8-41C8-B356-F02F4B3BF3B4}">
      <dgm:prSet phldrT="[Texto]"/>
      <dgm:spPr/>
      <dgm:t>
        <a:bodyPr/>
        <a:lstStyle/>
        <a:p>
          <a:r>
            <a:rPr lang="es-ES" dirty="0" smtClean="0"/>
            <a:t>Baño con soda caústica a 70°C </a:t>
          </a:r>
          <a:endParaRPr lang="es-ES" dirty="0"/>
        </a:p>
      </dgm:t>
    </dgm:pt>
    <dgm:pt modelId="{C6F6DF63-D83B-4E78-99FC-C4F4A69044B4}" type="parTrans" cxnId="{35758E7C-EA2D-459E-BD46-FFDDB19341CE}">
      <dgm:prSet/>
      <dgm:spPr/>
      <dgm:t>
        <a:bodyPr/>
        <a:lstStyle/>
        <a:p>
          <a:endParaRPr lang="es-ES"/>
        </a:p>
      </dgm:t>
    </dgm:pt>
    <dgm:pt modelId="{19EEF776-DAD2-4A7E-A7C2-DC646FC6E4D3}" type="sibTrans" cxnId="{35758E7C-EA2D-459E-BD46-FFDDB19341CE}">
      <dgm:prSet/>
      <dgm:spPr/>
      <dgm:t>
        <a:bodyPr/>
        <a:lstStyle/>
        <a:p>
          <a:endParaRPr lang="es-ES"/>
        </a:p>
      </dgm:t>
    </dgm:pt>
    <dgm:pt modelId="{59AB6720-FE51-474D-9CA1-D46D35FB5FE8}">
      <dgm:prSet phldrT="[Texto]"/>
      <dgm:spPr/>
      <dgm:t>
        <a:bodyPr/>
        <a:lstStyle/>
        <a:p>
          <a:r>
            <a:rPr lang="es-ES" dirty="0" smtClean="0"/>
            <a:t>Segundo baño con soda caústica a 60°C</a:t>
          </a:r>
          <a:endParaRPr lang="es-ES" dirty="0"/>
        </a:p>
      </dgm:t>
    </dgm:pt>
    <dgm:pt modelId="{B530ECBC-1B98-4952-8AC1-2AC950C08B46}" type="parTrans" cxnId="{F1DCE236-B716-4A6D-8ECB-21E97BB1527D}">
      <dgm:prSet/>
      <dgm:spPr/>
      <dgm:t>
        <a:bodyPr/>
        <a:lstStyle/>
        <a:p>
          <a:endParaRPr lang="es-ES"/>
        </a:p>
      </dgm:t>
    </dgm:pt>
    <dgm:pt modelId="{026B6964-CF69-4DDF-99D1-028273C69005}" type="sibTrans" cxnId="{F1DCE236-B716-4A6D-8ECB-21E97BB1527D}">
      <dgm:prSet/>
      <dgm:spPr/>
      <dgm:t>
        <a:bodyPr/>
        <a:lstStyle/>
        <a:p>
          <a:endParaRPr lang="es-ES"/>
        </a:p>
      </dgm:t>
    </dgm:pt>
    <dgm:pt modelId="{AFFF7B75-7952-4A1C-B8CC-1064B3B96266}">
      <dgm:prSet phldrT="[Texto]"/>
      <dgm:spPr/>
      <dgm:t>
        <a:bodyPr/>
        <a:lstStyle/>
        <a:p>
          <a:r>
            <a:rPr lang="es-ES" dirty="0" smtClean="0"/>
            <a:t>Enjuague por inmersión a 50°C con residuos de jarabe final y vapor condensado</a:t>
          </a:r>
          <a:endParaRPr lang="es-ES" dirty="0"/>
        </a:p>
      </dgm:t>
    </dgm:pt>
    <dgm:pt modelId="{DA32C7DE-2A27-47DD-B88B-298AB0D32A71}" type="parTrans" cxnId="{E8164B66-EA4C-4A33-AEF9-D6A8C96081E4}">
      <dgm:prSet/>
      <dgm:spPr/>
      <dgm:t>
        <a:bodyPr/>
        <a:lstStyle/>
        <a:p>
          <a:endParaRPr lang="es-ES"/>
        </a:p>
      </dgm:t>
    </dgm:pt>
    <dgm:pt modelId="{6655D91E-4999-49EF-8C39-C9AC8F656B24}" type="sibTrans" cxnId="{E8164B66-EA4C-4A33-AEF9-D6A8C96081E4}">
      <dgm:prSet/>
      <dgm:spPr/>
      <dgm:t>
        <a:bodyPr/>
        <a:lstStyle/>
        <a:p>
          <a:endParaRPr lang="es-ES"/>
        </a:p>
      </dgm:t>
    </dgm:pt>
    <dgm:pt modelId="{0F794A2E-4122-447B-BA0D-FCC288E51A07}">
      <dgm:prSet/>
      <dgm:spPr/>
      <dgm:t>
        <a:bodyPr/>
        <a:lstStyle/>
        <a:p>
          <a:r>
            <a:rPr lang="es-ES" dirty="0" smtClean="0"/>
            <a:t>Enjuague final por aspersión a 30°C</a:t>
          </a:r>
          <a:endParaRPr lang="es-ES" dirty="0"/>
        </a:p>
      </dgm:t>
    </dgm:pt>
    <dgm:pt modelId="{8E4F0B70-56C1-40F4-A4DE-C0CE1BD9D3A6}" type="parTrans" cxnId="{16561151-5A30-4684-BCCD-ABC012506D31}">
      <dgm:prSet/>
      <dgm:spPr/>
      <dgm:t>
        <a:bodyPr/>
        <a:lstStyle/>
        <a:p>
          <a:endParaRPr lang="es-ES"/>
        </a:p>
      </dgm:t>
    </dgm:pt>
    <dgm:pt modelId="{3CAA3BCE-2E3E-4096-A2D1-2963D2C86D6B}" type="sibTrans" cxnId="{16561151-5A30-4684-BCCD-ABC012506D31}">
      <dgm:prSet/>
      <dgm:spPr/>
      <dgm:t>
        <a:bodyPr/>
        <a:lstStyle/>
        <a:p>
          <a:endParaRPr lang="es-ES"/>
        </a:p>
      </dgm:t>
    </dgm:pt>
    <dgm:pt modelId="{85ABA75B-79AF-47FA-B1CE-AA71CFFD9DE1}" type="pres">
      <dgm:prSet presAssocID="{C738FFAC-E724-468F-992C-A853346EC1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A6241B4-1674-4D36-A03F-01A42CF59355}" type="pres">
      <dgm:prSet presAssocID="{C738FFAC-E724-468F-992C-A853346EC1A4}" presName="arrow" presStyleLbl="bgShp" presStyleIdx="0" presStyleCnt="1"/>
      <dgm:spPr/>
    </dgm:pt>
    <dgm:pt modelId="{DD594888-7373-4B4A-AE1E-8B7B935F802D}" type="pres">
      <dgm:prSet presAssocID="{C738FFAC-E724-468F-992C-A853346EC1A4}" presName="points" presStyleCnt="0"/>
      <dgm:spPr/>
    </dgm:pt>
    <dgm:pt modelId="{26146D17-F7C7-48A3-BC8A-3885E116DF34}" type="pres">
      <dgm:prSet presAssocID="{254CD482-3CF0-4421-8C39-A68163B95F22}" presName="compositeA" presStyleCnt="0"/>
      <dgm:spPr/>
    </dgm:pt>
    <dgm:pt modelId="{E51D3FEC-5923-44E5-9C25-C30DDED01CF2}" type="pres">
      <dgm:prSet presAssocID="{254CD482-3CF0-4421-8C39-A68163B95F22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B9F093-E574-46FA-ADB4-73A008F967B3}" type="pres">
      <dgm:prSet presAssocID="{254CD482-3CF0-4421-8C39-A68163B95F22}" presName="circleA" presStyleLbl="node1" presStyleIdx="0" presStyleCnt="6"/>
      <dgm:spPr/>
    </dgm:pt>
    <dgm:pt modelId="{2A6A7E77-D0EA-4684-B821-8D82777FC6A7}" type="pres">
      <dgm:prSet presAssocID="{254CD482-3CF0-4421-8C39-A68163B95F22}" presName="spaceA" presStyleCnt="0"/>
      <dgm:spPr/>
    </dgm:pt>
    <dgm:pt modelId="{91E2AA88-D467-47A8-83E4-215DB1E4E49C}" type="pres">
      <dgm:prSet presAssocID="{A1802BAC-FCFE-425A-ACD7-8703D8EDDA2B}" presName="space" presStyleCnt="0"/>
      <dgm:spPr/>
    </dgm:pt>
    <dgm:pt modelId="{BE5D24A8-AFAC-4091-B0B0-E5BAFF7482D4}" type="pres">
      <dgm:prSet presAssocID="{41FC7EA1-8057-41BA-A71E-863D9D6B17C5}" presName="compositeB" presStyleCnt="0"/>
      <dgm:spPr/>
    </dgm:pt>
    <dgm:pt modelId="{E58904C7-4947-4700-9B4B-A67FF30BE490}" type="pres">
      <dgm:prSet presAssocID="{41FC7EA1-8057-41BA-A71E-863D9D6B17C5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8DE2E5-A728-4727-90F5-C879AED99AD9}" type="pres">
      <dgm:prSet presAssocID="{41FC7EA1-8057-41BA-A71E-863D9D6B17C5}" presName="circleB" presStyleLbl="node1" presStyleIdx="1" presStyleCnt="6"/>
      <dgm:spPr/>
    </dgm:pt>
    <dgm:pt modelId="{A2C06C83-A2A3-45F0-B55B-A7C5CFC8F6BF}" type="pres">
      <dgm:prSet presAssocID="{41FC7EA1-8057-41BA-A71E-863D9D6B17C5}" presName="spaceB" presStyleCnt="0"/>
      <dgm:spPr/>
    </dgm:pt>
    <dgm:pt modelId="{994B6B91-A3CF-4DB5-BD64-854A3C6E65ED}" type="pres">
      <dgm:prSet presAssocID="{3DFD7EB6-AC9B-40ED-8C8C-AC1F2BD0E2EC}" presName="space" presStyleCnt="0"/>
      <dgm:spPr/>
    </dgm:pt>
    <dgm:pt modelId="{FB989E4E-F4C7-4630-974E-4283AD285665}" type="pres">
      <dgm:prSet presAssocID="{14B9ECE3-4AF8-41C8-B356-F02F4B3BF3B4}" presName="compositeA" presStyleCnt="0"/>
      <dgm:spPr/>
    </dgm:pt>
    <dgm:pt modelId="{2446CE87-43E5-4738-AA3E-C988BD9BA93C}" type="pres">
      <dgm:prSet presAssocID="{14B9ECE3-4AF8-41C8-B356-F02F4B3BF3B4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4B9BBD-CA42-4DC3-ACDE-73AA727C2B9C}" type="pres">
      <dgm:prSet presAssocID="{14B9ECE3-4AF8-41C8-B356-F02F4B3BF3B4}" presName="circleA" presStyleLbl="node1" presStyleIdx="2" presStyleCnt="6"/>
      <dgm:spPr/>
    </dgm:pt>
    <dgm:pt modelId="{E3D6FF3B-97A0-494A-9285-6E84D429322F}" type="pres">
      <dgm:prSet presAssocID="{14B9ECE3-4AF8-41C8-B356-F02F4B3BF3B4}" presName="spaceA" presStyleCnt="0"/>
      <dgm:spPr/>
    </dgm:pt>
    <dgm:pt modelId="{3E44018A-3E28-43F4-9F4D-6849513A6875}" type="pres">
      <dgm:prSet presAssocID="{19EEF776-DAD2-4A7E-A7C2-DC646FC6E4D3}" presName="space" presStyleCnt="0"/>
      <dgm:spPr/>
    </dgm:pt>
    <dgm:pt modelId="{702DFBB8-B0DB-4448-94CD-FCD33CA1434A}" type="pres">
      <dgm:prSet presAssocID="{59AB6720-FE51-474D-9CA1-D46D35FB5FE8}" presName="compositeB" presStyleCnt="0"/>
      <dgm:spPr/>
    </dgm:pt>
    <dgm:pt modelId="{AFCABDC6-ABE5-451A-94C4-CD2B15D4A03D}" type="pres">
      <dgm:prSet presAssocID="{59AB6720-FE51-474D-9CA1-D46D35FB5FE8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66B118-7DD4-4444-AD63-1048D8033D48}" type="pres">
      <dgm:prSet presAssocID="{59AB6720-FE51-474D-9CA1-D46D35FB5FE8}" presName="circleB" presStyleLbl="node1" presStyleIdx="3" presStyleCnt="6"/>
      <dgm:spPr/>
    </dgm:pt>
    <dgm:pt modelId="{B7544413-A774-4E91-9DD2-EDB30BEFF2E2}" type="pres">
      <dgm:prSet presAssocID="{59AB6720-FE51-474D-9CA1-D46D35FB5FE8}" presName="spaceB" presStyleCnt="0"/>
      <dgm:spPr/>
    </dgm:pt>
    <dgm:pt modelId="{0AAA5974-FD1A-4E40-AD9D-C6419F5C0936}" type="pres">
      <dgm:prSet presAssocID="{026B6964-CF69-4DDF-99D1-028273C69005}" presName="space" presStyleCnt="0"/>
      <dgm:spPr/>
    </dgm:pt>
    <dgm:pt modelId="{8753CE4C-D9EF-406B-967A-E662660134A5}" type="pres">
      <dgm:prSet presAssocID="{AFFF7B75-7952-4A1C-B8CC-1064B3B96266}" presName="compositeA" presStyleCnt="0"/>
      <dgm:spPr/>
    </dgm:pt>
    <dgm:pt modelId="{59253030-D9CB-4F1E-8A6F-FFB27944BCEE}" type="pres">
      <dgm:prSet presAssocID="{AFFF7B75-7952-4A1C-B8CC-1064B3B96266}" presName="textA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5A4628-1DB1-447D-B5D1-9C5A6EADB69D}" type="pres">
      <dgm:prSet presAssocID="{AFFF7B75-7952-4A1C-B8CC-1064B3B96266}" presName="circleA" presStyleLbl="node1" presStyleIdx="4" presStyleCnt="6"/>
      <dgm:spPr/>
    </dgm:pt>
    <dgm:pt modelId="{682A6A3B-9393-4AF8-989E-0BC25B6EE566}" type="pres">
      <dgm:prSet presAssocID="{AFFF7B75-7952-4A1C-B8CC-1064B3B96266}" presName="spaceA" presStyleCnt="0"/>
      <dgm:spPr/>
    </dgm:pt>
    <dgm:pt modelId="{C6DE6C8F-BADB-4E18-A73E-9A0287AB617F}" type="pres">
      <dgm:prSet presAssocID="{6655D91E-4999-49EF-8C39-C9AC8F656B24}" presName="space" presStyleCnt="0"/>
      <dgm:spPr/>
    </dgm:pt>
    <dgm:pt modelId="{81170020-39A1-458D-ACE4-0C2495F3DEDF}" type="pres">
      <dgm:prSet presAssocID="{0F794A2E-4122-447B-BA0D-FCC288E51A07}" presName="compositeB" presStyleCnt="0"/>
      <dgm:spPr/>
    </dgm:pt>
    <dgm:pt modelId="{B36CAF68-1F26-4A71-86A4-9B87CEB2608D}" type="pres">
      <dgm:prSet presAssocID="{0F794A2E-4122-447B-BA0D-FCC288E51A07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F7F120-0B45-4948-90D9-CC95B6FC8C0A}" type="pres">
      <dgm:prSet presAssocID="{0F794A2E-4122-447B-BA0D-FCC288E51A07}" presName="circleB" presStyleLbl="node1" presStyleIdx="5" presStyleCnt="6"/>
      <dgm:spPr/>
    </dgm:pt>
    <dgm:pt modelId="{AB965932-4FE5-4100-B26E-5C69546EE3FF}" type="pres">
      <dgm:prSet presAssocID="{0F794A2E-4122-447B-BA0D-FCC288E51A07}" presName="spaceB" presStyleCnt="0"/>
      <dgm:spPr/>
    </dgm:pt>
  </dgm:ptLst>
  <dgm:cxnLst>
    <dgm:cxn modelId="{A3DD51E6-584D-404A-BD61-9B7D20A51BF8}" type="presOf" srcId="{254CD482-3CF0-4421-8C39-A68163B95F22}" destId="{E51D3FEC-5923-44E5-9C25-C30DDED01CF2}" srcOrd="0" destOrd="0" presId="urn:microsoft.com/office/officeart/2005/8/layout/hProcess11"/>
    <dgm:cxn modelId="{F1DCE236-B716-4A6D-8ECB-21E97BB1527D}" srcId="{C738FFAC-E724-468F-992C-A853346EC1A4}" destId="{59AB6720-FE51-474D-9CA1-D46D35FB5FE8}" srcOrd="3" destOrd="0" parTransId="{B530ECBC-1B98-4952-8AC1-2AC950C08B46}" sibTransId="{026B6964-CF69-4DDF-99D1-028273C69005}"/>
    <dgm:cxn modelId="{C6015FD5-BE9B-4483-9E58-E9E655976935}" type="presOf" srcId="{14B9ECE3-4AF8-41C8-B356-F02F4B3BF3B4}" destId="{2446CE87-43E5-4738-AA3E-C988BD9BA93C}" srcOrd="0" destOrd="0" presId="urn:microsoft.com/office/officeart/2005/8/layout/hProcess11"/>
    <dgm:cxn modelId="{3C94655D-E4D0-44DE-B931-2F932E5AC2F4}" srcId="{C738FFAC-E724-468F-992C-A853346EC1A4}" destId="{254CD482-3CF0-4421-8C39-A68163B95F22}" srcOrd="0" destOrd="0" parTransId="{E37F17E8-D25A-4717-A59D-F58C1B95F564}" sibTransId="{A1802BAC-FCFE-425A-ACD7-8703D8EDDA2B}"/>
    <dgm:cxn modelId="{028804F5-7F9A-46ED-B804-952CC8188B2B}" type="presOf" srcId="{C738FFAC-E724-468F-992C-A853346EC1A4}" destId="{85ABA75B-79AF-47FA-B1CE-AA71CFFD9DE1}" srcOrd="0" destOrd="0" presId="urn:microsoft.com/office/officeart/2005/8/layout/hProcess11"/>
    <dgm:cxn modelId="{16561151-5A30-4684-BCCD-ABC012506D31}" srcId="{C738FFAC-E724-468F-992C-A853346EC1A4}" destId="{0F794A2E-4122-447B-BA0D-FCC288E51A07}" srcOrd="5" destOrd="0" parTransId="{8E4F0B70-56C1-40F4-A4DE-C0CE1BD9D3A6}" sibTransId="{3CAA3BCE-2E3E-4096-A2D1-2963D2C86D6B}"/>
    <dgm:cxn modelId="{2BA70182-7C76-44E9-A67A-D8579EC4BEE9}" type="presOf" srcId="{41FC7EA1-8057-41BA-A71E-863D9D6B17C5}" destId="{E58904C7-4947-4700-9B4B-A67FF30BE490}" srcOrd="0" destOrd="0" presId="urn:microsoft.com/office/officeart/2005/8/layout/hProcess11"/>
    <dgm:cxn modelId="{A8DF963C-C8AF-4047-972E-E0F921FC1EFC}" type="presOf" srcId="{AFFF7B75-7952-4A1C-B8CC-1064B3B96266}" destId="{59253030-D9CB-4F1E-8A6F-FFB27944BCEE}" srcOrd="0" destOrd="0" presId="urn:microsoft.com/office/officeart/2005/8/layout/hProcess11"/>
    <dgm:cxn modelId="{8FCCDE2E-E56C-4CFF-ADBA-F239F747C389}" srcId="{C738FFAC-E724-468F-992C-A853346EC1A4}" destId="{41FC7EA1-8057-41BA-A71E-863D9D6B17C5}" srcOrd="1" destOrd="0" parTransId="{EC93C6E5-5250-4BB9-869C-87058768C829}" sibTransId="{3DFD7EB6-AC9B-40ED-8C8C-AC1F2BD0E2EC}"/>
    <dgm:cxn modelId="{30A1F3F5-05C0-4882-992B-74452F92C815}" type="presOf" srcId="{59AB6720-FE51-474D-9CA1-D46D35FB5FE8}" destId="{AFCABDC6-ABE5-451A-94C4-CD2B15D4A03D}" srcOrd="0" destOrd="0" presId="urn:microsoft.com/office/officeart/2005/8/layout/hProcess11"/>
    <dgm:cxn modelId="{35758E7C-EA2D-459E-BD46-FFDDB19341CE}" srcId="{C738FFAC-E724-468F-992C-A853346EC1A4}" destId="{14B9ECE3-4AF8-41C8-B356-F02F4B3BF3B4}" srcOrd="2" destOrd="0" parTransId="{C6F6DF63-D83B-4E78-99FC-C4F4A69044B4}" sibTransId="{19EEF776-DAD2-4A7E-A7C2-DC646FC6E4D3}"/>
    <dgm:cxn modelId="{D64EC5A6-12AF-4A9D-9991-19B91C179B26}" type="presOf" srcId="{0F794A2E-4122-447B-BA0D-FCC288E51A07}" destId="{B36CAF68-1F26-4A71-86A4-9B87CEB2608D}" srcOrd="0" destOrd="0" presId="urn:microsoft.com/office/officeart/2005/8/layout/hProcess11"/>
    <dgm:cxn modelId="{E8164B66-EA4C-4A33-AEF9-D6A8C96081E4}" srcId="{C738FFAC-E724-468F-992C-A853346EC1A4}" destId="{AFFF7B75-7952-4A1C-B8CC-1064B3B96266}" srcOrd="4" destOrd="0" parTransId="{DA32C7DE-2A27-47DD-B88B-298AB0D32A71}" sibTransId="{6655D91E-4999-49EF-8C39-C9AC8F656B24}"/>
    <dgm:cxn modelId="{97829F15-D159-40C3-B108-8CE1ADCFD8AE}" type="presParOf" srcId="{85ABA75B-79AF-47FA-B1CE-AA71CFFD9DE1}" destId="{EA6241B4-1674-4D36-A03F-01A42CF59355}" srcOrd="0" destOrd="0" presId="urn:microsoft.com/office/officeart/2005/8/layout/hProcess11"/>
    <dgm:cxn modelId="{D6452C31-A15C-4B61-BA1A-979646295E92}" type="presParOf" srcId="{85ABA75B-79AF-47FA-B1CE-AA71CFFD9DE1}" destId="{DD594888-7373-4B4A-AE1E-8B7B935F802D}" srcOrd="1" destOrd="0" presId="urn:microsoft.com/office/officeart/2005/8/layout/hProcess11"/>
    <dgm:cxn modelId="{A03D67D5-1468-4907-926C-0EE338E88C4E}" type="presParOf" srcId="{DD594888-7373-4B4A-AE1E-8B7B935F802D}" destId="{26146D17-F7C7-48A3-BC8A-3885E116DF34}" srcOrd="0" destOrd="0" presId="urn:microsoft.com/office/officeart/2005/8/layout/hProcess11"/>
    <dgm:cxn modelId="{A73CA817-6A6A-4AE0-94AD-BCC058B6BE7E}" type="presParOf" srcId="{26146D17-F7C7-48A3-BC8A-3885E116DF34}" destId="{E51D3FEC-5923-44E5-9C25-C30DDED01CF2}" srcOrd="0" destOrd="0" presId="urn:microsoft.com/office/officeart/2005/8/layout/hProcess11"/>
    <dgm:cxn modelId="{EA748E83-E478-4AE0-A3F9-C603B8980CBC}" type="presParOf" srcId="{26146D17-F7C7-48A3-BC8A-3885E116DF34}" destId="{89B9F093-E574-46FA-ADB4-73A008F967B3}" srcOrd="1" destOrd="0" presId="urn:microsoft.com/office/officeart/2005/8/layout/hProcess11"/>
    <dgm:cxn modelId="{F2603184-D6B1-4644-ABBF-9507DC77C024}" type="presParOf" srcId="{26146D17-F7C7-48A3-BC8A-3885E116DF34}" destId="{2A6A7E77-D0EA-4684-B821-8D82777FC6A7}" srcOrd="2" destOrd="0" presId="urn:microsoft.com/office/officeart/2005/8/layout/hProcess11"/>
    <dgm:cxn modelId="{3D4AF05A-7E51-4878-A061-115650CB6256}" type="presParOf" srcId="{DD594888-7373-4B4A-AE1E-8B7B935F802D}" destId="{91E2AA88-D467-47A8-83E4-215DB1E4E49C}" srcOrd="1" destOrd="0" presId="urn:microsoft.com/office/officeart/2005/8/layout/hProcess11"/>
    <dgm:cxn modelId="{9F1C01E6-85AE-4998-B4F8-65CFBB1CD9C2}" type="presParOf" srcId="{DD594888-7373-4B4A-AE1E-8B7B935F802D}" destId="{BE5D24A8-AFAC-4091-B0B0-E5BAFF7482D4}" srcOrd="2" destOrd="0" presId="urn:microsoft.com/office/officeart/2005/8/layout/hProcess11"/>
    <dgm:cxn modelId="{CD4C5004-40CA-4B06-8F79-678A367FE928}" type="presParOf" srcId="{BE5D24A8-AFAC-4091-B0B0-E5BAFF7482D4}" destId="{E58904C7-4947-4700-9B4B-A67FF30BE490}" srcOrd="0" destOrd="0" presId="urn:microsoft.com/office/officeart/2005/8/layout/hProcess11"/>
    <dgm:cxn modelId="{1DF6F07E-1AE3-4676-A9E2-E4EEE032AF0A}" type="presParOf" srcId="{BE5D24A8-AFAC-4091-B0B0-E5BAFF7482D4}" destId="{D78DE2E5-A728-4727-90F5-C879AED99AD9}" srcOrd="1" destOrd="0" presId="urn:microsoft.com/office/officeart/2005/8/layout/hProcess11"/>
    <dgm:cxn modelId="{F53D73CC-D9B1-4AD3-A485-6AD6B1B55D1A}" type="presParOf" srcId="{BE5D24A8-AFAC-4091-B0B0-E5BAFF7482D4}" destId="{A2C06C83-A2A3-45F0-B55B-A7C5CFC8F6BF}" srcOrd="2" destOrd="0" presId="urn:microsoft.com/office/officeart/2005/8/layout/hProcess11"/>
    <dgm:cxn modelId="{951982D5-92B8-45EC-BA45-D7A315A0E690}" type="presParOf" srcId="{DD594888-7373-4B4A-AE1E-8B7B935F802D}" destId="{994B6B91-A3CF-4DB5-BD64-854A3C6E65ED}" srcOrd="3" destOrd="0" presId="urn:microsoft.com/office/officeart/2005/8/layout/hProcess11"/>
    <dgm:cxn modelId="{9C31C1DC-121C-4A98-971F-BB014A52755E}" type="presParOf" srcId="{DD594888-7373-4B4A-AE1E-8B7B935F802D}" destId="{FB989E4E-F4C7-4630-974E-4283AD285665}" srcOrd="4" destOrd="0" presId="urn:microsoft.com/office/officeart/2005/8/layout/hProcess11"/>
    <dgm:cxn modelId="{DA3ACD58-703A-42AC-AF24-CB356A379EEA}" type="presParOf" srcId="{FB989E4E-F4C7-4630-974E-4283AD285665}" destId="{2446CE87-43E5-4738-AA3E-C988BD9BA93C}" srcOrd="0" destOrd="0" presId="urn:microsoft.com/office/officeart/2005/8/layout/hProcess11"/>
    <dgm:cxn modelId="{2B38C4F8-E08A-413A-8D58-D2F71C350247}" type="presParOf" srcId="{FB989E4E-F4C7-4630-974E-4283AD285665}" destId="{A44B9BBD-CA42-4DC3-ACDE-73AA727C2B9C}" srcOrd="1" destOrd="0" presId="urn:microsoft.com/office/officeart/2005/8/layout/hProcess11"/>
    <dgm:cxn modelId="{BBEA57AB-5BA3-4F3D-BBB2-7A0FB4F503D8}" type="presParOf" srcId="{FB989E4E-F4C7-4630-974E-4283AD285665}" destId="{E3D6FF3B-97A0-494A-9285-6E84D429322F}" srcOrd="2" destOrd="0" presId="urn:microsoft.com/office/officeart/2005/8/layout/hProcess11"/>
    <dgm:cxn modelId="{6F329C31-C861-4058-923C-767110C2648F}" type="presParOf" srcId="{DD594888-7373-4B4A-AE1E-8B7B935F802D}" destId="{3E44018A-3E28-43F4-9F4D-6849513A6875}" srcOrd="5" destOrd="0" presId="urn:microsoft.com/office/officeart/2005/8/layout/hProcess11"/>
    <dgm:cxn modelId="{D5739379-6850-4D13-BF12-72F5A88E4B73}" type="presParOf" srcId="{DD594888-7373-4B4A-AE1E-8B7B935F802D}" destId="{702DFBB8-B0DB-4448-94CD-FCD33CA1434A}" srcOrd="6" destOrd="0" presId="urn:microsoft.com/office/officeart/2005/8/layout/hProcess11"/>
    <dgm:cxn modelId="{51227050-3DC7-4AD9-BE1B-4D91CA184792}" type="presParOf" srcId="{702DFBB8-B0DB-4448-94CD-FCD33CA1434A}" destId="{AFCABDC6-ABE5-451A-94C4-CD2B15D4A03D}" srcOrd="0" destOrd="0" presId="urn:microsoft.com/office/officeart/2005/8/layout/hProcess11"/>
    <dgm:cxn modelId="{769D79B6-DEAC-4481-A337-70CFD13873FE}" type="presParOf" srcId="{702DFBB8-B0DB-4448-94CD-FCD33CA1434A}" destId="{7866B118-7DD4-4444-AD63-1048D8033D48}" srcOrd="1" destOrd="0" presId="urn:microsoft.com/office/officeart/2005/8/layout/hProcess11"/>
    <dgm:cxn modelId="{E3EC8EC0-0C62-439F-A6A1-FF8DDAC4B6D6}" type="presParOf" srcId="{702DFBB8-B0DB-4448-94CD-FCD33CA1434A}" destId="{B7544413-A774-4E91-9DD2-EDB30BEFF2E2}" srcOrd="2" destOrd="0" presId="urn:microsoft.com/office/officeart/2005/8/layout/hProcess11"/>
    <dgm:cxn modelId="{1486A3F0-F907-49D5-9A3B-0C5345747C0B}" type="presParOf" srcId="{DD594888-7373-4B4A-AE1E-8B7B935F802D}" destId="{0AAA5974-FD1A-4E40-AD9D-C6419F5C0936}" srcOrd="7" destOrd="0" presId="urn:microsoft.com/office/officeart/2005/8/layout/hProcess11"/>
    <dgm:cxn modelId="{DD98A1EA-71F4-4325-A4A3-B5BA03E5A59F}" type="presParOf" srcId="{DD594888-7373-4B4A-AE1E-8B7B935F802D}" destId="{8753CE4C-D9EF-406B-967A-E662660134A5}" srcOrd="8" destOrd="0" presId="urn:microsoft.com/office/officeart/2005/8/layout/hProcess11"/>
    <dgm:cxn modelId="{0D3CC31A-E66E-41E4-A283-97E4A427656B}" type="presParOf" srcId="{8753CE4C-D9EF-406B-967A-E662660134A5}" destId="{59253030-D9CB-4F1E-8A6F-FFB27944BCEE}" srcOrd="0" destOrd="0" presId="urn:microsoft.com/office/officeart/2005/8/layout/hProcess11"/>
    <dgm:cxn modelId="{C5174448-BD93-4CA1-9FEA-77D662902FA8}" type="presParOf" srcId="{8753CE4C-D9EF-406B-967A-E662660134A5}" destId="{505A4628-1DB1-447D-B5D1-9C5A6EADB69D}" srcOrd="1" destOrd="0" presId="urn:microsoft.com/office/officeart/2005/8/layout/hProcess11"/>
    <dgm:cxn modelId="{30926AC9-784A-4CA5-9917-E933A2D0B36D}" type="presParOf" srcId="{8753CE4C-D9EF-406B-967A-E662660134A5}" destId="{682A6A3B-9393-4AF8-989E-0BC25B6EE566}" srcOrd="2" destOrd="0" presId="urn:microsoft.com/office/officeart/2005/8/layout/hProcess11"/>
    <dgm:cxn modelId="{CF6835AD-993F-421C-88CD-4F0D011A915B}" type="presParOf" srcId="{DD594888-7373-4B4A-AE1E-8B7B935F802D}" destId="{C6DE6C8F-BADB-4E18-A73E-9A0287AB617F}" srcOrd="9" destOrd="0" presId="urn:microsoft.com/office/officeart/2005/8/layout/hProcess11"/>
    <dgm:cxn modelId="{813715A6-770E-4E53-9705-84FB402BAB9B}" type="presParOf" srcId="{DD594888-7373-4B4A-AE1E-8B7B935F802D}" destId="{81170020-39A1-458D-ACE4-0C2495F3DEDF}" srcOrd="10" destOrd="0" presId="urn:microsoft.com/office/officeart/2005/8/layout/hProcess11"/>
    <dgm:cxn modelId="{7E43E134-4A97-4326-A1EC-178F5908EB2E}" type="presParOf" srcId="{81170020-39A1-458D-ACE4-0C2495F3DEDF}" destId="{B36CAF68-1F26-4A71-86A4-9B87CEB2608D}" srcOrd="0" destOrd="0" presId="urn:microsoft.com/office/officeart/2005/8/layout/hProcess11"/>
    <dgm:cxn modelId="{D4794410-4D80-480B-82AE-608ABF2EC4E5}" type="presParOf" srcId="{81170020-39A1-458D-ACE4-0C2495F3DEDF}" destId="{48F7F120-0B45-4948-90D9-CC95B6FC8C0A}" srcOrd="1" destOrd="0" presId="urn:microsoft.com/office/officeart/2005/8/layout/hProcess11"/>
    <dgm:cxn modelId="{B4769489-0F8D-4353-9B51-D5AF02380A8E}" type="presParOf" srcId="{81170020-39A1-458D-ACE4-0C2495F3DEDF}" destId="{AB965932-4FE5-4100-B26E-5C69546EE3F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A695A8-DC0F-46DB-9658-9164A31D69DD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3AA87A8-00A7-4D8A-9C16-37D7F54620C2}">
      <dgm:prSet phldrT="[Texto]"/>
      <dgm:spPr/>
      <dgm:t>
        <a:bodyPr/>
        <a:lstStyle/>
        <a:p>
          <a:r>
            <a:rPr lang="es-ES" i="1" dirty="0" err="1" smtClean="0"/>
            <a:t>Clorinación</a:t>
          </a:r>
          <a:endParaRPr lang="es-ES" dirty="0"/>
        </a:p>
      </dgm:t>
    </dgm:pt>
    <dgm:pt modelId="{E805F026-DB30-43B7-86F2-AE9287F9A0D2}" type="parTrans" cxnId="{BA3B8F63-5342-4615-B6E6-ACAFC94BAF26}">
      <dgm:prSet/>
      <dgm:spPr/>
      <dgm:t>
        <a:bodyPr/>
        <a:lstStyle/>
        <a:p>
          <a:endParaRPr lang="es-ES"/>
        </a:p>
      </dgm:t>
    </dgm:pt>
    <dgm:pt modelId="{D967389A-C588-472A-A9C6-EF24D8202876}" type="sibTrans" cxnId="{BA3B8F63-5342-4615-B6E6-ACAFC94BAF26}">
      <dgm:prSet/>
      <dgm:spPr/>
      <dgm:t>
        <a:bodyPr/>
        <a:lstStyle/>
        <a:p>
          <a:endParaRPr lang="es-ES"/>
        </a:p>
      </dgm:t>
    </dgm:pt>
    <dgm:pt modelId="{C0311559-35B2-4907-96DC-6577EE7D0209}">
      <dgm:prSet phldrT="[Texto]"/>
      <dgm:spPr/>
      <dgm:t>
        <a:bodyPr/>
        <a:lstStyle/>
        <a:p>
          <a:r>
            <a:rPr lang="es-ES" i="1" dirty="0" smtClean="0"/>
            <a:t>Filtración de Contacto</a:t>
          </a:r>
          <a:endParaRPr lang="es-ES" dirty="0"/>
        </a:p>
      </dgm:t>
    </dgm:pt>
    <dgm:pt modelId="{C6CBDEC0-A50A-40A3-9600-9BCA27A69038}" type="parTrans" cxnId="{7765DF53-DFC4-45E5-A839-845B1337CBF6}">
      <dgm:prSet/>
      <dgm:spPr/>
      <dgm:t>
        <a:bodyPr/>
        <a:lstStyle/>
        <a:p>
          <a:endParaRPr lang="es-ES"/>
        </a:p>
      </dgm:t>
    </dgm:pt>
    <dgm:pt modelId="{89983F8C-A744-4B50-8775-A174EF40994D}" type="sibTrans" cxnId="{7765DF53-DFC4-45E5-A839-845B1337CBF6}">
      <dgm:prSet/>
      <dgm:spPr/>
      <dgm:t>
        <a:bodyPr/>
        <a:lstStyle/>
        <a:p>
          <a:endParaRPr lang="es-ES"/>
        </a:p>
      </dgm:t>
    </dgm:pt>
    <dgm:pt modelId="{EC16788E-E105-4F4C-ABEA-E47879F73F41}">
      <dgm:prSet phldrT="[Texto]"/>
      <dgm:spPr/>
      <dgm:t>
        <a:bodyPr/>
        <a:lstStyle/>
        <a:p>
          <a:r>
            <a:rPr lang="es-ES" i="1" dirty="0" smtClean="0"/>
            <a:t>Ozonización</a:t>
          </a:r>
          <a:endParaRPr lang="es-ES" dirty="0"/>
        </a:p>
      </dgm:t>
    </dgm:pt>
    <dgm:pt modelId="{8AEE60AF-FB92-4029-9B7E-B4D59DF79951}" type="parTrans" cxnId="{81F03FAB-B94C-4733-8813-22D3618C294A}">
      <dgm:prSet/>
      <dgm:spPr/>
      <dgm:t>
        <a:bodyPr/>
        <a:lstStyle/>
        <a:p>
          <a:endParaRPr lang="es-ES"/>
        </a:p>
      </dgm:t>
    </dgm:pt>
    <dgm:pt modelId="{99EC3762-F4D8-42C8-A1CA-CC59F724C275}" type="sibTrans" cxnId="{81F03FAB-B94C-4733-8813-22D3618C294A}">
      <dgm:prSet/>
      <dgm:spPr/>
      <dgm:t>
        <a:bodyPr/>
        <a:lstStyle/>
        <a:p>
          <a:endParaRPr lang="es-ES"/>
        </a:p>
      </dgm:t>
    </dgm:pt>
    <dgm:pt modelId="{B02619A3-DF71-4E3D-8DA4-4404B352C66A}">
      <dgm:prSet/>
      <dgm:spPr/>
      <dgm:t>
        <a:bodyPr/>
        <a:lstStyle/>
        <a:p>
          <a:r>
            <a:rPr lang="es-ES" i="1" dirty="0" smtClean="0"/>
            <a:t>Filtración por Carbón Activado</a:t>
          </a:r>
          <a:endParaRPr lang="es-ES" dirty="0"/>
        </a:p>
      </dgm:t>
    </dgm:pt>
    <dgm:pt modelId="{6CB1813A-1E2F-4417-88ED-EB62A34C1015}" type="parTrans" cxnId="{C963FAC7-EA94-4292-A7D4-1074EF256D58}">
      <dgm:prSet/>
      <dgm:spPr/>
      <dgm:t>
        <a:bodyPr/>
        <a:lstStyle/>
        <a:p>
          <a:endParaRPr lang="es-ES"/>
        </a:p>
      </dgm:t>
    </dgm:pt>
    <dgm:pt modelId="{2DDE5975-3A3A-436C-9F6F-E4B93621051A}" type="sibTrans" cxnId="{C963FAC7-EA94-4292-A7D4-1074EF256D58}">
      <dgm:prSet/>
      <dgm:spPr/>
      <dgm:t>
        <a:bodyPr/>
        <a:lstStyle/>
        <a:p>
          <a:endParaRPr lang="es-ES"/>
        </a:p>
      </dgm:t>
    </dgm:pt>
    <dgm:pt modelId="{FAC5C926-8B0D-443A-ABDB-A6819BA0C3CA}">
      <dgm:prSet/>
      <dgm:spPr/>
      <dgm:t>
        <a:bodyPr/>
        <a:lstStyle/>
        <a:p>
          <a:r>
            <a:rPr lang="es-ES" i="1" dirty="0" err="1" smtClean="0"/>
            <a:t>Microfiltración</a:t>
          </a:r>
          <a:endParaRPr lang="es-ES" dirty="0"/>
        </a:p>
      </dgm:t>
    </dgm:pt>
    <dgm:pt modelId="{BEA4B4D3-BF04-405D-91FE-9153EE4FD71A}" type="parTrans" cxnId="{FF1B943F-0B4A-4917-8BE6-659395BB7CB0}">
      <dgm:prSet/>
      <dgm:spPr/>
      <dgm:t>
        <a:bodyPr/>
        <a:lstStyle/>
        <a:p>
          <a:endParaRPr lang="es-ES"/>
        </a:p>
      </dgm:t>
    </dgm:pt>
    <dgm:pt modelId="{986AA44E-ECF8-4AF0-9F5A-50AAB84AF4D0}" type="sibTrans" cxnId="{FF1B943F-0B4A-4917-8BE6-659395BB7CB0}">
      <dgm:prSet/>
      <dgm:spPr/>
      <dgm:t>
        <a:bodyPr/>
        <a:lstStyle/>
        <a:p>
          <a:endParaRPr lang="es-ES"/>
        </a:p>
      </dgm:t>
    </dgm:pt>
    <dgm:pt modelId="{309F3CBA-F273-4145-A72C-4868DC3509D1}">
      <dgm:prSet/>
      <dgm:spPr/>
      <dgm:t>
        <a:bodyPr/>
        <a:lstStyle/>
        <a:p>
          <a:r>
            <a:rPr lang="es-ES" i="1" dirty="0" smtClean="0"/>
            <a:t>Filtración de Superficie</a:t>
          </a:r>
          <a:endParaRPr lang="es-ES" dirty="0"/>
        </a:p>
      </dgm:t>
    </dgm:pt>
    <dgm:pt modelId="{52065D57-12F6-4AA5-9298-191D96023FF9}" type="parTrans" cxnId="{693F035E-C7EF-46FA-812D-4F2AA65A4534}">
      <dgm:prSet/>
      <dgm:spPr/>
      <dgm:t>
        <a:bodyPr/>
        <a:lstStyle/>
        <a:p>
          <a:endParaRPr lang="es-ES"/>
        </a:p>
      </dgm:t>
    </dgm:pt>
    <dgm:pt modelId="{564843B5-14E2-43B8-8B33-71370A6A1252}" type="sibTrans" cxnId="{693F035E-C7EF-46FA-812D-4F2AA65A4534}">
      <dgm:prSet/>
      <dgm:spPr/>
      <dgm:t>
        <a:bodyPr/>
        <a:lstStyle/>
        <a:p>
          <a:endParaRPr lang="es-ES"/>
        </a:p>
      </dgm:t>
    </dgm:pt>
    <dgm:pt modelId="{43C11159-7D95-44A2-9498-4C4EDBF2AF25}">
      <dgm:prSet/>
      <dgm:spPr/>
      <dgm:t>
        <a:bodyPr/>
        <a:lstStyle/>
        <a:p>
          <a:r>
            <a:rPr lang="es-ES" i="1" smtClean="0"/>
            <a:t>Osmosis Inversa</a:t>
          </a:r>
          <a:endParaRPr lang="es-ES"/>
        </a:p>
      </dgm:t>
    </dgm:pt>
    <dgm:pt modelId="{7AB7FBE9-83CD-4C6A-8A92-94BD76F27BA2}" type="parTrans" cxnId="{0DA951FC-AB71-455E-9557-D3BB22D8F1D4}">
      <dgm:prSet/>
      <dgm:spPr/>
      <dgm:t>
        <a:bodyPr/>
        <a:lstStyle/>
        <a:p>
          <a:endParaRPr lang="es-ES"/>
        </a:p>
      </dgm:t>
    </dgm:pt>
    <dgm:pt modelId="{3634F540-2EC4-4910-BA2E-F5077FA4BD63}" type="sibTrans" cxnId="{0DA951FC-AB71-455E-9557-D3BB22D8F1D4}">
      <dgm:prSet/>
      <dgm:spPr/>
      <dgm:t>
        <a:bodyPr/>
        <a:lstStyle/>
        <a:p>
          <a:endParaRPr lang="es-ES"/>
        </a:p>
      </dgm:t>
    </dgm:pt>
    <dgm:pt modelId="{B865F09C-BBF8-4D66-AB3B-8628E91760F3}">
      <dgm:prSet/>
      <dgm:spPr/>
      <dgm:t>
        <a:bodyPr/>
        <a:lstStyle/>
        <a:p>
          <a:r>
            <a:rPr lang="es-ES" i="1" smtClean="0"/>
            <a:t>Luz Ultravioleta</a:t>
          </a:r>
          <a:endParaRPr lang="es-ES"/>
        </a:p>
      </dgm:t>
    </dgm:pt>
    <dgm:pt modelId="{39BB4C85-0F02-404F-9D72-EAD435D284E6}" type="parTrans" cxnId="{F09068CE-3FE4-4AE8-B44B-E5056C3E730F}">
      <dgm:prSet/>
      <dgm:spPr/>
      <dgm:t>
        <a:bodyPr/>
        <a:lstStyle/>
        <a:p>
          <a:endParaRPr lang="es-ES"/>
        </a:p>
      </dgm:t>
    </dgm:pt>
    <dgm:pt modelId="{4A803EAE-4B41-4A71-9272-84EFA89B1D8E}" type="sibTrans" cxnId="{F09068CE-3FE4-4AE8-B44B-E5056C3E730F}">
      <dgm:prSet/>
      <dgm:spPr/>
      <dgm:t>
        <a:bodyPr/>
        <a:lstStyle/>
        <a:p>
          <a:endParaRPr lang="es-ES"/>
        </a:p>
      </dgm:t>
    </dgm:pt>
    <dgm:pt modelId="{A07A74C7-52BB-4CF7-BFE6-9384DBA14EA2}" type="pres">
      <dgm:prSet presAssocID="{3CA695A8-DC0F-46DB-9658-9164A31D69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477446F-1E38-4972-8703-A14208C5092E}" type="pres">
      <dgm:prSet presAssocID="{3CA695A8-DC0F-46DB-9658-9164A31D69DD}" presName="cycle" presStyleCnt="0"/>
      <dgm:spPr/>
    </dgm:pt>
    <dgm:pt modelId="{B5EF9B96-ACD2-440F-BF9C-206788B543EA}" type="pres">
      <dgm:prSet presAssocID="{E3AA87A8-00A7-4D8A-9C16-37D7F54620C2}" presName="nodeFirs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B52B00-D24A-445B-9C52-3928BCA29B56}" type="pres">
      <dgm:prSet presAssocID="{D967389A-C588-472A-A9C6-EF24D8202876}" presName="sibTransFirstNode" presStyleLbl="bgShp" presStyleIdx="0" presStyleCnt="1"/>
      <dgm:spPr/>
      <dgm:t>
        <a:bodyPr/>
        <a:lstStyle/>
        <a:p>
          <a:endParaRPr lang="es-ES"/>
        </a:p>
      </dgm:t>
    </dgm:pt>
    <dgm:pt modelId="{7D9CB30C-0C60-4B61-BA7A-5B0C38A273E1}" type="pres">
      <dgm:prSet presAssocID="{C0311559-35B2-4907-96DC-6577EE7D0209}" presName="nodeFollowingNodes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79A019-86C9-4718-A857-96F7533C052A}" type="pres">
      <dgm:prSet presAssocID="{309F3CBA-F273-4145-A72C-4868DC3509D1}" presName="nodeFollowingNodes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035A0C-0641-4851-98AB-3E13BD9FB908}" type="pres">
      <dgm:prSet presAssocID="{B02619A3-DF71-4E3D-8DA4-4404B352C66A}" presName="nodeFollowingNodes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99003D-AEEB-41AE-998F-B2B236236ECE}" type="pres">
      <dgm:prSet presAssocID="{FAC5C926-8B0D-443A-ABDB-A6819BA0C3CA}" presName="nodeFollowingNodes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F2C7A7-A03B-41FB-AD50-334A57122A7A}" type="pres">
      <dgm:prSet presAssocID="{43C11159-7D95-44A2-9498-4C4EDBF2AF25}" presName="nodeFollowingNodes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6EC0DA-7D50-4D95-8F5F-AF10B848E2FF}" type="pres">
      <dgm:prSet presAssocID="{B865F09C-BBF8-4D66-AB3B-8628E91760F3}" presName="nodeFollowingNodes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D33E09-B4BE-448A-8F8C-7A3D1B5AC684}" type="pres">
      <dgm:prSet presAssocID="{EC16788E-E105-4F4C-ABEA-E47879F73F41}" presName="nodeFollowingNodes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1B943F-0B4A-4917-8BE6-659395BB7CB0}" srcId="{3CA695A8-DC0F-46DB-9658-9164A31D69DD}" destId="{FAC5C926-8B0D-443A-ABDB-A6819BA0C3CA}" srcOrd="4" destOrd="0" parTransId="{BEA4B4D3-BF04-405D-91FE-9153EE4FD71A}" sibTransId="{986AA44E-ECF8-4AF0-9F5A-50AAB84AF4D0}"/>
    <dgm:cxn modelId="{D9632E95-33D4-46F3-BE75-6342E4B870EF}" type="presOf" srcId="{EC16788E-E105-4F4C-ABEA-E47879F73F41}" destId="{A5D33E09-B4BE-448A-8F8C-7A3D1B5AC684}" srcOrd="0" destOrd="0" presId="urn:microsoft.com/office/officeart/2005/8/layout/cycle3"/>
    <dgm:cxn modelId="{996B24E4-0B56-4896-932C-DC0E98B479B2}" type="presOf" srcId="{3CA695A8-DC0F-46DB-9658-9164A31D69DD}" destId="{A07A74C7-52BB-4CF7-BFE6-9384DBA14EA2}" srcOrd="0" destOrd="0" presId="urn:microsoft.com/office/officeart/2005/8/layout/cycle3"/>
    <dgm:cxn modelId="{0DA951FC-AB71-455E-9557-D3BB22D8F1D4}" srcId="{3CA695A8-DC0F-46DB-9658-9164A31D69DD}" destId="{43C11159-7D95-44A2-9498-4C4EDBF2AF25}" srcOrd="5" destOrd="0" parTransId="{7AB7FBE9-83CD-4C6A-8A92-94BD76F27BA2}" sibTransId="{3634F540-2EC4-4910-BA2E-F5077FA4BD63}"/>
    <dgm:cxn modelId="{7765DF53-DFC4-45E5-A839-845B1337CBF6}" srcId="{3CA695A8-DC0F-46DB-9658-9164A31D69DD}" destId="{C0311559-35B2-4907-96DC-6577EE7D0209}" srcOrd="1" destOrd="0" parTransId="{C6CBDEC0-A50A-40A3-9600-9BCA27A69038}" sibTransId="{89983F8C-A744-4B50-8775-A174EF40994D}"/>
    <dgm:cxn modelId="{81F03FAB-B94C-4733-8813-22D3618C294A}" srcId="{3CA695A8-DC0F-46DB-9658-9164A31D69DD}" destId="{EC16788E-E105-4F4C-ABEA-E47879F73F41}" srcOrd="7" destOrd="0" parTransId="{8AEE60AF-FB92-4029-9B7E-B4D59DF79951}" sibTransId="{99EC3762-F4D8-42C8-A1CA-CC59F724C275}"/>
    <dgm:cxn modelId="{F09068CE-3FE4-4AE8-B44B-E5056C3E730F}" srcId="{3CA695A8-DC0F-46DB-9658-9164A31D69DD}" destId="{B865F09C-BBF8-4D66-AB3B-8628E91760F3}" srcOrd="6" destOrd="0" parTransId="{39BB4C85-0F02-404F-9D72-EAD435D284E6}" sibTransId="{4A803EAE-4B41-4A71-9272-84EFA89B1D8E}"/>
    <dgm:cxn modelId="{D45E27C6-8E41-4B2D-95A8-A1D593F10F85}" type="presOf" srcId="{309F3CBA-F273-4145-A72C-4868DC3509D1}" destId="{EE79A019-86C9-4718-A857-96F7533C052A}" srcOrd="0" destOrd="0" presId="urn:microsoft.com/office/officeart/2005/8/layout/cycle3"/>
    <dgm:cxn modelId="{7B1DC49F-FA60-410A-BF86-2ED46CAB8881}" type="presOf" srcId="{C0311559-35B2-4907-96DC-6577EE7D0209}" destId="{7D9CB30C-0C60-4B61-BA7A-5B0C38A273E1}" srcOrd="0" destOrd="0" presId="urn:microsoft.com/office/officeart/2005/8/layout/cycle3"/>
    <dgm:cxn modelId="{D4A74B05-AA61-4B29-A8CB-5B7A05FE7B1C}" type="presOf" srcId="{FAC5C926-8B0D-443A-ABDB-A6819BA0C3CA}" destId="{6C99003D-AEEB-41AE-998F-B2B236236ECE}" srcOrd="0" destOrd="0" presId="urn:microsoft.com/office/officeart/2005/8/layout/cycle3"/>
    <dgm:cxn modelId="{7AF5B250-6608-4175-8C37-CB83F1D989BC}" type="presOf" srcId="{43C11159-7D95-44A2-9498-4C4EDBF2AF25}" destId="{45F2C7A7-A03B-41FB-AD50-334A57122A7A}" srcOrd="0" destOrd="0" presId="urn:microsoft.com/office/officeart/2005/8/layout/cycle3"/>
    <dgm:cxn modelId="{693F035E-C7EF-46FA-812D-4F2AA65A4534}" srcId="{3CA695A8-DC0F-46DB-9658-9164A31D69DD}" destId="{309F3CBA-F273-4145-A72C-4868DC3509D1}" srcOrd="2" destOrd="0" parTransId="{52065D57-12F6-4AA5-9298-191D96023FF9}" sibTransId="{564843B5-14E2-43B8-8B33-71370A6A1252}"/>
    <dgm:cxn modelId="{3E962BAC-73AF-4923-ABBA-2C3CD16AE1BB}" type="presOf" srcId="{D967389A-C588-472A-A9C6-EF24D8202876}" destId="{D5B52B00-D24A-445B-9C52-3928BCA29B56}" srcOrd="0" destOrd="0" presId="urn:microsoft.com/office/officeart/2005/8/layout/cycle3"/>
    <dgm:cxn modelId="{C963FAC7-EA94-4292-A7D4-1074EF256D58}" srcId="{3CA695A8-DC0F-46DB-9658-9164A31D69DD}" destId="{B02619A3-DF71-4E3D-8DA4-4404B352C66A}" srcOrd="3" destOrd="0" parTransId="{6CB1813A-1E2F-4417-88ED-EB62A34C1015}" sibTransId="{2DDE5975-3A3A-436C-9F6F-E4B93621051A}"/>
    <dgm:cxn modelId="{ECCA8AB1-BF06-4345-B014-CB3AA9136D19}" type="presOf" srcId="{B02619A3-DF71-4E3D-8DA4-4404B352C66A}" destId="{AD035A0C-0641-4851-98AB-3E13BD9FB908}" srcOrd="0" destOrd="0" presId="urn:microsoft.com/office/officeart/2005/8/layout/cycle3"/>
    <dgm:cxn modelId="{9927DF92-1C5A-45BF-A344-8B0210F447FE}" type="presOf" srcId="{B865F09C-BBF8-4D66-AB3B-8628E91760F3}" destId="{A56EC0DA-7D50-4D95-8F5F-AF10B848E2FF}" srcOrd="0" destOrd="0" presId="urn:microsoft.com/office/officeart/2005/8/layout/cycle3"/>
    <dgm:cxn modelId="{BA3B8F63-5342-4615-B6E6-ACAFC94BAF26}" srcId="{3CA695A8-DC0F-46DB-9658-9164A31D69DD}" destId="{E3AA87A8-00A7-4D8A-9C16-37D7F54620C2}" srcOrd="0" destOrd="0" parTransId="{E805F026-DB30-43B7-86F2-AE9287F9A0D2}" sibTransId="{D967389A-C588-472A-A9C6-EF24D8202876}"/>
    <dgm:cxn modelId="{AB8947E8-8BC6-4455-BA49-F5E124003C52}" type="presOf" srcId="{E3AA87A8-00A7-4D8A-9C16-37D7F54620C2}" destId="{B5EF9B96-ACD2-440F-BF9C-206788B543EA}" srcOrd="0" destOrd="0" presId="urn:microsoft.com/office/officeart/2005/8/layout/cycle3"/>
    <dgm:cxn modelId="{FE363626-925E-413A-9C8E-60B6B070D9F6}" type="presParOf" srcId="{A07A74C7-52BB-4CF7-BFE6-9384DBA14EA2}" destId="{5477446F-1E38-4972-8703-A14208C5092E}" srcOrd="0" destOrd="0" presId="urn:microsoft.com/office/officeart/2005/8/layout/cycle3"/>
    <dgm:cxn modelId="{B8F65E08-6A4F-407B-AB44-946F34EB3C41}" type="presParOf" srcId="{5477446F-1E38-4972-8703-A14208C5092E}" destId="{B5EF9B96-ACD2-440F-BF9C-206788B543EA}" srcOrd="0" destOrd="0" presId="urn:microsoft.com/office/officeart/2005/8/layout/cycle3"/>
    <dgm:cxn modelId="{36B0403F-5C2B-4DAE-BAFA-341E69386947}" type="presParOf" srcId="{5477446F-1E38-4972-8703-A14208C5092E}" destId="{D5B52B00-D24A-445B-9C52-3928BCA29B56}" srcOrd="1" destOrd="0" presId="urn:microsoft.com/office/officeart/2005/8/layout/cycle3"/>
    <dgm:cxn modelId="{60BF8850-7342-4EAA-8CE0-C686F8617C06}" type="presParOf" srcId="{5477446F-1E38-4972-8703-A14208C5092E}" destId="{7D9CB30C-0C60-4B61-BA7A-5B0C38A273E1}" srcOrd="2" destOrd="0" presId="urn:microsoft.com/office/officeart/2005/8/layout/cycle3"/>
    <dgm:cxn modelId="{E76909F6-80B9-40A6-B9B2-467794522851}" type="presParOf" srcId="{5477446F-1E38-4972-8703-A14208C5092E}" destId="{EE79A019-86C9-4718-A857-96F7533C052A}" srcOrd="3" destOrd="0" presId="urn:microsoft.com/office/officeart/2005/8/layout/cycle3"/>
    <dgm:cxn modelId="{01F7755E-D645-4E37-B8A9-C58349638807}" type="presParOf" srcId="{5477446F-1E38-4972-8703-A14208C5092E}" destId="{AD035A0C-0641-4851-98AB-3E13BD9FB908}" srcOrd="4" destOrd="0" presId="urn:microsoft.com/office/officeart/2005/8/layout/cycle3"/>
    <dgm:cxn modelId="{347E5A9D-3EA5-40D5-966B-2328613D4034}" type="presParOf" srcId="{5477446F-1E38-4972-8703-A14208C5092E}" destId="{6C99003D-AEEB-41AE-998F-B2B236236ECE}" srcOrd="5" destOrd="0" presId="urn:microsoft.com/office/officeart/2005/8/layout/cycle3"/>
    <dgm:cxn modelId="{2DA5FB5F-3712-4830-B962-F6AE82C4CD0D}" type="presParOf" srcId="{5477446F-1E38-4972-8703-A14208C5092E}" destId="{45F2C7A7-A03B-41FB-AD50-334A57122A7A}" srcOrd="6" destOrd="0" presId="urn:microsoft.com/office/officeart/2005/8/layout/cycle3"/>
    <dgm:cxn modelId="{17C31291-261E-4DFF-8061-C96548D97AE6}" type="presParOf" srcId="{5477446F-1E38-4972-8703-A14208C5092E}" destId="{A56EC0DA-7D50-4D95-8F5F-AF10B848E2FF}" srcOrd="7" destOrd="0" presId="urn:microsoft.com/office/officeart/2005/8/layout/cycle3"/>
    <dgm:cxn modelId="{77BD0A5C-4B4B-4BE5-8906-99427D09825B}" type="presParOf" srcId="{5477446F-1E38-4972-8703-A14208C5092E}" destId="{A5D33E09-B4BE-448A-8F8C-7A3D1B5AC684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CD3DB-6C50-4297-B402-FC83A6444ED1}" type="datetimeFigureOut">
              <a:rPr lang="es-ES" smtClean="0"/>
              <a:pPr/>
              <a:t>21/02/2010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6A194-4F03-4FF7-8CCA-63BDCCA8DD6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Office_Excel1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file:///F:\PROYECTO%20APLICADO\Otros%20Archivos\ENCUESTA.doc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CAP&#205;TULO%203%20-%20AN&#193;LISIS%20FINANCIERO.xlsx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CAP&#205;TULO%203%20-%20AN&#193;LISIS%20FINANCIERO.xlsx" TargetMode="Externa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CAP&#205;TULO%203%20-%20AN&#193;LISIS%20FINANCIERO.xlsx" TargetMode="Externa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2214546" y="4038600"/>
            <a:ext cx="6786610" cy="1828800"/>
          </a:xfrm>
        </p:spPr>
        <p:txBody>
          <a:bodyPr>
            <a:noAutofit/>
          </a:bodyPr>
          <a:lstStyle/>
          <a:p>
            <a:pPr algn="just"/>
            <a:r>
              <a:rPr lang="es-EC" sz="3200" dirty="0" smtClean="0"/>
              <a:t>Introducción y </a:t>
            </a:r>
            <a:r>
              <a:rPr lang="es-EC" sz="3200" dirty="0" smtClean="0"/>
              <a:t>comercialización de la bebida </a:t>
            </a:r>
            <a:r>
              <a:rPr lang="es-EC" sz="3200" b="1" i="1" u="sng" dirty="0" smtClean="0"/>
              <a:t>VitalWater</a:t>
            </a:r>
            <a:r>
              <a:rPr lang="es-EC" sz="3200" dirty="0" smtClean="0"/>
              <a:t> en el mercado de la ciudad de Guayaquil</a:t>
            </a:r>
            <a:endParaRPr lang="es-ES" sz="32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3200" b="1" dirty="0" smtClean="0"/>
              <a:t>DEFINICIÓN DE LA POBLACIÓN OBJETIVO</a:t>
            </a:r>
            <a:endParaRPr lang="es-ES" sz="3200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500313" y="2143125"/>
          <a:ext cx="3648075" cy="3844925"/>
        </p:xfrm>
        <a:graphic>
          <a:graphicData uri="http://schemas.openxmlformats.org/presentationml/2006/ole">
            <p:oleObj spid="_x0000_s2051" name="Hoja de cálculo" r:id="rId3" imgW="2295357" imgH="2686157" progId="Excel.Sheet.12">
              <p:embed/>
            </p:oleObj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071670" y="1714488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Proyección de la demanda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b="1" dirty="0" smtClean="0"/>
              <a:t>DEFINICIÓN DE LA MUESTRA</a:t>
            </a:r>
            <a:endParaRPr lang="es-ES" dirty="0"/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r>
              <a:rPr lang="es-EC" sz="2600" dirty="0"/>
              <a:t>Donde: </a:t>
            </a:r>
            <a:endParaRPr lang="es-ES" sz="2600" dirty="0"/>
          </a:p>
          <a:p>
            <a:r>
              <a:rPr lang="es-EC" sz="2600" i="1" dirty="0"/>
              <a:t>n </a:t>
            </a:r>
            <a:r>
              <a:rPr lang="es-EC" sz="2600" dirty="0"/>
              <a:t>= Tamaño de la muestra</a:t>
            </a:r>
            <a:endParaRPr lang="es-ES" sz="2600" dirty="0"/>
          </a:p>
          <a:p>
            <a:r>
              <a:rPr lang="es-EC" sz="2600" i="1" dirty="0"/>
              <a:t>Z</a:t>
            </a:r>
            <a:r>
              <a:rPr lang="es-EC" sz="2600" dirty="0"/>
              <a:t> = 1.96</a:t>
            </a:r>
            <a:endParaRPr lang="es-ES" sz="2600" dirty="0"/>
          </a:p>
          <a:p>
            <a:r>
              <a:rPr lang="es-EC" sz="2600" i="1" dirty="0"/>
              <a:t>P</a:t>
            </a:r>
            <a:r>
              <a:rPr lang="es-EC" sz="2600" dirty="0"/>
              <a:t> = 0.5</a:t>
            </a:r>
            <a:endParaRPr lang="es-ES" sz="2600" dirty="0"/>
          </a:p>
          <a:p>
            <a:r>
              <a:rPr lang="es-EC" sz="2600" i="1" dirty="0"/>
              <a:t>Q</a:t>
            </a:r>
            <a:r>
              <a:rPr lang="es-EC" sz="2600" dirty="0"/>
              <a:t> = (1 - P) = (1 – 0.5) = 0.05</a:t>
            </a:r>
            <a:endParaRPr lang="es-ES" sz="2600" dirty="0"/>
          </a:p>
          <a:p>
            <a:r>
              <a:rPr lang="es-EC" sz="2600" i="1" dirty="0"/>
              <a:t>e </a:t>
            </a:r>
            <a:r>
              <a:rPr lang="es-EC" sz="2600" dirty="0"/>
              <a:t>= Nivel aceptable de tolerancia de error = 0.05</a:t>
            </a:r>
            <a:endParaRPr lang="es-ES" sz="2600" dirty="0"/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r>
              <a:rPr lang="es-EC" dirty="0"/>
              <a:t> </a:t>
            </a:r>
            <a:endParaRPr lang="es-ES" dirty="0"/>
          </a:p>
          <a:p>
            <a:pPr algn="ctr">
              <a:buNone/>
            </a:pPr>
            <a:endParaRPr lang="es-EC" i="1" dirty="0" smtClean="0"/>
          </a:p>
          <a:p>
            <a:pPr algn="ctr">
              <a:buNone/>
            </a:pPr>
            <a:endParaRPr lang="es-EC" b="1" i="1" dirty="0" smtClean="0"/>
          </a:p>
          <a:p>
            <a:pPr algn="ctr">
              <a:buNone/>
            </a:pPr>
            <a:r>
              <a:rPr lang="es-EC" sz="3200" b="1" i="1" dirty="0" smtClean="0"/>
              <a:t>n</a:t>
            </a:r>
            <a:r>
              <a:rPr lang="es-EC" sz="3200" b="1" dirty="0" smtClean="0"/>
              <a:t> </a:t>
            </a:r>
            <a:r>
              <a:rPr lang="es-EC" sz="3200" b="1" dirty="0"/>
              <a:t>= 384.16</a:t>
            </a:r>
            <a:endParaRPr lang="es-ES" sz="3200" b="1" dirty="0"/>
          </a:p>
          <a:p>
            <a:endParaRPr lang="es-ES" dirty="0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3357554" y="1714488"/>
            <a:ext cx="2525250" cy="714380"/>
          </a:xfrm>
          <a:prstGeom prst="rect">
            <a:avLst/>
          </a:prstGeom>
          <a:noFill/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3357554" y="4500570"/>
            <a:ext cx="2736242" cy="642942"/>
          </a:xfrm>
          <a:prstGeom prst="rect">
            <a:avLst/>
          </a:prstGeom>
          <a:noFill/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866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DISEÑO DE LA ENCUESTA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C" dirty="0" smtClean="0">
                <a:hlinkClick r:id="rId2" action="ppaction://hlinkfile"/>
              </a:rPr>
              <a:t>Encuesta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C" sz="3600" b="1" dirty="0" smtClean="0"/>
              <a:t>PRESENTACIÓN E INTERPRETACIÓN DE RESULTADOS</a:t>
            </a:r>
            <a:endParaRPr lang="es-ES" sz="3600" dirty="0"/>
          </a:p>
        </p:txBody>
      </p:sp>
      <p:pic>
        <p:nvPicPr>
          <p:cNvPr id="3" name="2 Imagen" descr="F:\PROYECTO APLICADO\Gráficos\10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10" y="2500306"/>
            <a:ext cx="3429024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2143108" y="200024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Sexo</a:t>
            </a:r>
            <a:endParaRPr lang="es-ES" dirty="0"/>
          </a:p>
        </p:txBody>
      </p:sp>
      <p:pic>
        <p:nvPicPr>
          <p:cNvPr id="5" name="4 Imagen" descr="F:\PROYECTO APLICADO\Gráficos\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428868"/>
            <a:ext cx="364333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6215074" y="200024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Edad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PRESENTACIÓN E INTERPRETACIÓN DE RESULTADOS</a:t>
            </a:r>
            <a:endParaRPr lang="es-ES" dirty="0"/>
          </a:p>
        </p:txBody>
      </p:sp>
      <p:pic>
        <p:nvPicPr>
          <p:cNvPr id="3" name="2 Imagen" descr="F:\PROYECTO APLICADO\Gráficos\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714488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071538" y="2345288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¿Cuántos vasos de agua bebe al día? </a:t>
            </a:r>
            <a:endParaRPr lang="es-ES" dirty="0" smtClean="0"/>
          </a:p>
        </p:txBody>
      </p:sp>
      <p:pic>
        <p:nvPicPr>
          <p:cNvPr id="5" name="4 Imagen" descr="F:\PROYECTO APLICADO\Gráficos\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143380"/>
            <a:ext cx="25247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3571868" y="4281879"/>
            <a:ext cx="4857784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b="1" dirty="0" smtClean="0"/>
              <a:t> </a:t>
            </a:r>
            <a:endParaRPr lang="es-ES" dirty="0" smtClean="0"/>
          </a:p>
          <a:p>
            <a:r>
              <a:rPr lang="es-MX" dirty="0" smtClean="0"/>
              <a:t>¿Sabía que el consumo de agua le otorga mayores beneficios para su salud como una piel más sana, reducción de peso, dolores de espalda, colesterol, entre otros?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PRESENTACIÓN E INTERPRETACIÓN DE RESULTADOS</a:t>
            </a:r>
            <a:endParaRPr lang="es-ES" dirty="0"/>
          </a:p>
        </p:txBody>
      </p:sp>
      <p:pic>
        <p:nvPicPr>
          <p:cNvPr id="3" name="2 Imagen" descr="F:\PROYECTO APLICADO\Gráficos\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714488"/>
            <a:ext cx="2525716" cy="204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785786" y="2357430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Luego de un desgaste físico prefiere refrescarse con:</a:t>
            </a:r>
            <a:endParaRPr lang="es-ES" dirty="0" smtClean="0"/>
          </a:p>
        </p:txBody>
      </p:sp>
      <p:pic>
        <p:nvPicPr>
          <p:cNvPr id="5" name="4 Imagen" descr="F:\PROYECTO APLICADO\Gráficos\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177" y="4214818"/>
            <a:ext cx="2381253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4214810" y="4714884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¿Consume agua en botellones?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PRESENTACIÓN E INTERPRETACIÓN DE RESULTADOS</a:t>
            </a:r>
            <a:endParaRPr lang="es-ES" dirty="0"/>
          </a:p>
        </p:txBody>
      </p:sp>
      <p:pic>
        <p:nvPicPr>
          <p:cNvPr id="3" name="2 Imagen" descr="F:\PROYECTO APLICADO\Gráficos\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857364"/>
            <a:ext cx="2524129" cy="211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928662" y="2357430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¿Cuántos Botellones de agua consume a la semana?</a:t>
            </a:r>
            <a:endParaRPr lang="es-ES" dirty="0" smtClean="0"/>
          </a:p>
        </p:txBody>
      </p:sp>
      <p:pic>
        <p:nvPicPr>
          <p:cNvPr id="5" name="4 Imagen" descr="F:\PROYECTO APLICADO\Gráficos\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357694"/>
            <a:ext cx="2453961" cy="197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4000496" y="4857760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¿Cuál es la marca de su predilección?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PRESENTACIÓN E INTERPRETACIÓN DE RESULTADOS</a:t>
            </a:r>
            <a:endParaRPr lang="es-ES" dirty="0"/>
          </a:p>
        </p:txBody>
      </p:sp>
      <p:pic>
        <p:nvPicPr>
          <p:cNvPr id="3" name="2 Imagen" descr="F:\PROYECTO APLICADO\Gráficos\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785926"/>
            <a:ext cx="2453961" cy="197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071538" y="2285992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¿Cuál es la principal característica por la que consume dicha agua?</a:t>
            </a:r>
            <a:endParaRPr lang="es-ES" dirty="0" smtClean="0"/>
          </a:p>
        </p:txBody>
      </p:sp>
      <p:pic>
        <p:nvPicPr>
          <p:cNvPr id="5" name="4 Imagen" descr="F:\PROYECTO APLICADO\Gráficos\1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071942"/>
            <a:ext cx="2596837" cy="211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4214810" y="4572008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¿Cómo adquiere los botellones de agua?</a:t>
            </a:r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PRESENTACIÓN E INTERPRETACIÓN DE RESULTADOS</a:t>
            </a:r>
            <a:endParaRPr lang="es-ES" dirty="0"/>
          </a:p>
        </p:txBody>
      </p:sp>
      <p:pic>
        <p:nvPicPr>
          <p:cNvPr id="3" name="2 Imagen" descr="F:\PROYECTO APLICADO\Gráficos\1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2524130"/>
            <a:ext cx="2500330" cy="211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071538" y="3143248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¿Cuánto está dispuesto a pagar por un botellón de 5 galones de agua?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b="1" dirty="0" smtClean="0"/>
              <a:t>PLAN DE MARKETING</a:t>
            </a: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2008081450aguaDentro_20080815.jpg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86116" y="1976453"/>
            <a:ext cx="2857500" cy="3667125"/>
          </a:xfrm>
          <a:prstGeom prst="rect">
            <a:avLst/>
          </a:prstGeom>
        </p:spPr>
      </p:pic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s-EC" dirty="0"/>
              <a:t>Captar el 0.5% de las familias guayaquileñas durante el primer año de operaciones.</a:t>
            </a:r>
            <a:endParaRPr lang="es-ES" dirty="0"/>
          </a:p>
          <a:p>
            <a:pPr lvl="0" algn="just"/>
            <a:r>
              <a:rPr lang="es-EC" dirty="0"/>
              <a:t>Reducir los costos de producción en un 10% durante los próximos 5 </a:t>
            </a:r>
            <a:r>
              <a:rPr lang="es-EC" dirty="0" smtClean="0"/>
              <a:t>años.</a:t>
            </a:r>
            <a:endParaRPr lang="es-ES" dirty="0"/>
          </a:p>
          <a:p>
            <a:pPr lvl="0" algn="just"/>
            <a:r>
              <a:rPr lang="es-EC" dirty="0"/>
              <a:t>Ampliar la red de distribución hasta cubrir todo el territorio nacional</a:t>
            </a:r>
            <a:r>
              <a:rPr lang="es-EC" dirty="0" smtClean="0"/>
              <a:t>.</a:t>
            </a:r>
          </a:p>
          <a:p>
            <a:pPr algn="just"/>
            <a:r>
              <a:rPr lang="es-EC" dirty="0"/>
              <a:t>Incrementar en un 0.4% las ventas en un período de 5 años.</a:t>
            </a:r>
            <a:endParaRPr lang="es-ES" dirty="0"/>
          </a:p>
          <a:p>
            <a:pPr algn="just"/>
            <a:r>
              <a:rPr lang="es-EC" dirty="0"/>
              <a:t>Alcanzar certificaciones internacionales de </a:t>
            </a:r>
            <a:r>
              <a:rPr lang="es-EC" dirty="0" smtClean="0"/>
              <a:t>calidad.</a:t>
            </a:r>
            <a:endParaRPr lang="es-ES" dirty="0"/>
          </a:p>
          <a:p>
            <a:pPr lvl="0">
              <a:buNone/>
            </a:pPr>
            <a:endParaRPr lang="es-ES" dirty="0"/>
          </a:p>
          <a:p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OBJETIVOS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s-EC" sz="3600" b="1" dirty="0" smtClean="0">
                <a:latin typeface="+mj-lt"/>
              </a:rPr>
              <a:t>CICLO DE VIDA DEL PRODUCTO</a:t>
            </a:r>
            <a:endParaRPr lang="es-ES" sz="3600" dirty="0">
              <a:latin typeface="+mj-lt"/>
            </a:endParaRPr>
          </a:p>
        </p:txBody>
      </p:sp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3" cstate="print"/>
          <a:srcRect l="36607" t="38571" r="32143" b="22142"/>
          <a:stretch>
            <a:fillRect/>
          </a:stretch>
        </p:blipFill>
        <p:spPr bwMode="auto">
          <a:xfrm>
            <a:off x="2000232" y="1857364"/>
            <a:ext cx="500066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600" b="1" dirty="0" smtClean="0"/>
              <a:t>MATRIZ BOSTON CONSULTING GROUP</a:t>
            </a:r>
            <a:endParaRPr lang="es-ES" sz="3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38839" t="47857" r="38839" b="26428"/>
          <a:stretch>
            <a:fillRect/>
          </a:stretch>
        </p:blipFill>
        <p:spPr bwMode="auto">
          <a:xfrm>
            <a:off x="1857356" y="2143116"/>
            <a:ext cx="506019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01122" cy="1143000"/>
          </a:xfrm>
        </p:spPr>
        <p:txBody>
          <a:bodyPr>
            <a:noAutofit/>
          </a:bodyPr>
          <a:lstStyle/>
          <a:p>
            <a:pPr algn="ctr"/>
            <a:r>
              <a:rPr lang="es-EC" sz="3000" b="1" dirty="0" smtClean="0"/>
              <a:t>MATRIZ OPORTUNIDADES PRODUCTO-MERCADO</a:t>
            </a:r>
            <a:endParaRPr lang="es-ES" sz="3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37947" t="47857" r="36607" b="26428"/>
          <a:stretch>
            <a:fillRect/>
          </a:stretch>
        </p:blipFill>
        <p:spPr bwMode="auto">
          <a:xfrm>
            <a:off x="1928794" y="1992720"/>
            <a:ext cx="5214974" cy="329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ESTRATEGIA DE POSICIONAMIENTO</a:t>
            </a:r>
            <a:endParaRPr lang="es-ES" dirty="0"/>
          </a:p>
        </p:txBody>
      </p:sp>
      <p:grpSp>
        <p:nvGrpSpPr>
          <p:cNvPr id="61" name="60 Grupo"/>
          <p:cNvGrpSpPr/>
          <p:nvPr/>
        </p:nvGrpSpPr>
        <p:grpSpPr>
          <a:xfrm>
            <a:off x="1071538" y="1928802"/>
            <a:ext cx="6929486" cy="4000528"/>
            <a:chOff x="2000232" y="2071678"/>
            <a:chExt cx="5499100" cy="3241675"/>
          </a:xfrm>
        </p:grpSpPr>
        <p:pic>
          <p:nvPicPr>
            <p:cNvPr id="60" name="0 Imagen" descr="vaso-agua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6182" y="2571744"/>
              <a:ext cx="2085975" cy="2619375"/>
            </a:xfrm>
            <a:prstGeom prst="rect">
              <a:avLst/>
            </a:prstGeom>
          </p:spPr>
        </p:pic>
        <p:grpSp>
          <p:nvGrpSpPr>
            <p:cNvPr id="36866" name="Group 2"/>
            <p:cNvGrpSpPr>
              <a:grpSpLocks/>
            </p:cNvGrpSpPr>
            <p:nvPr/>
          </p:nvGrpSpPr>
          <p:grpSpPr bwMode="auto">
            <a:xfrm>
              <a:off x="2000232" y="2071678"/>
              <a:ext cx="5499100" cy="3241675"/>
              <a:chOff x="1425" y="4614"/>
              <a:chExt cx="8660" cy="5106"/>
            </a:xfrm>
          </p:grpSpPr>
          <p:grpSp>
            <p:nvGrpSpPr>
              <p:cNvPr id="36867" name="Group 3"/>
              <p:cNvGrpSpPr>
                <a:grpSpLocks/>
              </p:cNvGrpSpPr>
              <p:nvPr/>
            </p:nvGrpSpPr>
            <p:grpSpPr bwMode="auto">
              <a:xfrm>
                <a:off x="1939" y="5025"/>
                <a:ext cx="8146" cy="4494"/>
                <a:chOff x="1939" y="5025"/>
                <a:chExt cx="8146" cy="4494"/>
              </a:xfrm>
            </p:grpSpPr>
            <p:grpSp>
              <p:nvGrpSpPr>
                <p:cNvPr id="36868" name="Group 4"/>
                <p:cNvGrpSpPr>
                  <a:grpSpLocks/>
                </p:cNvGrpSpPr>
                <p:nvPr/>
              </p:nvGrpSpPr>
              <p:grpSpPr bwMode="auto">
                <a:xfrm>
                  <a:off x="2611" y="5025"/>
                  <a:ext cx="1784" cy="1665"/>
                  <a:chOff x="2700" y="4860"/>
                  <a:chExt cx="1965" cy="1845"/>
                </a:xfrm>
              </p:grpSpPr>
              <p:sp>
                <p:nvSpPr>
                  <p:cNvPr id="36869" name="Oval 5"/>
                  <p:cNvSpPr>
                    <a:spLocks noChangeArrowheads="1"/>
                  </p:cNvSpPr>
                  <p:nvPr/>
                </p:nvSpPr>
                <p:spPr bwMode="auto">
                  <a:xfrm>
                    <a:off x="2700" y="4860"/>
                    <a:ext cx="1965" cy="18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B2A1C7"/>
                      </a:gs>
                    </a:gsLst>
                    <a:lin ang="0" scaled="1"/>
                  </a:gra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36870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03" y="5480"/>
                    <a:ext cx="1773" cy="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C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Calidad</a:t>
                    </a: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36871" name="Group 7"/>
                <p:cNvGrpSpPr>
                  <a:grpSpLocks/>
                </p:cNvGrpSpPr>
                <p:nvPr/>
              </p:nvGrpSpPr>
              <p:grpSpPr bwMode="auto">
                <a:xfrm>
                  <a:off x="8494" y="5199"/>
                  <a:ext cx="1591" cy="1491"/>
                  <a:chOff x="8009" y="4665"/>
                  <a:chExt cx="1965" cy="1845"/>
                </a:xfrm>
              </p:grpSpPr>
              <p:sp>
                <p:nvSpPr>
                  <p:cNvPr id="36872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8009" y="4665"/>
                    <a:ext cx="1965" cy="18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B2A1C7"/>
                      </a:gs>
                    </a:gsLst>
                    <a:lin ang="0" scaled="1"/>
                  </a:gra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36873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09" y="5234"/>
                    <a:ext cx="1773" cy="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C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Precio</a:t>
                    </a: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36874" name="Group 10"/>
                <p:cNvGrpSpPr>
                  <a:grpSpLocks/>
                </p:cNvGrpSpPr>
                <p:nvPr/>
              </p:nvGrpSpPr>
              <p:grpSpPr bwMode="auto">
                <a:xfrm>
                  <a:off x="3043" y="6510"/>
                  <a:ext cx="1876" cy="1740"/>
                  <a:chOff x="3043" y="6510"/>
                  <a:chExt cx="1876" cy="1740"/>
                </a:xfrm>
              </p:grpSpPr>
              <p:sp>
                <p:nvSpPr>
                  <p:cNvPr id="36875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3043" y="6510"/>
                    <a:ext cx="1876" cy="17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B2A1C7"/>
                      </a:gs>
                    </a:gsLst>
                    <a:lin ang="0" scaled="1"/>
                  </a:gra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36876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46" y="7049"/>
                    <a:ext cx="1773" cy="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C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Pureza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36877" name="Group 13"/>
                <p:cNvGrpSpPr>
                  <a:grpSpLocks/>
                </p:cNvGrpSpPr>
                <p:nvPr/>
              </p:nvGrpSpPr>
              <p:grpSpPr bwMode="auto">
                <a:xfrm>
                  <a:off x="8093" y="7965"/>
                  <a:ext cx="1710" cy="1554"/>
                  <a:chOff x="2700" y="4860"/>
                  <a:chExt cx="1965" cy="1845"/>
                </a:xfrm>
              </p:grpSpPr>
              <p:sp>
                <p:nvSpPr>
                  <p:cNvPr id="3687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2700" y="4860"/>
                    <a:ext cx="1965" cy="18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B2A1C7"/>
                      </a:gs>
                    </a:gsLst>
                    <a:lin ang="0" scaled="1"/>
                  </a:gra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36879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03" y="5480"/>
                    <a:ext cx="1773" cy="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C" sz="2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Salud</a:t>
                    </a: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36880" name="Group 16"/>
                <p:cNvGrpSpPr>
                  <a:grpSpLocks/>
                </p:cNvGrpSpPr>
                <p:nvPr/>
              </p:nvGrpSpPr>
              <p:grpSpPr bwMode="auto">
                <a:xfrm>
                  <a:off x="1939" y="7860"/>
                  <a:ext cx="1591" cy="1491"/>
                  <a:chOff x="8009" y="4665"/>
                  <a:chExt cx="1965" cy="1845"/>
                </a:xfrm>
              </p:grpSpPr>
              <p:sp>
                <p:nvSpPr>
                  <p:cNvPr id="3688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8009" y="4665"/>
                    <a:ext cx="1965" cy="18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B2A1C7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36882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09" y="5234"/>
                    <a:ext cx="1773" cy="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C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Precio</a:t>
                    </a: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36883" name="Group 19"/>
                <p:cNvGrpSpPr>
                  <a:grpSpLocks/>
                </p:cNvGrpSpPr>
                <p:nvPr/>
              </p:nvGrpSpPr>
              <p:grpSpPr bwMode="auto">
                <a:xfrm>
                  <a:off x="7035" y="6420"/>
                  <a:ext cx="1708" cy="1545"/>
                  <a:chOff x="2700" y="4860"/>
                  <a:chExt cx="1965" cy="1845"/>
                </a:xfrm>
              </p:grpSpPr>
              <p:sp>
                <p:nvSpPr>
                  <p:cNvPr id="3688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2700" y="4860"/>
                    <a:ext cx="1965" cy="18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B2A1C7"/>
                      </a:gs>
                    </a:gsLst>
                    <a:lin ang="0" scaled="1"/>
                  </a:gra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36885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03" y="5480"/>
                    <a:ext cx="1773" cy="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C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Tecnología</a:t>
                    </a:r>
                    <a:endParaRPr kumimoji="0" lang="es-E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</p:grpSp>
          <p:sp>
            <p:nvSpPr>
              <p:cNvPr id="36886" name="Oval 22"/>
              <p:cNvSpPr>
                <a:spLocks noChangeArrowheads="1"/>
              </p:cNvSpPr>
              <p:nvPr/>
            </p:nvSpPr>
            <p:spPr bwMode="auto">
              <a:xfrm>
                <a:off x="8002" y="4614"/>
                <a:ext cx="664" cy="585"/>
              </a:xfrm>
              <a:prstGeom prst="ellipse">
                <a:avLst/>
              </a:prstGeom>
              <a:gradFill rotWithShape="1">
                <a:gsLst>
                  <a:gs pos="0">
                    <a:srgbClr val="E5DFEC"/>
                  </a:gs>
                  <a:gs pos="100000">
                    <a:srgbClr val="B2A1C7"/>
                  </a:gs>
                </a:gsLst>
                <a:lin ang="540000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6887" name="Oval 23"/>
              <p:cNvSpPr>
                <a:spLocks noChangeArrowheads="1"/>
              </p:cNvSpPr>
              <p:nvPr/>
            </p:nvSpPr>
            <p:spPr bwMode="auto">
              <a:xfrm>
                <a:off x="7035" y="5199"/>
                <a:ext cx="461" cy="396"/>
              </a:xfrm>
              <a:prstGeom prst="ellipse">
                <a:avLst/>
              </a:prstGeom>
              <a:gradFill rotWithShape="1">
                <a:gsLst>
                  <a:gs pos="0">
                    <a:srgbClr val="B2A1C7"/>
                  </a:gs>
                  <a:gs pos="50000">
                    <a:srgbClr val="E5DFEC"/>
                  </a:gs>
                  <a:gs pos="100000">
                    <a:srgbClr val="B2A1C7"/>
                  </a:gs>
                </a:gsLst>
                <a:lin ang="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6888" name="Oval 24"/>
              <p:cNvSpPr>
                <a:spLocks noChangeArrowheads="1"/>
              </p:cNvSpPr>
              <p:nvPr/>
            </p:nvSpPr>
            <p:spPr bwMode="auto">
              <a:xfrm>
                <a:off x="1955" y="6690"/>
                <a:ext cx="656" cy="595"/>
              </a:xfrm>
              <a:prstGeom prst="ellipse">
                <a:avLst/>
              </a:prstGeom>
              <a:gradFill rotWithShape="1">
                <a:gsLst>
                  <a:gs pos="0">
                    <a:srgbClr val="E5DFEC"/>
                  </a:gs>
                  <a:gs pos="50000">
                    <a:srgbClr val="B2A1C7"/>
                  </a:gs>
                  <a:gs pos="100000">
                    <a:srgbClr val="E5DFEC"/>
                  </a:gs>
                </a:gsLst>
                <a:lin ang="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6889" name="Oval 25"/>
              <p:cNvSpPr>
                <a:spLocks noChangeArrowheads="1"/>
              </p:cNvSpPr>
              <p:nvPr/>
            </p:nvSpPr>
            <p:spPr bwMode="auto">
              <a:xfrm>
                <a:off x="1425" y="5585"/>
                <a:ext cx="620" cy="620"/>
              </a:xfrm>
              <a:prstGeom prst="ellipse">
                <a:avLst/>
              </a:prstGeom>
              <a:gradFill rotWithShape="1">
                <a:gsLst>
                  <a:gs pos="0">
                    <a:srgbClr val="E5DFEC"/>
                  </a:gs>
                  <a:gs pos="100000">
                    <a:srgbClr val="B2A1C7"/>
                  </a:gs>
                </a:gsLst>
                <a:lin ang="540000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6890" name="Oval 26"/>
              <p:cNvSpPr>
                <a:spLocks noChangeArrowheads="1"/>
              </p:cNvSpPr>
              <p:nvPr/>
            </p:nvSpPr>
            <p:spPr bwMode="auto">
              <a:xfrm>
                <a:off x="3530" y="9351"/>
                <a:ext cx="410" cy="369"/>
              </a:xfrm>
              <a:prstGeom prst="ellipse">
                <a:avLst/>
              </a:prstGeom>
              <a:gradFill rotWithShape="1">
                <a:gsLst>
                  <a:gs pos="0">
                    <a:srgbClr val="E5DFEC"/>
                  </a:gs>
                  <a:gs pos="100000">
                    <a:srgbClr val="B2A1C7"/>
                  </a:gs>
                </a:gsLst>
                <a:lin ang="540000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6891" name="Oval 27"/>
              <p:cNvSpPr>
                <a:spLocks noChangeArrowheads="1"/>
              </p:cNvSpPr>
              <p:nvPr/>
            </p:nvSpPr>
            <p:spPr bwMode="auto">
              <a:xfrm>
                <a:off x="9556" y="7485"/>
                <a:ext cx="374" cy="375"/>
              </a:xfrm>
              <a:prstGeom prst="ellipse">
                <a:avLst/>
              </a:prstGeom>
              <a:gradFill rotWithShape="1">
                <a:gsLst>
                  <a:gs pos="0">
                    <a:srgbClr val="E5DFEC"/>
                  </a:gs>
                  <a:gs pos="50000">
                    <a:srgbClr val="B2A1C7"/>
                  </a:gs>
                  <a:gs pos="100000">
                    <a:srgbClr val="E5DFEC"/>
                  </a:gs>
                </a:gsLst>
                <a:lin ang="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6892" name="Oval 28"/>
              <p:cNvSpPr>
                <a:spLocks noChangeArrowheads="1"/>
              </p:cNvSpPr>
              <p:nvPr/>
            </p:nvSpPr>
            <p:spPr bwMode="auto">
              <a:xfrm>
                <a:off x="1425" y="7860"/>
                <a:ext cx="374" cy="375"/>
              </a:xfrm>
              <a:prstGeom prst="ellipse">
                <a:avLst/>
              </a:prstGeom>
              <a:gradFill rotWithShape="1">
                <a:gsLst>
                  <a:gs pos="0">
                    <a:srgbClr val="E5DFEC"/>
                  </a:gs>
                  <a:gs pos="50000">
                    <a:srgbClr val="B2A1C7"/>
                  </a:gs>
                  <a:gs pos="100000">
                    <a:srgbClr val="E5DFEC"/>
                  </a:gs>
                </a:gsLst>
                <a:lin ang="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b="1" dirty="0" smtClean="0"/>
              <a:t>MARKETING MIX</a:t>
            </a:r>
            <a:endParaRPr lang="es-ES" dirty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Marketing </a:t>
            </a:r>
            <a:r>
              <a:rPr lang="es-EC" dirty="0" err="1" smtClean="0"/>
              <a:t>Mix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cap="none" dirty="0" smtClean="0"/>
              <a:t>PRODUCTO</a:t>
            </a:r>
            <a:endParaRPr lang="es-ES" cap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DESCRIPCIÓN EL PRODUCTO</a:t>
            </a:r>
            <a:endParaRPr lang="es-ES" b="1" dirty="0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71612"/>
            <a:ext cx="3886200" cy="4572000"/>
          </a:xfrm>
        </p:spPr>
        <p:txBody>
          <a:bodyPr>
            <a:normAutofit fontScale="92500"/>
          </a:bodyPr>
          <a:lstStyle/>
          <a:p>
            <a:pPr lvl="0" algn="just"/>
            <a:r>
              <a:rPr lang="es-EC" dirty="0" smtClean="0"/>
              <a:t>Pureza total gracias a los modernos procesos tecnológicos implementados  en la limpieza, tratamiento y embotellado del agua.</a:t>
            </a:r>
          </a:p>
          <a:p>
            <a:pPr lvl="0" algn="just">
              <a:buNone/>
            </a:pPr>
            <a:endParaRPr lang="es-ES" dirty="0" smtClean="0"/>
          </a:p>
          <a:p>
            <a:pPr lvl="0" algn="just"/>
            <a:r>
              <a:rPr lang="es-EC" dirty="0" smtClean="0"/>
              <a:t>Menor precio de venta al público guayaquileño.</a:t>
            </a:r>
            <a:endParaRPr lang="es-ES" dirty="0" smtClean="0"/>
          </a:p>
          <a:p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5286380" y="1785926"/>
          <a:ext cx="3429024" cy="3571897"/>
        </p:xfrm>
        <a:graphic>
          <a:graphicData uri="http://schemas.openxmlformats.org/drawingml/2006/table">
            <a:tbl>
              <a:tblPr/>
              <a:tblGrid>
                <a:gridCol w="2471777"/>
                <a:gridCol w="957247"/>
              </a:tblGrid>
              <a:tr h="427580">
                <a:tc gridSpan="2">
                  <a:txBody>
                    <a:bodyPr/>
                    <a:lstStyle/>
                    <a:p>
                      <a:pPr algn="ct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Análisis Físico Químico</a:t>
                      </a:r>
                      <a:endParaRPr lang="es-ES" sz="1000" dirty="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5847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Sólidos Totales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110 mg/lt.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5847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Alcalinidad Total en CaCO3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42.87 mg/lt.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847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Bicarbonatos HCO3 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52.30 mg/lt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5847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Dureza total EDTA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86.26 mg/lt.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847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Calcio (Ca)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20.34 mg/lt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5847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Magnesio (Mg)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8.63 mg/lt.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847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Cloruros (Cl)</a:t>
                      </a:r>
                      <a:endParaRPr lang="es-ES" sz="1000" dirty="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7.8 mg/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lt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.</a:t>
                      </a:r>
                      <a:endParaRPr lang="es-ES" sz="1000" dirty="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5847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Sulfatos (SO4)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40 mg/lt.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847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Amoníaco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 mg/lt.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5847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Nitritos</a:t>
                      </a:r>
                      <a:endParaRPr lang="es-ES" sz="100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 mg/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lt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.</a:t>
                      </a:r>
                      <a:endParaRPr lang="es-ES" sz="1000" dirty="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847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Cloro Residual</a:t>
                      </a:r>
                      <a:endParaRPr lang="es-ES" sz="1000" dirty="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 mg/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lt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.</a:t>
                      </a:r>
                      <a:endParaRPr lang="es-ES" sz="1000" dirty="0">
                        <a:solidFill>
                          <a:srgbClr val="76923C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DESCRIPCIÓN EL PRODUCTO</a:t>
            </a:r>
            <a:endParaRPr lang="es-ES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C" b="1" dirty="0" smtClean="0"/>
              <a:t>Diseño</a:t>
            </a:r>
            <a:endParaRPr lang="es-ES" b="1" dirty="0"/>
          </a:p>
        </p:txBody>
      </p:sp>
      <p:grpSp>
        <p:nvGrpSpPr>
          <p:cNvPr id="9" name="8 Grupo"/>
          <p:cNvGrpSpPr/>
          <p:nvPr/>
        </p:nvGrpSpPr>
        <p:grpSpPr>
          <a:xfrm>
            <a:off x="1785918" y="2273850"/>
            <a:ext cx="2000264" cy="2669620"/>
            <a:chOff x="1785918" y="2273850"/>
            <a:chExt cx="2000264" cy="2669620"/>
          </a:xfrm>
        </p:grpSpPr>
        <p:pic>
          <p:nvPicPr>
            <p:cNvPr id="3" name="2 Imagen" descr="F:\PROYECTO APLICADO\Publicidad\botellon2222222 copy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0232" y="2714620"/>
              <a:ext cx="1452245" cy="22288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4 CuadroTexto"/>
            <p:cNvSpPr txBox="1"/>
            <p:nvPr/>
          </p:nvSpPr>
          <p:spPr>
            <a:xfrm>
              <a:off x="1785918" y="2273850"/>
              <a:ext cx="2000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/>
                <a:t>Botellón 5 galones</a:t>
              </a:r>
              <a:endParaRPr lang="es-ES" b="1" dirty="0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4857752" y="2571744"/>
            <a:ext cx="3002915" cy="2038354"/>
            <a:chOff x="4857752" y="2571744"/>
            <a:chExt cx="3002915" cy="2038354"/>
          </a:xfrm>
        </p:grpSpPr>
        <p:pic>
          <p:nvPicPr>
            <p:cNvPr id="4" name="3 Imagen" descr="F:\PROYECTO APLICADO\Publicidad\logo termi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7752" y="3143248"/>
              <a:ext cx="3002915" cy="146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CuadroTexto"/>
            <p:cNvSpPr txBox="1"/>
            <p:nvPr/>
          </p:nvSpPr>
          <p:spPr>
            <a:xfrm>
              <a:off x="5143504" y="2571744"/>
              <a:ext cx="2500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 smtClean="0"/>
                <a:t>Etiqueta  de VitalWater</a:t>
              </a:r>
              <a:endParaRPr lang="es-E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C" b="1" dirty="0" smtClean="0"/>
              <a:t>Seguridad</a:t>
            </a:r>
            <a:endParaRPr lang="es-ES" b="1" dirty="0"/>
          </a:p>
        </p:txBody>
      </p:sp>
      <p:sp>
        <p:nvSpPr>
          <p:cNvPr id="15" name="1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DESCRIPCIÓN EL PRODUCTO</a:t>
            </a:r>
            <a:endParaRPr lang="es-ES" dirty="0"/>
          </a:p>
        </p:txBody>
      </p:sp>
      <p:grpSp>
        <p:nvGrpSpPr>
          <p:cNvPr id="20" name="19 Grupo"/>
          <p:cNvGrpSpPr/>
          <p:nvPr/>
        </p:nvGrpSpPr>
        <p:grpSpPr>
          <a:xfrm>
            <a:off x="2716793" y="2714620"/>
            <a:ext cx="3569719" cy="3071834"/>
            <a:chOff x="2716793" y="2714620"/>
            <a:chExt cx="3569719" cy="3071834"/>
          </a:xfrm>
        </p:grpSpPr>
        <p:pic>
          <p:nvPicPr>
            <p:cNvPr id="12" name="11 Imagen" descr="F:\PROYECTO APLICADO\Publicidad\botellon2222222 copy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8992" y="2786058"/>
              <a:ext cx="2014541" cy="3000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48131" name="AutoShape 3"/>
            <p:cNvCxnSpPr>
              <a:cxnSpLocks noChangeShapeType="1"/>
            </p:cNvCxnSpPr>
            <p:nvPr/>
          </p:nvCxnSpPr>
          <p:spPr bwMode="auto">
            <a:xfrm>
              <a:off x="4734508" y="2928932"/>
              <a:ext cx="1552004" cy="28575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grpSp>
          <p:nvGrpSpPr>
            <p:cNvPr id="48132" name="Group 4"/>
            <p:cNvGrpSpPr>
              <a:grpSpLocks/>
            </p:cNvGrpSpPr>
            <p:nvPr/>
          </p:nvGrpSpPr>
          <p:grpSpPr bwMode="auto">
            <a:xfrm>
              <a:off x="2716793" y="2714620"/>
              <a:ext cx="1821396" cy="257175"/>
              <a:chOff x="3534" y="5940"/>
              <a:chExt cx="2887" cy="405"/>
            </a:xfrm>
          </p:grpSpPr>
          <p:cxnSp>
            <p:nvCxnSpPr>
              <p:cNvPr id="48133" name="AutoShape 5"/>
              <p:cNvCxnSpPr>
                <a:cxnSpLocks noChangeShapeType="1"/>
              </p:cNvCxnSpPr>
              <p:nvPr/>
            </p:nvCxnSpPr>
            <p:spPr bwMode="auto">
              <a:xfrm flipV="1">
                <a:off x="6421" y="5940"/>
                <a:ext cx="0" cy="3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8134" name="AutoShape 6"/>
              <p:cNvCxnSpPr>
                <a:cxnSpLocks noChangeShapeType="1"/>
              </p:cNvCxnSpPr>
              <p:nvPr/>
            </p:nvCxnSpPr>
            <p:spPr bwMode="auto">
              <a:xfrm flipH="1">
                <a:off x="4695" y="5940"/>
                <a:ext cx="172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8135" name="AutoShape 7"/>
              <p:cNvCxnSpPr>
                <a:cxnSpLocks noChangeShapeType="1"/>
              </p:cNvCxnSpPr>
              <p:nvPr/>
            </p:nvCxnSpPr>
            <p:spPr bwMode="auto">
              <a:xfrm flipH="1">
                <a:off x="3534" y="6345"/>
                <a:ext cx="117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8136" name="AutoShape 8"/>
              <p:cNvCxnSpPr>
                <a:cxnSpLocks noChangeShapeType="1"/>
              </p:cNvCxnSpPr>
              <p:nvPr/>
            </p:nvCxnSpPr>
            <p:spPr bwMode="auto">
              <a:xfrm>
                <a:off x="4695" y="5940"/>
                <a:ext cx="0" cy="40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9" name="18 Grupo"/>
          <p:cNvGrpSpPr/>
          <p:nvPr/>
        </p:nvGrpSpPr>
        <p:grpSpPr>
          <a:xfrm>
            <a:off x="1500166" y="2771770"/>
            <a:ext cx="998496" cy="871544"/>
            <a:chOff x="1500166" y="2771770"/>
            <a:chExt cx="998496" cy="871544"/>
          </a:xfrm>
        </p:grpSpPr>
        <p:sp>
          <p:nvSpPr>
            <p:cNvPr id="48130" name="Oval 2"/>
            <p:cNvSpPr>
              <a:spLocks noChangeArrowheads="1"/>
            </p:cNvSpPr>
            <p:nvPr/>
          </p:nvSpPr>
          <p:spPr bwMode="auto">
            <a:xfrm>
              <a:off x="1500166" y="2771770"/>
              <a:ext cx="998496" cy="871544"/>
            </a:xfrm>
            <a:prstGeom prst="ellipse">
              <a:avLst/>
            </a:prstGeom>
            <a:solidFill>
              <a:srgbClr val="FFFFFF"/>
            </a:solidFill>
            <a:ln w="31750">
              <a:solidFill>
                <a:srgbClr val="7F7F7F"/>
              </a:solidFill>
              <a:round/>
              <a:headEnd/>
              <a:tailEnd/>
            </a:ln>
            <a:effectLst>
              <a:prstShdw prst="shdw13" dist="53882" dir="13500000">
                <a:srgbClr val="868686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pic>
          <p:nvPicPr>
            <p:cNvPr id="13" name="0 Imagen" descr="Sin título-1.jpg"/>
            <p:cNvPicPr/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43042" y="3000372"/>
              <a:ext cx="781050" cy="4667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4" name="13 Imagen" descr="C:\Documents and Settings\Edwin\Configuración local\Archivos temporales de Internet\Content.Word\botellon2222222 cop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857496"/>
            <a:ext cx="1357322" cy="857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Marketing </a:t>
            </a:r>
            <a:r>
              <a:rPr lang="es-EC" dirty="0" err="1" smtClean="0"/>
              <a:t>Mix</a:t>
            </a:r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PRECIO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719282"/>
            <a:ext cx="8153400" cy="44958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ES" sz="2600" dirty="0" smtClean="0">
                <a:cs typeface="Arial" pitchFamily="34" charset="0"/>
              </a:rPr>
              <a:t>En el mercado ecuatoriano existen alrededor de 140 marcas de agua envasada.</a:t>
            </a:r>
          </a:p>
          <a:p>
            <a:pPr algn="just">
              <a:buNone/>
            </a:pPr>
            <a:endParaRPr lang="es-ES" sz="2600" dirty="0" smtClean="0">
              <a:cs typeface="Arial" pitchFamily="34" charset="0"/>
            </a:endParaRPr>
          </a:p>
          <a:p>
            <a:pPr algn="just"/>
            <a:r>
              <a:rPr lang="es-EC" sz="2600" dirty="0" smtClean="0">
                <a:cs typeface="Arial" pitchFamily="34" charset="0"/>
              </a:rPr>
              <a:t>Gran cantidad de estas marcas no ofrecen la confianza y seguridad que el consumidor necesita.</a:t>
            </a:r>
          </a:p>
          <a:p>
            <a:pPr algn="just">
              <a:buNone/>
            </a:pPr>
            <a:endParaRPr lang="es-EC" sz="2600" dirty="0" smtClean="0">
              <a:cs typeface="Arial" pitchFamily="34" charset="0"/>
            </a:endParaRPr>
          </a:p>
          <a:p>
            <a:pPr algn="just"/>
            <a:r>
              <a:rPr lang="es-ES" sz="2600" dirty="0" smtClean="0">
                <a:cs typeface="Arial" pitchFamily="34" charset="0"/>
              </a:rPr>
              <a:t>Según los últimos estudios realizados en el año 2006 por el Instituto de Higiene Leopoldo </a:t>
            </a:r>
            <a:r>
              <a:rPr lang="es-ES" sz="2600" dirty="0" err="1" smtClean="0">
                <a:cs typeface="Arial" pitchFamily="34" charset="0"/>
              </a:rPr>
              <a:t>Izquieta</a:t>
            </a:r>
            <a:r>
              <a:rPr lang="es-ES" sz="2600" dirty="0" smtClean="0">
                <a:cs typeface="Arial" pitchFamily="34" charset="0"/>
              </a:rPr>
              <a:t> Pérez en las ciudades de Guayaquil, Quito y Machala, de una muestra de 27 botellones de distintas marcas de agua analizados, cerca de la mitad no cumplían con las normas sanitarias mínimas indispensables para su consumo.</a:t>
            </a:r>
          </a:p>
          <a:p>
            <a:pPr algn="just">
              <a:buNone/>
            </a:pPr>
            <a:endParaRPr lang="es-ES" sz="2600" dirty="0" smtClean="0">
              <a:cs typeface="Arial" pitchFamily="34" charset="0"/>
            </a:endParaRPr>
          </a:p>
          <a:p>
            <a:pPr algn="just"/>
            <a:r>
              <a:rPr lang="es-EC" sz="2600" dirty="0" smtClean="0">
                <a:cs typeface="Arial" pitchFamily="34" charset="0"/>
              </a:rPr>
              <a:t>Ha sido posible encontrar desde bacterias hasta gusanos dentro de los botellones de agua.</a:t>
            </a:r>
            <a:endParaRPr lang="es-ES" sz="2600" dirty="0" smtClean="0">
              <a:cs typeface="Arial" pitchFamily="34" charset="0"/>
            </a:endParaRPr>
          </a:p>
          <a:p>
            <a:pPr>
              <a:buNone/>
            </a:pPr>
            <a:endParaRPr lang="es-ES" sz="3200" dirty="0" smtClean="0"/>
          </a:p>
          <a:p>
            <a:endParaRPr lang="es-ES" sz="3200" dirty="0" smtClean="0"/>
          </a:p>
          <a:p>
            <a:endParaRPr lang="es-ES" sz="3200" dirty="0" smtClean="0"/>
          </a:p>
          <a:p>
            <a:endParaRPr lang="es-ES" sz="3200" dirty="0" smtClean="0"/>
          </a:p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PROBLEMA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200" b="1" dirty="0" smtClean="0"/>
              <a:t>MATRIZ ESTRATEGIA PRECIO CALIDAD</a:t>
            </a:r>
            <a:endParaRPr lang="es-ES" sz="3200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142974" y="2071678"/>
          <a:ext cx="5786480" cy="3357586"/>
        </p:xfrm>
        <a:graphic>
          <a:graphicData uri="http://schemas.openxmlformats.org/drawingml/2006/table">
            <a:tbl>
              <a:tblPr/>
              <a:tblGrid>
                <a:gridCol w="773220"/>
                <a:gridCol w="1199210"/>
                <a:gridCol w="1301941"/>
                <a:gridCol w="1301941"/>
                <a:gridCol w="1210168"/>
              </a:tblGrid>
              <a:tr h="41969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94363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Precio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1969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Alto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Mediano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Bajo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9396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baseline="30000">
                          <a:solidFill>
                            <a:srgbClr val="943634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Calidad del Producto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Alto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Estrategia</a:t>
                      </a:r>
                      <a:endParaRPr lang="es-ES" sz="1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Superior</a:t>
                      </a:r>
                      <a:endParaRPr lang="es-ES" sz="1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Estrategia de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valor alto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Estrategia de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Supervalor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</a:tr>
              <a:tr h="83939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Mediano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Estrategia de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Sobrecobro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Estrategia de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Valor Medio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Estrategia de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Buen Valor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939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Bajo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Estrategia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 Imitación</a:t>
                      </a:r>
                      <a:endParaRPr lang="es-ES" sz="1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Estrategia de economía falsa</a:t>
                      </a:r>
                      <a:endParaRPr lang="es-ES" sz="1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Estrategia de</a:t>
                      </a:r>
                      <a:endParaRPr lang="es-ES" sz="1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Economía</a:t>
                      </a:r>
                      <a:endParaRPr lang="es-ES" sz="1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PRECIOS COMPETENCIA</a:t>
            </a:r>
            <a:endParaRPr lang="es-ES" b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894010" y="2285992"/>
          <a:ext cx="3249626" cy="2888948"/>
        </p:xfrm>
        <a:graphic>
          <a:graphicData uri="http://schemas.openxmlformats.org/drawingml/2006/table">
            <a:tbl>
              <a:tblPr/>
              <a:tblGrid>
                <a:gridCol w="1624813"/>
                <a:gridCol w="1624813"/>
              </a:tblGrid>
              <a:tr h="8254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Marcas </a:t>
                      </a:r>
                      <a:endParaRPr lang="es-ES" sz="1000" b="1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Competidoras</a:t>
                      </a:r>
                      <a:endParaRPr lang="es-ES" sz="1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Precio de venta</a:t>
                      </a:r>
                      <a:endParaRPr lang="es-ES" sz="1000" b="1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$</a:t>
                      </a:r>
                      <a:endParaRPr lang="es-ES" sz="1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4127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All Natural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$1.70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7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Cristal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$1.70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7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Pure Water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$1.65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7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Aqua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$1.60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7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Agualife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</a:rPr>
                        <a:t>$1.60</a:t>
                      </a:r>
                      <a:endParaRPr lang="es-ES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Marketing </a:t>
            </a:r>
            <a:r>
              <a:rPr lang="es-EC" dirty="0" err="1" smtClean="0"/>
              <a:t>Mix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PLAZA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PROCESO DE DISTRIBUCIÓN</a:t>
            </a:r>
            <a:endParaRPr lang="es-ES" b="1" dirty="0"/>
          </a:p>
        </p:txBody>
      </p:sp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1928794" y="2500306"/>
            <a:ext cx="5024440" cy="2500330"/>
            <a:chOff x="2205" y="6086"/>
            <a:chExt cx="7350" cy="3013"/>
          </a:xfrm>
        </p:grpSpPr>
        <p:sp>
          <p:nvSpPr>
            <p:cNvPr id="43011" name="Rectangle 3"/>
            <p:cNvSpPr>
              <a:spLocks noChangeArrowheads="1"/>
            </p:cNvSpPr>
            <p:nvPr/>
          </p:nvSpPr>
          <p:spPr bwMode="auto">
            <a:xfrm>
              <a:off x="4903" y="6086"/>
              <a:ext cx="1652" cy="71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Fábrica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012" name="Rectangle 4"/>
            <p:cNvSpPr>
              <a:spLocks noChangeArrowheads="1"/>
            </p:cNvSpPr>
            <p:nvPr/>
          </p:nvSpPr>
          <p:spPr bwMode="auto">
            <a:xfrm>
              <a:off x="7902" y="7250"/>
              <a:ext cx="1653" cy="71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Autoservicios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013" name="Rectangle 5"/>
            <p:cNvSpPr>
              <a:spLocks noChangeArrowheads="1"/>
            </p:cNvSpPr>
            <p:nvPr/>
          </p:nvSpPr>
          <p:spPr bwMode="auto">
            <a:xfrm>
              <a:off x="2205" y="7250"/>
              <a:ext cx="1653" cy="71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Camiones Repartidores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014" name="AutoShape 6"/>
            <p:cNvSpPr>
              <a:spLocks noChangeArrowheads="1"/>
            </p:cNvSpPr>
            <p:nvPr/>
          </p:nvSpPr>
          <p:spPr bwMode="auto">
            <a:xfrm>
              <a:off x="4903" y="8385"/>
              <a:ext cx="1652" cy="714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Consumidor Final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43015" name="AutoShape 7"/>
            <p:cNvCxnSpPr>
              <a:cxnSpLocks noChangeShapeType="1"/>
            </p:cNvCxnSpPr>
            <p:nvPr/>
          </p:nvCxnSpPr>
          <p:spPr bwMode="auto">
            <a:xfrm>
              <a:off x="2976" y="7046"/>
              <a:ext cx="5703" cy="1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43016" name="AutoShape 8"/>
            <p:cNvCxnSpPr>
              <a:cxnSpLocks noChangeShapeType="1"/>
            </p:cNvCxnSpPr>
            <p:nvPr/>
          </p:nvCxnSpPr>
          <p:spPr bwMode="auto">
            <a:xfrm>
              <a:off x="2976" y="8179"/>
              <a:ext cx="5703" cy="1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43017" name="AutoShape 9"/>
            <p:cNvCxnSpPr>
              <a:cxnSpLocks noChangeShapeType="1"/>
            </p:cNvCxnSpPr>
            <p:nvPr/>
          </p:nvCxnSpPr>
          <p:spPr bwMode="auto">
            <a:xfrm>
              <a:off x="8679" y="7965"/>
              <a:ext cx="0" cy="203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43018" name="AutoShape 10"/>
            <p:cNvCxnSpPr>
              <a:cxnSpLocks noChangeShapeType="1"/>
            </p:cNvCxnSpPr>
            <p:nvPr/>
          </p:nvCxnSpPr>
          <p:spPr bwMode="auto">
            <a:xfrm>
              <a:off x="2976" y="7965"/>
              <a:ext cx="0" cy="203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43019" name="AutoShape 11"/>
            <p:cNvCxnSpPr>
              <a:cxnSpLocks noChangeShapeType="1"/>
            </p:cNvCxnSpPr>
            <p:nvPr/>
          </p:nvCxnSpPr>
          <p:spPr bwMode="auto">
            <a:xfrm>
              <a:off x="5710" y="6842"/>
              <a:ext cx="0" cy="204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43020" name="AutoShape 12"/>
            <p:cNvCxnSpPr>
              <a:cxnSpLocks noChangeShapeType="1"/>
            </p:cNvCxnSpPr>
            <p:nvPr/>
          </p:nvCxnSpPr>
          <p:spPr bwMode="auto">
            <a:xfrm>
              <a:off x="2976" y="7046"/>
              <a:ext cx="0" cy="204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43021" name="AutoShape 13"/>
            <p:cNvCxnSpPr>
              <a:cxnSpLocks noChangeShapeType="1"/>
            </p:cNvCxnSpPr>
            <p:nvPr/>
          </p:nvCxnSpPr>
          <p:spPr bwMode="auto">
            <a:xfrm>
              <a:off x="8679" y="7046"/>
              <a:ext cx="0" cy="204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43022" name="AutoShape 14"/>
            <p:cNvCxnSpPr>
              <a:cxnSpLocks noChangeShapeType="1"/>
            </p:cNvCxnSpPr>
            <p:nvPr/>
          </p:nvCxnSpPr>
          <p:spPr bwMode="auto">
            <a:xfrm>
              <a:off x="5710" y="8180"/>
              <a:ext cx="0" cy="205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Marketing </a:t>
            </a:r>
            <a:r>
              <a:rPr lang="es-EC" dirty="0" err="1" smtClean="0"/>
              <a:t>Mix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PROMOCIÓN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PUBLICIDAD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C" b="1" dirty="0" smtClean="0"/>
              <a:t>Vallas Publicitarias</a:t>
            </a:r>
            <a:endParaRPr lang="es-ES" b="1" dirty="0"/>
          </a:p>
        </p:txBody>
      </p:sp>
      <p:pic>
        <p:nvPicPr>
          <p:cNvPr id="3" name="2 Imagen" descr="F:\PROYECTO APLICADO\BANER 1 cop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357430"/>
            <a:ext cx="307784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F:\PROYECTO APLICADO\BANER 2 copy.jpg"/>
          <p:cNvPicPr/>
          <p:nvPr/>
        </p:nvPicPr>
        <p:blipFill>
          <a:blip r:embed="rId3" cstate="print"/>
          <a:srcRect t="3161" b="2995"/>
          <a:stretch>
            <a:fillRect/>
          </a:stretch>
        </p:blipFill>
        <p:spPr bwMode="auto">
          <a:xfrm>
            <a:off x="5500694" y="3143248"/>
            <a:ext cx="24479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PUBLICIDAD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C" b="1" dirty="0" smtClean="0"/>
              <a:t>Anuncios publicitarios</a:t>
            </a:r>
            <a:endParaRPr lang="es-ES" b="1" dirty="0"/>
          </a:p>
        </p:txBody>
      </p:sp>
      <p:pic>
        <p:nvPicPr>
          <p:cNvPr id="3" name="2 Imagen" descr="F:\PROYECTO APLICADO\Publicidad\falle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357430"/>
            <a:ext cx="3328995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F:\PROYECTO APLICADO\Publicidad\ban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285992"/>
            <a:ext cx="559594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PUBLICIDAD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C" dirty="0" smtClean="0"/>
              <a:t>Web </a:t>
            </a:r>
            <a:r>
              <a:rPr lang="es-EC" dirty="0" err="1" smtClean="0"/>
              <a:t>Site</a:t>
            </a:r>
            <a:endParaRPr lang="es-ES" dirty="0"/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 cstate="print"/>
          <a:srcRect l="34822" t="38571" r="32589" b="28571"/>
          <a:stretch>
            <a:fillRect/>
          </a:stretch>
        </p:blipFill>
        <p:spPr bwMode="auto">
          <a:xfrm>
            <a:off x="1928794" y="2357430"/>
            <a:ext cx="521497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ANÁLISIS ORGANIZACIONAL</a:t>
            </a:r>
            <a:endParaRPr lang="es-ES" dirty="0"/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b="1" dirty="0" smtClean="0"/>
              <a:t>ESTUDIO TÉCNICO</a:t>
            </a:r>
            <a:endParaRPr lang="es-ES" b="1" dirty="0"/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Proceso de Producción</a:t>
            </a:r>
            <a:endParaRPr 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OBRAS FÍSICAS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sopladora de botellas de plástico con certificado C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000240"/>
            <a:ext cx="392909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es-EC" sz="3200" b="1" dirty="0" smtClean="0">
                <a:latin typeface="Calibri" pitchFamily="34" charset="0"/>
              </a:rPr>
              <a:t>FABRICACIÓN DE BOTELLONES DE AGUA</a:t>
            </a:r>
            <a:endParaRPr lang="es-ES" sz="3200" dirty="0">
              <a:latin typeface="Calibri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85786" y="1171502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Descripción de la Máquina</a:t>
            </a:r>
            <a:endParaRPr lang="es-ES" sz="2000" b="1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000240"/>
            <a:ext cx="3954471" cy="398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C" sz="3200" b="1" dirty="0" smtClean="0"/>
              <a:t>DESCRIPCIÓN DEL PROCESO DE FABRICACIÓN DE BOTELLONES DE AGUA</a:t>
            </a:r>
            <a:endParaRPr lang="es-ES" sz="3200" b="1" dirty="0"/>
          </a:p>
        </p:txBody>
      </p:sp>
      <p:sp>
        <p:nvSpPr>
          <p:cNvPr id="9" name="4 Elipse"/>
          <p:cNvSpPr/>
          <p:nvPr/>
        </p:nvSpPr>
        <p:spPr>
          <a:xfrm>
            <a:off x="2143108" y="2428868"/>
            <a:ext cx="5107817" cy="257176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Durante la producción, el operador sólo tiene que poner las preformas en el molde de soplado y pulsar el interruptor y a continuación el equipo se encargará de todo el procedimiento.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C" sz="2800" b="1" dirty="0" smtClean="0">
                <a:latin typeface="Calibri" pitchFamily="34" charset="0"/>
              </a:rPr>
              <a:t>PROCESO DE LIMPIEZA Y ESTERILIZACIÓN DE LOS BOTELLONES</a:t>
            </a:r>
            <a:endParaRPr lang="es-ES" sz="28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3" algn="ctr" rtl="0">
              <a:spcBef>
                <a:spcPct val="0"/>
              </a:spcBef>
            </a:pPr>
            <a:r>
              <a:rPr lang="es-EC" sz="3200" b="1" dirty="0" smtClean="0">
                <a:latin typeface="Calibri" pitchFamily="34" charset="0"/>
              </a:rPr>
              <a:t>PROCESO PURIFICACIÓN DEL AGUA, LLENADO Y TAPADO DE BOTELLONES</a:t>
            </a:r>
            <a:endParaRPr lang="es-ES" sz="3200" dirty="0"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C" b="1" dirty="0" smtClean="0"/>
              <a:t>Descripción de la máquina</a:t>
            </a:r>
            <a:endParaRPr lang="es-ES" b="1" dirty="0"/>
          </a:p>
        </p:txBody>
      </p:sp>
      <p:pic>
        <p:nvPicPr>
          <p:cNvPr id="4" name="3 Imagen" descr="http://gwaterg.com/purificadoras-embotellladoras-de-agua-mineral-en-botellones-garrafones/planta-embotelladora-agua-mineral-5000.jpg"/>
          <p:cNvPicPr/>
          <p:nvPr/>
        </p:nvPicPr>
        <p:blipFill>
          <a:blip r:embed="rId2" cstate="print"/>
          <a:srcRect b="1567"/>
          <a:stretch>
            <a:fillRect/>
          </a:stretch>
        </p:blipFill>
        <p:spPr bwMode="auto">
          <a:xfrm>
            <a:off x="2285984" y="2357430"/>
            <a:ext cx="4391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3200" b="1" dirty="0" smtClean="0"/>
              <a:t>DESCRIPCIÓN DEL PROCESO DE PURIFICACIÓN DEL AGUA DEL AGUA</a:t>
            </a:r>
            <a:endParaRPr lang="es-ES" sz="32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TAMAÑO DE LA PLANTA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0 Imagen" descr="botellapet.gif"/>
          <p:cNvPicPr/>
          <p:nvPr/>
        </p:nvPicPr>
        <p:blipFill>
          <a:blip r:embed="rId2" cstate="print"/>
          <a:srcRect t="8958" b="6538"/>
          <a:stretch>
            <a:fillRect/>
          </a:stretch>
        </p:blipFill>
        <p:spPr bwMode="auto">
          <a:xfrm>
            <a:off x="1285852" y="1643050"/>
            <a:ext cx="671517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ANÁLISIS FINANCIERO</a:t>
            </a:r>
            <a:endParaRPr lang="es-E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600" b="1" dirty="0" smtClean="0"/>
              <a:t>INVERSIONES DE LA ORGANIZACIÓN</a:t>
            </a:r>
            <a:endParaRPr lang="es-ES" sz="3600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2793682" y="2346025"/>
          <a:ext cx="3791585" cy="3351724"/>
        </p:xfrm>
        <a:graphic>
          <a:graphicData uri="http://schemas.openxmlformats.org/drawingml/2006/table">
            <a:tbl>
              <a:tblPr/>
              <a:tblGrid>
                <a:gridCol w="1282280"/>
                <a:gridCol w="783086"/>
                <a:gridCol w="872636"/>
                <a:gridCol w="853583"/>
              </a:tblGrid>
              <a:tr h="146685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INVERSIÓN INICIAL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09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ACTIVO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Precio Unitario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Cantidad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Total por Activo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3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Maquinarias Envasadora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$19,300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$19,300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Maquinaria Sopladora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$25,350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$25,350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Vehículos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$18,000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$108,000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Computadoras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$450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$3,150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Muebles de Oficina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$500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$3,500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Indumentaria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$500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385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Total Inversión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Times New Roman"/>
                        </a:rPr>
                        <a:t>$159,800</a:t>
                      </a:r>
                      <a:endParaRPr lang="es-ES" sz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071538" y="1643050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Inversión Inicial en Activos Fijos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31 Grupo"/>
          <p:cNvGrpSpPr/>
          <p:nvPr/>
        </p:nvGrpSpPr>
        <p:grpSpPr>
          <a:xfrm>
            <a:off x="1428728" y="1785926"/>
            <a:ext cx="6786610" cy="3714776"/>
            <a:chOff x="5357818" y="4429132"/>
            <a:chExt cx="3452811" cy="2212987"/>
          </a:xfrm>
        </p:grpSpPr>
        <p:pic>
          <p:nvPicPr>
            <p:cNvPr id="31" name="0 Imagen" descr="vaso-agua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7950" y="4786322"/>
              <a:ext cx="1500198" cy="1785950"/>
            </a:xfrm>
            <a:prstGeom prst="rect">
              <a:avLst/>
            </a:prstGeom>
          </p:spPr>
        </p:pic>
        <p:grpSp>
          <p:nvGrpSpPr>
            <p:cNvPr id="7169" name="Group 1"/>
            <p:cNvGrpSpPr>
              <a:grpSpLocks/>
            </p:cNvGrpSpPr>
            <p:nvPr/>
          </p:nvGrpSpPr>
          <p:grpSpPr bwMode="auto">
            <a:xfrm>
              <a:off x="5357818" y="4429132"/>
              <a:ext cx="3452811" cy="2212987"/>
              <a:chOff x="1425" y="4614"/>
              <a:chExt cx="8660" cy="5106"/>
            </a:xfrm>
          </p:grpSpPr>
          <p:grpSp>
            <p:nvGrpSpPr>
              <p:cNvPr id="7170" name="Group 2"/>
              <p:cNvGrpSpPr>
                <a:grpSpLocks/>
              </p:cNvGrpSpPr>
              <p:nvPr/>
            </p:nvGrpSpPr>
            <p:grpSpPr bwMode="auto">
              <a:xfrm>
                <a:off x="1939" y="5025"/>
                <a:ext cx="8146" cy="4494"/>
                <a:chOff x="1939" y="5025"/>
                <a:chExt cx="8146" cy="4494"/>
              </a:xfrm>
            </p:grpSpPr>
            <p:grpSp>
              <p:nvGrpSpPr>
                <p:cNvPr id="7171" name="Group 3"/>
                <p:cNvGrpSpPr>
                  <a:grpSpLocks/>
                </p:cNvGrpSpPr>
                <p:nvPr/>
              </p:nvGrpSpPr>
              <p:grpSpPr bwMode="auto">
                <a:xfrm>
                  <a:off x="2611" y="5025"/>
                  <a:ext cx="1784" cy="1665"/>
                  <a:chOff x="2700" y="4860"/>
                  <a:chExt cx="1965" cy="1845"/>
                </a:xfrm>
              </p:grpSpPr>
              <p:sp>
                <p:nvSpPr>
                  <p:cNvPr id="7172" name="Oval 4"/>
                  <p:cNvSpPr>
                    <a:spLocks noChangeArrowheads="1"/>
                  </p:cNvSpPr>
                  <p:nvPr/>
                </p:nvSpPr>
                <p:spPr bwMode="auto">
                  <a:xfrm>
                    <a:off x="2700" y="4860"/>
                    <a:ext cx="1965" cy="18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B2A1C7"/>
                      </a:gs>
                    </a:gsLst>
                    <a:lin ang="0" scaled="1"/>
                  </a:gra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7173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03" y="5480"/>
                    <a:ext cx="1773" cy="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7174" name="Group 6"/>
                <p:cNvGrpSpPr>
                  <a:grpSpLocks/>
                </p:cNvGrpSpPr>
                <p:nvPr/>
              </p:nvGrpSpPr>
              <p:grpSpPr bwMode="auto">
                <a:xfrm>
                  <a:off x="8494" y="5199"/>
                  <a:ext cx="1591" cy="1491"/>
                  <a:chOff x="8009" y="4665"/>
                  <a:chExt cx="1965" cy="1845"/>
                </a:xfrm>
              </p:grpSpPr>
              <p:sp>
                <p:nvSpPr>
                  <p:cNvPr id="7175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8009" y="4665"/>
                    <a:ext cx="1965" cy="18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B2A1C7"/>
                      </a:gs>
                    </a:gsLst>
                    <a:lin ang="0" scaled="1"/>
                  </a:gra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7176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09" y="5234"/>
                    <a:ext cx="1773" cy="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7177" name="Group 9"/>
                <p:cNvGrpSpPr>
                  <a:grpSpLocks/>
                </p:cNvGrpSpPr>
                <p:nvPr/>
              </p:nvGrpSpPr>
              <p:grpSpPr bwMode="auto">
                <a:xfrm>
                  <a:off x="3043" y="6510"/>
                  <a:ext cx="1876" cy="1740"/>
                  <a:chOff x="3043" y="6510"/>
                  <a:chExt cx="1876" cy="1740"/>
                </a:xfrm>
              </p:grpSpPr>
              <p:sp>
                <p:nvSpPr>
                  <p:cNvPr id="7178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3043" y="6510"/>
                    <a:ext cx="1876" cy="17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B2A1C7"/>
                      </a:gs>
                    </a:gsLst>
                    <a:lin ang="0" scaled="1"/>
                  </a:gra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7179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46" y="7049"/>
                    <a:ext cx="1773" cy="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C" sz="10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endParaRP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7180" name="Group 12"/>
                <p:cNvGrpSpPr>
                  <a:grpSpLocks/>
                </p:cNvGrpSpPr>
                <p:nvPr/>
              </p:nvGrpSpPr>
              <p:grpSpPr bwMode="auto">
                <a:xfrm>
                  <a:off x="8093" y="7965"/>
                  <a:ext cx="1710" cy="1554"/>
                  <a:chOff x="2700" y="4860"/>
                  <a:chExt cx="1965" cy="1845"/>
                </a:xfrm>
              </p:grpSpPr>
              <p:sp>
                <p:nvSpPr>
                  <p:cNvPr id="7181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2700" y="4860"/>
                    <a:ext cx="1965" cy="18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B2A1C7"/>
                      </a:gs>
                    </a:gsLst>
                    <a:lin ang="0" scaled="1"/>
                  </a:gra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7182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03" y="5480"/>
                    <a:ext cx="1773" cy="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7183" name="Group 15"/>
                <p:cNvGrpSpPr>
                  <a:grpSpLocks/>
                </p:cNvGrpSpPr>
                <p:nvPr/>
              </p:nvGrpSpPr>
              <p:grpSpPr bwMode="auto">
                <a:xfrm>
                  <a:off x="1939" y="7860"/>
                  <a:ext cx="1591" cy="1491"/>
                  <a:chOff x="8009" y="4665"/>
                  <a:chExt cx="1965" cy="1845"/>
                </a:xfrm>
              </p:grpSpPr>
              <p:sp>
                <p:nvSpPr>
                  <p:cNvPr id="7184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8009" y="4665"/>
                    <a:ext cx="1965" cy="18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B2A1C7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7185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09" y="5234"/>
                    <a:ext cx="1773" cy="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grpSp>
              <p:nvGrpSpPr>
                <p:cNvPr id="7186" name="Group 18"/>
                <p:cNvGrpSpPr>
                  <a:grpSpLocks/>
                </p:cNvGrpSpPr>
                <p:nvPr/>
              </p:nvGrpSpPr>
              <p:grpSpPr bwMode="auto">
                <a:xfrm>
                  <a:off x="7035" y="6420"/>
                  <a:ext cx="1708" cy="1545"/>
                  <a:chOff x="2700" y="4860"/>
                  <a:chExt cx="1965" cy="1845"/>
                </a:xfrm>
              </p:grpSpPr>
              <p:sp>
                <p:nvSpPr>
                  <p:cNvPr id="7187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2700" y="4860"/>
                    <a:ext cx="1965" cy="18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B2A1C7"/>
                      </a:gs>
                    </a:gsLst>
                    <a:lin ang="0" scaled="1"/>
                  </a:gra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7188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03" y="5480"/>
                    <a:ext cx="1773" cy="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7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</p:grpSp>
          <p:sp>
            <p:nvSpPr>
              <p:cNvPr id="7189" name="Oval 21"/>
              <p:cNvSpPr>
                <a:spLocks noChangeArrowheads="1"/>
              </p:cNvSpPr>
              <p:nvPr/>
            </p:nvSpPr>
            <p:spPr bwMode="auto">
              <a:xfrm>
                <a:off x="8002" y="4614"/>
                <a:ext cx="664" cy="585"/>
              </a:xfrm>
              <a:prstGeom prst="ellipse">
                <a:avLst/>
              </a:prstGeom>
              <a:gradFill rotWithShape="1">
                <a:gsLst>
                  <a:gs pos="0">
                    <a:srgbClr val="E5DFEC"/>
                  </a:gs>
                  <a:gs pos="100000">
                    <a:srgbClr val="B2A1C7"/>
                  </a:gs>
                </a:gsLst>
                <a:lin ang="540000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1000"/>
              </a:p>
            </p:txBody>
          </p:sp>
          <p:sp>
            <p:nvSpPr>
              <p:cNvPr id="7190" name="Oval 22"/>
              <p:cNvSpPr>
                <a:spLocks noChangeArrowheads="1"/>
              </p:cNvSpPr>
              <p:nvPr/>
            </p:nvSpPr>
            <p:spPr bwMode="auto">
              <a:xfrm>
                <a:off x="7035" y="5199"/>
                <a:ext cx="461" cy="396"/>
              </a:xfrm>
              <a:prstGeom prst="ellipse">
                <a:avLst/>
              </a:prstGeom>
              <a:gradFill rotWithShape="1">
                <a:gsLst>
                  <a:gs pos="0">
                    <a:srgbClr val="B2A1C7"/>
                  </a:gs>
                  <a:gs pos="50000">
                    <a:srgbClr val="E5DFEC"/>
                  </a:gs>
                  <a:gs pos="100000">
                    <a:srgbClr val="B2A1C7"/>
                  </a:gs>
                </a:gsLst>
                <a:lin ang="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1000"/>
              </a:p>
            </p:txBody>
          </p:sp>
          <p:sp>
            <p:nvSpPr>
              <p:cNvPr id="7191" name="Oval 23"/>
              <p:cNvSpPr>
                <a:spLocks noChangeArrowheads="1"/>
              </p:cNvSpPr>
              <p:nvPr/>
            </p:nvSpPr>
            <p:spPr bwMode="auto">
              <a:xfrm>
                <a:off x="1955" y="6690"/>
                <a:ext cx="656" cy="595"/>
              </a:xfrm>
              <a:prstGeom prst="ellipse">
                <a:avLst/>
              </a:prstGeom>
              <a:gradFill rotWithShape="1">
                <a:gsLst>
                  <a:gs pos="0">
                    <a:srgbClr val="E5DFEC"/>
                  </a:gs>
                  <a:gs pos="50000">
                    <a:srgbClr val="B2A1C7"/>
                  </a:gs>
                  <a:gs pos="100000">
                    <a:srgbClr val="E5DFEC"/>
                  </a:gs>
                </a:gsLst>
                <a:lin ang="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1000"/>
              </a:p>
            </p:txBody>
          </p:sp>
          <p:sp>
            <p:nvSpPr>
              <p:cNvPr id="7192" name="Oval 24"/>
              <p:cNvSpPr>
                <a:spLocks noChangeArrowheads="1"/>
              </p:cNvSpPr>
              <p:nvPr/>
            </p:nvSpPr>
            <p:spPr bwMode="auto">
              <a:xfrm>
                <a:off x="1425" y="5585"/>
                <a:ext cx="620" cy="620"/>
              </a:xfrm>
              <a:prstGeom prst="ellipse">
                <a:avLst/>
              </a:prstGeom>
              <a:gradFill rotWithShape="1">
                <a:gsLst>
                  <a:gs pos="0">
                    <a:srgbClr val="E5DFEC"/>
                  </a:gs>
                  <a:gs pos="100000">
                    <a:srgbClr val="B2A1C7"/>
                  </a:gs>
                </a:gsLst>
                <a:lin ang="540000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1000"/>
              </a:p>
            </p:txBody>
          </p:sp>
          <p:sp>
            <p:nvSpPr>
              <p:cNvPr id="7193" name="Oval 25"/>
              <p:cNvSpPr>
                <a:spLocks noChangeArrowheads="1"/>
              </p:cNvSpPr>
              <p:nvPr/>
            </p:nvSpPr>
            <p:spPr bwMode="auto">
              <a:xfrm>
                <a:off x="3530" y="9351"/>
                <a:ext cx="410" cy="369"/>
              </a:xfrm>
              <a:prstGeom prst="ellipse">
                <a:avLst/>
              </a:prstGeom>
              <a:gradFill rotWithShape="1">
                <a:gsLst>
                  <a:gs pos="0">
                    <a:srgbClr val="E5DFEC"/>
                  </a:gs>
                  <a:gs pos="100000">
                    <a:srgbClr val="B2A1C7"/>
                  </a:gs>
                </a:gsLst>
                <a:lin ang="540000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1000"/>
              </a:p>
            </p:txBody>
          </p:sp>
          <p:sp>
            <p:nvSpPr>
              <p:cNvPr id="7194" name="Oval 26"/>
              <p:cNvSpPr>
                <a:spLocks noChangeArrowheads="1"/>
              </p:cNvSpPr>
              <p:nvPr/>
            </p:nvSpPr>
            <p:spPr bwMode="auto">
              <a:xfrm>
                <a:off x="9556" y="7485"/>
                <a:ext cx="374" cy="375"/>
              </a:xfrm>
              <a:prstGeom prst="ellipse">
                <a:avLst/>
              </a:prstGeom>
              <a:gradFill rotWithShape="1">
                <a:gsLst>
                  <a:gs pos="0">
                    <a:srgbClr val="E5DFEC"/>
                  </a:gs>
                  <a:gs pos="50000">
                    <a:srgbClr val="B2A1C7"/>
                  </a:gs>
                  <a:gs pos="100000">
                    <a:srgbClr val="E5DFEC"/>
                  </a:gs>
                </a:gsLst>
                <a:lin ang="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1000"/>
              </a:p>
            </p:txBody>
          </p:sp>
          <p:sp>
            <p:nvSpPr>
              <p:cNvPr id="7195" name="Oval 27"/>
              <p:cNvSpPr>
                <a:spLocks noChangeArrowheads="1"/>
              </p:cNvSpPr>
              <p:nvPr/>
            </p:nvSpPr>
            <p:spPr bwMode="auto">
              <a:xfrm>
                <a:off x="1425" y="7860"/>
                <a:ext cx="374" cy="375"/>
              </a:xfrm>
              <a:prstGeom prst="ellipse">
                <a:avLst/>
              </a:prstGeom>
              <a:gradFill rotWithShape="1">
                <a:gsLst>
                  <a:gs pos="0">
                    <a:srgbClr val="E5DFEC"/>
                  </a:gs>
                  <a:gs pos="50000">
                    <a:srgbClr val="B2A1C7"/>
                  </a:gs>
                  <a:gs pos="100000">
                    <a:srgbClr val="E5DFEC"/>
                  </a:gs>
                </a:gsLst>
                <a:lin ang="0" scaled="1"/>
              </a:gradFill>
              <a:ln w="9525">
                <a:solidFill>
                  <a:srgbClr val="E5DFEC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1000"/>
              </a:p>
            </p:txBody>
          </p:sp>
        </p:grpSp>
      </p:grp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s-EC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Misión</a:t>
            </a:r>
            <a:endParaRPr lang="es-E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ES" sz="2000" dirty="0"/>
          </a:p>
          <a:p>
            <a:pPr marL="266700" indent="-266700" algn="just">
              <a:buNone/>
            </a:pPr>
            <a:r>
              <a:rPr lang="es-EC" sz="2000" b="1" dirty="0" smtClean="0"/>
              <a:t>    Ofrecer </a:t>
            </a:r>
            <a:r>
              <a:rPr lang="es-EC" sz="2000" b="1" dirty="0"/>
              <a:t>agua de calidad y pureza a través de rigurosos estándares de calidad, tecnología, procesos y recurso humano a cada uno de nuestros consumidores.</a:t>
            </a:r>
            <a:endParaRPr lang="es-ES" sz="2000" b="1" dirty="0"/>
          </a:p>
          <a:p>
            <a:pPr>
              <a:buNone/>
            </a:pPr>
            <a:endParaRPr lang="es-ES" sz="2000" dirty="0"/>
          </a:p>
          <a:p>
            <a:pPr>
              <a:buFont typeface="Wingdings" pitchFamily="2" charset="2"/>
              <a:buChar char="v"/>
            </a:pPr>
            <a:r>
              <a:rPr lang="es-EC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Visión</a:t>
            </a:r>
            <a:endParaRPr lang="es-E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ES" sz="2000" dirty="0"/>
          </a:p>
          <a:p>
            <a:pPr marL="266700" indent="-266700" algn="just">
              <a:buNone/>
            </a:pPr>
            <a:r>
              <a:rPr lang="es-EC" sz="2000" b="1" dirty="0"/>
              <a:t>    </a:t>
            </a:r>
            <a:r>
              <a:rPr lang="es-EC" sz="2000" b="1" dirty="0" smtClean="0"/>
              <a:t>Llegar </a:t>
            </a:r>
            <a:r>
              <a:rPr lang="es-EC" sz="2000" b="1" dirty="0"/>
              <a:t>a todos los hogares y empresas ecuatorianas con un </a:t>
            </a:r>
            <a:r>
              <a:rPr lang="es-EC" sz="2000" b="1" dirty="0" smtClean="0"/>
              <a:t>producto capaz </a:t>
            </a:r>
            <a:r>
              <a:rPr lang="es-EC" sz="2000" b="1" dirty="0"/>
              <a:t>de competir con las marcas ya existentes, cumpliendo con todas las normas sanitarias, hasta llegar a convertirnos en la </a:t>
            </a:r>
            <a:r>
              <a:rPr lang="es-EC" sz="2000" b="1" dirty="0" smtClean="0"/>
              <a:t>marca preferida  por </a:t>
            </a:r>
            <a:r>
              <a:rPr lang="es-EC" sz="2000" b="1" dirty="0"/>
              <a:t>todos los </a:t>
            </a:r>
            <a:r>
              <a:rPr lang="es-EC" sz="2000" b="1" dirty="0" smtClean="0"/>
              <a:t>consumidores.</a:t>
            </a:r>
            <a:endParaRPr lang="es-ES" sz="2000" b="1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Misión y Visión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C" sz="1600" b="1" dirty="0" smtClean="0"/>
              <a:t>Inversión de reemplazo y adicional en activos fijos</a:t>
            </a:r>
            <a:endParaRPr lang="es-ES" sz="1600" b="1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600" b="1" dirty="0" smtClean="0"/>
              <a:t>INVERSIONES DE LA ORGANIZACIÓN</a:t>
            </a:r>
            <a:endParaRPr lang="es-ES" sz="3600" dirty="0"/>
          </a:p>
        </p:txBody>
      </p:sp>
      <p:graphicFrame>
        <p:nvGraphicFramePr>
          <p:cNvPr id="7" name="3 Marcador de contenido"/>
          <p:cNvGraphicFramePr>
            <a:graphicFrameLocks/>
          </p:cNvGraphicFramePr>
          <p:nvPr/>
        </p:nvGraphicFramePr>
        <p:xfrm>
          <a:off x="2714612" y="2500306"/>
          <a:ext cx="3786216" cy="2643204"/>
        </p:xfrm>
        <a:graphic>
          <a:graphicData uri="http://schemas.openxmlformats.org/drawingml/2006/table">
            <a:tbl>
              <a:tblPr/>
              <a:tblGrid>
                <a:gridCol w="1088113"/>
                <a:gridCol w="143869"/>
                <a:gridCol w="820809"/>
                <a:gridCol w="601227"/>
                <a:gridCol w="1132198"/>
              </a:tblGrid>
              <a:tr h="660802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REEMPLAZO E INVERSIÓN ADICIONAL VEHÍCULOS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304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Año 6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$19,800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$198,000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802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REEMPLAZO E INVERSIÓN ADICIONAL COMPUTADORAS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30400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Año 4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$495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$4,950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400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Año 7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$545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$7,079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400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Año 10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$599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16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$9,583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103488" marR="1034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1" dirty="0" smtClean="0"/>
              <a:t>Costos Variables</a:t>
            </a:r>
          </a:p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ESTIMACIÓN DE COSTOS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COSTOS VARIABLES</a:t>
            </a:r>
            <a:endParaRPr lang="es-ES" b="1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1142976" y="2214554"/>
          <a:ext cx="3597275" cy="1239268"/>
        </p:xfrm>
        <a:graphic>
          <a:graphicData uri="http://schemas.openxmlformats.org/drawingml/2006/table">
            <a:tbl>
              <a:tblPr/>
              <a:tblGrid>
                <a:gridCol w="1042670"/>
                <a:gridCol w="1144905"/>
                <a:gridCol w="14097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latin typeface="Arial"/>
                          <a:ea typeface="Times New Roman"/>
                        </a:rPr>
                        <a:t>Materia Prima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Arial"/>
                          <a:ea typeface="Times New Roman"/>
                        </a:rPr>
                        <a:t>Cantidad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latin typeface="Arial"/>
                          <a:ea typeface="Times New Roman"/>
                        </a:rPr>
                        <a:t>Precio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Agua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20 litros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$0,001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Polietileno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400 gr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$2,37 c/u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Etiquetas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latin typeface="Arial"/>
                          <a:ea typeface="Times New Roman"/>
                        </a:rPr>
                        <a:t>1u.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latin typeface="Arial"/>
                          <a:ea typeface="Times New Roman"/>
                        </a:rPr>
                        <a:t>$0,03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4071934" y="4357694"/>
          <a:ext cx="4541520" cy="1721742"/>
        </p:xfrm>
        <a:graphic>
          <a:graphicData uri="http://schemas.openxmlformats.org/drawingml/2006/table">
            <a:tbl>
              <a:tblPr/>
              <a:tblGrid>
                <a:gridCol w="1158240"/>
                <a:gridCol w="910590"/>
                <a:gridCol w="1421130"/>
                <a:gridCol w="1051560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Materia Prima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Cantidad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Precio Unitario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 Unitario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9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Agua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 Litros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0,001/ litro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$0,02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91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 Total Sin Envasar ( 1 Botellón )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$0,02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9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Polietileno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400 gr.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0,0058/ gramo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$2,37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9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Etiquetas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 u.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0,03/ unidad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$0,03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91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 Total Envasado ( 1 Botellón )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Times New Roman"/>
                        </a:rPr>
                        <a:t>$2,42</a:t>
                      </a:r>
                      <a:endParaRPr lang="es-ES" sz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1071538" y="1773784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Costo de producción de botellones</a:t>
            </a:r>
            <a:endParaRPr lang="es-ES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4429124" y="3929066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Costos Variables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C" sz="3200" b="1" dirty="0" smtClean="0"/>
              <a:t>PROYECCIÓN ANUAL Y MENSUAL DE COSTOS VARIABLES </a:t>
            </a:r>
            <a:endParaRPr lang="es-ES" sz="3200" b="1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1641474" y="1928795"/>
          <a:ext cx="6096001" cy="3704925"/>
        </p:xfrm>
        <a:graphic>
          <a:graphicData uri="http://schemas.openxmlformats.org/drawingml/2006/table">
            <a:tbl>
              <a:tblPr/>
              <a:tblGrid>
                <a:gridCol w="767635"/>
                <a:gridCol w="760651"/>
                <a:gridCol w="651442"/>
                <a:gridCol w="760651"/>
                <a:gridCol w="868590"/>
                <a:gridCol w="760651"/>
                <a:gridCol w="868590"/>
                <a:gridCol w="657791"/>
              </a:tblGrid>
              <a:tr h="223982"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PROYECCION DE COSTOS VARIABLES   Año 2010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691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Periodo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Demanda de botellones (Unidades)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 Unitario (20 Lts. Agua)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 de Transporte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Demanda de botellones (Porcentaje)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Producción de Botellas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 Unitario    (Fabricación  Botellas)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 Mensual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Enero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12310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$0.05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$923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3078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$2.37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$8,833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Febrero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12310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$0.05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$923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$1,539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Marzo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12310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$0.05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$923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$1,539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Abril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12310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$0.05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$923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$1,539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Mayo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14069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$0.05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$1,055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440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$2,801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Junio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14069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$0.05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$1,055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$1,759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Julio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14069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$0.05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$1,055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$1,759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Agosto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15828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$0.05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$1,187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440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$3,020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Septiembre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15828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$0.05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$1,187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$1,978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Octubre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17586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$0.05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$1,319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440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$3,240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Noviembre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17586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$0.05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$1,319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$2,198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Diciembre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17586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$0.05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$1,319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$2,198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Total Anual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$175,864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4397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Times New Roman"/>
                        </a:rPr>
                        <a:t>$32,403</a:t>
                      </a:r>
                      <a:endParaRPr lang="es-ES" sz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571472" y="150017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2" action="ppaction://hlinkfile"/>
              </a:rPr>
              <a:t>Costos Variables </a:t>
            </a:r>
            <a:endParaRPr lang="es-EC" dirty="0" smtClean="0"/>
          </a:p>
        </p:txBody>
      </p:sp>
      <p:sp>
        <p:nvSpPr>
          <p:cNvPr id="5" name="4 CuadroTexto"/>
          <p:cNvSpPr txBox="1"/>
          <p:nvPr/>
        </p:nvSpPr>
        <p:spPr>
          <a:xfrm>
            <a:off x="0" y="579181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Demanda de Botellones = Cantidad de botellones vendidos por familia x Número de semanas del año x Proyección demanda =  1 x 52 x 3,382</a:t>
            </a:r>
          </a:p>
          <a:p>
            <a:pPr algn="ctr"/>
            <a:r>
              <a:rPr lang="es-EC" sz="1400" dirty="0" smtClean="0"/>
              <a:t>= 175,864</a:t>
            </a:r>
            <a:endParaRPr lang="es-ES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928794" y="5786454"/>
            <a:ext cx="5500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Costo de Transporte= Número de viajes x Costo de combustible</a:t>
            </a:r>
          </a:p>
          <a:p>
            <a:r>
              <a:rPr lang="es-EC" sz="1600" dirty="0" smtClean="0"/>
              <a:t>                                =  ((12,310 / 6) / 50 ) x (25 x $0.90) </a:t>
            </a:r>
          </a:p>
          <a:p>
            <a:r>
              <a:rPr lang="es-EC" sz="1600" dirty="0" smtClean="0"/>
              <a:t>                                                     = $923</a:t>
            </a:r>
            <a:endParaRPr lang="es-ES" sz="1600" dirty="0"/>
          </a:p>
        </p:txBody>
      </p:sp>
      <p:sp>
        <p:nvSpPr>
          <p:cNvPr id="9" name="8 CuadroTexto"/>
          <p:cNvSpPr txBox="1"/>
          <p:nvPr/>
        </p:nvSpPr>
        <p:spPr>
          <a:xfrm>
            <a:off x="0" y="5786454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Costo de Producción de Botellas= Demanda de botellones  / Número de semanas x Costo Unitario de fabricación de Botellas</a:t>
            </a:r>
          </a:p>
          <a:p>
            <a:r>
              <a:rPr lang="es-EC" sz="1400" dirty="0" smtClean="0"/>
              <a:t>			           =        (12,310 / 4) x $2.37  </a:t>
            </a:r>
          </a:p>
          <a:p>
            <a:r>
              <a:rPr lang="es-EC" sz="1400" dirty="0" smtClean="0"/>
              <a:t>                                                                                = $7,293.68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COSTOS FIJOS</a:t>
            </a:r>
            <a:endParaRPr lang="es-ES" b="1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857224" y="2214554"/>
          <a:ext cx="3632105" cy="3114688"/>
        </p:xfrm>
        <a:graphic>
          <a:graphicData uri="http://schemas.openxmlformats.org/drawingml/2006/table">
            <a:tbl>
              <a:tblPr/>
              <a:tblGrid>
                <a:gridCol w="1273608"/>
                <a:gridCol w="715596"/>
                <a:gridCol w="599204"/>
                <a:gridCol w="522088"/>
                <a:gridCol w="521609"/>
              </a:tblGrid>
              <a:tr h="183217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COSTOS FIJOS: Administrativos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49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Personal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Sueldo Mensual ( $)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Número de Personas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Gasto Mensual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Gasto Anual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Gerente General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$1,100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$1,100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$13,200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4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Gerente de Marketing y Ventas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$900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$900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$10,800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Gerente Financiero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$900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$900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$10,800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4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Gerente de Planta y Distribución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$600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$600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$7,200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Supervisor y Técnico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$400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$800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$9,600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Asesor de Ventas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$350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$1,750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$21,000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Operarios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$270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$4,050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$48,600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Contador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$280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$280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$3,360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Asistente Contable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$280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$280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$3,360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43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Total Sueldo Anual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28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$10,660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Times New Roman"/>
                        </a:rPr>
                        <a:t>$127,920</a:t>
                      </a:r>
                      <a:endParaRPr lang="es-ES" sz="8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1529" marR="415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5286380" y="1714488"/>
          <a:ext cx="3260090" cy="2297115"/>
        </p:xfrm>
        <a:graphic>
          <a:graphicData uri="http://schemas.openxmlformats.org/drawingml/2006/table">
            <a:tbl>
              <a:tblPr/>
              <a:tblGrid>
                <a:gridCol w="1487170"/>
                <a:gridCol w="1000760"/>
                <a:gridCol w="772160"/>
              </a:tblGrid>
              <a:tr h="33909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COSTOS FIJOS: servicios básicos, suministros, mantenimiento y alquiler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06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Concepto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 Mensual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 Anual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Electricidad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$700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$8,400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Teléfono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$120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$1,440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Internet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$75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$900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Suministros de oficina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$150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$1,800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Mantenimiento de Maquinarias y Vehículos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$200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$2,400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Alquiler de Planta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$1,200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$14,400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0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Total Gastos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$2,445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Times New Roman"/>
                        </a:rPr>
                        <a:t>$29,340</a:t>
                      </a:r>
                      <a:endParaRPr lang="es-ES" sz="8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5286380" y="4286256"/>
          <a:ext cx="3286148" cy="2010601"/>
        </p:xfrm>
        <a:graphic>
          <a:graphicData uri="http://schemas.openxmlformats.org/drawingml/2006/table">
            <a:tbl>
              <a:tblPr/>
              <a:tblGrid>
                <a:gridCol w="1599342"/>
                <a:gridCol w="749692"/>
                <a:gridCol w="937114"/>
              </a:tblGrid>
              <a:tr h="352425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COSTOS FIJOS: Publicidad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Concepto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 Mensual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Costo Anual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Vallas Publicitarias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$12,000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$144,000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Diseño Página Web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$1,500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$1,500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Mantenimiento Página Web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$200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$2,400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Anuncios Publicitarios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$14,000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$168,000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TOTAL ANUAL</a:t>
                      </a:r>
                      <a:endParaRPr lang="es-ES" sz="8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$27,700</a:t>
                      </a:r>
                      <a:endParaRPr lang="es-ES" sz="8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Times New Roman"/>
                        </a:rPr>
                        <a:t>$315,900</a:t>
                      </a:r>
                      <a:endParaRPr lang="es-ES" sz="8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1071538" y="571501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bg2">
                    <a:lumMod val="50000"/>
                  </a:schemeClr>
                </a:solidFill>
              </a:rPr>
              <a:t>Total Costos Fijos = $471,660</a:t>
            </a:r>
            <a:endParaRPr lang="es-E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CAPITAL DE TRABAJO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CAPITAL DE TRABAJO</a:t>
            </a:r>
            <a:endParaRPr lang="es-ES" b="1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785786" y="1714488"/>
          <a:ext cx="7619999" cy="4111009"/>
        </p:xfrm>
        <a:graphic>
          <a:graphicData uri="http://schemas.openxmlformats.org/drawingml/2006/table">
            <a:tbl>
              <a:tblPr/>
              <a:tblGrid>
                <a:gridCol w="951073"/>
                <a:gridCol w="490293"/>
                <a:gridCol w="489816"/>
                <a:gridCol w="489816"/>
                <a:gridCol w="556934"/>
                <a:gridCol w="556934"/>
                <a:gridCol w="556934"/>
                <a:gridCol w="556934"/>
                <a:gridCol w="556934"/>
                <a:gridCol w="651660"/>
                <a:gridCol w="556934"/>
                <a:gridCol w="626431"/>
                <a:gridCol w="579306"/>
              </a:tblGrid>
              <a:tr h="195669"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7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CAPITAL DE TRABAJO - DÉFICIT ACUMULADO MÁXIMO</a:t>
                      </a:r>
                      <a:endParaRPr lang="es-ES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63139"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PROYECCIÓN DE INGRESOS</a:t>
                      </a:r>
                      <a:endParaRPr lang="es-ES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Enero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Febrero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Marzo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Abril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Mayo 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Junio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Julio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Agosto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Septiembre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Octubre 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Noviembre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Diciembre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Precio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$1.50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$1.50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$1.50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$1.50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$1.50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$1.50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$1.50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$1.50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$1.50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$1.50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$1.50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$1.50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Ventas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12310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12310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12310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12310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14069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14069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14069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15828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15828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15828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17586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17586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Ingreso por Ventas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$18,466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$18,466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$18,466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$18,466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$21,104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$21,104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$21,104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$23,742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$23,742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$23,742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$26,380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$26,380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80% Contado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$14,773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$14,773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$14,773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$14,773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$16,883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$16,883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$16,883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$18,993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$18,993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$18,993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$21,104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$21,104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20% en 30 Días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$3,693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$3,693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$3,693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$3,693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$4,221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$4,221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$4,221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$4,748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$4,748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$4,748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$5,276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Ingreso Mensual Real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$14,773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$18,466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$18,466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$18,466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$20,576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$21,104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$21,104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$23,214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$23,742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$23,742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$25,852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$26,380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PROYECCIÓN DE EGRESOS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6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Gastos de Fabricación Variables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$8,833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$1,539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$1,539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$1,539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$2,801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$1,759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$1,759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$3,020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$1,978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$3,240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$2,198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$2,198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5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Gastos Fabricación Fijos (Suministros, electricidad, teléfono,etc)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$2,445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$2,445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$2,445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$2,445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$2,445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$2,445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$2,445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$2,445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$2,445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$2,445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$2,445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$2,445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Gastos Administrativos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$10,660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$10,660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$10,660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$10,660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$10,660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$10,660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$10,660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$10,660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$10,660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$10,660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$10,660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$10,660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Gastos de Publicidad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$27,700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$26,200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$26,200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$26,200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$26,200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$26,200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$26,200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$26,200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$26,200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$26,200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$26,200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$26,200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Egresos Mensuales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$49,638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$40,844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$40,844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$40,844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$42,106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$41,064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$41,064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$42,325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$41,283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$42,545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$41,503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$41,503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SALDO DE CAJA MENSUAL Y ACUMULADO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Ingresos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$14,773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$18,466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$18,466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$18,466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$20,576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$21,104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$21,104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$23,214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$23,742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$23,742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$25,852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$26,380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Egresos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$49,638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$40,844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$40,844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$40,844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$42,106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$41,064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$41,064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$42,325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$41,283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$42,545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$41,503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$41,503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Saldo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-$34,865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-$22,378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-$22,378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-$22,378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-$21,530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-$19,960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-$19,960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-$19,111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-$17,542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-$18,804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-$15,651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-$15,124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Saldo Acumulado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-$34,865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-$57,243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-$79,621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-$101,999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-$123,529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-$143,489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-$163,449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-$182,560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-$200,102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-$218,906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-$234,557</a:t>
                      </a: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600" b="1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-$249,681</a:t>
                      </a:r>
                      <a:endParaRPr lang="es-ES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657" marR="26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5" name="4 Conector recto de flecha"/>
          <p:cNvCxnSpPr/>
          <p:nvPr/>
        </p:nvCxnSpPr>
        <p:spPr>
          <a:xfrm rot="10800000" flipV="1">
            <a:off x="6929454" y="5857892"/>
            <a:ext cx="1071570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7 Elipse"/>
          <p:cNvSpPr/>
          <p:nvPr/>
        </p:nvSpPr>
        <p:spPr>
          <a:xfrm>
            <a:off x="5214942" y="6072206"/>
            <a:ext cx="1785950" cy="571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$249,681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VALOR DE DESECHO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VALOR DE DESECHO</a:t>
            </a:r>
            <a:endParaRPr lang="es-ES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C" sz="2400" b="1" dirty="0" smtClean="0"/>
              <a:t>Depreciación Anual de Activos</a:t>
            </a:r>
            <a:endParaRPr lang="es-ES" sz="2400" b="1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214414" y="2428868"/>
          <a:ext cx="6905655" cy="3115257"/>
        </p:xfrm>
        <a:graphic>
          <a:graphicData uri="http://schemas.openxmlformats.org/drawingml/2006/table">
            <a:tbl>
              <a:tblPr/>
              <a:tblGrid>
                <a:gridCol w="816701"/>
                <a:gridCol w="475049"/>
                <a:gridCol w="475049"/>
                <a:gridCol w="475049"/>
                <a:gridCol w="475049"/>
                <a:gridCol w="475049"/>
                <a:gridCol w="475049"/>
                <a:gridCol w="475049"/>
                <a:gridCol w="475049"/>
                <a:gridCol w="475049"/>
                <a:gridCol w="475049"/>
                <a:gridCol w="769420"/>
                <a:gridCol w="569044"/>
              </a:tblGrid>
              <a:tr h="445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Equipo </a:t>
                      </a:r>
                      <a:endParaRPr lang="es-E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Año 1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Año 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Año 3</a:t>
                      </a:r>
                      <a:endParaRPr lang="es-E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Año 4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Año 5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Año 6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Año 7</a:t>
                      </a:r>
                      <a:endParaRPr lang="es-E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Año 8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Año 9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Año 10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Depreciación Acumulada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Valor en Libros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Maquinarias Envasadora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$1,737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$1,737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$1,737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$1,737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$1,737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$1,737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$1,737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$1,737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$1,737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$1,737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$17,370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$1,930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Maquinaria Sopladora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$2,282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$2,282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$2,282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$2,282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$2,282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$2,282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$2,282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$2,282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$2,282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$2,282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$22,815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$2,535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Vehículos Iniciales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$19,440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$19,440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$19,440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$19,440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$19,440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$97,200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$10,800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0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Vehículos Reemplazo y Ampliación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$35,640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$35,640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$35,640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$35,640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$35,640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$178,200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$19,800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Computadoras Iniciales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$945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$945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$945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$2,835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$315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0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Computadoras Reemplazo y Ampliación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$1,485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$1,485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$1,485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$2,124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$2,124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$2,124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$2,875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$13,701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$10,416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Muebles de Oficina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$350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$3,500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$0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</a:t>
                      </a:r>
                      <a:endParaRPr lang="es-E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$24,754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$24,754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$24,754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$25,294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$25,294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$41,494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$42,132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$42,132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$42,132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$42,883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$335,621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$45,796</a:t>
                      </a:r>
                      <a:endParaRPr lang="es-E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780" marR="34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TASA DE DESCUENTO (CAPM)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ORGANIGRAMA</a:t>
            </a:r>
            <a:endParaRPr lang="es-ES" b="1" dirty="0"/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1538" y="1928802"/>
            <a:ext cx="6929486" cy="4214842"/>
            <a:chOff x="1712" y="9469"/>
            <a:chExt cx="8473" cy="4740"/>
          </a:xfrm>
        </p:grpSpPr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4950" y="9469"/>
              <a:ext cx="2342" cy="826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GERENTE GENERAL (1)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4813" y="11060"/>
              <a:ext cx="2807" cy="664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GERENTE MKT VENTAS (1)</a:t>
              </a:r>
            </a:p>
          </p:txBody>
        </p:sp>
        <p:sp>
          <p:nvSpPr>
            <p:cNvPr id="1029" name="Text Box 5"/>
            <p:cNvSpPr txBox="1">
              <a:spLocks noChangeArrowheads="1"/>
            </p:cNvSpPr>
            <p:nvPr/>
          </p:nvSpPr>
          <p:spPr bwMode="auto">
            <a:xfrm>
              <a:off x="1712" y="11075"/>
              <a:ext cx="2591" cy="64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GERENTE FINANCIERO (1)</a:t>
              </a:r>
            </a:p>
          </p:txBody>
        </p:sp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7858" y="11000"/>
              <a:ext cx="2222" cy="1023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GERENTE DE PLANTA Y DISTRIBUCIÓN (1)</a:t>
              </a:r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4950" y="12425"/>
              <a:ext cx="2342" cy="764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ASESORES DE VENTAS (5)</a:t>
              </a:r>
            </a:p>
          </p:txBody>
        </p: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7858" y="13560"/>
              <a:ext cx="2222" cy="38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OPERARIOS (15)</a:t>
              </a:r>
            </a:p>
          </p:txBody>
        </p: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7858" y="12410"/>
              <a:ext cx="2327" cy="77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TÉCNICO (1)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SUPERVISOR (1)</a:t>
              </a:r>
            </a:p>
          </p:txBody>
        </p:sp>
        <p:cxnSp>
          <p:nvCxnSpPr>
            <p:cNvPr id="1034" name="AutoShape 10"/>
            <p:cNvCxnSpPr>
              <a:cxnSpLocks noChangeShapeType="1"/>
            </p:cNvCxnSpPr>
            <p:nvPr/>
          </p:nvCxnSpPr>
          <p:spPr bwMode="auto">
            <a:xfrm>
              <a:off x="6090" y="10295"/>
              <a:ext cx="0" cy="766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035" name="AutoShape 11"/>
            <p:cNvCxnSpPr>
              <a:cxnSpLocks noChangeShapeType="1"/>
            </p:cNvCxnSpPr>
            <p:nvPr/>
          </p:nvCxnSpPr>
          <p:spPr bwMode="auto">
            <a:xfrm>
              <a:off x="2925" y="10639"/>
              <a:ext cx="5985" cy="0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036" name="AutoShape 12"/>
            <p:cNvCxnSpPr>
              <a:cxnSpLocks noChangeShapeType="1"/>
            </p:cNvCxnSpPr>
            <p:nvPr/>
          </p:nvCxnSpPr>
          <p:spPr bwMode="auto">
            <a:xfrm>
              <a:off x="2925" y="10639"/>
              <a:ext cx="0" cy="436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037" name="AutoShape 13"/>
            <p:cNvCxnSpPr>
              <a:cxnSpLocks noChangeShapeType="1"/>
            </p:cNvCxnSpPr>
            <p:nvPr/>
          </p:nvCxnSpPr>
          <p:spPr bwMode="auto">
            <a:xfrm>
              <a:off x="8910" y="10639"/>
              <a:ext cx="0" cy="346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038" name="AutoShape 14"/>
            <p:cNvCxnSpPr>
              <a:cxnSpLocks noChangeShapeType="1"/>
            </p:cNvCxnSpPr>
            <p:nvPr/>
          </p:nvCxnSpPr>
          <p:spPr bwMode="auto">
            <a:xfrm>
              <a:off x="6090" y="11749"/>
              <a:ext cx="0" cy="661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039" name="AutoShape 15"/>
            <p:cNvCxnSpPr>
              <a:cxnSpLocks noChangeShapeType="1"/>
            </p:cNvCxnSpPr>
            <p:nvPr/>
          </p:nvCxnSpPr>
          <p:spPr bwMode="auto">
            <a:xfrm>
              <a:off x="8910" y="12049"/>
              <a:ext cx="0" cy="361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8910" y="13185"/>
              <a:ext cx="0" cy="375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sp>
          <p:nvSpPr>
            <p:cNvPr id="1041" name="Text Box 17"/>
            <p:cNvSpPr txBox="1">
              <a:spLocks noChangeArrowheads="1"/>
            </p:cNvSpPr>
            <p:nvPr/>
          </p:nvSpPr>
          <p:spPr bwMode="auto">
            <a:xfrm>
              <a:off x="1712" y="12410"/>
              <a:ext cx="2591" cy="64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CONTADOR (1)</a:t>
              </a:r>
            </a:p>
          </p:txBody>
        </p:sp>
        <p:sp>
          <p:nvSpPr>
            <p:cNvPr id="1042" name="Text Box 18"/>
            <p:cNvSpPr txBox="1">
              <a:spLocks noChangeArrowheads="1"/>
            </p:cNvSpPr>
            <p:nvPr/>
          </p:nvSpPr>
          <p:spPr bwMode="auto">
            <a:xfrm>
              <a:off x="1712" y="13560"/>
              <a:ext cx="2591" cy="64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E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ASISTENTE CONTABLE (1)</a:t>
              </a:r>
            </a:p>
          </p:txBody>
        </p:sp>
        <p:cxnSp>
          <p:nvCxnSpPr>
            <p:cNvPr id="1043" name="AutoShape 19"/>
            <p:cNvCxnSpPr>
              <a:cxnSpLocks noChangeShapeType="1"/>
            </p:cNvCxnSpPr>
            <p:nvPr/>
          </p:nvCxnSpPr>
          <p:spPr bwMode="auto">
            <a:xfrm>
              <a:off x="2925" y="11764"/>
              <a:ext cx="0" cy="661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044" name="AutoShape 20"/>
            <p:cNvCxnSpPr>
              <a:cxnSpLocks noChangeShapeType="1"/>
            </p:cNvCxnSpPr>
            <p:nvPr/>
          </p:nvCxnSpPr>
          <p:spPr bwMode="auto">
            <a:xfrm>
              <a:off x="2925" y="13059"/>
              <a:ext cx="0" cy="501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TASA DE DESCUENTO (CAPM)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es-ES" dirty="0" err="1" smtClean="0"/>
              <a:t>Ri</a:t>
            </a:r>
            <a:r>
              <a:rPr lang="es-ES" dirty="0" smtClean="0"/>
              <a:t> = </a:t>
            </a:r>
            <a:r>
              <a:rPr lang="es-ES" dirty="0" err="1" smtClean="0"/>
              <a:t>rf</a:t>
            </a:r>
            <a:r>
              <a:rPr lang="es-ES" dirty="0" smtClean="0"/>
              <a:t> + ß (</a:t>
            </a:r>
            <a:r>
              <a:rPr lang="es-ES" dirty="0" err="1" smtClean="0"/>
              <a:t>rm</a:t>
            </a:r>
            <a:r>
              <a:rPr lang="es-ES" dirty="0" smtClean="0"/>
              <a:t> – </a:t>
            </a:r>
            <a:r>
              <a:rPr lang="es-ES" dirty="0" err="1" smtClean="0"/>
              <a:t>rf</a:t>
            </a:r>
            <a:r>
              <a:rPr lang="es-ES" dirty="0" smtClean="0"/>
              <a:t>) + </a:t>
            </a:r>
            <a:r>
              <a:rPr lang="es-ES" dirty="0" err="1" smtClean="0"/>
              <a:t>RPecu</a:t>
            </a:r>
            <a:endParaRPr lang="es-ES" dirty="0" smtClean="0"/>
          </a:p>
          <a:p>
            <a:pPr>
              <a:buNone/>
            </a:pPr>
            <a:endParaRPr lang="es-ES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3428992" y="2500306"/>
          <a:ext cx="2111383" cy="2460318"/>
        </p:xfrm>
        <a:graphic>
          <a:graphicData uri="http://schemas.openxmlformats.org/drawingml/2006/table">
            <a:tbl>
              <a:tblPr/>
              <a:tblGrid>
                <a:gridCol w="1200312"/>
                <a:gridCol w="911071"/>
              </a:tblGrid>
              <a:tr h="35147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TMAR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14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Información</a:t>
                      </a:r>
                      <a:endParaRPr lang="es-ES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es-ES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4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Rf</a:t>
                      </a:r>
                      <a:endParaRPr lang="es-E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0.0312</a:t>
                      </a:r>
                      <a:endParaRPr lang="es-E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4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ß</a:t>
                      </a:r>
                      <a:endParaRPr lang="es-E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0.86</a:t>
                      </a:r>
                      <a:endParaRPr lang="es-E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4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Rm</a:t>
                      </a:r>
                      <a:endParaRPr lang="es-E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0.1923</a:t>
                      </a:r>
                      <a:endParaRPr lang="es-E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4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Rp</a:t>
                      </a:r>
                      <a:endParaRPr lang="es-E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0.0741</a:t>
                      </a:r>
                      <a:endParaRPr lang="es-E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47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Ri</a:t>
                      </a:r>
                      <a:endParaRPr lang="es-E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0.243846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 smtClean="0"/>
              <a:t>FINANCIAMIENTO DEL PROYECTO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 smtClean="0"/>
              <a:t>FINANCIAMIENTO DEL PROYECTO</a:t>
            </a:r>
            <a:endParaRPr lang="es-ES" b="1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718724" y="2242820"/>
          <a:ext cx="4139291" cy="1816100"/>
        </p:xfrm>
        <a:graphic>
          <a:graphicData uri="http://schemas.openxmlformats.org/drawingml/2006/table">
            <a:tbl>
              <a:tblPr/>
              <a:tblGrid>
                <a:gridCol w="1941659"/>
                <a:gridCol w="181539"/>
                <a:gridCol w="983944"/>
                <a:gridCol w="1032149"/>
              </a:tblGrid>
              <a:tr h="36322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INVERSIÓN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63220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Inversión Inicial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000"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$159,800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220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Inversión Capital de trabajo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249,680.82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22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Total Inversión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000">
                        <a:latin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409,480.82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Financiamiento 50%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000"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000"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Times New Roman"/>
                        </a:rPr>
                        <a:t>$</a:t>
                      </a:r>
                      <a:r>
                        <a:rPr lang="es-ES" sz="12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/>
                          <a:ea typeface="Times New Roman"/>
                        </a:rPr>
                        <a:t>204,740.41</a:t>
                      </a:r>
                      <a:endParaRPr lang="es-ES" sz="12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AMORITZACIÓN DE LA DEUDA</a:t>
            </a:r>
            <a:endParaRPr lang="es-ES" b="1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2127885" y="1927860"/>
          <a:ext cx="5123180" cy="3410401"/>
        </p:xfrm>
        <a:graphic>
          <a:graphicData uri="http://schemas.openxmlformats.org/drawingml/2006/table">
            <a:tbl>
              <a:tblPr/>
              <a:tblGrid>
                <a:gridCol w="988695"/>
                <a:gridCol w="1036955"/>
                <a:gridCol w="1036955"/>
                <a:gridCol w="988695"/>
                <a:gridCol w="1071880"/>
              </a:tblGrid>
              <a:tr h="194310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TABLA DE AMORTIZACION DE LA DEUDA</a:t>
                      </a:r>
                      <a:endParaRPr lang="es-E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625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Período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Pago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Capital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Interés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Saldo Insoluto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$ 204,740.41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$ 32,085.45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$ 13,392.65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$18,693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$ 191,347.76 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$ 32,085.45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$ 14,615.40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$17,470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$ 176,732.36 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$ 32,085.45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$ 15,949.79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$16,136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$ 160,782.57 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$ 32,085.45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$ 17,406.00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$14,679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$ 143,376.56 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$ 32,085.45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$ 18,995.17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$13,090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$ 124,381.39 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$ 32,085.45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$ 20,729.43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$11,356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$ 103,651.96 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$ 32,085.45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$ 22,622.03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$9,463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$ 81,029.93 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$ 32,085.45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$ 24,687.42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$7,398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$ 56,342.51 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$ 32,085.45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$ 26,941.38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$5,144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$ 29,401.13 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$ 32,085.45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$ 29,401.13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$2,684</a:t>
                      </a:r>
                      <a:endParaRPr lang="es-E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</a:rPr>
                        <a:t>$ 0.00</a:t>
                      </a:r>
                      <a:endParaRPr lang="es-ES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 smtClean="0">
                <a:solidFill>
                  <a:schemeClr val="bg1"/>
                </a:solidFill>
                <a:hlinkClick r:id="rId2" action="ppaction://hlinkfile"/>
              </a:rPr>
              <a:t>FLUJO DE CAJA DEL PROYECTO</a:t>
            </a:r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 smtClean="0"/>
              <a:t>PAYBACK DEL PROYECTO</a:t>
            </a:r>
            <a:endParaRPr lang="es-ES" b="1" dirty="0"/>
          </a:p>
        </p:txBody>
      </p:sp>
      <p:grpSp>
        <p:nvGrpSpPr>
          <p:cNvPr id="11" name="10 Grupo"/>
          <p:cNvGrpSpPr/>
          <p:nvPr/>
        </p:nvGrpSpPr>
        <p:grpSpPr>
          <a:xfrm>
            <a:off x="7358082" y="2928934"/>
            <a:ext cx="1403041" cy="1357322"/>
            <a:chOff x="7669553" y="2928934"/>
            <a:chExt cx="1403041" cy="1357322"/>
          </a:xfrm>
        </p:grpSpPr>
        <p:sp>
          <p:nvSpPr>
            <p:cNvPr id="4" name="3 Elipse"/>
            <p:cNvSpPr/>
            <p:nvPr/>
          </p:nvSpPr>
          <p:spPr>
            <a:xfrm>
              <a:off x="7858148" y="3286124"/>
              <a:ext cx="1214446" cy="57150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200" dirty="0" smtClean="0"/>
                <a:t>$499,151</a:t>
              </a:r>
              <a:endParaRPr lang="es-ES" sz="1200" dirty="0"/>
            </a:p>
          </p:txBody>
        </p:sp>
        <p:sp>
          <p:nvSpPr>
            <p:cNvPr id="8" name="7 Cerrar llave"/>
            <p:cNvSpPr/>
            <p:nvPr/>
          </p:nvSpPr>
          <p:spPr>
            <a:xfrm>
              <a:off x="7669553" y="2928934"/>
              <a:ext cx="117157" cy="1357322"/>
            </a:xfrm>
            <a:prstGeom prst="rightBrac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aphicFrame>
        <p:nvGraphicFramePr>
          <p:cNvPr id="10" name="9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785786" y="2000240"/>
          <a:ext cx="6427817" cy="4000528"/>
        </p:xfrm>
        <a:graphic>
          <a:graphicData uri="http://schemas.openxmlformats.org/drawingml/2006/table">
            <a:tbl>
              <a:tblPr/>
              <a:tblGrid>
                <a:gridCol w="1168694"/>
                <a:gridCol w="1168694"/>
                <a:gridCol w="1168694"/>
                <a:gridCol w="1421911"/>
                <a:gridCol w="1499824"/>
              </a:tblGrid>
              <a:tr h="8603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PERÍODO</a:t>
                      </a:r>
                      <a:endParaRPr lang="es-ES" sz="10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SALDO INVERSIÓN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FLUJO DE CAJA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RENTABILIDAD EFECTIVA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RECUPERACIÓN DE LA INVERSIÓN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$409.481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-$262.719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$0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$0</a:t>
                      </a:r>
                      <a:endParaRPr lang="es-ES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$409.481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$54.717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$13.340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$41.377</a:t>
                      </a:r>
                      <a:endParaRPr lang="es-ES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$368.104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$132.171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$32.223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$99.947</a:t>
                      </a:r>
                      <a:endParaRPr lang="es-ES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$268.156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$195.129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$47.572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$147.557</a:t>
                      </a:r>
                      <a:endParaRPr lang="es-ES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$120.600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$278.060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$67.791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$210.269</a:t>
                      </a:r>
                      <a:endParaRPr lang="es-ES" sz="1000" b="1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6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-$89.670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$155.822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$37.989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$117.833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7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-$207.502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$420.989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$102.637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$318.352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8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-$525.854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$504.529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$123.004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$381.525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47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9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-$907.379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$583.428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$142.240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$441.188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9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10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-$1.348.567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$662.849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$161.603</a:t>
                      </a:r>
                      <a:endParaRPr lang="es-ES" sz="1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$501.246</a:t>
                      </a:r>
                      <a:endParaRPr lang="es-ES" sz="10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 smtClean="0">
                <a:hlinkClick r:id="rId2" action="ppaction://hlinkfile"/>
              </a:rPr>
              <a:t>FLUJO DE CAJA DEL INVERSIONISTA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57158" y="228600"/>
            <a:ext cx="8572560" cy="990600"/>
          </a:xfrm>
        </p:spPr>
        <p:txBody>
          <a:bodyPr>
            <a:noAutofit/>
          </a:bodyPr>
          <a:lstStyle/>
          <a:p>
            <a:pPr algn="ctr"/>
            <a:r>
              <a:rPr lang="es-EC" sz="3600" b="1" dirty="0" smtClean="0"/>
              <a:t>ANÁLISIS DE SENSIBILIDAD (CRYSTAL BALL)</a:t>
            </a:r>
            <a:endParaRPr lang="es-ES" sz="3600" b="1" dirty="0"/>
          </a:p>
        </p:txBody>
      </p:sp>
      <p:sp>
        <p:nvSpPr>
          <p:cNvPr id="12" name="11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s-EC" dirty="0" smtClean="0"/>
              <a:t>Simulación de 543,500 iteraciones </a:t>
            </a:r>
            <a:endParaRPr lang="es-ES" dirty="0"/>
          </a:p>
        </p:txBody>
      </p:sp>
      <p:grpSp>
        <p:nvGrpSpPr>
          <p:cNvPr id="11" name="10 Grupo"/>
          <p:cNvGrpSpPr/>
          <p:nvPr/>
        </p:nvGrpSpPr>
        <p:grpSpPr>
          <a:xfrm>
            <a:off x="2071670" y="2428868"/>
            <a:ext cx="5143536" cy="3286148"/>
            <a:chOff x="714348" y="1928802"/>
            <a:chExt cx="4214842" cy="2643206"/>
          </a:xfrm>
        </p:grpSpPr>
        <p:pic>
          <p:nvPicPr>
            <p:cNvPr id="6" name="5 Imagen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8662" y="2285992"/>
              <a:ext cx="3714776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CuadroTexto"/>
            <p:cNvSpPr txBox="1"/>
            <p:nvPr/>
          </p:nvSpPr>
          <p:spPr>
            <a:xfrm>
              <a:off x="714348" y="1928802"/>
              <a:ext cx="4214842" cy="317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Análisis de Sensibilidad VAN mayor a cero</a:t>
              </a:r>
              <a:endParaRPr lang="es-ES" dirty="0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1857356" y="2428868"/>
            <a:ext cx="5500726" cy="3286148"/>
            <a:chOff x="3000364" y="4857760"/>
            <a:chExt cx="4429124" cy="2643206"/>
          </a:xfrm>
        </p:grpSpPr>
        <p:pic>
          <p:nvPicPr>
            <p:cNvPr id="7" name="6 Imagen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7554" y="5214950"/>
              <a:ext cx="3724310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CuadroTexto"/>
            <p:cNvSpPr txBox="1"/>
            <p:nvPr/>
          </p:nvSpPr>
          <p:spPr>
            <a:xfrm>
              <a:off x="3000364" y="4857760"/>
              <a:ext cx="4429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Análisis de Sensibilidad VAN mayor $36,565</a:t>
              </a:r>
              <a:endParaRPr lang="es-E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28600"/>
            <a:ext cx="8572560" cy="990600"/>
          </a:xfrm>
        </p:spPr>
        <p:txBody>
          <a:bodyPr>
            <a:noAutofit/>
          </a:bodyPr>
          <a:lstStyle/>
          <a:p>
            <a:r>
              <a:rPr lang="es-EC" sz="3600" b="1" dirty="0" smtClean="0"/>
              <a:t>ANÁLISIS DE SENSIBILIDAD (CRYSTAL BALL)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C" sz="2000" dirty="0" smtClean="0"/>
              <a:t>Análisis de sensibilidad tomando en cuenta la variabilidad de </a:t>
            </a:r>
            <a:r>
              <a:rPr lang="es-EC" sz="2000" smtClean="0"/>
              <a:t>los precios.</a:t>
            </a:r>
            <a:endParaRPr lang="es-ES" sz="2000" dirty="0"/>
          </a:p>
        </p:txBody>
      </p:sp>
      <p:grpSp>
        <p:nvGrpSpPr>
          <p:cNvPr id="6" name="5 Grupo"/>
          <p:cNvGrpSpPr/>
          <p:nvPr/>
        </p:nvGrpSpPr>
        <p:grpSpPr>
          <a:xfrm>
            <a:off x="2143108" y="2500306"/>
            <a:ext cx="5162550" cy="3500462"/>
            <a:chOff x="1990725" y="2571744"/>
            <a:chExt cx="5162550" cy="3500462"/>
          </a:xfrm>
        </p:grpSpPr>
        <p:pic>
          <p:nvPicPr>
            <p:cNvPr id="4" name="3 Imagen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90725" y="2938481"/>
              <a:ext cx="5162550" cy="313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4 CuadroTexto"/>
            <p:cNvSpPr txBox="1"/>
            <p:nvPr/>
          </p:nvSpPr>
          <p:spPr>
            <a:xfrm>
              <a:off x="2000232" y="2571744"/>
              <a:ext cx="5143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/>
                <a:t>Análisis de sensibilidad VAN vs Precio</a:t>
              </a:r>
              <a:endParaRPr lang="es-ES" b="1" dirty="0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2071670" y="2786058"/>
            <a:ext cx="5233988" cy="3343277"/>
            <a:chOff x="857224" y="3143248"/>
            <a:chExt cx="5233988" cy="3343277"/>
          </a:xfrm>
        </p:grpSpPr>
        <p:pic>
          <p:nvPicPr>
            <p:cNvPr id="7" name="6 Imagen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8662" y="3429000"/>
              <a:ext cx="5162550" cy="305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CuadroTexto"/>
            <p:cNvSpPr txBox="1"/>
            <p:nvPr/>
          </p:nvSpPr>
          <p:spPr>
            <a:xfrm>
              <a:off x="857224" y="3143248"/>
              <a:ext cx="5143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/>
                <a:t>Análisis de sensibilidad VAN vs Precio</a:t>
              </a:r>
              <a:endParaRPr lang="es-E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b="1" dirty="0" smtClean="0"/>
              <a:t>CONCLUSIONES Y RECOMENDACIONES</a:t>
            </a:r>
            <a:endParaRPr lang="es-ES" b="1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b="1" dirty="0" smtClean="0"/>
              <a:t>ANÁLISIS DE MERCADO</a:t>
            </a:r>
            <a:endParaRPr lang="es-ES" b="1" dirty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DESCRIPCIÓN DEL PERFIL DE CONSUMIDOR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3357554" y="3526697"/>
            <a:ext cx="285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bg2">
                    <a:lumMod val="50000"/>
                  </a:schemeClr>
                </a:solidFill>
              </a:rPr>
              <a:t>Perfil del Consumidor</a:t>
            </a:r>
            <a:endParaRPr lang="es-E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5 Imagen" descr="oficinist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071678"/>
            <a:ext cx="3513977" cy="92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Imagen" descr="familia-hij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4643446"/>
            <a:ext cx="2667019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66" name="Picture 2" descr="http://gonzo22.files.wordpress.com/2009/09/empres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4143380"/>
            <a:ext cx="1928826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9 Imagen" descr="doctores.jpg"/>
          <p:cNvPicPr>
            <a:picLocks noChangeAspect="1"/>
          </p:cNvPicPr>
          <p:nvPr/>
        </p:nvPicPr>
        <p:blipFill>
          <a:blip r:embed="rId6" cstate="print"/>
          <a:srcRect b="6912"/>
          <a:stretch>
            <a:fillRect/>
          </a:stretch>
        </p:blipFill>
        <p:spPr>
          <a:xfrm>
            <a:off x="5272100" y="1928802"/>
            <a:ext cx="3514742" cy="92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 anchor="ctr">
            <a:normAutofit/>
          </a:bodyPr>
          <a:lstStyle/>
          <a:p>
            <a:pPr algn="ctr"/>
            <a:r>
              <a:rPr lang="es-EC" sz="3600" b="1" dirty="0" smtClean="0"/>
              <a:t>METODOLOGÍA DE LA INVESTIGACIÓN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Font typeface="Wingdings" pitchFamily="2" charset="2"/>
              <a:buChar char="q"/>
            </a:pPr>
            <a:r>
              <a:rPr lang="es-EC" dirty="0" smtClean="0"/>
              <a:t> Utilización del método de muestreo </a:t>
            </a:r>
            <a:r>
              <a:rPr lang="es-EC" dirty="0"/>
              <a:t>No Probabilístico</a:t>
            </a:r>
            <a:r>
              <a:rPr lang="es-EC" dirty="0" smtClean="0"/>
              <a:t>.</a:t>
            </a:r>
          </a:p>
          <a:p>
            <a:pPr marL="0" indent="0">
              <a:buNone/>
            </a:pPr>
            <a:r>
              <a:rPr lang="es-EC" dirty="0" smtClean="0"/>
              <a:t> </a:t>
            </a:r>
            <a:endParaRPr lang="es-ES" dirty="0"/>
          </a:p>
          <a:p>
            <a:pPr marL="1588" indent="17463" algn="just">
              <a:buFont typeface="Wingdings" pitchFamily="2" charset="2"/>
              <a:buChar char="q"/>
            </a:pPr>
            <a:r>
              <a:rPr lang="es-EC" dirty="0" smtClean="0"/>
              <a:t> Como </a:t>
            </a:r>
            <a:r>
              <a:rPr lang="es-EC" dirty="0"/>
              <a:t>método específico de selección se utilizará el muestreo </a:t>
            </a:r>
            <a:r>
              <a:rPr lang="es-EC" dirty="0" smtClean="0"/>
              <a:t>Por Coincidencia</a:t>
            </a:r>
            <a:r>
              <a:rPr lang="es-EC" dirty="0"/>
              <a:t>, debido a que es menos costoso y más rápido, además permite  seleccionar aleatoriamente a las personas en los lugares donde se realicen las </a:t>
            </a:r>
            <a:r>
              <a:rPr lang="es-EC" dirty="0" smtClean="0"/>
              <a:t>encuestas.</a:t>
            </a:r>
            <a:endParaRPr lang="es-ES" dirty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rmedi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Urbano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4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Orige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1119</TotalTime>
  <Words>2625</Words>
  <Application>Microsoft Office PowerPoint</Application>
  <PresentationFormat>Presentación en pantalla (4:3)</PresentationFormat>
  <Paragraphs>1021</Paragraphs>
  <Slides>69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2" baseType="lpstr">
      <vt:lpstr>Intermedio</vt:lpstr>
      <vt:lpstr>Tema de Office</vt:lpstr>
      <vt:lpstr>Hoja de cálculo</vt:lpstr>
      <vt:lpstr>Introducción y comercialización de la bebida VitalWater en el mercado de la ciudad de Guayaquil</vt:lpstr>
      <vt:lpstr>OBJETIVOS</vt:lpstr>
      <vt:lpstr>PROBLEMA</vt:lpstr>
      <vt:lpstr>ANÁLISIS ORGANIZACIONAL</vt:lpstr>
      <vt:lpstr>Misión y Visión</vt:lpstr>
      <vt:lpstr>ORGANIGRAMA</vt:lpstr>
      <vt:lpstr>ANÁLISIS DE MERCADO</vt:lpstr>
      <vt:lpstr>DESCRIPCIÓN DEL PERFIL DE CONSUMIDOR</vt:lpstr>
      <vt:lpstr>METODOLOGÍA DE LA INVESTIGACIÓN</vt:lpstr>
      <vt:lpstr>DEFINICIÓN DE LA POBLACIÓN OBJETIVO</vt:lpstr>
      <vt:lpstr>DEFINICIÓN DE LA MUESTRA</vt:lpstr>
      <vt:lpstr>DISEÑO DE LA ENCUESTA</vt:lpstr>
      <vt:lpstr>PRESENTACIÓN E INTERPRETACIÓN DE RESULTADOS</vt:lpstr>
      <vt:lpstr>PRESENTACIÓN E INTERPRETACIÓN DE RESULTADOS</vt:lpstr>
      <vt:lpstr>PRESENTACIÓN E INTERPRETACIÓN DE RESULTADOS</vt:lpstr>
      <vt:lpstr>PRESENTACIÓN E INTERPRETACIÓN DE RESULTADOS</vt:lpstr>
      <vt:lpstr>PRESENTACIÓN E INTERPRETACIÓN DE RESULTADOS</vt:lpstr>
      <vt:lpstr>PRESENTACIÓN E INTERPRETACIÓN DE RESULTADOS</vt:lpstr>
      <vt:lpstr>PLAN DE MARKETING</vt:lpstr>
      <vt:lpstr>CICLO DE VIDA DEL PRODUCTO</vt:lpstr>
      <vt:lpstr>MATRIZ BOSTON CONSULTING GROUP</vt:lpstr>
      <vt:lpstr>MATRIZ OPORTUNIDADES PRODUCTO-MERCADO</vt:lpstr>
      <vt:lpstr>ESTRATEGIA DE POSICIONAMIENTO</vt:lpstr>
      <vt:lpstr>MARKETING MIX</vt:lpstr>
      <vt:lpstr>PRODUCTO</vt:lpstr>
      <vt:lpstr>DESCRIPCIÓN EL PRODUCTO</vt:lpstr>
      <vt:lpstr>DESCRIPCIÓN EL PRODUCTO</vt:lpstr>
      <vt:lpstr>DESCRIPCIÓN EL PRODUCTO</vt:lpstr>
      <vt:lpstr>PRECIO</vt:lpstr>
      <vt:lpstr>MATRIZ ESTRATEGIA PRECIO CALIDAD</vt:lpstr>
      <vt:lpstr>PRECIOS COMPETENCIA</vt:lpstr>
      <vt:lpstr>PLAZA</vt:lpstr>
      <vt:lpstr>PROCESO DE DISTRIBUCIÓN</vt:lpstr>
      <vt:lpstr>PROMOCIÓN</vt:lpstr>
      <vt:lpstr>PUBLICIDAD</vt:lpstr>
      <vt:lpstr>Diapositiva 36</vt:lpstr>
      <vt:lpstr>Diapositiva 37</vt:lpstr>
      <vt:lpstr>PUBLICIDAD</vt:lpstr>
      <vt:lpstr>PUBLICIDAD</vt:lpstr>
      <vt:lpstr>ESTUDIO TÉCNICO</vt:lpstr>
      <vt:lpstr>OBRAS FÍSICAS</vt:lpstr>
      <vt:lpstr>FABRICACIÓN DE BOTELLONES DE AGUA</vt:lpstr>
      <vt:lpstr>DESCRIPCIÓN DEL PROCESO DE FABRICACIÓN DE BOTELLONES DE AGUA</vt:lpstr>
      <vt:lpstr>PROCESO DE LIMPIEZA Y ESTERILIZACIÓN DE LOS BOTELLONES</vt:lpstr>
      <vt:lpstr>PROCESO PURIFICACIÓN DEL AGUA, LLENADO Y TAPADO DE BOTELLONES</vt:lpstr>
      <vt:lpstr>DESCRIPCIÓN DEL PROCESO DE PURIFICACIÓN DEL AGUA DEL AGUA</vt:lpstr>
      <vt:lpstr>TAMAÑO DE LA PLANTA</vt:lpstr>
      <vt:lpstr>ANÁLISIS FINANCIERO</vt:lpstr>
      <vt:lpstr>INVERSIONES DE LA ORGANIZACIÓN</vt:lpstr>
      <vt:lpstr>INVERSIONES DE LA ORGANIZACIÓN</vt:lpstr>
      <vt:lpstr>ESTIMACIÓN DE COSTOS</vt:lpstr>
      <vt:lpstr>COSTOS VARIABLES</vt:lpstr>
      <vt:lpstr>PROYECCIÓN ANUAL Y MENSUAL DE COSTOS VARIABLES </vt:lpstr>
      <vt:lpstr>COSTOS FIJOS</vt:lpstr>
      <vt:lpstr>CAPITAL DE TRABAJO</vt:lpstr>
      <vt:lpstr>CAPITAL DE TRABAJO</vt:lpstr>
      <vt:lpstr>VALOR DE DESECHO</vt:lpstr>
      <vt:lpstr>VALOR DE DESECHO</vt:lpstr>
      <vt:lpstr>TASA DE DESCUENTO (CAPM)</vt:lpstr>
      <vt:lpstr>TASA DE DESCUENTO (CAPM)</vt:lpstr>
      <vt:lpstr>FINANCIAMIENTO DEL PROYECTO</vt:lpstr>
      <vt:lpstr>FINANCIAMIENTO DEL PROYECTO</vt:lpstr>
      <vt:lpstr>AMORITZACIÓN DE LA DEUDA</vt:lpstr>
      <vt:lpstr>FLUJO DE CAJA DEL PROYECTO</vt:lpstr>
      <vt:lpstr>PAYBACK DEL PROYECTO</vt:lpstr>
      <vt:lpstr>FLUJO DE CAJA DEL INVERSIONISTA</vt:lpstr>
      <vt:lpstr>ANÁLISIS DE SENSIBILIDAD (CRYSTAL BALL)</vt:lpstr>
      <vt:lpstr>ANÁLISIS DE SENSIBILIDAD (CRYSTAL BALL)</vt:lpstr>
      <vt:lpstr>CONCLUSIONES Y RECOMENDACIONES</vt:lpstr>
    </vt:vector>
  </TitlesOfParts>
  <Company>I&amp;T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Edwin Gómez</dc:creator>
  <cp:lastModifiedBy>Edwin Gómez</cp:lastModifiedBy>
  <cp:revision>97</cp:revision>
  <dcterms:created xsi:type="dcterms:W3CDTF">2010-02-11T14:18:31Z</dcterms:created>
  <dcterms:modified xsi:type="dcterms:W3CDTF">2010-02-22T03:45:22Z</dcterms:modified>
</cp:coreProperties>
</file>