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emf" ContentType="image/x-emf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35"/>
  </p:notesMasterIdLst>
  <p:sldIdLst>
    <p:sldId id="257" r:id="rId2"/>
    <p:sldId id="256" r:id="rId3"/>
    <p:sldId id="258" r:id="rId4"/>
    <p:sldId id="259" r:id="rId5"/>
    <p:sldId id="260" r:id="rId6"/>
    <p:sldId id="261" r:id="rId7"/>
    <p:sldId id="265" r:id="rId8"/>
    <p:sldId id="263" r:id="rId9"/>
    <p:sldId id="264" r:id="rId10"/>
    <p:sldId id="266" r:id="rId11"/>
    <p:sldId id="269" r:id="rId12"/>
    <p:sldId id="268" r:id="rId13"/>
    <p:sldId id="271" r:id="rId14"/>
    <p:sldId id="272" r:id="rId15"/>
    <p:sldId id="273" r:id="rId16"/>
    <p:sldId id="275" r:id="rId17"/>
    <p:sldId id="262" r:id="rId18"/>
    <p:sldId id="267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  <p:sldId id="287" r:id="rId28"/>
    <p:sldId id="290" r:id="rId29"/>
    <p:sldId id="288" r:id="rId30"/>
    <p:sldId id="289" r:id="rId31"/>
    <p:sldId id="291" r:id="rId32"/>
    <p:sldId id="276" r:id="rId33"/>
    <p:sldId id="277" r:id="rId34"/>
  </p:sldIdLst>
  <p:sldSz cx="9144000" cy="6858000" type="screen4x3"/>
  <p:notesSz cx="6858000" cy="9144000"/>
  <p:defaultTextStyle>
    <a:defPPr>
      <a:defRPr lang="es-EC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21400" autoAdjust="0"/>
    <p:restoredTop sz="86333" autoAdjust="0"/>
  </p:normalViewPr>
  <p:slideViewPr>
    <p:cSldViewPr>
      <p:cViewPr varScale="1">
        <p:scale>
          <a:sx n="79" d="100"/>
          <a:sy n="79" d="100"/>
        </p:scale>
        <p:origin x="-6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0655996-C0D1-439C-BF7C-58C654E5E01D}" type="datetimeFigureOut">
              <a:rPr lang="es-EC"/>
              <a:pPr>
                <a:defRPr/>
              </a:pPr>
              <a:t>22/02/2010</a:t>
            </a:fld>
            <a:endParaRPr lang="es-EC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C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C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BE1D135-79DC-4C86-A994-2378DCF5B157}" type="slidenum">
              <a:rPr lang="es-EC"/>
              <a:pPr>
                <a:defRPr/>
              </a:pPr>
              <a:t>‹Nº›</a:t>
            </a:fld>
            <a:endParaRPr lang="es-EC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513E3C-6B3A-40B1-A879-95106D132421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3E404D-9574-40C8-978F-9C4891EC9DE8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DF517D-262B-476A-87D1-FC7FAEF1FB3B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712FAE4-B6B3-471E-A1EA-B66B8F2F3769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FA27A41-03F9-4037-9506-375B4C89815E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DBD22CD-5028-47FD-9769-9D7CE1731764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5D731E3-0F0A-488C-B5F2-583F8EC78C23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0B030D-DAB2-4FCE-B8AD-92ABE91BA34C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0F5AD61-8CBF-4765-B940-C800C5259D98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343ACDC-6313-4226-9907-8BE60D65D177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2486C47-B8BF-466F-88EF-CCFDA1138B02}" type="slidenum">
              <a:rPr lang="es-EC" sz="1200">
                <a:latin typeface="+mn-lt"/>
                <a:cs typeface="+mn-cs"/>
              </a:rPr>
              <a:pPr algn="r">
                <a:defRPr/>
              </a:pPr>
              <a:t>19</a:t>
            </a:fld>
            <a:endParaRPr lang="es-EC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FEAF5C-11FD-4BDB-8898-80B4C1FE85A0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8181A0D-7494-474D-A072-89448AEA8A97}" type="slidenum">
              <a:rPr lang="es-EC" sz="1200">
                <a:latin typeface="+mn-lt"/>
                <a:cs typeface="+mn-cs"/>
              </a:rPr>
              <a:pPr algn="r">
                <a:defRPr/>
              </a:pPr>
              <a:t>20</a:t>
            </a:fld>
            <a:endParaRPr lang="es-EC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25E3570F-3323-4E2E-92CC-F24FDA121D5C}" type="slidenum">
              <a:rPr lang="es-EC" sz="1200">
                <a:latin typeface="+mn-lt"/>
                <a:cs typeface="+mn-cs"/>
              </a:rPr>
              <a:pPr algn="r">
                <a:defRPr/>
              </a:pPr>
              <a:t>21</a:t>
            </a:fld>
            <a:endParaRPr lang="es-EC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1BC9119-338F-4C64-BC8E-2F3ECECCDB7A}" type="slidenum">
              <a:rPr lang="es-EC" sz="1200">
                <a:latin typeface="+mn-lt"/>
                <a:cs typeface="+mn-cs"/>
              </a:rPr>
              <a:pPr algn="r">
                <a:defRPr/>
              </a:pPr>
              <a:t>22</a:t>
            </a:fld>
            <a:endParaRPr lang="es-EC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7315CCC-28A1-4F23-9C87-A5CD464B0BE3}" type="slidenum">
              <a:rPr lang="es-EC" sz="1200">
                <a:latin typeface="+mn-lt"/>
                <a:cs typeface="+mn-cs"/>
              </a:rPr>
              <a:pPr algn="r">
                <a:defRPr/>
              </a:pPr>
              <a:t>23</a:t>
            </a:fld>
            <a:endParaRPr lang="es-EC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D920F22-87E1-4403-AA54-156C8BF0AB0C}" type="slidenum">
              <a:rPr lang="es-EC" sz="1200">
                <a:latin typeface="+mn-lt"/>
                <a:cs typeface="+mn-cs"/>
              </a:rPr>
              <a:pPr algn="r">
                <a:defRPr/>
              </a:pPr>
              <a:t>24</a:t>
            </a:fld>
            <a:endParaRPr lang="es-EC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39A580B5-691D-43A8-A345-7B0F5D8516FE}" type="slidenum">
              <a:rPr lang="es-EC" sz="1200">
                <a:latin typeface="+mn-lt"/>
                <a:cs typeface="+mn-cs"/>
              </a:rPr>
              <a:pPr algn="r">
                <a:defRPr/>
              </a:pPr>
              <a:t>25</a:t>
            </a:fld>
            <a:endParaRPr lang="es-EC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7651FFBA-AF3F-435C-A567-D831DE978446}" type="slidenum">
              <a:rPr lang="es-EC" sz="1200">
                <a:latin typeface="+mn-lt"/>
                <a:cs typeface="+mn-cs"/>
              </a:rPr>
              <a:pPr algn="r">
                <a:defRPr/>
              </a:pPr>
              <a:t>26</a:t>
            </a:fld>
            <a:endParaRPr lang="es-EC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06EF575E-A5B6-46A1-9264-A8D2BF7A44F1}" type="slidenum">
              <a:rPr lang="es-EC" sz="1200">
                <a:latin typeface="+mn-lt"/>
                <a:cs typeface="+mn-cs"/>
              </a:rPr>
              <a:pPr algn="r">
                <a:defRPr/>
              </a:pPr>
              <a:t>27</a:t>
            </a:fld>
            <a:endParaRPr lang="es-EC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A421FEAB-9325-46AD-B4A6-928B2E5FAE43}" type="slidenum">
              <a:rPr lang="es-EC" sz="1200">
                <a:latin typeface="+mn-lt"/>
                <a:cs typeface="+mn-cs"/>
              </a:rPr>
              <a:pPr algn="r">
                <a:defRPr/>
              </a:pPr>
              <a:t>28</a:t>
            </a:fld>
            <a:endParaRPr lang="es-EC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EB1D7924-2A7D-4B9B-86B8-98A793782BC3}" type="slidenum">
              <a:rPr lang="es-EC" sz="1200">
                <a:latin typeface="+mn-lt"/>
                <a:cs typeface="+mn-cs"/>
              </a:rPr>
              <a:pPr algn="r">
                <a:defRPr/>
              </a:pPr>
              <a:t>29</a:t>
            </a:fld>
            <a:endParaRPr lang="es-EC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3A3E967-5CB3-433B-87CA-35AFE440257D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FB9FC2CD-89B7-47D7-9089-A0E2AE90E865}" type="slidenum">
              <a:rPr lang="es-EC" sz="1200">
                <a:latin typeface="+mn-lt"/>
                <a:cs typeface="+mn-cs"/>
              </a:rPr>
              <a:pPr algn="r">
                <a:defRPr/>
              </a:pPr>
              <a:t>30</a:t>
            </a:fld>
            <a:endParaRPr lang="es-EC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30F73B1-40F3-4862-8C28-859D3153946F}" type="slidenum">
              <a:rPr lang="es-EC" sz="1200">
                <a:latin typeface="+mn-lt"/>
                <a:cs typeface="+mn-cs"/>
              </a:rPr>
              <a:pPr algn="r">
                <a:defRPr/>
              </a:pPr>
              <a:t>31</a:t>
            </a:fld>
            <a:endParaRPr lang="es-EC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4BEF7DC-AA45-46E3-82C6-8E7B52D79E9A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32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A3E55F6-6CE6-4107-9B48-B67795053D0E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33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6D442B-B1B2-44F8-B615-19C1A1F0E1D4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95BD946-7B13-43C2-AF47-C7C16A1AE936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FB9C83-0DCD-4AD5-8910-396951DDE65B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B03A69F-F7CF-4158-8562-6FB47E4C9B5B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9C32EE-DC29-4044-9CC5-915AF44469A5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s-EC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2 Marcador de notas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ES" smtClean="0"/>
          </a:p>
        </p:txBody>
      </p:sp>
      <p:sp>
        <p:nvSpPr>
          <p:cNvPr id="5124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CDDE609-EA68-4A41-9063-4DB1235385BA}" type="slidenum">
              <a:rPr lang="es-EC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s-EC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26DE9-0BE1-48C2-8668-AD82A959C3E0}" type="datetimeFigureOut">
              <a:rPr lang="es-EC"/>
              <a:pPr>
                <a:defRPr/>
              </a:pPr>
              <a:t>22/02/2010</a:t>
            </a:fld>
            <a:endParaRPr lang="es-EC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9D24B8-7E6C-44D3-A780-13D86BD79E37}" type="slidenum">
              <a:rPr lang="es-EC"/>
              <a:pPr>
                <a:defRPr/>
              </a:pPr>
              <a:t>‹Nº›</a:t>
            </a:fld>
            <a:endParaRPr lang="es-EC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BBCD8-4FDD-4646-8956-F2BF25846BDD}" type="datetimeFigureOut">
              <a:rPr lang="es-EC"/>
              <a:pPr>
                <a:defRPr/>
              </a:pPr>
              <a:t>22/02/2010</a:t>
            </a:fld>
            <a:endParaRPr lang="es-EC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4DE5DC-CCB4-4DD1-9A86-042F4C7ED125}" type="slidenum">
              <a:rPr lang="es-EC"/>
              <a:pPr>
                <a:defRPr/>
              </a:pPr>
              <a:t>‹Nº›</a:t>
            </a:fld>
            <a:endParaRPr lang="es-EC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CF617-BD05-4E22-8EBA-653BEFDDEE9B}" type="datetimeFigureOut">
              <a:rPr lang="es-EC"/>
              <a:pPr>
                <a:defRPr/>
              </a:pPr>
              <a:t>22/02/2010</a:t>
            </a:fld>
            <a:endParaRPr lang="es-EC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9529C4-6DAC-42D3-AD41-9179CCCBC835}" type="slidenum">
              <a:rPr lang="es-EC"/>
              <a:pPr>
                <a:defRPr/>
              </a:pPr>
              <a:t>‹Nº›</a:t>
            </a:fld>
            <a:endParaRPr lang="es-EC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CBCBE2-CC6F-4AA4-81C0-146A414A0907}" type="datetimeFigureOut">
              <a:rPr lang="es-EC"/>
              <a:pPr>
                <a:defRPr/>
              </a:pPr>
              <a:t>22/02/2010</a:t>
            </a:fld>
            <a:endParaRPr lang="es-EC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CB2030-4DC4-4F01-BB76-61FAE78C0C53}" type="slidenum">
              <a:rPr lang="es-EC"/>
              <a:pPr>
                <a:defRPr/>
              </a:pPr>
              <a:t>‹Nº›</a:t>
            </a:fld>
            <a:endParaRPr lang="es-EC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7BE7D3-1ED0-48B5-ABF8-6B579E59F22B}" type="datetimeFigureOut">
              <a:rPr lang="es-EC"/>
              <a:pPr>
                <a:defRPr/>
              </a:pPr>
              <a:t>22/02/2010</a:t>
            </a:fld>
            <a:endParaRPr lang="es-EC" dirty="0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051A4F-83C1-4BC9-BDD8-5B4284E108B7}" type="slidenum">
              <a:rPr lang="es-EC"/>
              <a:pPr>
                <a:defRPr/>
              </a:pPr>
              <a:t>‹Nº›</a:t>
            </a:fld>
            <a:endParaRPr lang="es-EC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EBD201-F031-4CAF-BB06-963692C45975}" type="datetimeFigureOut">
              <a:rPr lang="es-EC"/>
              <a:pPr>
                <a:defRPr/>
              </a:pPr>
              <a:t>22/02/2010</a:t>
            </a:fld>
            <a:endParaRPr lang="es-EC" dirty="0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31EB6-7CAF-4503-A6E2-96DE816A217E}" type="slidenum">
              <a:rPr lang="es-EC"/>
              <a:pPr>
                <a:defRPr/>
              </a:pPr>
              <a:t>‹Nº›</a:t>
            </a:fld>
            <a:endParaRPr lang="es-EC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9BE8B-CB2A-4C50-94D5-6022E648863C}" type="datetimeFigureOut">
              <a:rPr lang="es-EC"/>
              <a:pPr>
                <a:defRPr/>
              </a:pPr>
              <a:t>22/02/2010</a:t>
            </a:fld>
            <a:endParaRPr lang="es-EC" dirty="0"/>
          </a:p>
        </p:txBody>
      </p:sp>
      <p:sp>
        <p:nvSpPr>
          <p:cNvPr id="8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9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882E1-ED85-45D8-89A4-7F870A2CD5E5}" type="slidenum">
              <a:rPr lang="es-EC"/>
              <a:pPr>
                <a:defRPr/>
              </a:pPr>
              <a:t>‹Nº›</a:t>
            </a:fld>
            <a:endParaRPr lang="es-EC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F4C890-53FC-40EC-A212-EBD02A34B50D}" type="datetimeFigureOut">
              <a:rPr lang="es-EC"/>
              <a:pPr>
                <a:defRPr/>
              </a:pPr>
              <a:t>22/02/2010</a:t>
            </a:fld>
            <a:endParaRPr lang="es-EC" dirty="0"/>
          </a:p>
        </p:txBody>
      </p:sp>
      <p:sp>
        <p:nvSpPr>
          <p:cNvPr id="4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5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381C8-6C05-4AD3-8974-F4597BA97925}" type="slidenum">
              <a:rPr lang="es-EC"/>
              <a:pPr>
                <a:defRPr/>
              </a:pPr>
              <a:t>‹Nº›</a:t>
            </a:fld>
            <a:endParaRPr lang="es-EC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0180D-27C3-4043-8B5F-B6742F7FC0A7}" type="datetimeFigureOut">
              <a:rPr lang="es-EC"/>
              <a:pPr>
                <a:defRPr/>
              </a:pPr>
              <a:t>22/02/2010</a:t>
            </a:fld>
            <a:endParaRPr lang="es-EC" dirty="0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056F7-A9AF-4F5A-9B9B-6BCEA3BF277A}" type="slidenum">
              <a:rPr lang="es-EC"/>
              <a:pPr>
                <a:defRPr/>
              </a:pPr>
              <a:t>‹Nº›</a:t>
            </a:fld>
            <a:endParaRPr lang="es-EC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783E4-7930-4F6D-83D1-0473B139083F}" type="datetimeFigureOut">
              <a:rPr lang="es-EC"/>
              <a:pPr>
                <a:defRPr/>
              </a:pPr>
              <a:t>22/02/2010</a:t>
            </a:fld>
            <a:endParaRPr lang="es-EC" dirty="0"/>
          </a:p>
        </p:txBody>
      </p:sp>
      <p:sp>
        <p:nvSpPr>
          <p:cNvPr id="6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7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8341F-A087-4CC9-AA5D-D59B3D0A7E22}" type="slidenum">
              <a:rPr lang="es-EC"/>
              <a:pPr>
                <a:defRPr/>
              </a:pPr>
              <a:t>‹Nº›</a:t>
            </a:fld>
            <a:endParaRPr lang="es-EC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ortar y redondear rectángulo de esquina sencilla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5 Triángulo rectángulo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6 Forma libre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s-ES" noProof="0" dirty="0" smtClean="0"/>
              <a:t>Haga clic en el icono para agregar una imagen</a:t>
            </a:r>
            <a:endParaRPr lang="en-US" noProof="0" dirty="0"/>
          </a:p>
        </p:txBody>
      </p:sp>
      <p:sp>
        <p:nvSpPr>
          <p:cNvPr id="9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B2EF94-212C-4631-9AA0-039463009B1A}" type="datetimeFigureOut">
              <a:rPr lang="es-EC"/>
              <a:pPr>
                <a:defRPr/>
              </a:pPr>
              <a:t>22/02/2010</a:t>
            </a:fld>
            <a:endParaRPr lang="es-EC" dirty="0"/>
          </a:p>
        </p:txBody>
      </p:sp>
      <p:sp>
        <p:nvSpPr>
          <p:cNvPr id="10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11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7C3BB0-96B7-4AB7-A004-ED4D44908018}" type="slidenum">
              <a:rPr lang="es-EC"/>
              <a:pPr>
                <a:defRPr/>
              </a:pPr>
              <a:t>‹Nº›</a:t>
            </a:fld>
            <a:endParaRPr lang="es-EC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Forma libre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028" name="8 Marcador de título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título del patrón</a:t>
            </a:r>
            <a:endParaRPr lang="en-US" smtClean="0"/>
          </a:p>
        </p:txBody>
      </p:sp>
      <p:sp>
        <p:nvSpPr>
          <p:cNvPr id="1029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941147F-4252-485C-BF03-B30C255C6CEB}" type="datetimeFigureOut">
              <a:rPr lang="es-EC"/>
              <a:pPr>
                <a:defRPr/>
              </a:pPr>
              <a:t>22/02/2010</a:t>
            </a:fld>
            <a:endParaRPr lang="es-EC" dirty="0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C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B321314-BA79-47DE-831A-8D8ACBDC70B8}" type="slidenum">
              <a:rPr lang="es-EC"/>
              <a:pPr>
                <a:defRPr/>
              </a:pPr>
              <a:t>‹Nº›</a:t>
            </a:fld>
            <a:endParaRPr lang="es-EC" dirty="0"/>
          </a:p>
        </p:txBody>
      </p:sp>
      <p:grpSp>
        <p:nvGrpSpPr>
          <p:cNvPr id="1033" name="1 Grupo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11 Forma libre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  <p:sp>
          <p:nvSpPr>
            <p:cNvPr id="13" name="12 Forma libre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2" r:id="rId9"/>
    <p:sldLayoutId id="2147483730" r:id="rId10"/>
    <p:sldLayoutId id="214748373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EB641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39639D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2.wmf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e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emf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2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2 Título"/>
          <p:cNvSpPr>
            <a:spLocks noGrp="1"/>
          </p:cNvSpPr>
          <p:nvPr>
            <p:ph type="title"/>
          </p:nvPr>
        </p:nvSpPr>
        <p:spPr>
          <a:xfrm>
            <a:off x="1763713" y="692150"/>
            <a:ext cx="6985000" cy="1143000"/>
          </a:xfrm>
        </p:spPr>
        <p:txBody>
          <a:bodyPr/>
          <a:lstStyle/>
          <a:p>
            <a:pPr algn="ctr"/>
            <a:r>
              <a:rPr lang="en-US" sz="2800" smtClean="0">
                <a:latin typeface="Arial" charset="0"/>
              </a:rPr>
              <a:t> </a:t>
            </a:r>
            <a:r>
              <a:rPr lang="en-US" sz="2800" b="1" smtClean="0">
                <a:latin typeface="Arial" charset="0"/>
              </a:rPr>
              <a:t>ESCUELA SUPERIOR POLITÉCNICA DEL LITORAL</a:t>
            </a:r>
            <a:endParaRPr lang="es-EC" sz="2800" b="1" smtClean="0">
              <a:latin typeface="Arial" charset="0"/>
            </a:endParaRPr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823913" y="2381250"/>
            <a:ext cx="1390650" cy="1333500"/>
          </a:xfrm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143750" y="2357438"/>
            <a:ext cx="1592263" cy="150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1" name="6 CuadroTexto"/>
          <p:cNvSpPr txBox="1">
            <a:spLocks noChangeArrowheads="1"/>
          </p:cNvSpPr>
          <p:nvPr/>
        </p:nvSpPr>
        <p:spPr bwMode="auto">
          <a:xfrm>
            <a:off x="1476375" y="2060575"/>
            <a:ext cx="6048375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/>
              <a:t>FACULTAD DE ECONOMÍA Y NEGOCIOS</a:t>
            </a:r>
            <a:endParaRPr lang="es-EC" sz="2200"/>
          </a:p>
        </p:txBody>
      </p:sp>
      <p:sp>
        <p:nvSpPr>
          <p:cNvPr id="14342" name="8 CuadroTexto"/>
          <p:cNvSpPr txBox="1">
            <a:spLocks noChangeArrowheads="1"/>
          </p:cNvSpPr>
          <p:nvPr/>
        </p:nvSpPr>
        <p:spPr bwMode="auto">
          <a:xfrm>
            <a:off x="1835150" y="2708275"/>
            <a:ext cx="5429250" cy="427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200"/>
              <a:t>TESIS DE GRADO</a:t>
            </a:r>
            <a:endParaRPr lang="es-EC" sz="2200"/>
          </a:p>
        </p:txBody>
      </p:sp>
      <p:sp>
        <p:nvSpPr>
          <p:cNvPr id="14343" name="9 CuadroTexto"/>
          <p:cNvSpPr txBox="1">
            <a:spLocks noChangeArrowheads="1"/>
          </p:cNvSpPr>
          <p:nvPr/>
        </p:nvSpPr>
        <p:spPr bwMode="auto">
          <a:xfrm>
            <a:off x="1835150" y="3357563"/>
            <a:ext cx="542925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sz="2200"/>
              <a:t>Presentado por:</a:t>
            </a:r>
          </a:p>
          <a:p>
            <a:pPr algn="ctr"/>
            <a:endParaRPr lang="es-EC" sz="2200"/>
          </a:p>
          <a:p>
            <a:pPr algn="ctr"/>
            <a:r>
              <a:rPr lang="es-EC" sz="2200"/>
              <a:t>Alfredo Javier Arteaga Cordero</a:t>
            </a:r>
          </a:p>
          <a:p>
            <a:pPr algn="ctr"/>
            <a:r>
              <a:rPr lang="es-EC" sz="2200"/>
              <a:t>Enrique Christian Guzmán Peralta</a:t>
            </a:r>
          </a:p>
          <a:p>
            <a:pPr algn="ctr"/>
            <a:r>
              <a:rPr lang="es-EC" sz="2200"/>
              <a:t>José Gabriel Velásquez González</a:t>
            </a:r>
          </a:p>
        </p:txBody>
      </p:sp>
      <p:sp>
        <p:nvSpPr>
          <p:cNvPr id="14344" name="10 CuadroTexto"/>
          <p:cNvSpPr txBox="1">
            <a:spLocks noChangeArrowheads="1"/>
          </p:cNvSpPr>
          <p:nvPr/>
        </p:nvSpPr>
        <p:spPr bwMode="auto">
          <a:xfrm>
            <a:off x="1908175" y="5373688"/>
            <a:ext cx="542925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C" sz="2200"/>
              <a:t>Director:</a:t>
            </a:r>
          </a:p>
          <a:p>
            <a:pPr algn="ctr"/>
            <a:r>
              <a:rPr lang="es-EC" sz="2200"/>
              <a:t>Ec. Pedro Gando Cañarte, MBF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6 Marcador de contenido"/>
          <p:cNvSpPr>
            <a:spLocks noGrp="1"/>
          </p:cNvSpPr>
          <p:nvPr>
            <p:ph idx="1"/>
          </p:nvPr>
        </p:nvSpPr>
        <p:spPr>
          <a:xfrm>
            <a:off x="468313" y="1628775"/>
            <a:ext cx="8229600" cy="4752975"/>
          </a:xfrm>
        </p:spPr>
        <p:txBody>
          <a:bodyPr/>
          <a:lstStyle/>
          <a:p>
            <a:pPr lvl="1"/>
            <a:r>
              <a:rPr lang="es-EC" sz="2200" b="1" smtClean="0">
                <a:latin typeface="Arial" charset="0"/>
              </a:rPr>
              <a:t>Objetivos Principales</a:t>
            </a:r>
          </a:p>
          <a:p>
            <a:pPr lvl="1">
              <a:buFont typeface="Wingdings 2" pitchFamily="18" charset="2"/>
              <a:buNone/>
            </a:pPr>
            <a:endParaRPr lang="es-EC" sz="800" b="1" smtClean="0">
              <a:latin typeface="Arial" charset="0"/>
            </a:endParaRPr>
          </a:p>
          <a:p>
            <a:pPr lvl="2"/>
            <a:r>
              <a:rPr lang="es-EC" smtClean="0">
                <a:latin typeface="Arial" charset="0"/>
              </a:rPr>
              <a:t>Conocer la disposición a recibir el pan a domicilio</a:t>
            </a:r>
            <a:r>
              <a:rPr lang="es-EC" sz="2000" smtClean="0">
                <a:latin typeface="Arial" charset="0"/>
              </a:rPr>
              <a:t>.</a:t>
            </a:r>
          </a:p>
          <a:p>
            <a:pPr lvl="2"/>
            <a:r>
              <a:rPr lang="es-EC" smtClean="0">
                <a:latin typeface="Arial" charset="0"/>
              </a:rPr>
              <a:t>Conocer los hábitos de consumo.</a:t>
            </a:r>
          </a:p>
          <a:p>
            <a:pPr lvl="2">
              <a:buFont typeface="Wingdings 2" pitchFamily="18" charset="2"/>
              <a:buNone/>
            </a:pPr>
            <a:endParaRPr lang="es-EC" smtClean="0">
              <a:latin typeface="Arial" charset="0"/>
            </a:endParaRPr>
          </a:p>
          <a:p>
            <a:pPr lvl="1"/>
            <a:r>
              <a:rPr lang="es-EC" sz="2200" b="1" smtClean="0">
                <a:latin typeface="Arial" charset="0"/>
              </a:rPr>
              <a:t>Objetivos Secundarios</a:t>
            </a:r>
          </a:p>
          <a:p>
            <a:pPr lvl="2">
              <a:buFont typeface="Wingdings 2" pitchFamily="18" charset="2"/>
              <a:buNone/>
            </a:pPr>
            <a:endParaRPr lang="es-EC" sz="800" smtClean="0">
              <a:latin typeface="Arial" charset="0"/>
            </a:endParaRPr>
          </a:p>
          <a:p>
            <a:pPr lvl="2"/>
            <a:r>
              <a:rPr lang="es-EC" smtClean="0">
                <a:latin typeface="Arial" charset="0"/>
              </a:rPr>
              <a:t>Determinar las variedades de pan que se consume en el sector.</a:t>
            </a:r>
          </a:p>
          <a:p>
            <a:pPr lvl="2"/>
            <a:r>
              <a:rPr lang="es-EC" smtClean="0">
                <a:latin typeface="Arial" charset="0"/>
              </a:rPr>
              <a:t>Identificar los precios que está dispuesto a pagar el mercado objetivo.</a:t>
            </a:r>
          </a:p>
          <a:p>
            <a:pPr lvl="2"/>
            <a:r>
              <a:rPr lang="es-EC" smtClean="0">
                <a:latin typeface="Arial" charset="0"/>
              </a:rPr>
              <a:t>Determinar los horarios que se requiere la entrega de pan a domicilio.</a:t>
            </a:r>
            <a:endParaRPr lang="es-EC" sz="2000" smtClean="0">
              <a:latin typeface="Arial" charset="0"/>
            </a:endParaRPr>
          </a:p>
        </p:txBody>
      </p:sp>
      <p:sp>
        <p:nvSpPr>
          <p:cNvPr id="32772" name="10 Título"/>
          <p:cNvSpPr>
            <a:spLocks/>
          </p:cNvSpPr>
          <p:nvPr/>
        </p:nvSpPr>
        <p:spPr bwMode="auto">
          <a:xfrm>
            <a:off x="1800225" y="620713"/>
            <a:ext cx="7343775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n-US" sz="3400" b="1">
                <a:solidFill>
                  <a:schemeClr val="tx2"/>
                </a:solidFill>
              </a:rPr>
              <a:t>INVESTIGACION DE MERCADO</a:t>
            </a:r>
            <a:endParaRPr lang="es-EC" sz="3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8" name="6 Marcador de contenido"/>
          <p:cNvSpPr>
            <a:spLocks noGrp="1"/>
          </p:cNvSpPr>
          <p:nvPr>
            <p:ph idx="1"/>
          </p:nvPr>
        </p:nvSpPr>
        <p:spPr>
          <a:xfrm>
            <a:off x="395288" y="1773238"/>
            <a:ext cx="8210550" cy="4319587"/>
          </a:xfrm>
        </p:spPr>
        <p:txBody>
          <a:bodyPr/>
          <a:lstStyle/>
          <a:p>
            <a:pPr lvl="1" algn="just"/>
            <a:r>
              <a:rPr lang="es-EC" sz="2200" smtClean="0">
                <a:latin typeface="Arial" charset="0"/>
              </a:rPr>
              <a:t>97.3% - Prefieren de recibir el pan calientito a domicilio.  </a:t>
            </a:r>
          </a:p>
          <a:p>
            <a:pPr lvl="1" algn="just"/>
            <a:r>
              <a:rPr lang="es-EC" sz="2200" smtClean="0">
                <a:latin typeface="Arial" charset="0"/>
              </a:rPr>
              <a:t>93.1% - Consideran al pan como un elemento básico del desayuno. </a:t>
            </a:r>
          </a:p>
          <a:p>
            <a:pPr lvl="1" algn="just"/>
            <a:r>
              <a:rPr lang="es-EC" sz="2200" smtClean="0">
                <a:latin typeface="Arial" charset="0"/>
              </a:rPr>
              <a:t>Los adultos y adolescentes son los que más consumen pan.</a:t>
            </a:r>
          </a:p>
          <a:p>
            <a:pPr lvl="1" algn="just"/>
            <a:r>
              <a:rPr lang="es-EC" sz="2200" smtClean="0">
                <a:latin typeface="Arial" charset="0"/>
              </a:rPr>
              <a:t>92.9% - Salen de sus hogares a comprar pan.</a:t>
            </a:r>
          </a:p>
          <a:p>
            <a:pPr lvl="1" algn="just"/>
            <a:r>
              <a:rPr lang="es-EC" sz="2200" smtClean="0">
                <a:latin typeface="Arial" charset="0"/>
              </a:rPr>
              <a:t>76.9% - Prefieren consumir pan artesanal.  </a:t>
            </a:r>
          </a:p>
          <a:p>
            <a:pPr lvl="1" algn="just"/>
            <a:r>
              <a:rPr lang="es-EC" sz="2200" smtClean="0">
                <a:latin typeface="Arial" charset="0"/>
              </a:rPr>
              <a:t>74.3% - Consumen menos de 10 panes diarios por familia.  </a:t>
            </a:r>
          </a:p>
          <a:p>
            <a:pPr lvl="1" algn="just"/>
            <a:r>
              <a:rPr lang="es-EC" sz="2200" smtClean="0">
                <a:latin typeface="Arial" charset="0"/>
              </a:rPr>
              <a:t>97.9% - Dispuestos a pagar hasta 25 ctvs. por pan.</a:t>
            </a:r>
          </a:p>
          <a:p>
            <a:pPr lvl="1" algn="just"/>
            <a:r>
              <a:rPr lang="es-EC" sz="2200" smtClean="0">
                <a:latin typeface="Arial" charset="0"/>
              </a:rPr>
              <a:t>92.9% - Prefieren recibir el pan en horarios entre las 6:00 a.m. hasta las 7:30 a.m.</a:t>
            </a:r>
          </a:p>
        </p:txBody>
      </p:sp>
      <p:sp>
        <p:nvSpPr>
          <p:cNvPr id="34820" name="10 Título"/>
          <p:cNvSpPr>
            <a:spLocks/>
          </p:cNvSpPr>
          <p:nvPr/>
        </p:nvSpPr>
        <p:spPr bwMode="auto">
          <a:xfrm>
            <a:off x="1800225" y="620713"/>
            <a:ext cx="7343775" cy="65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n-US" sz="3400" b="1">
                <a:solidFill>
                  <a:schemeClr val="tx2"/>
                </a:solidFill>
              </a:rPr>
              <a:t>INVESTIGACION DE MERCADO</a:t>
            </a:r>
            <a:endParaRPr lang="es-EC" sz="34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10 Título"/>
          <p:cNvSpPr>
            <a:spLocks noGrp="1"/>
          </p:cNvSpPr>
          <p:nvPr>
            <p:ph type="title"/>
          </p:nvPr>
        </p:nvSpPr>
        <p:spPr>
          <a:xfrm>
            <a:off x="2051050" y="1196975"/>
            <a:ext cx="6842125" cy="658813"/>
          </a:xfrm>
        </p:spPr>
        <p:txBody>
          <a:bodyPr/>
          <a:lstStyle/>
          <a:p>
            <a:pPr algn="ctr"/>
            <a:r>
              <a:rPr lang="en-US" sz="3600" b="1" smtClean="0">
                <a:latin typeface="Arial" charset="0"/>
              </a:rPr>
              <a:t>ESTUDIO TÉCNICO O DE INGENIERÍA</a:t>
            </a:r>
            <a:endParaRPr lang="es-EC" sz="3600" b="1" smtClean="0">
              <a:latin typeface="Arial" charset="0"/>
            </a:endParaRPr>
          </a:p>
        </p:txBody>
      </p:sp>
      <p:pic>
        <p:nvPicPr>
          <p:cNvPr id="3686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1403350" y="2420938"/>
            <a:ext cx="6192838" cy="3770312"/>
          </a:xfrm>
        </p:spPr>
      </p:pic>
      <p:sp>
        <p:nvSpPr>
          <p:cNvPr id="9" name="5 Marcador de contenido"/>
          <p:cNvSpPr txBox="1">
            <a:spLocks/>
          </p:cNvSpPr>
          <p:nvPr/>
        </p:nvSpPr>
        <p:spPr bwMode="auto">
          <a:xfrm>
            <a:off x="468313" y="1916113"/>
            <a:ext cx="7786687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eaLnBrk="0" hangingPunct="0">
              <a:spcBef>
                <a:spcPct val="20000"/>
              </a:spcBef>
              <a:buClr>
                <a:srgbClr val="EB641B"/>
              </a:buClr>
              <a:buSzPct val="95000"/>
              <a:buFont typeface="Wingdings 2" pitchFamily="18" charset="2"/>
              <a:buChar char=""/>
            </a:pPr>
            <a:r>
              <a:rPr lang="en-US" sz="2400" b="1"/>
              <a:t>Proceso Técnico de la Elaboración del pan</a:t>
            </a:r>
            <a:endParaRPr lang="es-EC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3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914" name="6 Marcador de contenido"/>
          <p:cNvSpPr>
            <a:spLocks noGrp="1"/>
          </p:cNvSpPr>
          <p:nvPr>
            <p:ph idx="1"/>
          </p:nvPr>
        </p:nvSpPr>
        <p:spPr>
          <a:xfrm>
            <a:off x="468313" y="1557338"/>
            <a:ext cx="8135937" cy="4319587"/>
          </a:xfrm>
        </p:spPr>
        <p:txBody>
          <a:bodyPr/>
          <a:lstStyle/>
          <a:p>
            <a:pPr algn="just">
              <a:buFont typeface="Wingdings 2" pitchFamily="18" charset="2"/>
              <a:buNone/>
            </a:pPr>
            <a:r>
              <a:rPr lang="es-EC" sz="2200" smtClean="0">
                <a:latin typeface="Arial" charset="0"/>
              </a:rPr>
              <a:t>	Se consideran tres alternativas para el proyecto basado en el análisis del Valor Actual Neto (VAN):</a:t>
            </a:r>
          </a:p>
          <a:p>
            <a:pPr lvl="1" algn="just"/>
            <a:r>
              <a:rPr lang="es-EC" sz="2200" b="1" smtClean="0">
                <a:latin typeface="Arial" charset="0"/>
              </a:rPr>
              <a:t>Alternativa 1:</a:t>
            </a:r>
          </a:p>
          <a:p>
            <a:pPr lvl="2" algn="just"/>
            <a:r>
              <a:rPr lang="es-MX" sz="2200" smtClean="0">
                <a:latin typeface="Arial" charset="0"/>
              </a:rPr>
              <a:t>Demanda inicial: 1,250 unidades diarias y se incrementará en 10% anual.</a:t>
            </a:r>
            <a:endParaRPr lang="es-EC" sz="2200" smtClean="0">
              <a:latin typeface="Arial" charset="0"/>
            </a:endParaRPr>
          </a:p>
          <a:p>
            <a:pPr lvl="2" algn="just"/>
            <a:r>
              <a:rPr lang="es-MX" sz="2200" smtClean="0">
                <a:latin typeface="Arial" charset="0"/>
              </a:rPr>
              <a:t>Un horno con capacidad de 300 panes por horneada, 5 horneadas diarias.  </a:t>
            </a:r>
            <a:endParaRPr lang="es-EC" sz="2200" smtClean="0">
              <a:latin typeface="Arial" charset="0"/>
            </a:endParaRPr>
          </a:p>
          <a:p>
            <a:pPr lvl="2" algn="just"/>
            <a:r>
              <a:rPr lang="es-MX" sz="2200" smtClean="0">
                <a:latin typeface="Arial" charset="0"/>
              </a:rPr>
              <a:t>Capacidad máxima de producción: 540,000 al año; 1,500 panes diarios por 30 días al mes por 12 meses al año.</a:t>
            </a:r>
            <a:endParaRPr lang="es-EC" sz="2200" smtClean="0">
              <a:latin typeface="Arial" charset="0"/>
            </a:endParaRPr>
          </a:p>
          <a:p>
            <a:pPr lvl="2" algn="just"/>
            <a:r>
              <a:rPr lang="es-MX" sz="2200" smtClean="0">
                <a:latin typeface="Arial" charset="0"/>
              </a:rPr>
              <a:t>Demanda cubierta hasta el período 3.</a:t>
            </a:r>
          </a:p>
          <a:p>
            <a:pPr lvl="2" algn="just"/>
            <a:r>
              <a:rPr lang="es-MX" sz="2200" smtClean="0">
                <a:latin typeface="Arial" charset="0"/>
              </a:rPr>
              <a:t>Tasa de descuento 18%.</a:t>
            </a:r>
          </a:p>
          <a:p>
            <a:pPr lvl="2" algn="just"/>
            <a:r>
              <a:rPr lang="es-MX" sz="2200" smtClean="0">
                <a:latin typeface="Arial" charset="0"/>
              </a:rPr>
              <a:t>VAN: US$30,291.</a:t>
            </a:r>
            <a:endParaRPr lang="es-EC" sz="2200" smtClean="0">
              <a:latin typeface="Arial" charset="0"/>
            </a:endParaRPr>
          </a:p>
        </p:txBody>
      </p:sp>
      <p:sp>
        <p:nvSpPr>
          <p:cNvPr id="38916" name="10 Título"/>
          <p:cNvSpPr>
            <a:spLocks/>
          </p:cNvSpPr>
          <p:nvPr/>
        </p:nvSpPr>
        <p:spPr bwMode="auto">
          <a:xfrm>
            <a:off x="2301875" y="692150"/>
            <a:ext cx="65913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EC" sz="3600" b="1">
                <a:solidFill>
                  <a:schemeClr val="tx2"/>
                </a:solidFill>
              </a:rPr>
              <a:t>TAMAÑO Y CAPACIDAD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1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2" name="6 Marcador de contenido"/>
          <p:cNvSpPr>
            <a:spLocks noGrp="1"/>
          </p:cNvSpPr>
          <p:nvPr>
            <p:ph idx="1"/>
          </p:nvPr>
        </p:nvSpPr>
        <p:spPr>
          <a:xfrm>
            <a:off x="395288" y="1700213"/>
            <a:ext cx="8208962" cy="4448175"/>
          </a:xfrm>
        </p:spPr>
        <p:txBody>
          <a:bodyPr/>
          <a:lstStyle/>
          <a:p>
            <a:pPr algn="just"/>
            <a:r>
              <a:rPr lang="es-EC" sz="2400" b="1" smtClean="0">
                <a:latin typeface="Arial" charset="0"/>
              </a:rPr>
              <a:t>Alternativa 2:</a:t>
            </a:r>
          </a:p>
          <a:p>
            <a:pPr lvl="1" algn="just"/>
            <a:r>
              <a:rPr lang="es-MX" sz="2500" smtClean="0">
                <a:latin typeface="Arial" charset="0"/>
              </a:rPr>
              <a:t>Demanda inicial: 1,250 unidades diarias y se incrementará en 10% anual.</a:t>
            </a:r>
            <a:endParaRPr lang="es-EC" sz="2500" smtClean="0">
              <a:latin typeface="Arial" charset="0"/>
            </a:endParaRPr>
          </a:p>
          <a:p>
            <a:pPr lvl="1" algn="just"/>
            <a:r>
              <a:rPr lang="es-MX" sz="2500" smtClean="0">
                <a:latin typeface="Arial" charset="0"/>
              </a:rPr>
              <a:t>Dos hornos con capacidad de 300 panes por horneada, 5 horneadas diarias cada uno.</a:t>
            </a:r>
            <a:endParaRPr lang="es-EC" sz="2500" smtClean="0">
              <a:latin typeface="Arial" charset="0"/>
            </a:endParaRPr>
          </a:p>
          <a:p>
            <a:pPr lvl="1" algn="just"/>
            <a:r>
              <a:rPr lang="es-MX" sz="2500" smtClean="0">
                <a:latin typeface="Arial" charset="0"/>
              </a:rPr>
              <a:t>Capacidad máxima de producción: 1,080,000 al año; 3,000 panes diarios por 30 días al mes por 12 meses al año.</a:t>
            </a:r>
            <a:endParaRPr lang="es-EC" sz="2500" smtClean="0">
              <a:latin typeface="Arial" charset="0"/>
            </a:endParaRPr>
          </a:p>
          <a:p>
            <a:pPr lvl="1" algn="just"/>
            <a:r>
              <a:rPr lang="es-MX" sz="2500" smtClean="0">
                <a:latin typeface="Arial" charset="0"/>
              </a:rPr>
              <a:t>Demanda cubierta para todo el período de análisis.</a:t>
            </a:r>
          </a:p>
          <a:p>
            <a:pPr lvl="1" algn="just"/>
            <a:r>
              <a:rPr lang="es-MX" sz="2500" smtClean="0">
                <a:latin typeface="Arial" charset="0"/>
              </a:rPr>
              <a:t>Tasa de descuento 18%</a:t>
            </a:r>
            <a:endParaRPr lang="es-EC" sz="2500" smtClean="0">
              <a:latin typeface="Arial" charset="0"/>
            </a:endParaRPr>
          </a:p>
          <a:p>
            <a:pPr lvl="1" algn="just"/>
            <a:r>
              <a:rPr lang="es-MX" sz="2500" smtClean="0">
                <a:latin typeface="Arial" charset="0"/>
              </a:rPr>
              <a:t>VAN: US$33,583.</a:t>
            </a:r>
            <a:endParaRPr lang="es-EC" sz="2500" smtClean="0">
              <a:latin typeface="Arial" charset="0"/>
            </a:endParaRPr>
          </a:p>
          <a:p>
            <a:pPr lvl="1" algn="just"/>
            <a:endParaRPr lang="es-EC" sz="2500" smtClean="0">
              <a:latin typeface="Arial" charset="0"/>
            </a:endParaRPr>
          </a:p>
        </p:txBody>
      </p:sp>
      <p:sp>
        <p:nvSpPr>
          <p:cNvPr id="40964" name="10 Título"/>
          <p:cNvSpPr>
            <a:spLocks/>
          </p:cNvSpPr>
          <p:nvPr/>
        </p:nvSpPr>
        <p:spPr bwMode="auto">
          <a:xfrm>
            <a:off x="2301875" y="692150"/>
            <a:ext cx="65913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EC" sz="3600" b="1">
                <a:solidFill>
                  <a:schemeClr val="tx2"/>
                </a:solidFill>
              </a:rPr>
              <a:t>TAMAÑO Y CAPACIDAD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09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3010" name="6 Marcador de contenido"/>
          <p:cNvSpPr>
            <a:spLocks noGrp="1"/>
          </p:cNvSpPr>
          <p:nvPr>
            <p:ph idx="1"/>
          </p:nvPr>
        </p:nvSpPr>
        <p:spPr>
          <a:xfrm>
            <a:off x="323850" y="1484313"/>
            <a:ext cx="8208963" cy="4929187"/>
          </a:xfrm>
        </p:spPr>
        <p:txBody>
          <a:bodyPr/>
          <a:lstStyle/>
          <a:p>
            <a:pPr lvl="1" algn="just"/>
            <a:r>
              <a:rPr lang="es-EC" sz="2200" b="1" smtClean="0">
                <a:latin typeface="Arial" charset="0"/>
              </a:rPr>
              <a:t>Alternativa 3:</a:t>
            </a:r>
          </a:p>
          <a:p>
            <a:pPr lvl="2" algn="just"/>
            <a:r>
              <a:rPr lang="es-EC" sz="2200" smtClean="0">
                <a:latin typeface="Arial" charset="0"/>
              </a:rPr>
              <a:t>Demanda inicial: 1,250 unidades diarias y se incrementará en 10% anual.</a:t>
            </a:r>
          </a:p>
          <a:p>
            <a:pPr lvl="2" algn="just"/>
            <a:r>
              <a:rPr lang="es-EC" sz="2200" smtClean="0">
                <a:latin typeface="Arial" charset="0"/>
              </a:rPr>
              <a:t>Un horno con capacidad de 300 panes por horneada. Adquisición de segundo horno de iguales características en el período 3.</a:t>
            </a:r>
          </a:p>
          <a:p>
            <a:pPr lvl="2" algn="just"/>
            <a:r>
              <a:rPr lang="es-EC" sz="2200" smtClean="0">
                <a:latin typeface="Arial" charset="0"/>
              </a:rPr>
              <a:t>Capacidad máxima de producción: 540,000 durante los períodos entre 0 y 2, y 1,080,000 al año a partir del período 3.</a:t>
            </a:r>
          </a:p>
          <a:p>
            <a:pPr lvl="2" algn="just"/>
            <a:r>
              <a:rPr lang="es-EC" sz="2200" smtClean="0">
                <a:latin typeface="Arial" charset="0"/>
              </a:rPr>
              <a:t>Demanda cubierta para todo el período de análisis.</a:t>
            </a:r>
          </a:p>
          <a:p>
            <a:pPr lvl="2" algn="just"/>
            <a:r>
              <a:rPr lang="es-EC" sz="2200" smtClean="0">
                <a:latin typeface="Arial" charset="0"/>
              </a:rPr>
              <a:t>Tasa de descuento 18%.</a:t>
            </a:r>
          </a:p>
          <a:p>
            <a:pPr lvl="2" algn="just"/>
            <a:r>
              <a:rPr lang="es-EC" sz="2200" smtClean="0">
                <a:latin typeface="Arial" charset="0"/>
              </a:rPr>
              <a:t>VAN: US$37,133.</a:t>
            </a:r>
          </a:p>
          <a:p>
            <a:pPr lvl="2" algn="just"/>
            <a:r>
              <a:rPr lang="es-EC" sz="2200" smtClean="0">
                <a:latin typeface="Arial" charset="0"/>
              </a:rPr>
              <a:t>Alternativa de mayor rentabilidad para el proyecto.</a:t>
            </a:r>
          </a:p>
        </p:txBody>
      </p:sp>
      <p:sp>
        <p:nvSpPr>
          <p:cNvPr id="43012" name="10 Título"/>
          <p:cNvSpPr>
            <a:spLocks/>
          </p:cNvSpPr>
          <p:nvPr/>
        </p:nvSpPr>
        <p:spPr bwMode="auto">
          <a:xfrm>
            <a:off x="2301875" y="692150"/>
            <a:ext cx="65913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EC" sz="3600" b="1">
                <a:solidFill>
                  <a:schemeClr val="tx2"/>
                </a:solidFill>
              </a:rPr>
              <a:t>TAMAÑO Y CAPACIDAD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058" name="10 Título"/>
          <p:cNvSpPr>
            <a:spLocks noGrp="1"/>
          </p:cNvSpPr>
          <p:nvPr>
            <p:ph type="title"/>
          </p:nvPr>
        </p:nvSpPr>
        <p:spPr>
          <a:xfrm>
            <a:off x="2124075" y="765175"/>
            <a:ext cx="6778625" cy="587375"/>
          </a:xfrm>
        </p:spPr>
        <p:txBody>
          <a:bodyPr/>
          <a:lstStyle/>
          <a:p>
            <a:pPr algn="ctr"/>
            <a:r>
              <a:rPr lang="en-US" sz="3600" b="1" smtClean="0">
                <a:latin typeface="Arial" charset="0"/>
              </a:rPr>
              <a:t>ESTUDIO DE LOCALIZACIÓN</a:t>
            </a:r>
            <a:endParaRPr lang="es-EC" sz="3600" b="1" smtClean="0">
              <a:latin typeface="Arial" charset="0"/>
            </a:endParaRPr>
          </a:p>
        </p:txBody>
      </p:sp>
      <p:pic>
        <p:nvPicPr>
          <p:cNvPr id="4505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>
          <a:xfrm>
            <a:off x="684213" y="3068638"/>
            <a:ext cx="7794625" cy="2430462"/>
          </a:xfrm>
        </p:spPr>
      </p:pic>
      <p:sp>
        <p:nvSpPr>
          <p:cNvPr id="8" name="5 Marcador de contenido"/>
          <p:cNvSpPr txBox="1">
            <a:spLocks/>
          </p:cNvSpPr>
          <p:nvPr/>
        </p:nvSpPr>
        <p:spPr bwMode="auto">
          <a:xfrm>
            <a:off x="468313" y="1628775"/>
            <a:ext cx="822960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eaLnBrk="0" hangingPunct="0">
              <a:spcBef>
                <a:spcPct val="20000"/>
              </a:spcBef>
              <a:buClr>
                <a:srgbClr val="EB641B"/>
              </a:buClr>
              <a:buSzPct val="95000"/>
              <a:buFont typeface="Wingdings 2" pitchFamily="18" charset="2"/>
              <a:buChar char=""/>
            </a:pPr>
            <a:r>
              <a:rPr lang="es-EC" sz="2200" b="1"/>
              <a:t>Método Cualitativo por puntos</a:t>
            </a:r>
          </a:p>
          <a:p>
            <a:pPr marL="639763" lvl="1" indent="-246063" algn="just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s-EC" sz="2200"/>
              <a:t>Opción 1: La Aurora</a:t>
            </a:r>
          </a:p>
          <a:p>
            <a:pPr marL="639763" lvl="1" indent="-246063" algn="just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s-EC" sz="2200"/>
              <a:t>Opción 2: Entreríos</a:t>
            </a:r>
          </a:p>
        </p:txBody>
      </p:sp>
      <p:sp>
        <p:nvSpPr>
          <p:cNvPr id="9" name="5 Marcador de contenido"/>
          <p:cNvSpPr txBox="1">
            <a:spLocks/>
          </p:cNvSpPr>
          <p:nvPr/>
        </p:nvSpPr>
        <p:spPr bwMode="auto">
          <a:xfrm>
            <a:off x="357188" y="5876925"/>
            <a:ext cx="8229600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730250" lvl="1" indent="-273050" algn="just" eaLnBrk="0" hangingPunct="0">
              <a:spcBef>
                <a:spcPct val="20000"/>
              </a:spcBef>
              <a:buClr>
                <a:srgbClr val="1FAECD"/>
              </a:buClr>
              <a:buSzPct val="95000"/>
              <a:buFont typeface="Arial" charset="0"/>
              <a:buChar char="●"/>
            </a:pPr>
            <a:r>
              <a:rPr lang="es-MX" sz="2200"/>
              <a:t>Localización:  </a:t>
            </a:r>
            <a:r>
              <a:rPr lang="es-MX" sz="2200" b="1"/>
              <a:t>LA AURORA</a:t>
            </a:r>
            <a:endParaRPr lang="es-EC" sz="2200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5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7106" name="5 Marcador de contenido"/>
          <p:cNvSpPr>
            <a:spLocks noGrp="1"/>
          </p:cNvSpPr>
          <p:nvPr>
            <p:ph idx="1"/>
          </p:nvPr>
        </p:nvSpPr>
        <p:spPr>
          <a:xfrm>
            <a:off x="539750" y="1916113"/>
            <a:ext cx="8229600" cy="4176712"/>
          </a:xfrm>
        </p:spPr>
        <p:txBody>
          <a:bodyPr/>
          <a:lstStyle/>
          <a:p>
            <a:pPr algn="just"/>
            <a:r>
              <a:rPr lang="es-EC" sz="2200" b="1" smtClean="0">
                <a:latin typeface="Arial" charset="0"/>
              </a:rPr>
              <a:t>MISIÓN</a:t>
            </a:r>
            <a:r>
              <a:rPr lang="es-EC" sz="2200" smtClean="0">
                <a:latin typeface="Arial" charset="0"/>
              </a:rPr>
              <a:t>: </a:t>
            </a:r>
          </a:p>
          <a:p>
            <a:pPr algn="just">
              <a:buFont typeface="Wingdings 2" pitchFamily="18" charset="2"/>
              <a:buNone/>
            </a:pPr>
            <a:r>
              <a:rPr lang="es-EC" sz="2200" smtClean="0">
                <a:latin typeface="Arial" charset="0"/>
              </a:rPr>
              <a:t>	Introducir exitosamente el más eficiente servicio a domicilio del mejor pan artesanal fresco en las ciudadelas que se encuentran en la vía a Samborondón.</a:t>
            </a:r>
          </a:p>
          <a:p>
            <a:pPr algn="just">
              <a:buFont typeface="Wingdings 2" pitchFamily="18" charset="2"/>
              <a:buNone/>
            </a:pPr>
            <a:endParaRPr lang="es-EC" sz="2200" smtClean="0">
              <a:latin typeface="Arial" charset="0"/>
            </a:endParaRPr>
          </a:p>
          <a:p>
            <a:pPr algn="just"/>
            <a:r>
              <a:rPr lang="es-EC" sz="2200" b="1" smtClean="0">
                <a:latin typeface="Arial" charset="0"/>
              </a:rPr>
              <a:t>VISIÓN</a:t>
            </a:r>
            <a:r>
              <a:rPr lang="es-EC" sz="2200" smtClean="0">
                <a:latin typeface="Arial" charset="0"/>
              </a:rPr>
              <a:t>: </a:t>
            </a:r>
          </a:p>
          <a:p>
            <a:pPr algn="just">
              <a:buFont typeface="Wingdings 2" pitchFamily="18" charset="2"/>
              <a:buNone/>
            </a:pPr>
            <a:r>
              <a:rPr lang="es-EC" sz="2200" smtClean="0">
                <a:latin typeface="Arial" charset="0"/>
              </a:rPr>
              <a:t>	Ser reconocidos por entregar el mejor pan artesanal a domicilio en las ciudadelas que se encuentran en la vía a Samborondón, brindando diariamente a nuestros clientes un excelente servicio a tiempo y un producto que sea de su completo agrado.</a:t>
            </a:r>
          </a:p>
          <a:p>
            <a:pPr algn="just"/>
            <a:endParaRPr lang="es-EC" sz="2200" smtClean="0">
              <a:latin typeface="Arial" charset="0"/>
            </a:endParaRPr>
          </a:p>
        </p:txBody>
      </p:sp>
      <p:sp>
        <p:nvSpPr>
          <p:cNvPr id="47107" name="10 Título"/>
          <p:cNvSpPr>
            <a:spLocks noGrp="1"/>
          </p:cNvSpPr>
          <p:nvPr>
            <p:ph type="title"/>
          </p:nvPr>
        </p:nvSpPr>
        <p:spPr>
          <a:xfrm>
            <a:off x="2124075" y="908050"/>
            <a:ext cx="6778625" cy="587375"/>
          </a:xfrm>
        </p:spPr>
        <p:txBody>
          <a:bodyPr/>
          <a:lstStyle/>
          <a:p>
            <a:pPr algn="ctr"/>
            <a:r>
              <a:rPr lang="en-US" sz="3600" b="1" smtClean="0">
                <a:latin typeface="Arial" charset="0"/>
              </a:rPr>
              <a:t>ESTUDIO ORGANIZACIONAL</a:t>
            </a:r>
            <a:endParaRPr lang="es-EC" sz="3600" b="1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3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5 Marcador de contenido"/>
          <p:cNvSpPr txBox="1">
            <a:spLocks/>
          </p:cNvSpPr>
          <p:nvPr/>
        </p:nvSpPr>
        <p:spPr bwMode="auto">
          <a:xfrm>
            <a:off x="3348038" y="908050"/>
            <a:ext cx="4017962" cy="565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algn="just" eaLnBrk="0" hangingPunct="0">
              <a:spcBef>
                <a:spcPct val="20000"/>
              </a:spcBef>
              <a:buClr>
                <a:srgbClr val="EB641B"/>
              </a:buClr>
              <a:buSzPct val="95000"/>
              <a:buFont typeface="Wingdings 2" pitchFamily="18" charset="2"/>
              <a:buNone/>
            </a:pPr>
            <a:r>
              <a:rPr lang="en-US" sz="3600" b="1"/>
              <a:t>ORGANIGRAMA</a:t>
            </a:r>
          </a:p>
          <a:p>
            <a:pPr marL="273050" indent="-273050" algn="just" eaLnBrk="0" hangingPunct="0">
              <a:spcBef>
                <a:spcPct val="20000"/>
              </a:spcBef>
              <a:buClr>
                <a:srgbClr val="EB641B"/>
              </a:buClr>
              <a:buSzPct val="95000"/>
            </a:pPr>
            <a:endParaRPr lang="es-EC" sz="3600"/>
          </a:p>
        </p:txBody>
      </p:sp>
      <p:pic>
        <p:nvPicPr>
          <p:cNvPr id="49155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00113" y="2349500"/>
            <a:ext cx="7550150" cy="2703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1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" t="1601"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02" name="Rectangle 3"/>
          <p:cNvSpPr>
            <a:spLocks noGrp="1"/>
          </p:cNvSpPr>
          <p:nvPr>
            <p:ph type="title"/>
          </p:nvPr>
        </p:nvSpPr>
        <p:spPr>
          <a:xfrm>
            <a:off x="1979613" y="836613"/>
            <a:ext cx="6923087" cy="650875"/>
          </a:xfrm>
        </p:spPr>
        <p:txBody>
          <a:bodyPr/>
          <a:lstStyle/>
          <a:p>
            <a:pPr algn="ctr"/>
            <a:r>
              <a:rPr lang="es-MX" sz="3600" b="1" smtClean="0">
                <a:latin typeface="Arial" charset="0"/>
              </a:rPr>
              <a:t>ANÁLISIS FINANCIERO</a:t>
            </a:r>
            <a:endParaRPr lang="es-ES" sz="3600" b="1" smtClean="0">
              <a:latin typeface="Arial" charset="0"/>
            </a:endParaRPr>
          </a:p>
        </p:txBody>
      </p:sp>
      <p:sp>
        <p:nvSpPr>
          <p:cNvPr id="51203" name="Rectangle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smtClean="0"/>
          </a:p>
          <a:p>
            <a:endParaRPr lang="es-ES" smtClean="0"/>
          </a:p>
        </p:txBody>
      </p:sp>
      <p:sp>
        <p:nvSpPr>
          <p:cNvPr id="51204" name="Rectangle 5"/>
          <p:cNvSpPr>
            <a:spLocks/>
          </p:cNvSpPr>
          <p:nvPr/>
        </p:nvSpPr>
        <p:spPr bwMode="auto">
          <a:xfrm>
            <a:off x="827088" y="1989138"/>
            <a:ext cx="777716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73050" indent="-273050" eaLnBrk="0" hangingPunct="0">
              <a:spcBef>
                <a:spcPct val="20000"/>
              </a:spcBef>
              <a:buClr>
                <a:srgbClr val="EB641B"/>
              </a:buClr>
              <a:buSzPct val="95000"/>
              <a:buFont typeface="Wingdings 2" pitchFamily="18" charset="2"/>
              <a:buChar char=""/>
            </a:pPr>
            <a:r>
              <a:rPr lang="es-MX" sz="2600" b="1"/>
              <a:t>Análisis de los costos:</a:t>
            </a:r>
          </a:p>
          <a:p>
            <a:pPr marL="639763" lvl="1" indent="-24606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endParaRPr lang="es-MX" sz="1500"/>
          </a:p>
          <a:p>
            <a:pPr marL="639763" lvl="1" indent="-246063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</a:pPr>
            <a:r>
              <a:rPr lang="es-MX" sz="2400"/>
              <a:t>Costos Variables:</a:t>
            </a:r>
          </a:p>
          <a:p>
            <a:pPr lvl="2" indent="-246063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</a:pPr>
            <a:r>
              <a:rPr lang="es-MX" sz="2100"/>
              <a:t>Costo variable unitario:  US$0.1396</a:t>
            </a:r>
          </a:p>
          <a:p>
            <a:pPr marL="273050" indent="-273050" eaLnBrk="0" hangingPunct="0">
              <a:spcBef>
                <a:spcPct val="20000"/>
              </a:spcBef>
              <a:buClr>
                <a:srgbClr val="EB641B"/>
              </a:buClr>
              <a:buSzPct val="95000"/>
              <a:buFont typeface="Wingdings 2" pitchFamily="18" charset="2"/>
              <a:buNone/>
            </a:pPr>
            <a:endParaRPr lang="es-ES" sz="2600"/>
          </a:p>
        </p:txBody>
      </p:sp>
      <p:pic>
        <p:nvPicPr>
          <p:cNvPr id="51205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650" y="3933825"/>
            <a:ext cx="7848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10 Título"/>
          <p:cNvSpPr>
            <a:spLocks noGrp="1"/>
          </p:cNvSpPr>
          <p:nvPr>
            <p:ph type="title"/>
          </p:nvPr>
        </p:nvSpPr>
        <p:spPr>
          <a:xfrm>
            <a:off x="539750" y="1700213"/>
            <a:ext cx="8229600" cy="650875"/>
          </a:xfrm>
        </p:spPr>
        <p:txBody>
          <a:bodyPr/>
          <a:lstStyle/>
          <a:p>
            <a:pPr algn="ctr"/>
            <a:r>
              <a:rPr lang="en-US" sz="3600" b="1" smtClean="0">
                <a:latin typeface="Arial" charset="0"/>
              </a:rPr>
              <a:t>TEMA</a:t>
            </a:r>
            <a:endParaRPr lang="es-EC" sz="3600" b="1" smtClean="0">
              <a:latin typeface="Arial" charset="0"/>
            </a:endParaRPr>
          </a:p>
        </p:txBody>
      </p:sp>
      <p:sp>
        <p:nvSpPr>
          <p:cNvPr id="16387" name="11 Marcador de contenido"/>
          <p:cNvSpPr>
            <a:spLocks noGrp="1"/>
          </p:cNvSpPr>
          <p:nvPr>
            <p:ph idx="1"/>
          </p:nvPr>
        </p:nvSpPr>
        <p:spPr>
          <a:xfrm>
            <a:off x="755650" y="2786063"/>
            <a:ext cx="7931150" cy="1938337"/>
          </a:xfrm>
        </p:spPr>
        <p:txBody>
          <a:bodyPr/>
          <a:lstStyle/>
          <a:p>
            <a:pPr algn="ctr">
              <a:buFont typeface="Wingdings 2" pitchFamily="18" charset="2"/>
              <a:buNone/>
            </a:pPr>
            <a:r>
              <a:rPr lang="en-US" sz="3000" smtClean="0">
                <a:latin typeface="Arial" charset="0"/>
              </a:rPr>
              <a:t>PROYECTO DE INVERSIÓN PARA LA COMERCIALIZACIÓN DE PAN ARTESANAL EN LA VÍA A SAMBORONDÓN</a:t>
            </a:r>
            <a:endParaRPr lang="es-EC" sz="30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49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" t="1601"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0" name="Rectangle 3"/>
          <p:cNvSpPr>
            <a:spLocks noGrp="1"/>
          </p:cNvSpPr>
          <p:nvPr>
            <p:ph type="body" idx="1"/>
          </p:nvPr>
        </p:nvSpPr>
        <p:spPr>
          <a:xfrm>
            <a:off x="611188" y="1700213"/>
            <a:ext cx="7653337" cy="4389437"/>
          </a:xfrm>
        </p:spPr>
        <p:txBody>
          <a:bodyPr/>
          <a:lstStyle/>
          <a:p>
            <a:r>
              <a:rPr lang="es-MX" b="1" smtClean="0">
                <a:latin typeface="Arial" charset="0"/>
              </a:rPr>
              <a:t>Análisis de los costos:</a:t>
            </a:r>
          </a:p>
          <a:p>
            <a:pPr lvl="1"/>
            <a:endParaRPr lang="es-MX" smtClean="0">
              <a:latin typeface="Arial" charset="0"/>
            </a:endParaRPr>
          </a:p>
          <a:p>
            <a:pPr lvl="1"/>
            <a:r>
              <a:rPr lang="es-MX" smtClean="0">
                <a:latin typeface="Arial" charset="0"/>
              </a:rPr>
              <a:t>Costos Fijos:</a:t>
            </a:r>
          </a:p>
          <a:p>
            <a:pPr lvl="2"/>
            <a:r>
              <a:rPr lang="es-MX" smtClean="0">
                <a:latin typeface="Arial" charset="0"/>
              </a:rPr>
              <a:t>Costo fijo total: US$31,142 al año.</a:t>
            </a:r>
          </a:p>
          <a:p>
            <a:pPr>
              <a:buFont typeface="Wingdings 2" pitchFamily="18" charset="2"/>
              <a:buNone/>
            </a:pPr>
            <a:endParaRPr lang="es-ES" smtClean="0">
              <a:latin typeface="Arial" charset="0"/>
            </a:endParaRPr>
          </a:p>
        </p:txBody>
      </p:sp>
      <p:pic>
        <p:nvPicPr>
          <p:cNvPr id="5325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5650" y="3716338"/>
            <a:ext cx="7920038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3" name="Rectangle 3"/>
          <p:cNvSpPr>
            <a:spLocks/>
          </p:cNvSpPr>
          <p:nvPr/>
        </p:nvSpPr>
        <p:spPr bwMode="auto">
          <a:xfrm>
            <a:off x="1979613" y="765175"/>
            <a:ext cx="6923087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MX" sz="3600" b="1">
                <a:solidFill>
                  <a:schemeClr val="tx2"/>
                </a:solidFill>
              </a:rPr>
              <a:t>ANÁLISIS FINANCIERO</a:t>
            </a:r>
            <a:endParaRPr lang="es-ES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" t="1601"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5298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b="1" smtClean="0">
                <a:latin typeface="Arial" charset="0"/>
              </a:rPr>
              <a:t>Punto de equilibrio:</a:t>
            </a:r>
          </a:p>
          <a:p>
            <a:pPr>
              <a:buFont typeface="Wingdings 2" pitchFamily="18" charset="2"/>
              <a:buNone/>
            </a:pPr>
            <a:endParaRPr lang="es-MX" sz="1500" b="1" smtClean="0">
              <a:latin typeface="Arial" charset="0"/>
            </a:endParaRPr>
          </a:p>
          <a:p>
            <a:pPr lvl="1"/>
            <a:r>
              <a:rPr lang="es-MX" sz="2200" smtClean="0">
                <a:latin typeface="Arial" charset="0"/>
              </a:rPr>
              <a:t>Precio = US$0.22 por pan</a:t>
            </a:r>
          </a:p>
          <a:p>
            <a:pPr lvl="1"/>
            <a:r>
              <a:rPr lang="es-MX" sz="2200" smtClean="0">
                <a:latin typeface="Arial" charset="0"/>
              </a:rPr>
              <a:t>Costo unitario = US$0.1396 por pan</a:t>
            </a:r>
          </a:p>
          <a:p>
            <a:pPr lvl="1"/>
            <a:r>
              <a:rPr lang="es-MX" sz="2200" smtClean="0">
                <a:latin typeface="Arial" charset="0"/>
              </a:rPr>
              <a:t>Costos Fijos = US$31,142</a:t>
            </a:r>
          </a:p>
          <a:p>
            <a:pPr lvl="1">
              <a:buFont typeface="Wingdings 2" pitchFamily="18" charset="2"/>
              <a:buNone/>
            </a:pPr>
            <a:r>
              <a:rPr lang="es-MX" sz="2200" smtClean="0">
                <a:latin typeface="Arial" charset="0"/>
              </a:rPr>
              <a:t>			</a:t>
            </a:r>
          </a:p>
          <a:p>
            <a:pPr lvl="1">
              <a:buFont typeface="Wingdings 2" pitchFamily="18" charset="2"/>
              <a:buNone/>
            </a:pPr>
            <a:r>
              <a:rPr lang="es-MX" sz="2200" smtClean="0">
                <a:latin typeface="Arial" charset="0"/>
              </a:rPr>
              <a:t>			PE = Costos Fijos / Margen de Contribución</a:t>
            </a:r>
          </a:p>
          <a:p>
            <a:pPr lvl="1">
              <a:buFont typeface="Wingdings 2" pitchFamily="18" charset="2"/>
              <a:buNone/>
            </a:pPr>
            <a:r>
              <a:rPr lang="es-MX" sz="2200" smtClean="0">
                <a:latin typeface="Arial" charset="0"/>
              </a:rPr>
              <a:t>			PE = 31,142 / (0.22 – 0.1396)</a:t>
            </a:r>
          </a:p>
          <a:p>
            <a:pPr lvl="1">
              <a:buFont typeface="Wingdings 2" pitchFamily="18" charset="2"/>
              <a:buNone/>
            </a:pPr>
            <a:r>
              <a:rPr lang="es-MX" sz="2200" smtClean="0">
                <a:latin typeface="Arial" charset="0"/>
              </a:rPr>
              <a:t>			PE = 31,142 / 0.0804</a:t>
            </a:r>
          </a:p>
          <a:p>
            <a:pPr lvl="1">
              <a:buFont typeface="Wingdings 2" pitchFamily="18" charset="2"/>
              <a:buNone/>
            </a:pPr>
            <a:r>
              <a:rPr lang="es-MX" sz="2200" smtClean="0">
                <a:latin typeface="Arial" charset="0"/>
              </a:rPr>
              <a:t>			PE = 387,338 panes </a:t>
            </a:r>
            <a:endParaRPr lang="es-ES" sz="2200" smtClean="0">
              <a:latin typeface="Arial" charset="0"/>
            </a:endParaRPr>
          </a:p>
        </p:txBody>
      </p:sp>
      <p:sp>
        <p:nvSpPr>
          <p:cNvPr id="55300" name="Rectangle 3"/>
          <p:cNvSpPr>
            <a:spLocks/>
          </p:cNvSpPr>
          <p:nvPr/>
        </p:nvSpPr>
        <p:spPr bwMode="auto">
          <a:xfrm>
            <a:off x="1979613" y="765175"/>
            <a:ext cx="6923087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MX" sz="3600" b="1">
                <a:solidFill>
                  <a:schemeClr val="tx2"/>
                </a:solidFill>
              </a:rPr>
              <a:t>ANÁLISIS FINANCIERO</a:t>
            </a:r>
            <a:endParaRPr lang="es-ES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5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" t="1601"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6" name="Rectangle 3"/>
          <p:cNvSpPr>
            <a:spLocks noGrp="1"/>
          </p:cNvSpPr>
          <p:nvPr>
            <p:ph type="body" idx="1"/>
          </p:nvPr>
        </p:nvSpPr>
        <p:spPr>
          <a:xfrm>
            <a:off x="900113" y="1916113"/>
            <a:ext cx="7724775" cy="4389437"/>
          </a:xfrm>
        </p:spPr>
        <p:txBody>
          <a:bodyPr/>
          <a:lstStyle/>
          <a:p>
            <a:r>
              <a:rPr lang="es-MX" b="1" smtClean="0">
                <a:latin typeface="Arial" charset="0"/>
              </a:rPr>
              <a:t>Demanda proyectada:</a:t>
            </a:r>
          </a:p>
          <a:p>
            <a:pPr lvl="1"/>
            <a:endParaRPr lang="es-MX" sz="2600" b="1" smtClean="0">
              <a:latin typeface="Arial" charset="0"/>
            </a:endParaRPr>
          </a:p>
          <a:p>
            <a:pPr lvl="1"/>
            <a:endParaRPr lang="es-ES" sz="2600" b="1" smtClean="0">
              <a:latin typeface="Arial" charset="0"/>
            </a:endParaRPr>
          </a:p>
        </p:txBody>
      </p:sp>
      <p:pic>
        <p:nvPicPr>
          <p:cNvPr id="57347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68313" y="2781300"/>
            <a:ext cx="8353425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7349" name="Rectangle 3"/>
          <p:cNvSpPr>
            <a:spLocks/>
          </p:cNvSpPr>
          <p:nvPr/>
        </p:nvSpPr>
        <p:spPr bwMode="auto">
          <a:xfrm>
            <a:off x="1979613" y="908050"/>
            <a:ext cx="6923087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MX" sz="3600" b="1">
                <a:solidFill>
                  <a:schemeClr val="tx2"/>
                </a:solidFill>
              </a:rPr>
              <a:t>INGRESOS</a:t>
            </a:r>
            <a:endParaRPr lang="es-ES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3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" t="1601"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4" name="Rectangle 3"/>
          <p:cNvSpPr>
            <a:spLocks noGrp="1"/>
          </p:cNvSpPr>
          <p:nvPr>
            <p:ph type="body" idx="1"/>
          </p:nvPr>
        </p:nvSpPr>
        <p:spPr>
          <a:xfrm>
            <a:off x="971550" y="1935163"/>
            <a:ext cx="7715250" cy="4389437"/>
          </a:xfrm>
        </p:spPr>
        <p:txBody>
          <a:bodyPr/>
          <a:lstStyle/>
          <a:p>
            <a:r>
              <a:rPr lang="es-MX" b="1" smtClean="0">
                <a:latin typeface="Arial" charset="0"/>
              </a:rPr>
              <a:t>Valor de desecho:</a:t>
            </a:r>
          </a:p>
          <a:p>
            <a:endParaRPr lang="es-ES" b="1" smtClean="0">
              <a:latin typeface="Arial" charset="0"/>
            </a:endParaRPr>
          </a:p>
        </p:txBody>
      </p:sp>
      <p:pic>
        <p:nvPicPr>
          <p:cNvPr id="5939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71550" y="2924175"/>
            <a:ext cx="7704138" cy="265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9397" name="Rectangle 3"/>
          <p:cNvSpPr>
            <a:spLocks/>
          </p:cNvSpPr>
          <p:nvPr/>
        </p:nvSpPr>
        <p:spPr bwMode="auto">
          <a:xfrm>
            <a:off x="1979613" y="908050"/>
            <a:ext cx="6923087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MX" sz="3600" b="1">
                <a:solidFill>
                  <a:schemeClr val="tx2"/>
                </a:solidFill>
              </a:rPr>
              <a:t>INGRESOS</a:t>
            </a:r>
            <a:endParaRPr lang="es-ES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1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" t="1601"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43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16013" y="2660650"/>
            <a:ext cx="7343775" cy="188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45" name="Rectangle 3"/>
          <p:cNvSpPr>
            <a:spLocks/>
          </p:cNvSpPr>
          <p:nvPr/>
        </p:nvSpPr>
        <p:spPr bwMode="auto">
          <a:xfrm>
            <a:off x="1979613" y="908050"/>
            <a:ext cx="6923087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MX" sz="3600" b="1">
                <a:solidFill>
                  <a:schemeClr val="tx2"/>
                </a:solidFill>
              </a:rPr>
              <a:t>INVERSIÓN INICIAL</a:t>
            </a:r>
            <a:endParaRPr lang="es-ES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489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" t="1601"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349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2205038"/>
            <a:ext cx="8208962" cy="3671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3493" name="Rectangle 3"/>
          <p:cNvSpPr>
            <a:spLocks/>
          </p:cNvSpPr>
          <p:nvPr/>
        </p:nvSpPr>
        <p:spPr bwMode="auto">
          <a:xfrm>
            <a:off x="1979613" y="908050"/>
            <a:ext cx="6923087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MX" sz="3600" b="1">
                <a:solidFill>
                  <a:schemeClr val="tx2"/>
                </a:solidFill>
              </a:rPr>
              <a:t>CAPITAL DE TRABAJO</a:t>
            </a:r>
            <a:endParaRPr lang="es-ES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537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" t="1601"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38" name="Rectangle 3"/>
          <p:cNvSpPr>
            <a:spLocks noGrp="1"/>
          </p:cNvSpPr>
          <p:nvPr>
            <p:ph type="body" idx="1"/>
          </p:nvPr>
        </p:nvSpPr>
        <p:spPr>
          <a:xfrm>
            <a:off x="468313" y="1916113"/>
            <a:ext cx="8229600" cy="4389437"/>
          </a:xfrm>
        </p:spPr>
        <p:txBody>
          <a:bodyPr/>
          <a:lstStyle/>
          <a:p>
            <a:r>
              <a:rPr lang="es-MX" b="1" smtClean="0">
                <a:latin typeface="Arial" charset="0"/>
              </a:rPr>
              <a:t>Modelo CAPM</a:t>
            </a:r>
            <a:r>
              <a:rPr lang="es-MX" smtClean="0">
                <a:latin typeface="Arial" charset="0"/>
              </a:rPr>
              <a:t> </a:t>
            </a:r>
          </a:p>
          <a:p>
            <a:pPr lvl="2"/>
            <a:endParaRPr lang="es-ES" sz="800" smtClean="0">
              <a:latin typeface="Arial" charset="0"/>
            </a:endParaRPr>
          </a:p>
          <a:p>
            <a:pPr lvl="2"/>
            <a:r>
              <a:rPr lang="es-ES" smtClean="0">
                <a:latin typeface="Arial" charset="0"/>
              </a:rPr>
              <a:t>Ke =  rf + β (rm – rf ) + rp</a:t>
            </a:r>
            <a:endParaRPr lang="es-MX" smtClean="0">
              <a:latin typeface="Arial" charset="0"/>
            </a:endParaRPr>
          </a:p>
          <a:p>
            <a:pPr lvl="1"/>
            <a:endParaRPr lang="es-ES" smtClean="0">
              <a:latin typeface="Arial" charset="0"/>
            </a:endParaRPr>
          </a:p>
        </p:txBody>
      </p:sp>
      <p:pic>
        <p:nvPicPr>
          <p:cNvPr id="6553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19475" y="3368675"/>
            <a:ext cx="2808288" cy="2338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5541" name="Rectangle 3"/>
          <p:cNvSpPr>
            <a:spLocks/>
          </p:cNvSpPr>
          <p:nvPr/>
        </p:nvSpPr>
        <p:spPr bwMode="auto">
          <a:xfrm>
            <a:off x="1979613" y="908050"/>
            <a:ext cx="6923087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MX" sz="3600" b="1">
                <a:solidFill>
                  <a:schemeClr val="tx2"/>
                </a:solidFill>
              </a:rPr>
              <a:t>TASA DE DESCUENTO</a:t>
            </a:r>
            <a:endParaRPr lang="es-ES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5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" t="1601"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7589" name="Rectangle 3"/>
          <p:cNvSpPr>
            <a:spLocks/>
          </p:cNvSpPr>
          <p:nvPr/>
        </p:nvSpPr>
        <p:spPr bwMode="auto">
          <a:xfrm>
            <a:off x="2051050" y="692150"/>
            <a:ext cx="6923088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MX" sz="3600" b="1">
                <a:solidFill>
                  <a:schemeClr val="tx2"/>
                </a:solidFill>
              </a:rPr>
              <a:t>FLUJOS DE CAJA</a:t>
            </a:r>
            <a:endParaRPr lang="es-ES" sz="3600" b="1">
              <a:solidFill>
                <a:schemeClr val="tx2"/>
              </a:solidFill>
            </a:endParaRPr>
          </a:p>
        </p:txBody>
      </p:sp>
      <p:pic>
        <p:nvPicPr>
          <p:cNvPr id="67592" name="Picture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63713" y="1557338"/>
            <a:ext cx="6624637" cy="4873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898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" t="1601"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0899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11413" y="2997200"/>
            <a:ext cx="5329237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0" name="Rectangle 3"/>
          <p:cNvSpPr>
            <a:spLocks/>
          </p:cNvSpPr>
          <p:nvPr/>
        </p:nvSpPr>
        <p:spPr bwMode="auto">
          <a:xfrm>
            <a:off x="1979613" y="908050"/>
            <a:ext cx="6923087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MX" sz="3600" b="1">
                <a:solidFill>
                  <a:schemeClr val="tx2"/>
                </a:solidFill>
              </a:rPr>
              <a:t>VAN Y TIR</a:t>
            </a:r>
            <a:endParaRPr lang="es-ES" sz="3600" b="1">
              <a:solidFill>
                <a:schemeClr val="tx2"/>
              </a:solidFill>
            </a:endParaRPr>
          </a:p>
        </p:txBody>
      </p:sp>
      <p:sp>
        <p:nvSpPr>
          <p:cNvPr id="80901" name="Rectangle 3"/>
          <p:cNvSpPr>
            <a:spLocks/>
          </p:cNvSpPr>
          <p:nvPr/>
        </p:nvSpPr>
        <p:spPr bwMode="auto">
          <a:xfrm>
            <a:off x="1476375" y="1989138"/>
            <a:ext cx="6923088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eaLnBrk="0" hangingPunct="0"/>
            <a:r>
              <a:rPr lang="es-MX" sz="2600" b="1">
                <a:solidFill>
                  <a:schemeClr val="tx2"/>
                </a:solidFill>
              </a:rPr>
              <a:t>VAN: </a:t>
            </a:r>
            <a:r>
              <a:rPr lang="es-MX" sz="2600">
                <a:solidFill>
                  <a:schemeClr val="tx2"/>
                </a:solidFill>
              </a:rPr>
              <a:t>US$9,670</a:t>
            </a:r>
            <a:br>
              <a:rPr lang="es-MX" sz="2600">
                <a:solidFill>
                  <a:schemeClr val="tx2"/>
                </a:solidFill>
              </a:rPr>
            </a:br>
            <a:r>
              <a:rPr lang="es-MX" sz="2600" b="1">
                <a:solidFill>
                  <a:schemeClr val="tx2"/>
                </a:solidFill>
              </a:rPr>
              <a:t>TIR: 	</a:t>
            </a:r>
            <a:r>
              <a:rPr lang="es-MX" sz="2600">
                <a:solidFill>
                  <a:schemeClr val="tx2"/>
                </a:solidFill>
              </a:rPr>
              <a:t>33.38%</a:t>
            </a:r>
            <a:endParaRPr lang="es-ES" sz="260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3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" t="1601"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637" name="Rectangle 3"/>
          <p:cNvSpPr>
            <a:spLocks/>
          </p:cNvSpPr>
          <p:nvPr/>
        </p:nvSpPr>
        <p:spPr bwMode="auto">
          <a:xfrm>
            <a:off x="2411413" y="908050"/>
            <a:ext cx="5329237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MX" sz="3600" b="1">
                <a:solidFill>
                  <a:schemeClr val="tx2"/>
                </a:solidFill>
              </a:rPr>
              <a:t>PAYBACK</a:t>
            </a:r>
            <a:endParaRPr lang="es-ES" sz="3600" b="1">
              <a:solidFill>
                <a:schemeClr val="tx2"/>
              </a:solidFill>
            </a:endParaRPr>
          </a:p>
        </p:txBody>
      </p:sp>
      <p:pic>
        <p:nvPicPr>
          <p:cNvPr id="69638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87450" y="2565400"/>
            <a:ext cx="7345363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10 Título"/>
          <p:cNvSpPr>
            <a:spLocks noGrp="1"/>
          </p:cNvSpPr>
          <p:nvPr>
            <p:ph type="title"/>
          </p:nvPr>
        </p:nvSpPr>
        <p:spPr>
          <a:xfrm>
            <a:off x="468313" y="1412875"/>
            <a:ext cx="8229600" cy="709613"/>
          </a:xfrm>
        </p:spPr>
        <p:txBody>
          <a:bodyPr/>
          <a:lstStyle/>
          <a:p>
            <a:pPr algn="ctr"/>
            <a:r>
              <a:rPr lang="en-US" sz="3600" b="1" smtClean="0">
                <a:latin typeface="Arial" charset="0"/>
              </a:rPr>
              <a:t>ÍNDICE</a:t>
            </a:r>
            <a:endParaRPr lang="es-EC" sz="3600" b="1" smtClean="0">
              <a:latin typeface="Arial" charset="0"/>
            </a:endParaRPr>
          </a:p>
        </p:txBody>
      </p:sp>
      <p:sp>
        <p:nvSpPr>
          <p:cNvPr id="18435" name="11 Marcador de contenido"/>
          <p:cNvSpPr>
            <a:spLocks noGrp="1"/>
          </p:cNvSpPr>
          <p:nvPr>
            <p:ph idx="1"/>
          </p:nvPr>
        </p:nvSpPr>
        <p:spPr>
          <a:xfrm>
            <a:off x="1116013" y="2492375"/>
            <a:ext cx="7129462" cy="2857500"/>
          </a:xfrm>
        </p:spPr>
        <p:txBody>
          <a:bodyPr/>
          <a:lstStyle/>
          <a:p>
            <a:pPr>
              <a:buFont typeface="Wingdings 2" pitchFamily="18" charset="2"/>
              <a:buNone/>
            </a:pPr>
            <a:r>
              <a:rPr lang="es-EC" smtClean="0">
                <a:latin typeface="Arial" charset="0"/>
              </a:rPr>
              <a:t>1.- Introducción</a:t>
            </a:r>
          </a:p>
          <a:p>
            <a:pPr>
              <a:buFont typeface="Wingdings 2" pitchFamily="18" charset="2"/>
              <a:buNone/>
            </a:pPr>
            <a:r>
              <a:rPr lang="es-EC" smtClean="0">
                <a:latin typeface="Arial" charset="0"/>
              </a:rPr>
              <a:t>2.- Investigación de Mercado</a:t>
            </a:r>
          </a:p>
          <a:p>
            <a:pPr>
              <a:buFont typeface="Wingdings 2" pitchFamily="18" charset="2"/>
              <a:buNone/>
            </a:pPr>
            <a:r>
              <a:rPr lang="es-EC" smtClean="0">
                <a:latin typeface="Arial" charset="0"/>
              </a:rPr>
              <a:t>3.- Análisis Técnico</a:t>
            </a:r>
          </a:p>
          <a:p>
            <a:pPr>
              <a:buFont typeface="Wingdings 2" pitchFamily="18" charset="2"/>
              <a:buNone/>
            </a:pPr>
            <a:r>
              <a:rPr lang="es-EC" smtClean="0">
                <a:latin typeface="Arial" charset="0"/>
              </a:rPr>
              <a:t>4.- Estudio Organizacional</a:t>
            </a:r>
          </a:p>
          <a:p>
            <a:pPr>
              <a:buFont typeface="Wingdings 2" pitchFamily="18" charset="2"/>
              <a:buNone/>
            </a:pPr>
            <a:r>
              <a:rPr lang="es-EC" smtClean="0">
                <a:latin typeface="Arial" charset="0"/>
              </a:rPr>
              <a:t>5.- Análisis Financiero</a:t>
            </a:r>
          </a:p>
          <a:p>
            <a:pPr>
              <a:buFont typeface="Wingdings 2" pitchFamily="18" charset="2"/>
              <a:buNone/>
            </a:pPr>
            <a:r>
              <a:rPr lang="es-EC" smtClean="0">
                <a:latin typeface="Arial" charset="0"/>
              </a:rPr>
              <a:t>6.- Conclusiones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81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" t="1601"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682" name="Rectangle 3"/>
          <p:cNvSpPr>
            <a:spLocks noGrp="1"/>
          </p:cNvSpPr>
          <p:nvPr>
            <p:ph type="body" idx="1"/>
          </p:nvPr>
        </p:nvSpPr>
        <p:spPr>
          <a:xfrm>
            <a:off x="179388" y="1628775"/>
            <a:ext cx="4391025" cy="4173538"/>
          </a:xfrm>
        </p:spPr>
        <p:txBody>
          <a:bodyPr/>
          <a:lstStyle/>
          <a:p>
            <a:r>
              <a:rPr lang="es-MX" b="1" smtClean="0">
                <a:latin typeface="Arial" charset="0"/>
              </a:rPr>
              <a:t>Variable: Precio</a:t>
            </a:r>
          </a:p>
          <a:p>
            <a:pPr lvl="1"/>
            <a:r>
              <a:rPr lang="es-MX" sz="1900" smtClean="0">
                <a:latin typeface="Arial" charset="0"/>
              </a:rPr>
              <a:t>Incremento de US$0.22 </a:t>
            </a:r>
          </a:p>
          <a:p>
            <a:pPr lvl="1">
              <a:buFont typeface="Wingdings 2" pitchFamily="18" charset="2"/>
              <a:buNone/>
            </a:pPr>
            <a:r>
              <a:rPr lang="es-MX" sz="1900" smtClean="0">
                <a:latin typeface="Arial" charset="0"/>
              </a:rPr>
              <a:t>	a US$0.25 por pan</a:t>
            </a:r>
          </a:p>
          <a:p>
            <a:pPr lvl="1"/>
            <a:r>
              <a:rPr lang="es-MX" sz="1900" smtClean="0">
                <a:latin typeface="Arial" charset="0"/>
              </a:rPr>
              <a:t>Resultado:</a:t>
            </a:r>
          </a:p>
          <a:p>
            <a:pPr lvl="1"/>
            <a:endParaRPr lang="es-MX" sz="1900" smtClean="0">
              <a:latin typeface="Arial" charset="0"/>
            </a:endParaRPr>
          </a:p>
          <a:p>
            <a:pPr lvl="1">
              <a:buFont typeface="Wingdings 2" pitchFamily="18" charset="2"/>
              <a:buNone/>
            </a:pPr>
            <a:r>
              <a:rPr lang="es-MX" sz="1900" smtClean="0">
                <a:latin typeface="Arial" charset="0"/>
              </a:rPr>
              <a:t>	VAN: US$42,247</a:t>
            </a:r>
          </a:p>
          <a:p>
            <a:pPr lvl="1">
              <a:buFont typeface="Wingdings 2" pitchFamily="18" charset="2"/>
              <a:buNone/>
            </a:pPr>
            <a:r>
              <a:rPr lang="es-MX" sz="1900" smtClean="0">
                <a:latin typeface="Arial" charset="0"/>
              </a:rPr>
              <a:t>	TIR: 85.24%</a:t>
            </a:r>
          </a:p>
          <a:p>
            <a:pPr lvl="1"/>
            <a:endParaRPr lang="es-ES" sz="1900" smtClean="0">
              <a:latin typeface="Arial" charset="0"/>
            </a:endParaRPr>
          </a:p>
        </p:txBody>
      </p:sp>
      <p:sp>
        <p:nvSpPr>
          <p:cNvPr id="71685" name="Rectangle 3"/>
          <p:cNvSpPr>
            <a:spLocks/>
          </p:cNvSpPr>
          <p:nvPr/>
        </p:nvSpPr>
        <p:spPr bwMode="auto">
          <a:xfrm>
            <a:off x="2339975" y="765175"/>
            <a:ext cx="65532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EC" sz="3600" b="1">
                <a:solidFill>
                  <a:schemeClr val="tx2"/>
                </a:solidFill>
              </a:rPr>
              <a:t>ANÁLISIS DE SENSIBILIDAD</a:t>
            </a:r>
            <a:endParaRPr lang="es-ES" sz="3600" b="1">
              <a:solidFill>
                <a:schemeClr val="tx2"/>
              </a:solidFill>
            </a:endParaRPr>
          </a:p>
        </p:txBody>
      </p:sp>
      <p:pic>
        <p:nvPicPr>
          <p:cNvPr id="71686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5375" y="1844675"/>
            <a:ext cx="5330825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946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333" t="1601"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947" name="Rectangle 3"/>
          <p:cNvSpPr>
            <a:spLocks noGrp="1"/>
          </p:cNvSpPr>
          <p:nvPr>
            <p:ph type="body" idx="4294967295"/>
          </p:nvPr>
        </p:nvSpPr>
        <p:spPr>
          <a:xfrm>
            <a:off x="179388" y="1628775"/>
            <a:ext cx="4391025" cy="4173538"/>
          </a:xfrm>
        </p:spPr>
        <p:txBody>
          <a:bodyPr/>
          <a:lstStyle/>
          <a:p>
            <a:r>
              <a:rPr lang="es-MX" b="1" smtClean="0">
                <a:latin typeface="Arial" charset="0"/>
              </a:rPr>
              <a:t>Variable: Cantidad</a:t>
            </a:r>
          </a:p>
          <a:p>
            <a:pPr lvl="1"/>
            <a:r>
              <a:rPr lang="es-MX" sz="1900" smtClean="0">
                <a:latin typeface="Arial" charset="0"/>
              </a:rPr>
              <a:t>Precio permanece en</a:t>
            </a:r>
          </a:p>
          <a:p>
            <a:pPr lvl="1">
              <a:buFont typeface="Wingdings 2" pitchFamily="18" charset="2"/>
              <a:buNone/>
            </a:pPr>
            <a:r>
              <a:rPr lang="es-MX" sz="1900" smtClean="0">
                <a:latin typeface="Arial" charset="0"/>
              </a:rPr>
              <a:t>	US$0.22 por pan.</a:t>
            </a:r>
          </a:p>
          <a:p>
            <a:pPr lvl="1"/>
            <a:r>
              <a:rPr lang="es-MX" sz="1900" smtClean="0">
                <a:latin typeface="Arial" charset="0"/>
              </a:rPr>
              <a:t>Producción = Cap. Max.</a:t>
            </a:r>
          </a:p>
          <a:p>
            <a:pPr lvl="1">
              <a:buFont typeface="Wingdings 2" pitchFamily="18" charset="2"/>
              <a:buNone/>
            </a:pPr>
            <a:r>
              <a:rPr lang="es-MX" sz="1900" smtClean="0">
                <a:latin typeface="Arial" charset="0"/>
              </a:rPr>
              <a:t>	Crece 10% anual a </a:t>
            </a:r>
          </a:p>
          <a:p>
            <a:pPr lvl="1">
              <a:buFont typeface="Wingdings 2" pitchFamily="18" charset="2"/>
              <a:buNone/>
            </a:pPr>
            <a:r>
              <a:rPr lang="es-MX" sz="1900" smtClean="0">
                <a:latin typeface="Arial" charset="0"/>
              </a:rPr>
              <a:t>	partir año 3.</a:t>
            </a:r>
          </a:p>
          <a:p>
            <a:pPr lvl="1"/>
            <a:r>
              <a:rPr lang="es-MX" sz="1900" smtClean="0">
                <a:latin typeface="Arial" charset="0"/>
              </a:rPr>
              <a:t>Resultado:</a:t>
            </a:r>
          </a:p>
          <a:p>
            <a:pPr lvl="1"/>
            <a:endParaRPr lang="es-MX" sz="1900" smtClean="0">
              <a:latin typeface="Arial" charset="0"/>
            </a:endParaRPr>
          </a:p>
          <a:p>
            <a:pPr lvl="1">
              <a:buFont typeface="Wingdings 2" pitchFamily="18" charset="2"/>
              <a:buNone/>
            </a:pPr>
            <a:r>
              <a:rPr lang="es-MX" sz="1900" smtClean="0">
                <a:latin typeface="Arial" charset="0"/>
              </a:rPr>
              <a:t>	VAN: US$37,269</a:t>
            </a:r>
          </a:p>
          <a:p>
            <a:pPr lvl="1">
              <a:buFont typeface="Wingdings 2" pitchFamily="18" charset="2"/>
              <a:buNone/>
            </a:pPr>
            <a:r>
              <a:rPr lang="es-MX" sz="1900" smtClean="0">
                <a:latin typeface="Arial" charset="0"/>
              </a:rPr>
              <a:t>	TIR: 86.23%</a:t>
            </a:r>
          </a:p>
          <a:p>
            <a:pPr lvl="1"/>
            <a:endParaRPr lang="es-ES" sz="1900" smtClean="0">
              <a:latin typeface="Arial" charset="0"/>
            </a:endParaRPr>
          </a:p>
        </p:txBody>
      </p:sp>
      <p:sp>
        <p:nvSpPr>
          <p:cNvPr id="82948" name="Rectangle 3"/>
          <p:cNvSpPr>
            <a:spLocks/>
          </p:cNvSpPr>
          <p:nvPr/>
        </p:nvSpPr>
        <p:spPr bwMode="auto">
          <a:xfrm>
            <a:off x="2339975" y="765175"/>
            <a:ext cx="6553200" cy="65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s-EC" sz="3600" b="1">
                <a:solidFill>
                  <a:schemeClr val="tx2"/>
                </a:solidFill>
              </a:rPr>
              <a:t>ANÁLISIS DE SENSIBILIDAD</a:t>
            </a:r>
            <a:endParaRPr lang="es-ES" sz="3600" b="1">
              <a:solidFill>
                <a:schemeClr val="tx2"/>
              </a:solidFill>
            </a:endParaRPr>
          </a:p>
        </p:txBody>
      </p:sp>
      <p:pic>
        <p:nvPicPr>
          <p:cNvPr id="82950" name="Picture 6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35375" y="1844675"/>
            <a:ext cx="53292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29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3730" name="5 Marcador de contenido"/>
          <p:cNvSpPr>
            <a:spLocks noGrp="1"/>
          </p:cNvSpPr>
          <p:nvPr>
            <p:ph idx="1"/>
          </p:nvPr>
        </p:nvSpPr>
        <p:spPr>
          <a:xfrm>
            <a:off x="468313" y="1773238"/>
            <a:ext cx="8229600" cy="4429125"/>
          </a:xfrm>
        </p:spPr>
        <p:txBody>
          <a:bodyPr/>
          <a:lstStyle/>
          <a:p>
            <a:pPr marL="742950" lvl="1" indent="-285750" algn="just"/>
            <a:r>
              <a:rPr lang="es-ES" sz="2200" smtClean="0">
                <a:latin typeface="Arial" charset="0"/>
              </a:rPr>
              <a:t>Viable en Demanda Potencial: 97.3% - Desean recibir pan artesanal caliente en su domicilio.</a:t>
            </a:r>
          </a:p>
          <a:p>
            <a:pPr lvl="2" algn="just"/>
            <a:endParaRPr lang="es-ES" sz="1000" smtClean="0">
              <a:latin typeface="Arial" charset="0"/>
            </a:endParaRPr>
          </a:p>
          <a:p>
            <a:pPr marL="742950" lvl="1" indent="-285750" algn="just"/>
            <a:r>
              <a:rPr lang="es-MX" sz="2200" smtClean="0">
                <a:latin typeface="Arial" charset="0"/>
              </a:rPr>
              <a:t>El modelo de negocios del proyecto incluye exclusivamente el horneo y distribución de pan artesanal.</a:t>
            </a:r>
          </a:p>
          <a:p>
            <a:pPr lvl="2" algn="just"/>
            <a:endParaRPr lang="es-MX" sz="1000" smtClean="0">
              <a:latin typeface="Arial" charset="0"/>
            </a:endParaRPr>
          </a:p>
          <a:p>
            <a:pPr marL="742950" lvl="1" indent="-285750" algn="just"/>
            <a:r>
              <a:rPr lang="es-MX" sz="2200" smtClean="0">
                <a:latin typeface="Arial" charset="0"/>
              </a:rPr>
              <a:t>La materia prima es el pan preelaborado será adquirido de proveedores especializados en panificación.</a:t>
            </a:r>
          </a:p>
          <a:p>
            <a:pPr marL="742950" lvl="1" indent="-285750" algn="just">
              <a:buFont typeface="Wingdings 2" pitchFamily="18" charset="2"/>
              <a:buNone/>
            </a:pPr>
            <a:endParaRPr lang="es-MX" sz="1000" smtClean="0">
              <a:latin typeface="Arial" charset="0"/>
            </a:endParaRPr>
          </a:p>
          <a:p>
            <a:pPr marL="742950" lvl="1" indent="-285750" algn="just"/>
            <a:r>
              <a:rPr lang="es-ES" sz="2200" smtClean="0">
                <a:latin typeface="Arial" charset="0"/>
              </a:rPr>
              <a:t>Disposición a pagar: Precio por encima del promedio US$0.25.</a:t>
            </a:r>
          </a:p>
          <a:p>
            <a:pPr marL="742950" lvl="1" indent="-285750" algn="just">
              <a:buFont typeface="Wingdings 2" pitchFamily="18" charset="2"/>
              <a:buNone/>
            </a:pPr>
            <a:endParaRPr lang="es-ES" sz="1000" smtClean="0">
              <a:latin typeface="Arial" charset="0"/>
            </a:endParaRPr>
          </a:p>
          <a:p>
            <a:pPr marL="742950" lvl="1" indent="-285750" algn="just"/>
            <a:r>
              <a:rPr lang="es-EC" sz="2200" smtClean="0">
                <a:latin typeface="Arial" charset="0"/>
              </a:rPr>
              <a:t>Iniciar operaciones con un horno y adquirir un segundo en el período 3.</a:t>
            </a:r>
            <a:endParaRPr lang="es-ES" sz="2500" smtClean="0">
              <a:latin typeface="Arial" charset="0"/>
            </a:endParaRPr>
          </a:p>
        </p:txBody>
      </p:sp>
      <p:sp>
        <p:nvSpPr>
          <p:cNvPr id="73731" name="10 Título"/>
          <p:cNvSpPr>
            <a:spLocks noGrp="1"/>
          </p:cNvSpPr>
          <p:nvPr>
            <p:ph type="title"/>
          </p:nvPr>
        </p:nvSpPr>
        <p:spPr>
          <a:xfrm>
            <a:off x="468313" y="836613"/>
            <a:ext cx="8229600" cy="638175"/>
          </a:xfrm>
        </p:spPr>
        <p:txBody>
          <a:bodyPr/>
          <a:lstStyle/>
          <a:p>
            <a:pPr algn="ctr"/>
            <a:r>
              <a:rPr lang="en-US" sz="3600" b="1" smtClean="0">
                <a:latin typeface="Arial" charset="0"/>
              </a:rPr>
              <a:t>CONCLUSIONES</a:t>
            </a:r>
            <a:endParaRPr lang="es-EC" sz="3600" b="1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7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5778" name="5 Marcador de contenido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3786187"/>
          </a:xfrm>
        </p:spPr>
        <p:txBody>
          <a:bodyPr/>
          <a:lstStyle/>
          <a:p>
            <a:pPr marL="742950" lvl="1" indent="-285750"/>
            <a:r>
              <a:rPr lang="es-ES" sz="2200" smtClean="0">
                <a:latin typeface="Arial" charset="0"/>
              </a:rPr>
              <a:t>Localización del centro de distribución: La Aurora, debido a los costos, disponibilidad del terreno, cercanías a la fuente de materia prima y otros costos asociados.</a:t>
            </a:r>
          </a:p>
          <a:p>
            <a:pPr marL="742950" lvl="1" indent="-285750">
              <a:buFont typeface="Wingdings 2" pitchFamily="18" charset="2"/>
              <a:buNone/>
            </a:pPr>
            <a:endParaRPr lang="es-ES" sz="1000" smtClean="0">
              <a:latin typeface="Arial" charset="0"/>
            </a:endParaRPr>
          </a:p>
          <a:p>
            <a:pPr marL="742950" lvl="1" indent="-285750"/>
            <a:r>
              <a:rPr lang="es-ES" sz="2200" smtClean="0">
                <a:latin typeface="Arial" charset="0"/>
              </a:rPr>
              <a:t>TIR supera en 16.31% a TMAR del 17.07%.</a:t>
            </a:r>
          </a:p>
          <a:p>
            <a:pPr marL="742950" lvl="1" indent="-285750">
              <a:buFont typeface="Wingdings 2" pitchFamily="18" charset="2"/>
              <a:buNone/>
            </a:pPr>
            <a:endParaRPr lang="es-ES" sz="1000" smtClean="0">
              <a:latin typeface="Arial" charset="0"/>
            </a:endParaRPr>
          </a:p>
          <a:p>
            <a:pPr marL="742950" lvl="1" indent="-285750"/>
            <a:r>
              <a:rPr lang="es-ES" sz="2200" smtClean="0">
                <a:latin typeface="Arial" charset="0"/>
              </a:rPr>
              <a:t>Período de recuperación de la inversión: 5 año.</a:t>
            </a:r>
          </a:p>
          <a:p>
            <a:pPr marL="742950" lvl="1" indent="-285750"/>
            <a:endParaRPr lang="es-ES" sz="1000" smtClean="0">
              <a:latin typeface="Arial" charset="0"/>
            </a:endParaRPr>
          </a:p>
          <a:p>
            <a:pPr marL="742950" lvl="1" indent="-285750"/>
            <a:r>
              <a:rPr lang="es-ES" sz="2200" smtClean="0">
                <a:latin typeface="Arial" charset="0"/>
              </a:rPr>
              <a:t>VAN: US$9,670.</a:t>
            </a:r>
          </a:p>
          <a:p>
            <a:pPr marL="742950" lvl="1" indent="-285750"/>
            <a:endParaRPr lang="es-ES" sz="1000" smtClean="0">
              <a:latin typeface="Arial" charset="0"/>
            </a:endParaRPr>
          </a:p>
          <a:p>
            <a:pPr marL="742950" lvl="1" indent="-285750"/>
            <a:r>
              <a:rPr lang="es-ES" sz="2200" smtClean="0">
                <a:latin typeface="Arial" charset="0"/>
              </a:rPr>
              <a:t>Variables sensibles: Precio y Cantidad.</a:t>
            </a:r>
          </a:p>
          <a:p>
            <a:pPr marL="742950" lvl="1" indent="-285750"/>
            <a:endParaRPr lang="es-ES" sz="1000" smtClean="0">
              <a:latin typeface="Arial" charset="0"/>
            </a:endParaRPr>
          </a:p>
          <a:p>
            <a:pPr marL="742950" lvl="1" indent="-285750"/>
            <a:r>
              <a:rPr lang="es-ES" sz="2200" smtClean="0">
                <a:latin typeface="Arial" charset="0"/>
              </a:rPr>
              <a:t>PanExpress es viable, rentable y ejecutable bajo los parámetros establecidos durante el período de estudio.</a:t>
            </a:r>
            <a:endParaRPr lang="es-EC" sz="2200" smtClean="0">
              <a:latin typeface="Arial" charset="0"/>
            </a:endParaRPr>
          </a:p>
          <a:p>
            <a:pPr lvl="2" algn="just"/>
            <a:endParaRPr lang="es-EC" sz="2200" smtClean="0">
              <a:latin typeface="Arial" charset="0"/>
            </a:endParaRPr>
          </a:p>
        </p:txBody>
      </p:sp>
      <p:sp>
        <p:nvSpPr>
          <p:cNvPr id="75780" name="10 Título"/>
          <p:cNvSpPr>
            <a:spLocks/>
          </p:cNvSpPr>
          <p:nvPr/>
        </p:nvSpPr>
        <p:spPr bwMode="auto">
          <a:xfrm>
            <a:off x="468313" y="836613"/>
            <a:ext cx="8229600" cy="638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n-US" sz="3600" b="1">
                <a:solidFill>
                  <a:schemeClr val="tx2"/>
                </a:solidFill>
              </a:rPr>
              <a:t>CONCLUSIONES</a:t>
            </a:r>
            <a:endParaRPr lang="es-EC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10 Título"/>
          <p:cNvSpPr>
            <a:spLocks noGrp="1"/>
          </p:cNvSpPr>
          <p:nvPr>
            <p:ph type="title"/>
          </p:nvPr>
        </p:nvSpPr>
        <p:spPr>
          <a:xfrm>
            <a:off x="468313" y="1196975"/>
            <a:ext cx="8229600" cy="638175"/>
          </a:xfrm>
        </p:spPr>
        <p:txBody>
          <a:bodyPr/>
          <a:lstStyle/>
          <a:p>
            <a:pPr algn="ctr"/>
            <a:r>
              <a:rPr lang="en-US" sz="3600" b="1" smtClean="0">
                <a:latin typeface="Arial" charset="0"/>
              </a:rPr>
              <a:t>INTRODUCCIÓN</a:t>
            </a:r>
            <a:endParaRPr lang="es-EC" sz="3600" b="1" smtClean="0">
              <a:latin typeface="Arial" charset="0"/>
            </a:endParaRPr>
          </a:p>
        </p:txBody>
      </p:sp>
      <p:sp>
        <p:nvSpPr>
          <p:cNvPr id="20483" name="4 Marcador de contenido"/>
          <p:cNvSpPr>
            <a:spLocks noGrp="1"/>
          </p:cNvSpPr>
          <p:nvPr>
            <p:ph idx="1"/>
          </p:nvPr>
        </p:nvSpPr>
        <p:spPr>
          <a:xfrm>
            <a:off x="971550" y="2205038"/>
            <a:ext cx="7715250" cy="3887787"/>
          </a:xfrm>
        </p:spPr>
        <p:txBody>
          <a:bodyPr/>
          <a:lstStyle/>
          <a:p>
            <a:r>
              <a:rPr lang="es-EC" sz="2400" smtClean="0">
                <a:latin typeface="Arial" charset="0"/>
              </a:rPr>
              <a:t>Análisis de la viabilidad de la inversión para la comercialización de pan artesanal en la vía a Samborondón.</a:t>
            </a:r>
          </a:p>
          <a:p>
            <a:pPr>
              <a:buFont typeface="Wingdings 2" pitchFamily="18" charset="2"/>
              <a:buNone/>
            </a:pPr>
            <a:endParaRPr lang="es-EC" sz="2400" smtClean="0">
              <a:latin typeface="Arial" charset="0"/>
            </a:endParaRPr>
          </a:p>
          <a:p>
            <a:r>
              <a:rPr lang="es-EC" sz="2400" smtClean="0">
                <a:latin typeface="Arial" charset="0"/>
              </a:rPr>
              <a:t>Justificación: Por qué?</a:t>
            </a:r>
          </a:p>
          <a:p>
            <a:pPr lvl="1">
              <a:buFont typeface="Arial" charset="0"/>
              <a:buChar char="•"/>
            </a:pPr>
            <a:r>
              <a:rPr lang="es-EC" smtClean="0">
                <a:latin typeface="Arial" charset="0"/>
              </a:rPr>
              <a:t>Desarrollo Urbanístico del sector</a:t>
            </a:r>
          </a:p>
          <a:p>
            <a:pPr lvl="1">
              <a:buFont typeface="Arial" charset="0"/>
              <a:buChar char="•"/>
            </a:pPr>
            <a:r>
              <a:rPr lang="es-EC" smtClean="0">
                <a:latin typeface="Arial" charset="0"/>
              </a:rPr>
              <a:t>Distancias</a:t>
            </a:r>
          </a:p>
          <a:p>
            <a:pPr lvl="1">
              <a:buFont typeface="Arial" charset="0"/>
              <a:buChar char="•"/>
            </a:pPr>
            <a:r>
              <a:rPr lang="es-EC" smtClean="0">
                <a:latin typeface="Arial" charset="0"/>
              </a:rPr>
              <a:t>Acceso al producto</a:t>
            </a:r>
          </a:p>
          <a:p>
            <a:pPr lvl="1">
              <a:buFont typeface="Arial" charset="0"/>
              <a:buChar char="•"/>
            </a:pPr>
            <a:r>
              <a:rPr lang="es-EC" smtClean="0">
                <a:latin typeface="Arial" charset="0"/>
              </a:rPr>
              <a:t> Costumbres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10 Título"/>
          <p:cNvSpPr>
            <a:spLocks noGrp="1"/>
          </p:cNvSpPr>
          <p:nvPr>
            <p:ph type="title"/>
          </p:nvPr>
        </p:nvSpPr>
        <p:spPr>
          <a:xfrm>
            <a:off x="468313" y="692150"/>
            <a:ext cx="8229600" cy="708025"/>
          </a:xfrm>
        </p:spPr>
        <p:txBody>
          <a:bodyPr/>
          <a:lstStyle/>
          <a:p>
            <a:pPr algn="ctr"/>
            <a:r>
              <a:rPr lang="en-US" sz="3600" b="1" smtClean="0">
                <a:latin typeface="Arial" charset="0"/>
              </a:rPr>
              <a:t>PRODUCTO </a:t>
            </a:r>
            <a:endParaRPr lang="es-EC" sz="3600" b="1" smtClean="0">
              <a:latin typeface="Arial" charset="0"/>
            </a:endParaRPr>
          </a:p>
        </p:txBody>
      </p:sp>
      <p:sp>
        <p:nvSpPr>
          <p:cNvPr id="22531" name="4 Marcador de contenido"/>
          <p:cNvSpPr>
            <a:spLocks noGrp="1"/>
          </p:cNvSpPr>
          <p:nvPr>
            <p:ph idx="1"/>
          </p:nvPr>
        </p:nvSpPr>
        <p:spPr>
          <a:xfrm>
            <a:off x="539750" y="1700213"/>
            <a:ext cx="8229600" cy="4708525"/>
          </a:xfrm>
        </p:spPr>
        <p:txBody>
          <a:bodyPr/>
          <a:lstStyle/>
          <a:p>
            <a:r>
              <a:rPr lang="es-EC" sz="2400" b="1" smtClean="0">
                <a:latin typeface="Arial" charset="0"/>
              </a:rPr>
              <a:t>TANGIBLE:</a:t>
            </a:r>
            <a:r>
              <a:rPr lang="es-EC" sz="2400" smtClean="0">
                <a:latin typeface="Arial" charset="0"/>
              </a:rPr>
              <a:t> Pan Artesanal con 5 variedades</a:t>
            </a:r>
            <a:r>
              <a:rPr lang="es-EC" smtClean="0">
                <a:latin typeface="Arial" charset="0"/>
              </a:rPr>
              <a:t>.</a:t>
            </a:r>
          </a:p>
          <a:p>
            <a:pPr>
              <a:buFont typeface="Wingdings 2" pitchFamily="18" charset="2"/>
              <a:buNone/>
            </a:pPr>
            <a:endParaRPr lang="es-EC" smtClean="0">
              <a:latin typeface="Arial" charset="0"/>
            </a:endParaRPr>
          </a:p>
        </p:txBody>
      </p:sp>
      <p:pic>
        <p:nvPicPr>
          <p:cNvPr id="22532" name="5 Imagen" descr="P1010805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9750" y="2420938"/>
            <a:ext cx="1071563" cy="803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3" name="6 CuadroTexto"/>
          <p:cNvSpPr txBox="1">
            <a:spLocks noChangeArrowheads="1"/>
          </p:cNvSpPr>
          <p:nvPr/>
        </p:nvSpPr>
        <p:spPr bwMode="auto">
          <a:xfrm>
            <a:off x="1908175" y="2565400"/>
            <a:ext cx="60007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C" b="1"/>
              <a:t>Enrollado:</a:t>
            </a:r>
            <a:r>
              <a:rPr lang="es-EC"/>
              <a:t> Crujiente pan de sal</a:t>
            </a:r>
          </a:p>
        </p:txBody>
      </p:sp>
      <p:pic>
        <p:nvPicPr>
          <p:cNvPr id="22534" name="7 Imagen" descr="P1010806.JP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499350" y="3052763"/>
            <a:ext cx="1073150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8 CuadroTexto"/>
          <p:cNvSpPr txBox="1">
            <a:spLocks noChangeArrowheads="1"/>
          </p:cNvSpPr>
          <p:nvPr/>
        </p:nvSpPr>
        <p:spPr bwMode="auto">
          <a:xfrm>
            <a:off x="1835150" y="3284538"/>
            <a:ext cx="55721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b="1"/>
              <a:t>Dulce:</a:t>
            </a:r>
            <a:r>
              <a:rPr lang="es-ES"/>
              <a:t> Suave pan espolvoreado con azúcar blanca.</a:t>
            </a:r>
            <a:endParaRPr lang="es-EC"/>
          </a:p>
        </p:txBody>
      </p:sp>
      <p:pic>
        <p:nvPicPr>
          <p:cNvPr id="22536" name="9 Imagen" descr="P1010808.JPG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69913" y="3910013"/>
            <a:ext cx="1073150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7" name="11 CuadroTexto"/>
          <p:cNvSpPr txBox="1">
            <a:spLocks noChangeArrowheads="1"/>
          </p:cNvSpPr>
          <p:nvPr/>
        </p:nvSpPr>
        <p:spPr bwMode="auto">
          <a:xfrm>
            <a:off x="1928813" y="3998913"/>
            <a:ext cx="6000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/>
              <a:t>Pan francés: </a:t>
            </a:r>
            <a:r>
              <a:rPr lang="es-ES"/>
              <a:t>Pan crujiente de sal tipo baguette</a:t>
            </a:r>
            <a:endParaRPr lang="es-EC"/>
          </a:p>
        </p:txBody>
      </p:sp>
      <p:pic>
        <p:nvPicPr>
          <p:cNvPr id="22538" name="12 Imagen" descr="P1010810.JPG"/>
          <p:cNvPicPr>
            <a:picLocks noChangeAspect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570788" y="4695825"/>
            <a:ext cx="1073150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9" name="13 CuadroTexto"/>
          <p:cNvSpPr txBox="1">
            <a:spLocks noChangeArrowheads="1"/>
          </p:cNvSpPr>
          <p:nvPr/>
        </p:nvSpPr>
        <p:spPr bwMode="auto">
          <a:xfrm>
            <a:off x="1763713" y="4783138"/>
            <a:ext cx="56435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s-ES" b="1"/>
              <a:t>Mixto (sal y dulce): </a:t>
            </a:r>
            <a:r>
              <a:rPr lang="es-ES"/>
              <a:t>Suave pan que combina masas  de dulce y sal en un solo producto.</a:t>
            </a:r>
            <a:endParaRPr lang="es-EC"/>
          </a:p>
        </p:txBody>
      </p:sp>
      <p:pic>
        <p:nvPicPr>
          <p:cNvPr id="22540" name="14 Imagen" descr="P1010809.JP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71500" y="5481638"/>
            <a:ext cx="1073150" cy="804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41" name="15 CuadroTexto"/>
          <p:cNvSpPr txBox="1">
            <a:spLocks noChangeArrowheads="1"/>
          </p:cNvSpPr>
          <p:nvPr/>
        </p:nvSpPr>
        <p:spPr bwMode="auto">
          <a:xfrm>
            <a:off x="1928813" y="5516563"/>
            <a:ext cx="60007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b="1"/>
              <a:t>Integral: </a:t>
            </a:r>
            <a:r>
              <a:rPr lang="es-ES"/>
              <a:t>Suave pan elaborado con harina integral superfina y cereales. </a:t>
            </a:r>
            <a:endParaRPr lang="es-EC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4 Marcador de contenido"/>
          <p:cNvSpPr>
            <a:spLocks noGrp="1"/>
          </p:cNvSpPr>
          <p:nvPr>
            <p:ph idx="1"/>
          </p:nvPr>
        </p:nvSpPr>
        <p:spPr>
          <a:xfrm>
            <a:off x="468313" y="2060575"/>
            <a:ext cx="8229600" cy="3240088"/>
          </a:xfrm>
        </p:spPr>
        <p:txBody>
          <a:bodyPr/>
          <a:lstStyle/>
          <a:p>
            <a:pPr algn="just"/>
            <a:r>
              <a:rPr lang="es-EC" sz="2400" b="1" smtClean="0">
                <a:latin typeface="Arial" charset="0"/>
              </a:rPr>
              <a:t>INTANGIBLE:</a:t>
            </a:r>
            <a:r>
              <a:rPr lang="es-EC" sz="2400" smtClean="0">
                <a:latin typeface="Arial" charset="0"/>
              </a:rPr>
              <a:t> Servicio de entrega a domicilio.</a:t>
            </a:r>
          </a:p>
          <a:p>
            <a:pPr algn="just">
              <a:buFont typeface="Wingdings 2" pitchFamily="18" charset="2"/>
              <a:buNone/>
            </a:pPr>
            <a:endParaRPr lang="es-EC" sz="1500" smtClean="0">
              <a:latin typeface="Arial" charset="0"/>
            </a:endParaRPr>
          </a:p>
          <a:p>
            <a:pPr lvl="1"/>
            <a:r>
              <a:rPr lang="es-EC" smtClean="0">
                <a:latin typeface="Arial" charset="0"/>
              </a:rPr>
              <a:t>Calidad del producto</a:t>
            </a:r>
          </a:p>
          <a:p>
            <a:pPr lvl="1"/>
            <a:r>
              <a:rPr lang="es-EC" smtClean="0">
                <a:latin typeface="Arial" charset="0"/>
              </a:rPr>
              <a:t>Producto “calientito” como recién salido del horno</a:t>
            </a:r>
          </a:p>
          <a:p>
            <a:pPr lvl="1"/>
            <a:r>
              <a:rPr lang="es-EC" smtClean="0">
                <a:latin typeface="Arial" charset="0"/>
              </a:rPr>
              <a:t>Horarios específicos de entrega </a:t>
            </a:r>
          </a:p>
          <a:p>
            <a:pPr lvl="1"/>
            <a:r>
              <a:rPr lang="es-EC" smtClean="0">
                <a:latin typeface="Arial" charset="0"/>
              </a:rPr>
              <a:t>Cajones térmicos para preservar frescura y temperatura del producto</a:t>
            </a:r>
          </a:p>
          <a:p>
            <a:pPr>
              <a:buFont typeface="Wingdings 2" pitchFamily="18" charset="2"/>
              <a:buNone/>
            </a:pPr>
            <a:endParaRPr lang="es-EC" sz="2400" smtClean="0">
              <a:latin typeface="Arial" charset="0"/>
            </a:endParaRPr>
          </a:p>
        </p:txBody>
      </p:sp>
      <p:sp>
        <p:nvSpPr>
          <p:cNvPr id="24580" name="10 Título"/>
          <p:cNvSpPr>
            <a:spLocks/>
          </p:cNvSpPr>
          <p:nvPr/>
        </p:nvSpPr>
        <p:spPr bwMode="auto">
          <a:xfrm>
            <a:off x="468313" y="836613"/>
            <a:ext cx="82296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n-US" sz="3600" b="1">
                <a:solidFill>
                  <a:schemeClr val="tx2"/>
                </a:solidFill>
              </a:rPr>
              <a:t>SERVICIO </a:t>
            </a:r>
            <a:endParaRPr lang="es-EC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10 Título"/>
          <p:cNvSpPr>
            <a:spLocks noGrp="1"/>
          </p:cNvSpPr>
          <p:nvPr>
            <p:ph type="title"/>
          </p:nvPr>
        </p:nvSpPr>
        <p:spPr>
          <a:xfrm>
            <a:off x="1042988" y="908050"/>
            <a:ext cx="7775575" cy="658813"/>
          </a:xfrm>
        </p:spPr>
        <p:txBody>
          <a:bodyPr/>
          <a:lstStyle/>
          <a:p>
            <a:pPr algn="ctr"/>
            <a:r>
              <a:rPr lang="en-US" sz="3600" b="1" smtClean="0">
                <a:latin typeface="Arial" charset="0"/>
              </a:rPr>
              <a:t>ESTUDIO DE MERCADO</a:t>
            </a:r>
            <a:endParaRPr lang="es-EC" sz="3600" b="1" smtClean="0">
              <a:latin typeface="Arial" charset="0"/>
            </a:endParaRPr>
          </a:p>
        </p:txBody>
      </p:sp>
      <p:sp>
        <p:nvSpPr>
          <p:cNvPr id="26627" name="5 Marcador de contenido"/>
          <p:cNvSpPr>
            <a:spLocks noGrp="1"/>
          </p:cNvSpPr>
          <p:nvPr>
            <p:ph idx="1"/>
          </p:nvPr>
        </p:nvSpPr>
        <p:spPr>
          <a:xfrm>
            <a:off x="468313" y="1844675"/>
            <a:ext cx="8329612" cy="4389438"/>
          </a:xfrm>
        </p:spPr>
        <p:txBody>
          <a:bodyPr/>
          <a:lstStyle/>
          <a:p>
            <a:pPr algn="just"/>
            <a:r>
              <a:rPr lang="es-EC" sz="2400" b="1" smtClean="0">
                <a:latin typeface="Arial" charset="0"/>
              </a:rPr>
              <a:t>Análisis de la oferta:</a:t>
            </a:r>
            <a:r>
              <a:rPr lang="es-EC" sz="2400" smtClean="0">
                <a:latin typeface="Arial" charset="0"/>
              </a:rPr>
              <a:t> limitada y carece de servicio a domicilio.</a:t>
            </a:r>
          </a:p>
          <a:p>
            <a:r>
              <a:rPr lang="es-EC" sz="2400" b="1" smtClean="0">
                <a:latin typeface="Arial" charset="0"/>
              </a:rPr>
              <a:t>Amenaza de nuevos competidores:</a:t>
            </a:r>
          </a:p>
          <a:p>
            <a:pPr lvl="1"/>
            <a:r>
              <a:rPr lang="es-EC" smtClean="0">
                <a:latin typeface="Arial" charset="0"/>
              </a:rPr>
              <a:t>Baja inversión inicial para ingresar al negocio.</a:t>
            </a:r>
          </a:p>
          <a:p>
            <a:pPr lvl="1"/>
            <a:r>
              <a:rPr lang="es-EC" smtClean="0">
                <a:latin typeface="Arial" charset="0"/>
              </a:rPr>
              <a:t>Poca lealtad al producto al carecer de una marca posesionada en el consumidor.</a:t>
            </a:r>
          </a:p>
          <a:p>
            <a:pPr lvl="1"/>
            <a:r>
              <a:rPr lang="es-EC" smtClean="0">
                <a:latin typeface="Arial" charset="0"/>
              </a:rPr>
              <a:t>No se presentan barreras de entrada.</a:t>
            </a:r>
          </a:p>
          <a:p>
            <a:pPr lvl="1"/>
            <a:r>
              <a:rPr lang="es-EC" smtClean="0">
                <a:latin typeface="Arial" charset="0"/>
              </a:rPr>
              <a:t>Riesgo de ingreso de nuevos competidores: media alta.</a:t>
            </a:r>
          </a:p>
          <a:p>
            <a:r>
              <a:rPr lang="es-EC" sz="2400" b="1" smtClean="0">
                <a:latin typeface="Arial" charset="0"/>
              </a:rPr>
              <a:t>Rivalidad de la competencia:</a:t>
            </a:r>
            <a:r>
              <a:rPr lang="es-EC" sz="2400" smtClean="0">
                <a:latin typeface="Arial" charset="0"/>
              </a:rPr>
              <a:t> variedad, precio y servicio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5 Marcador de contenido"/>
          <p:cNvSpPr>
            <a:spLocks noGrp="1"/>
          </p:cNvSpPr>
          <p:nvPr>
            <p:ph idx="1"/>
          </p:nvPr>
        </p:nvSpPr>
        <p:spPr>
          <a:xfrm>
            <a:off x="468313" y="1700213"/>
            <a:ext cx="8229600" cy="4716462"/>
          </a:xfrm>
        </p:spPr>
        <p:txBody>
          <a:bodyPr/>
          <a:lstStyle/>
          <a:p>
            <a:r>
              <a:rPr lang="es-EC" b="1" smtClean="0">
                <a:latin typeface="Arial" charset="0"/>
              </a:rPr>
              <a:t>Estimación de la demanda</a:t>
            </a:r>
          </a:p>
          <a:p>
            <a:pPr lvl="1"/>
            <a:r>
              <a:rPr lang="es-EC" sz="2300" smtClean="0">
                <a:latin typeface="Arial" charset="0"/>
              </a:rPr>
              <a:t>FOSLAP al 31 de agosto del 2008:</a:t>
            </a:r>
          </a:p>
          <a:p>
            <a:pPr lvl="2">
              <a:spcBef>
                <a:spcPct val="0"/>
              </a:spcBef>
            </a:pPr>
            <a:r>
              <a:rPr lang="es-EC" sz="2200" smtClean="0">
                <a:latin typeface="Arial" charset="0"/>
              </a:rPr>
              <a:t>Villas habitadas: 6,045 villas.</a:t>
            </a:r>
          </a:p>
          <a:p>
            <a:pPr lvl="2" algn="just"/>
            <a:r>
              <a:rPr lang="es-EC" sz="2200" smtClean="0">
                <a:latin typeface="Arial" charset="0"/>
              </a:rPr>
              <a:t>Promedio de personas por familia: 4 personas.</a:t>
            </a:r>
          </a:p>
          <a:p>
            <a:pPr lvl="2" algn="just"/>
            <a:r>
              <a:rPr lang="es-EC" sz="2200" smtClean="0">
                <a:latin typeface="Arial" charset="0"/>
              </a:rPr>
              <a:t>Población actual: 24,180 personas.</a:t>
            </a:r>
          </a:p>
          <a:p>
            <a:pPr lvl="2" algn="just"/>
            <a:r>
              <a:rPr lang="es-EC" sz="2200" smtClean="0">
                <a:latin typeface="Arial" charset="0"/>
              </a:rPr>
              <a:t>Consumo promedio de pan diario por persona: 2 unidades.</a:t>
            </a:r>
          </a:p>
          <a:p>
            <a:pPr lvl="2" algn="just"/>
            <a:r>
              <a:rPr lang="es-EC" sz="2200" smtClean="0">
                <a:latin typeface="Arial" charset="0"/>
              </a:rPr>
              <a:t>Demanda potencial diaria: 48,360 unidades.</a:t>
            </a:r>
          </a:p>
          <a:p>
            <a:pPr lvl="2" algn="just"/>
            <a:r>
              <a:rPr lang="es-EC" sz="2200" smtClean="0">
                <a:latin typeface="Arial" charset="0"/>
              </a:rPr>
              <a:t>Ventas diarias proyectadas: 1,250 unidades con incremento del 10% anual.</a:t>
            </a:r>
          </a:p>
          <a:p>
            <a:pPr lvl="2" algn="just"/>
            <a:r>
              <a:rPr lang="es-EC" sz="2200" smtClean="0">
                <a:latin typeface="Arial" charset="0"/>
              </a:rPr>
              <a:t>Participación sobre la demanda potencial: 2.58%.</a:t>
            </a:r>
          </a:p>
        </p:txBody>
      </p:sp>
      <p:sp>
        <p:nvSpPr>
          <p:cNvPr id="28676" name="10 Título"/>
          <p:cNvSpPr>
            <a:spLocks/>
          </p:cNvSpPr>
          <p:nvPr/>
        </p:nvSpPr>
        <p:spPr bwMode="auto">
          <a:xfrm>
            <a:off x="1547813" y="692150"/>
            <a:ext cx="7343775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rIns="0" bIns="0" anchor="b"/>
          <a:lstStyle/>
          <a:p>
            <a:pPr algn="ctr" eaLnBrk="0" hangingPunct="0"/>
            <a:r>
              <a:rPr lang="en-US" sz="3600" b="1">
                <a:solidFill>
                  <a:schemeClr val="tx2"/>
                </a:solidFill>
              </a:rPr>
              <a:t>ESTUDIO DE MERCADO</a:t>
            </a:r>
            <a:endParaRPr lang="es-EC" sz="3600" b="1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10" descr="panexpress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1438" y="71438"/>
            <a:ext cx="1928812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2" name="4 Marcador de contenido"/>
          <p:cNvSpPr>
            <a:spLocks noGrp="1"/>
          </p:cNvSpPr>
          <p:nvPr>
            <p:ph idx="1"/>
          </p:nvPr>
        </p:nvSpPr>
        <p:spPr>
          <a:xfrm>
            <a:off x="468313" y="1557338"/>
            <a:ext cx="8064500" cy="4389437"/>
          </a:xfrm>
        </p:spPr>
        <p:txBody>
          <a:bodyPr/>
          <a:lstStyle/>
          <a:p>
            <a:pPr algn="just"/>
            <a:r>
              <a:rPr lang="es-EC" b="1" smtClean="0">
                <a:latin typeface="Arial" charset="0"/>
              </a:rPr>
              <a:t>Estrategia de Marketing:</a:t>
            </a:r>
          </a:p>
          <a:p>
            <a:pPr lvl="1" algn="just"/>
            <a:endParaRPr lang="es-EC" sz="2100" b="1" smtClean="0">
              <a:latin typeface="Arial" charset="0"/>
            </a:endParaRPr>
          </a:p>
          <a:p>
            <a:pPr lvl="1" algn="just"/>
            <a:r>
              <a:rPr lang="es-EC" sz="2200" b="1" smtClean="0">
                <a:latin typeface="Arial" charset="0"/>
              </a:rPr>
              <a:t>Posicionamiento de Marca:</a:t>
            </a:r>
            <a:r>
              <a:rPr lang="es-EC" sz="2200" smtClean="0">
                <a:latin typeface="Arial" charset="0"/>
              </a:rPr>
              <a:t> Publicidad agresiva, magnetos  y volantes promocionales mes a mes.</a:t>
            </a:r>
          </a:p>
          <a:p>
            <a:pPr lvl="1" algn="just"/>
            <a:r>
              <a:rPr lang="es-EC" sz="2200" b="1" smtClean="0">
                <a:latin typeface="Arial" charset="0"/>
              </a:rPr>
              <a:t>Diferenciación:</a:t>
            </a:r>
            <a:r>
              <a:rPr lang="es-EC" sz="2200" smtClean="0">
                <a:latin typeface="Arial" charset="0"/>
              </a:rPr>
              <a:t> Servicio a domicilio.</a:t>
            </a:r>
          </a:p>
          <a:p>
            <a:pPr lvl="1" algn="just"/>
            <a:r>
              <a:rPr lang="es-EC" sz="2200" b="1" smtClean="0">
                <a:latin typeface="Arial" charset="0"/>
              </a:rPr>
              <a:t>Incremento de Ventas:</a:t>
            </a:r>
            <a:r>
              <a:rPr lang="es-EC" sz="2200" smtClean="0">
                <a:latin typeface="Arial" charset="0"/>
              </a:rPr>
              <a:t> Nuevas formas de compra, preventa con cupones y cupones promocionales canjeables por productos complementarios para el desayuno.</a:t>
            </a:r>
          </a:p>
          <a:p>
            <a:pPr lvl="1" algn="just"/>
            <a:r>
              <a:rPr lang="es-EC" sz="2200" b="1" smtClean="0">
                <a:latin typeface="Arial" charset="0"/>
              </a:rPr>
              <a:t>Desarrollo de productos:</a:t>
            </a:r>
            <a:r>
              <a:rPr lang="es-EC" sz="2200" smtClean="0">
                <a:latin typeface="Arial" charset="0"/>
              </a:rPr>
              <a:t> Variedades especiales en fechas importantes del año, Navidad, Día de difuntos, etc.</a:t>
            </a:r>
            <a:endParaRPr lang="es-EC" sz="210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722</TotalTime>
  <Words>1094</Words>
  <Application>Microsoft Office PowerPoint</Application>
  <PresentationFormat>Presentación en pantalla (4:3)</PresentationFormat>
  <Paragraphs>234</Paragraphs>
  <Slides>33</Slides>
  <Notes>33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4" baseType="lpstr">
      <vt:lpstr>Flujo</vt:lpstr>
      <vt:lpstr> ESCUELA SUPERIOR POLITÉCNICA DEL LITORAL</vt:lpstr>
      <vt:lpstr>TEMA</vt:lpstr>
      <vt:lpstr>ÍNDICE</vt:lpstr>
      <vt:lpstr>INTRODUCCIÓN</vt:lpstr>
      <vt:lpstr>PRODUCTO </vt:lpstr>
      <vt:lpstr>Diapositiva 6</vt:lpstr>
      <vt:lpstr>ESTUDIO DE MERCADO</vt:lpstr>
      <vt:lpstr>Diapositiva 8</vt:lpstr>
      <vt:lpstr>Diapositiva 9</vt:lpstr>
      <vt:lpstr>Diapositiva 10</vt:lpstr>
      <vt:lpstr>Diapositiva 11</vt:lpstr>
      <vt:lpstr>ESTUDIO TÉCNICO O DE INGENIERÍA</vt:lpstr>
      <vt:lpstr>Diapositiva 13</vt:lpstr>
      <vt:lpstr>Diapositiva 14</vt:lpstr>
      <vt:lpstr>Diapositiva 15</vt:lpstr>
      <vt:lpstr>ESTUDIO DE LOCALIZACIÓN</vt:lpstr>
      <vt:lpstr>ESTUDIO ORGANIZACIONAL</vt:lpstr>
      <vt:lpstr>Diapositiva 18</vt:lpstr>
      <vt:lpstr>ANÁLISIS FINANCIERO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  <vt:lpstr>Diapositiva 29</vt:lpstr>
      <vt:lpstr>Diapositiva 30</vt:lpstr>
      <vt:lpstr>Diapositiva 31</vt:lpstr>
      <vt:lpstr>CONCLUSIONES</vt:lpstr>
      <vt:lpstr>Diapositiva 33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jose</dc:creator>
  <cp:lastModifiedBy> </cp:lastModifiedBy>
  <cp:revision>75</cp:revision>
  <dcterms:created xsi:type="dcterms:W3CDTF">2010-02-11T04:02:17Z</dcterms:created>
  <dcterms:modified xsi:type="dcterms:W3CDTF">2010-02-22T05:40:54Z</dcterms:modified>
</cp:coreProperties>
</file>