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8" r:id="rId2"/>
    <p:sldId id="256" r:id="rId3"/>
    <p:sldId id="257" r:id="rId4"/>
    <p:sldId id="260" r:id="rId5"/>
    <p:sldId id="259" r:id="rId6"/>
    <p:sldId id="261" r:id="rId7"/>
    <p:sldId id="276" r:id="rId8"/>
    <p:sldId id="262" r:id="rId9"/>
    <p:sldId id="265" r:id="rId10"/>
    <p:sldId id="263" r:id="rId11"/>
    <p:sldId id="277" r:id="rId12"/>
    <p:sldId id="278" r:id="rId13"/>
    <p:sldId id="279" r:id="rId14"/>
    <p:sldId id="264" r:id="rId15"/>
    <p:sldId id="267" r:id="rId16"/>
    <p:sldId id="268" r:id="rId17"/>
    <p:sldId id="269" r:id="rId18"/>
    <p:sldId id="270" r:id="rId19"/>
    <p:sldId id="266" r:id="rId20"/>
    <p:sldId id="271" r:id="rId21"/>
    <p:sldId id="272" r:id="rId22"/>
    <p:sldId id="273" r:id="rId23"/>
    <p:sldId id="274" r:id="rId24"/>
    <p:sldId id="275" r:id="rId25"/>
  </p:sldIdLst>
  <p:sldSz cx="9144000" cy="6858000" type="screen4x3"/>
  <p:notesSz cx="6858000" cy="97155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sz="quarter" idx="1"/>
          </p:nvPr>
        </p:nvSpPr>
        <p:spPr>
          <a:xfrm>
            <a:off x="3884613" y="0"/>
            <a:ext cx="2971800" cy="485775"/>
          </a:xfrm>
          <a:prstGeom prst="rect">
            <a:avLst/>
          </a:prstGeom>
        </p:spPr>
        <p:txBody>
          <a:bodyPr vert="horz" lIns="91440" tIns="45720" rIns="91440" bIns="45720" rtlCol="0"/>
          <a:lstStyle>
            <a:lvl1pPr algn="r">
              <a:defRPr sz="1200"/>
            </a:lvl1pPr>
          </a:lstStyle>
          <a:p>
            <a:pPr>
              <a:defRPr/>
            </a:pPr>
            <a:fld id="{BAC904CA-ABC6-4985-9B19-F0327DD1856C}" type="datetimeFigureOut">
              <a:rPr lang="es-ES"/>
              <a:pPr>
                <a:defRPr/>
              </a:pPr>
              <a:t>07/06/2010</a:t>
            </a:fld>
            <a:endParaRPr lang="es-ES"/>
          </a:p>
        </p:txBody>
      </p:sp>
      <p:sp>
        <p:nvSpPr>
          <p:cNvPr id="4" name="3 Marcador de pie de página"/>
          <p:cNvSpPr>
            <a:spLocks noGrp="1"/>
          </p:cNvSpPr>
          <p:nvPr>
            <p:ph type="ftr" sz="quarter" idx="2"/>
          </p:nvPr>
        </p:nvSpPr>
        <p:spPr>
          <a:xfrm>
            <a:off x="0" y="9228138"/>
            <a:ext cx="2971800" cy="485775"/>
          </a:xfrm>
          <a:prstGeom prst="rect">
            <a:avLst/>
          </a:prstGeom>
        </p:spPr>
        <p:txBody>
          <a:bodyPr vert="horz" lIns="91440" tIns="45720" rIns="91440" bIns="45720" rtlCol="0" anchor="b"/>
          <a:lstStyle>
            <a:lvl1pPr algn="l">
              <a:defRPr sz="1200"/>
            </a:lvl1pPr>
          </a:lstStyle>
          <a:p>
            <a:pPr>
              <a:defRPr/>
            </a:pPr>
            <a:endParaRPr lang="es-ES"/>
          </a:p>
        </p:txBody>
      </p:sp>
      <p:sp>
        <p:nvSpPr>
          <p:cNvPr id="5" name="4 Marcador de número de diapositiva"/>
          <p:cNvSpPr>
            <a:spLocks noGrp="1"/>
          </p:cNvSpPr>
          <p:nvPr>
            <p:ph type="sldNum" sz="quarter" idx="3"/>
          </p:nvPr>
        </p:nvSpPr>
        <p:spPr>
          <a:xfrm>
            <a:off x="3884613" y="9228138"/>
            <a:ext cx="2971800" cy="485775"/>
          </a:xfrm>
          <a:prstGeom prst="rect">
            <a:avLst/>
          </a:prstGeom>
        </p:spPr>
        <p:txBody>
          <a:bodyPr vert="horz" lIns="91440" tIns="45720" rIns="91440" bIns="45720" rtlCol="0" anchor="b"/>
          <a:lstStyle>
            <a:lvl1pPr algn="r">
              <a:defRPr sz="1200"/>
            </a:lvl1pPr>
          </a:lstStyle>
          <a:p>
            <a:pPr>
              <a:defRPr/>
            </a:pPr>
            <a:fld id="{7D196979-BF46-458B-AE89-230832C5D555}"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Rectángulo"/>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4 Rectángulo"/>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6" name="5 Rectángulo"/>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7" name="6 Rectángulo"/>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0" name="9 Rectángulo"/>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1" name="10 Rectángulo"/>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11 Rectángulo"/>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12 Rectángulo"/>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4" name="13 Rectángulo"/>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s-ES" smtClean="0"/>
              <a:t>Haga clic para modificar el estilo de título del patrón</a:t>
            </a:r>
            <a:endParaRPr lang="en-US"/>
          </a:p>
        </p:txBody>
      </p:sp>
      <p:sp>
        <p:nvSpPr>
          <p:cNvPr id="9" name="8 Subtítulo"/>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5" name="27 Marcador de fecha"/>
          <p:cNvSpPr>
            <a:spLocks noGrp="1"/>
          </p:cNvSpPr>
          <p:nvPr>
            <p:ph type="dt" sz="half" idx="10"/>
          </p:nvPr>
        </p:nvSpPr>
        <p:spPr/>
        <p:txBody>
          <a:bodyPr/>
          <a:lstStyle>
            <a:lvl1pPr>
              <a:defRPr/>
            </a:lvl1pPr>
            <a:extLst/>
          </a:lstStyle>
          <a:p>
            <a:pPr>
              <a:defRPr/>
            </a:pPr>
            <a:fld id="{231507E5-358E-4B95-9178-BA30C33A890C}" type="datetimeFigureOut">
              <a:rPr lang="es-ES"/>
              <a:pPr>
                <a:defRPr/>
              </a:pPr>
              <a:t>07/06/2010</a:t>
            </a:fld>
            <a:endParaRPr lang="es-ES"/>
          </a:p>
        </p:txBody>
      </p:sp>
      <p:sp>
        <p:nvSpPr>
          <p:cNvPr id="16" name="16 Marcador de pie de página"/>
          <p:cNvSpPr>
            <a:spLocks noGrp="1"/>
          </p:cNvSpPr>
          <p:nvPr>
            <p:ph type="ftr" sz="quarter" idx="11"/>
          </p:nvPr>
        </p:nvSpPr>
        <p:spPr/>
        <p:txBody>
          <a:bodyPr/>
          <a:lstStyle>
            <a:lvl1pPr>
              <a:defRPr/>
            </a:lvl1pPr>
            <a:extLst/>
          </a:lstStyle>
          <a:p>
            <a:pPr>
              <a:defRPr/>
            </a:pPr>
            <a:endParaRPr lang="es-ES"/>
          </a:p>
        </p:txBody>
      </p:sp>
      <p:sp>
        <p:nvSpPr>
          <p:cNvPr id="17" name="28 Marcador de número de diapositiva"/>
          <p:cNvSpPr>
            <a:spLocks noGrp="1"/>
          </p:cNvSpPr>
          <p:nvPr>
            <p:ph type="sldNum" sz="quarter" idx="12"/>
          </p:nvPr>
        </p:nvSpPr>
        <p:spPr/>
        <p:txBody>
          <a:bodyPr/>
          <a:lstStyle>
            <a:lvl1pPr>
              <a:defRPr/>
            </a:lvl1pPr>
            <a:extLst/>
          </a:lstStyle>
          <a:p>
            <a:pPr>
              <a:defRPr/>
            </a:pPr>
            <a:fld id="{220BA42D-AEF3-4ADA-ADEF-A969D2EB3F3C}"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6B2DA92F-00E0-4BA8-AAFD-F503B2D24E83}" type="datetimeFigureOut">
              <a:rPr lang="es-ES"/>
              <a:pPr>
                <a:defRPr/>
              </a:pPr>
              <a:t>07/06/2010</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C776269A-E616-416B-99E4-F4880E957FD1}"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6674347B-19C7-486E-85FC-80ADB23A0F07}" type="datetimeFigureOut">
              <a:rPr lang="es-ES"/>
              <a:pPr>
                <a:defRPr/>
              </a:pPr>
              <a:t>07/06/2010</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A0434BBF-C609-45E5-86A6-DBBF6103E330}"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A36732A1-1065-4D11-BB0D-CC8B7B1EBE97}" type="datetimeFigureOut">
              <a:rPr lang="es-ES"/>
              <a:pPr>
                <a:defRPr/>
              </a:pPr>
              <a:t>07/06/2010</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36E47D46-D9F6-4EDF-8E62-CEFFFE97FC3E}"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Forma libre"/>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5" name="4 Forma libre"/>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6" name="5 Forma libre"/>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7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9" name="8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 name="9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1" name="10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11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3" name="12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13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5" name="14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6" name="15 Forma libre"/>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7" name="16 Forma libre"/>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8" name="17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9" name="18 Rectángulo"/>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0" name="19 Rectángulo"/>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1" name="20 Rectángulo"/>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21 Rectángulo"/>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3" name="22 Rectángulo"/>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4" name="23 Rectángulo"/>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3" name="2 Marcador de texto"/>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s-ES" smtClean="0"/>
              <a:t>Haga clic para modificar el estilo de título del patrón</a:t>
            </a:r>
            <a:endParaRPr lang="en-US"/>
          </a:p>
        </p:txBody>
      </p:sp>
      <p:sp>
        <p:nvSpPr>
          <p:cNvPr id="25" name="3 Marcador de fecha"/>
          <p:cNvSpPr>
            <a:spLocks noGrp="1"/>
          </p:cNvSpPr>
          <p:nvPr>
            <p:ph type="dt" sz="half" idx="10"/>
          </p:nvPr>
        </p:nvSpPr>
        <p:spPr/>
        <p:txBody>
          <a:bodyPr/>
          <a:lstStyle>
            <a:lvl1pPr>
              <a:defRPr/>
            </a:lvl1pPr>
            <a:extLst/>
          </a:lstStyle>
          <a:p>
            <a:pPr>
              <a:defRPr/>
            </a:pPr>
            <a:fld id="{03E88717-FDB7-49FF-93F6-B815E4E94DA3}" type="datetimeFigureOut">
              <a:rPr lang="es-ES"/>
              <a:pPr>
                <a:defRPr/>
              </a:pPr>
              <a:t>07/06/2010</a:t>
            </a:fld>
            <a:endParaRPr lang="es-ES"/>
          </a:p>
        </p:txBody>
      </p:sp>
      <p:sp>
        <p:nvSpPr>
          <p:cNvPr id="26" name="4 Marcador de pie de página"/>
          <p:cNvSpPr>
            <a:spLocks noGrp="1"/>
          </p:cNvSpPr>
          <p:nvPr>
            <p:ph type="ftr" sz="quarter" idx="11"/>
          </p:nvPr>
        </p:nvSpPr>
        <p:spPr/>
        <p:txBody>
          <a:bodyPr/>
          <a:lstStyle>
            <a:lvl1pPr>
              <a:defRPr/>
            </a:lvl1pPr>
            <a:extLst/>
          </a:lstStyle>
          <a:p>
            <a:pPr>
              <a:defRPr/>
            </a:pPr>
            <a:endParaRPr lang="es-ES"/>
          </a:p>
        </p:txBody>
      </p:sp>
      <p:sp>
        <p:nvSpPr>
          <p:cNvPr id="27" name="5 Marcador de número de diapositiva"/>
          <p:cNvSpPr>
            <a:spLocks noGrp="1"/>
          </p:cNvSpPr>
          <p:nvPr>
            <p:ph type="sldNum" sz="quarter" idx="12"/>
          </p:nvPr>
        </p:nvSpPr>
        <p:spPr/>
        <p:txBody>
          <a:bodyPr/>
          <a:lstStyle>
            <a:lvl1pPr>
              <a:defRPr/>
            </a:lvl1pPr>
            <a:extLst/>
          </a:lstStyle>
          <a:p>
            <a:pPr>
              <a:defRPr/>
            </a:pPr>
            <a:fld id="{06EACDDE-A63F-4D22-A729-8F505B35FDAF}"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225B2907-E43A-43E1-A530-B2909DC1BA8A}" type="datetimeFigureOut">
              <a:rPr lang="es-ES"/>
              <a:pPr>
                <a:defRPr/>
              </a:pPr>
              <a:t>07/06/2010</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241D44A2-8771-49F8-BB9A-022F1FF2317C}"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6 Rectángulo"/>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7 Rectángulo"/>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9" name="8 Rectángulo"/>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0" name="9 Rectángulo"/>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10 Rectángulo"/>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11 Rectángulo"/>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3" name="12 Rectángulo"/>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4" name="13 Rectángulo"/>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5" name="14 Rectángulo"/>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15 Rectángulo"/>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1 Título"/>
          <p:cNvSpPr>
            <a:spLocks noGrp="1"/>
          </p:cNvSpPr>
          <p:nvPr>
            <p:ph type="title"/>
          </p:nvPr>
        </p:nvSpPr>
        <p:spPr>
          <a:xfrm>
            <a:off x="504824" y="512064"/>
            <a:ext cx="7772400" cy="914400"/>
          </a:xfrm>
        </p:spPr>
        <p:txBody>
          <a:bodyPr/>
          <a:lstStyle>
            <a:lvl1pPr>
              <a:defRPr sz="4000"/>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7" name="6 Marcador de fecha"/>
          <p:cNvSpPr>
            <a:spLocks noGrp="1"/>
          </p:cNvSpPr>
          <p:nvPr>
            <p:ph type="dt" sz="half" idx="10"/>
          </p:nvPr>
        </p:nvSpPr>
        <p:spPr/>
        <p:txBody>
          <a:bodyPr/>
          <a:lstStyle>
            <a:lvl1pPr>
              <a:defRPr/>
            </a:lvl1pPr>
            <a:extLst/>
          </a:lstStyle>
          <a:p>
            <a:pPr>
              <a:defRPr/>
            </a:pPr>
            <a:fld id="{7F29063A-7C79-42B9-BBAB-397004E06E1C}" type="datetimeFigureOut">
              <a:rPr lang="es-ES"/>
              <a:pPr>
                <a:defRPr/>
              </a:pPr>
              <a:t>07/06/2010</a:t>
            </a:fld>
            <a:endParaRPr lang="es-ES"/>
          </a:p>
        </p:txBody>
      </p:sp>
      <p:sp>
        <p:nvSpPr>
          <p:cNvPr id="18" name="7 Marcador de pie de página"/>
          <p:cNvSpPr>
            <a:spLocks noGrp="1"/>
          </p:cNvSpPr>
          <p:nvPr>
            <p:ph type="ftr" sz="quarter" idx="11"/>
          </p:nvPr>
        </p:nvSpPr>
        <p:spPr/>
        <p:txBody>
          <a:bodyPr/>
          <a:lstStyle>
            <a:lvl1pPr>
              <a:defRPr/>
            </a:lvl1pPr>
            <a:extLst/>
          </a:lstStyle>
          <a:p>
            <a:pPr>
              <a:defRPr/>
            </a:pPr>
            <a:endParaRPr lang="es-ES"/>
          </a:p>
        </p:txBody>
      </p:sp>
      <p:sp>
        <p:nvSpPr>
          <p:cNvPr id="19" name="8 Marcador de número de diapositiva"/>
          <p:cNvSpPr>
            <a:spLocks noGrp="1"/>
          </p:cNvSpPr>
          <p:nvPr>
            <p:ph type="sldNum" sz="quarter" idx="12"/>
          </p:nvPr>
        </p:nvSpPr>
        <p:spPr/>
        <p:txBody>
          <a:bodyPr/>
          <a:lstStyle>
            <a:lvl1pPr>
              <a:defRPr/>
            </a:lvl1pPr>
            <a:extLst/>
          </a:lstStyle>
          <a:p>
            <a:pPr>
              <a:defRPr/>
            </a:pPr>
            <a:fld id="{FB84CE81-F7EB-449B-96A4-7911A273D2BC}"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B80ADFB9-6DE3-43D5-AF38-17186F9125FA}" type="datetimeFigureOut">
              <a:rPr lang="es-ES"/>
              <a:pPr>
                <a:defRPr/>
              </a:pPr>
              <a:t>07/06/2010</a:t>
            </a:fld>
            <a:endParaRPr lang="es-ES"/>
          </a:p>
        </p:txBody>
      </p:sp>
      <p:sp>
        <p:nvSpPr>
          <p:cNvPr id="4" name="2 Marcador de pie de página"/>
          <p:cNvSpPr>
            <a:spLocks noGrp="1"/>
          </p:cNvSpPr>
          <p:nvPr>
            <p:ph type="ftr" sz="quarter" idx="11"/>
          </p:nvPr>
        </p:nvSpPr>
        <p:spPr/>
        <p:txBody>
          <a:bodyPr/>
          <a:lstStyle>
            <a:lvl1pPr>
              <a:defRPr/>
            </a:lvl1pPr>
          </a:lstStyle>
          <a:p>
            <a:pPr>
              <a:defRPr/>
            </a:pPr>
            <a:endParaRPr lang="es-ES"/>
          </a:p>
        </p:txBody>
      </p:sp>
      <p:sp>
        <p:nvSpPr>
          <p:cNvPr id="5" name="22 Marcador de número de diapositiva"/>
          <p:cNvSpPr>
            <a:spLocks noGrp="1"/>
          </p:cNvSpPr>
          <p:nvPr>
            <p:ph type="sldNum" sz="quarter" idx="12"/>
          </p:nvPr>
        </p:nvSpPr>
        <p:spPr/>
        <p:txBody>
          <a:bodyPr/>
          <a:lstStyle>
            <a:lvl1pPr>
              <a:defRPr/>
            </a:lvl1pPr>
          </a:lstStyle>
          <a:p>
            <a:pPr>
              <a:defRPr/>
            </a:pPr>
            <a:fld id="{967F4879-C1F5-43EB-A00F-F21AC6E4E5CC}"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extLst/>
          </a:lstStyle>
          <a:p>
            <a:pPr>
              <a:defRPr/>
            </a:pPr>
            <a:fld id="{E156F34C-4F05-49F3-8F65-57A87050EE8A}" type="datetimeFigureOut">
              <a:rPr lang="es-ES"/>
              <a:pPr>
                <a:defRPr/>
              </a:pPr>
              <a:t>07/06/2010</a:t>
            </a:fld>
            <a:endParaRPr lang="es-ES"/>
          </a:p>
        </p:txBody>
      </p:sp>
      <p:sp>
        <p:nvSpPr>
          <p:cNvPr id="3" name="2 Marcador de pie de página"/>
          <p:cNvSpPr>
            <a:spLocks noGrp="1"/>
          </p:cNvSpPr>
          <p:nvPr>
            <p:ph type="ftr" sz="quarter" idx="11"/>
          </p:nvPr>
        </p:nvSpPr>
        <p:spPr/>
        <p:txBody>
          <a:bodyPr/>
          <a:lstStyle>
            <a:lvl1pPr>
              <a:defRPr/>
            </a:lvl1pPr>
            <a:extLst/>
          </a:lstStyle>
          <a:p>
            <a:pPr>
              <a:defRPr/>
            </a:pPr>
            <a:endParaRPr lang="es-ES"/>
          </a:p>
        </p:txBody>
      </p:sp>
      <p:sp>
        <p:nvSpPr>
          <p:cNvPr id="4" name="3 Marcador de número de diapositiva"/>
          <p:cNvSpPr>
            <a:spLocks noGrp="1"/>
          </p:cNvSpPr>
          <p:nvPr>
            <p:ph type="sldNum" sz="quarter" idx="12"/>
          </p:nvPr>
        </p:nvSpPr>
        <p:spPr/>
        <p:txBody>
          <a:bodyPr/>
          <a:lstStyle>
            <a:lvl1pPr>
              <a:defRPr/>
            </a:lvl1pPr>
            <a:extLst/>
          </a:lstStyle>
          <a:p>
            <a:pPr>
              <a:defRPr/>
            </a:pPr>
            <a:fld id="{BCBB86CF-0AA3-4200-BCD0-6A9DCC982321}"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C84F3637-6083-40E0-A716-C6462470DBAF}" type="datetimeFigureOut">
              <a:rPr lang="es-ES"/>
              <a:pPr>
                <a:defRPr/>
              </a:pPr>
              <a:t>07/06/2010</a:t>
            </a:fld>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F9B4D608-1DC6-44DC-B49A-2CDC73A8F4C8}"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Rectángulo"/>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6" name="5 Conector recto"/>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19 Grupo"/>
          <p:cNvGrpSpPr>
            <a:grpSpLocks/>
          </p:cNvGrpSpPr>
          <p:nvPr/>
        </p:nvGrpSpPr>
        <p:grpSpPr bwMode="auto">
          <a:xfrm rot="5400000">
            <a:off x="8515351" y="1219200"/>
            <a:ext cx="131762" cy="128587"/>
            <a:chOff x="6668087" y="1297746"/>
            <a:chExt cx="161840" cy="156602"/>
          </a:xfrm>
        </p:grpSpPr>
        <p:cxnSp>
          <p:nvCxnSpPr>
            <p:cNvPr id="8" name="7 Conector recto"/>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25 Grupo"/>
          <p:cNvGrpSpPr>
            <a:grpSpLocks/>
          </p:cNvGrpSpPr>
          <p:nvPr/>
        </p:nvGrpSpPr>
        <p:grpSpPr bwMode="auto">
          <a:xfrm rot="5400000">
            <a:off x="8667751" y="1371600"/>
            <a:ext cx="131762" cy="128587"/>
            <a:chOff x="6668087" y="1297746"/>
            <a:chExt cx="161840" cy="156602"/>
          </a:xfrm>
        </p:grpSpPr>
        <p:cxnSp>
          <p:nvCxnSpPr>
            <p:cNvPr id="12" name="11 Conector recto"/>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13 Conector recto"/>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29 Grupo"/>
          <p:cNvGrpSpPr>
            <a:grpSpLocks/>
          </p:cNvGrpSpPr>
          <p:nvPr/>
        </p:nvGrpSpPr>
        <p:grpSpPr bwMode="auto">
          <a:xfrm rot="5400000">
            <a:off x="8320087" y="1474788"/>
            <a:ext cx="131763" cy="128588"/>
            <a:chOff x="6668087" y="1297746"/>
            <a:chExt cx="161840" cy="156602"/>
          </a:xfrm>
        </p:grpSpPr>
        <p:cxnSp>
          <p:nvCxnSpPr>
            <p:cNvPr id="16" name="15 Conector recto"/>
            <p:cNvCxnSpPr/>
            <p:nvPr/>
          </p:nvCxnSpPr>
          <p:spPr>
            <a:xfrm rot="16200000">
              <a:off x="6663592" y="1298373"/>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17 Conector recto"/>
            <p:cNvCxnSpPr/>
            <p:nvPr/>
          </p:nvCxnSpPr>
          <p:spPr>
            <a:xfrm rot="5400000" flipH="1">
              <a:off x="6744512" y="1297398"/>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s-ES" noProof="0" smtClean="0"/>
              <a:t>Haga clic en el icono para agregar una imagen</a:t>
            </a:r>
            <a:endParaRPr lang="en-US" noProof="0"/>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19" name="4 Marcador de fecha"/>
          <p:cNvSpPr>
            <a:spLocks noGrp="1"/>
          </p:cNvSpPr>
          <p:nvPr>
            <p:ph type="dt" sz="half" idx="10"/>
          </p:nvPr>
        </p:nvSpPr>
        <p:spPr>
          <a:xfrm>
            <a:off x="6477000" y="55563"/>
            <a:ext cx="2133600" cy="365125"/>
          </a:xfrm>
        </p:spPr>
        <p:txBody>
          <a:bodyPr/>
          <a:lstStyle>
            <a:lvl1pPr>
              <a:defRPr/>
            </a:lvl1pPr>
            <a:extLst/>
          </a:lstStyle>
          <a:p>
            <a:pPr>
              <a:defRPr/>
            </a:pPr>
            <a:fld id="{0362D0B5-4786-4B7B-BCAA-3D663608EACF}" type="datetimeFigureOut">
              <a:rPr lang="es-ES"/>
              <a:pPr>
                <a:defRPr/>
              </a:pPr>
              <a:t>07/06/2010</a:t>
            </a:fld>
            <a:endParaRPr lang="es-ES"/>
          </a:p>
        </p:txBody>
      </p:sp>
      <p:sp>
        <p:nvSpPr>
          <p:cNvPr id="20" name="5 Marcador de pie de página"/>
          <p:cNvSpPr>
            <a:spLocks noGrp="1"/>
          </p:cNvSpPr>
          <p:nvPr>
            <p:ph type="ftr" sz="quarter" idx="11"/>
          </p:nvPr>
        </p:nvSpPr>
        <p:spPr>
          <a:xfrm>
            <a:off x="914400" y="55563"/>
            <a:ext cx="5562600" cy="365125"/>
          </a:xfrm>
        </p:spPr>
        <p:txBody>
          <a:bodyPr/>
          <a:lstStyle>
            <a:lvl1pPr>
              <a:defRPr/>
            </a:lvl1pPr>
            <a:extLst/>
          </a:lstStyle>
          <a:p>
            <a:pPr>
              <a:defRPr/>
            </a:pPr>
            <a:endParaRPr lang="es-ES"/>
          </a:p>
        </p:txBody>
      </p:sp>
      <p:sp>
        <p:nvSpPr>
          <p:cNvPr id="21" name="6 Marcador de número de diapositiva"/>
          <p:cNvSpPr>
            <a:spLocks noGrp="1"/>
          </p:cNvSpPr>
          <p:nvPr>
            <p:ph type="sldNum" sz="quarter" idx="12"/>
          </p:nvPr>
        </p:nvSpPr>
        <p:spPr>
          <a:xfrm>
            <a:off x="8610600" y="55563"/>
            <a:ext cx="457200" cy="365125"/>
          </a:xfrm>
        </p:spPr>
        <p:txBody>
          <a:bodyPr/>
          <a:lstStyle>
            <a:lvl1pPr>
              <a:defRPr/>
            </a:lvl1pPr>
            <a:extLst/>
          </a:lstStyle>
          <a:p>
            <a:pPr>
              <a:defRPr/>
            </a:pPr>
            <a:fld id="{385182E2-307C-4193-9B69-6B1F80F36E49}"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7 Rectángulo"/>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8 Rectángulo"/>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0" name="9 Rectángulo"/>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10 Rectángulo"/>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11 Rectángulo"/>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5" name="14 Rectángulo"/>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15 Rectángulo"/>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7" name="16 Rectángulo"/>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21 Marcador de título"/>
          <p:cNvSpPr>
            <a:spLocks noGrp="1"/>
          </p:cNvSpPr>
          <p:nvPr>
            <p:ph type="title"/>
          </p:nvPr>
        </p:nvSpPr>
        <p:spPr>
          <a:xfrm>
            <a:off x="914400" y="512763"/>
            <a:ext cx="7772400" cy="914400"/>
          </a:xfrm>
          <a:prstGeom prst="rect">
            <a:avLst/>
          </a:prstGeom>
        </p:spPr>
        <p:txBody>
          <a:bodyPr vert="horz" anchor="t">
            <a:noAutofit/>
          </a:bodyPr>
          <a:lstStyle>
            <a:extLst/>
          </a:lstStyle>
          <a:p>
            <a:r>
              <a:rPr lang="es-ES" smtClean="0"/>
              <a:t>Haga clic para modificar el estilo de título del patrón</a:t>
            </a:r>
            <a:endParaRPr lang="en-US"/>
          </a:p>
        </p:txBody>
      </p:sp>
      <p:sp>
        <p:nvSpPr>
          <p:cNvPr id="1036" name="12 Marcador de texto"/>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fld id="{3EC44784-8459-4BE7-9493-09A59AC699A9}" type="datetimeFigureOut">
              <a:rPr lang="es-ES"/>
              <a:pPr>
                <a:defRPr/>
              </a:pPr>
              <a:t>07/06/2010</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defRPr/>
            </a:pPr>
            <a:fld id="{95E5B2E3-B911-4080-9351-A3EE361276B9}" type="slidenum">
              <a:rPr lang="es-ES"/>
              <a:pPr>
                <a:defRPr/>
              </a:pPr>
              <a:t>‹Nº›</a:t>
            </a:fld>
            <a:endParaRPr lang="es-ES"/>
          </a:p>
        </p:txBody>
      </p:sp>
    </p:spTree>
  </p:cSld>
  <p:clrMap bg1="dk1" tx1="lt1" bg2="dk2" tx2="lt2" accent1="accent1" accent2="accent2" accent3="accent3" accent4="accent4" accent5="accent5" accent6="accent6" hlink="hlink" folHlink="folHlink"/>
  <p:sldLayoutIdLst>
    <p:sldLayoutId id="2147483700" r:id="rId1"/>
    <p:sldLayoutId id="2147483695" r:id="rId2"/>
    <p:sldLayoutId id="2147483701" r:id="rId3"/>
    <p:sldLayoutId id="2147483702" r:id="rId4"/>
    <p:sldLayoutId id="2147483703" r:id="rId5"/>
    <p:sldLayoutId id="2147483696" r:id="rId6"/>
    <p:sldLayoutId id="2147483704" r:id="rId7"/>
    <p:sldLayoutId id="2147483697" r:id="rId8"/>
    <p:sldLayoutId id="2147483705" r:id="rId9"/>
    <p:sldLayoutId id="2147483698" r:id="rId10"/>
    <p:sldLayoutId id="2147483699" r:id="rId11"/>
  </p:sldLayoutIdLst>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title"/>
          </p:nvPr>
        </p:nvSpPr>
        <p:spPr>
          <a:xfrm>
            <a:off x="357188" y="214313"/>
            <a:ext cx="8229600" cy="1143000"/>
          </a:xfrm>
        </p:spPr>
        <p:txBody>
          <a:bodyPr/>
          <a:lstStyle/>
          <a:p>
            <a:pPr eaLnBrk="1" fontAlgn="auto" hangingPunct="1">
              <a:spcAft>
                <a:spcPts val="0"/>
              </a:spcAft>
              <a:defRPr/>
            </a:pPr>
            <a:r>
              <a:rPr lang="es-ES" sz="3000" dirty="0" smtClean="0">
                <a:solidFill>
                  <a:schemeClr val="accent4">
                    <a:lumMod val="60000"/>
                    <a:lumOff val="40000"/>
                  </a:schemeClr>
                </a:solidFill>
              </a:rPr>
              <a:t>Proyecto para la Evaluación Socioeconómica de la Ampliación y Readecuación de la Carretera Progreso – Playas a Dos Vías y Cuatro Carriles</a:t>
            </a:r>
          </a:p>
        </p:txBody>
      </p:sp>
      <p:sp>
        <p:nvSpPr>
          <p:cNvPr id="8195" name="2 Marcador de contenido"/>
          <p:cNvSpPr>
            <a:spLocks noGrp="1"/>
          </p:cNvSpPr>
          <p:nvPr>
            <p:ph idx="1"/>
          </p:nvPr>
        </p:nvSpPr>
        <p:spPr>
          <a:xfrm>
            <a:off x="214313" y="2071688"/>
            <a:ext cx="8229600" cy="3857625"/>
          </a:xfrm>
        </p:spPr>
        <p:txBody>
          <a:bodyPr/>
          <a:lstStyle/>
          <a:p>
            <a:pPr eaLnBrk="1" hangingPunct="1"/>
            <a:r>
              <a:rPr lang="es-ES" smtClean="0"/>
              <a:t>Elaborado por:</a:t>
            </a:r>
          </a:p>
          <a:p>
            <a:pPr eaLnBrk="1" hangingPunct="1">
              <a:buFont typeface="Arial" charset="0"/>
              <a:buNone/>
            </a:pPr>
            <a:r>
              <a:rPr lang="es-ES" smtClean="0"/>
              <a:t>                             </a:t>
            </a:r>
            <a:r>
              <a:rPr lang="es-ES" sz="2800" smtClean="0"/>
              <a:t>Claudia Ramírez C.</a:t>
            </a:r>
          </a:p>
          <a:p>
            <a:pPr eaLnBrk="1" hangingPunct="1">
              <a:buFont typeface="Arial" charset="0"/>
              <a:buNone/>
            </a:pPr>
            <a:r>
              <a:rPr lang="es-ES" sz="2800" smtClean="0"/>
              <a:t>                                 Orlando Bermúdez M.</a:t>
            </a:r>
          </a:p>
          <a:p>
            <a:pPr eaLnBrk="1" hangingPunct="1">
              <a:buFont typeface="Arial" charset="0"/>
              <a:buNone/>
            </a:pPr>
            <a:r>
              <a:rPr lang="es-ES" sz="2800" smtClean="0"/>
              <a:t>                                 David Sabando E.</a:t>
            </a:r>
          </a:p>
          <a:p>
            <a:pPr eaLnBrk="1" hangingPunct="1">
              <a:buFont typeface="Arial" charset="0"/>
              <a:buNone/>
            </a:pPr>
            <a:endParaRPr lang="es-ES" smtClean="0"/>
          </a:p>
          <a:p>
            <a:pPr eaLnBrk="1" hangingPunct="1">
              <a:buFont typeface="Arial" charset="0"/>
              <a:buNone/>
            </a:pPr>
            <a:r>
              <a:rPr lang="es-ES" sz="2400" smtClean="0"/>
              <a:t>                                       Marzo 02 del 2010</a:t>
            </a:r>
          </a:p>
        </p:txBody>
      </p:sp>
      <p:pic>
        <p:nvPicPr>
          <p:cNvPr id="8196" name="Picture 4"/>
          <p:cNvPicPr>
            <a:picLocks noChangeAspect="1" noChangeArrowheads="1"/>
          </p:cNvPicPr>
          <p:nvPr/>
        </p:nvPicPr>
        <p:blipFill>
          <a:blip r:embed="rId2"/>
          <a:srcRect/>
          <a:stretch>
            <a:fillRect/>
          </a:stretch>
        </p:blipFill>
        <p:spPr bwMode="auto">
          <a:xfrm>
            <a:off x="5857875" y="3643313"/>
            <a:ext cx="3028950" cy="300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500063" y="714375"/>
            <a:ext cx="8229600" cy="1143000"/>
          </a:xfrm>
        </p:spPr>
        <p:txBody>
          <a:bodyPr/>
          <a:lstStyle/>
          <a:p>
            <a:pPr marL="342900" indent="-342900" eaLnBrk="1" fontAlgn="auto" hangingPunct="1">
              <a:spcAft>
                <a:spcPts val="0"/>
              </a:spcAft>
              <a:defRPr/>
            </a:pPr>
            <a:r>
              <a:rPr lang="es-ES" sz="3000" b="1" dirty="0" smtClean="0">
                <a:solidFill>
                  <a:schemeClr val="accent4">
                    <a:lumMod val="60000"/>
                    <a:lumOff val="40000"/>
                  </a:schemeClr>
                </a:solidFill>
              </a:rPr>
              <a:t>Identificación, Cuantificación y Valoración de Beneficios y Costos</a:t>
            </a:r>
            <a:r>
              <a:rPr lang="es-ES" sz="1800" dirty="0" smtClean="0">
                <a:solidFill>
                  <a:schemeClr val="accent4">
                    <a:lumMod val="60000"/>
                    <a:lumOff val="40000"/>
                  </a:schemeClr>
                </a:solidFill>
              </a:rPr>
              <a:t/>
            </a:r>
            <a:br>
              <a:rPr lang="es-ES" sz="1800" dirty="0" smtClean="0">
                <a:solidFill>
                  <a:schemeClr val="accent4">
                    <a:lumMod val="60000"/>
                    <a:lumOff val="40000"/>
                  </a:schemeClr>
                </a:solidFill>
              </a:rPr>
            </a:br>
            <a:endParaRPr lang="es-ES" sz="1800" dirty="0" smtClean="0">
              <a:solidFill>
                <a:schemeClr val="accent4">
                  <a:lumMod val="60000"/>
                  <a:lumOff val="40000"/>
                </a:schemeClr>
              </a:solidFill>
            </a:endParaRPr>
          </a:p>
        </p:txBody>
      </p:sp>
      <p:sp>
        <p:nvSpPr>
          <p:cNvPr id="3" name="2 Marcador de contenido"/>
          <p:cNvSpPr>
            <a:spLocks noGrp="1"/>
          </p:cNvSpPr>
          <p:nvPr>
            <p:ph idx="1"/>
          </p:nvPr>
        </p:nvSpPr>
        <p:spPr>
          <a:xfrm>
            <a:off x="500063" y="1928813"/>
            <a:ext cx="8229600" cy="4214812"/>
          </a:xfrm>
        </p:spPr>
        <p:txBody>
          <a:bodyPr rtlCol="0">
            <a:normAutofit lnSpcReduction="10000"/>
          </a:bodyPr>
          <a:lstStyle/>
          <a:p>
            <a:pPr marL="411480" eaLnBrk="1" fontAlgn="auto" hangingPunct="1">
              <a:spcAft>
                <a:spcPts val="0"/>
              </a:spcAft>
              <a:buFont typeface="Arial" pitchFamily="34" charset="0"/>
              <a:buChar char="•"/>
              <a:defRPr/>
            </a:pPr>
            <a:r>
              <a:rPr lang="es-ES" sz="2000" dirty="0" smtClean="0"/>
              <a:t>El proyecto tiene varios efectos:</a:t>
            </a:r>
          </a:p>
          <a:p>
            <a:pPr marL="411480" eaLnBrk="1" fontAlgn="auto" hangingPunct="1">
              <a:spcAft>
                <a:spcPts val="0"/>
              </a:spcAft>
              <a:buFont typeface="Arial" pitchFamily="34" charset="0"/>
              <a:buNone/>
              <a:defRPr/>
            </a:pPr>
            <a:endParaRPr lang="es-ES" sz="2000" dirty="0" smtClean="0"/>
          </a:p>
          <a:p>
            <a:pPr marL="411480" eaLnBrk="1" fontAlgn="auto" hangingPunct="1">
              <a:spcAft>
                <a:spcPts val="0"/>
              </a:spcAft>
              <a:buFont typeface="Arial" pitchFamily="34" charset="0"/>
              <a:buChar char="•"/>
              <a:defRPr/>
            </a:pPr>
            <a:r>
              <a:rPr lang="es-ES" sz="2000" dirty="0" smtClean="0"/>
              <a:t>Los efectos negativos se los denomina costos, que básicamente son los costos inversiones y de mantenimiento del carretero durante su vida útil.</a:t>
            </a:r>
          </a:p>
          <a:p>
            <a:pPr marL="411480" eaLnBrk="1" fontAlgn="auto" hangingPunct="1">
              <a:spcAft>
                <a:spcPts val="0"/>
              </a:spcAft>
              <a:buFont typeface="Arial" pitchFamily="34" charset="0"/>
              <a:buChar char="•"/>
              <a:defRPr/>
            </a:pPr>
            <a:endParaRPr lang="es-ES" sz="2000" dirty="0" smtClean="0"/>
          </a:p>
          <a:p>
            <a:pPr marL="411480" eaLnBrk="1" fontAlgn="auto" hangingPunct="1">
              <a:spcAft>
                <a:spcPts val="0"/>
              </a:spcAft>
              <a:buFont typeface="Arial" pitchFamily="34" charset="0"/>
              <a:buChar char="•"/>
              <a:defRPr/>
            </a:pPr>
            <a:r>
              <a:rPr lang="es-ES" sz="2000" dirty="0" smtClean="0"/>
              <a:t>Los efectos positivos, que son los que motivan la ejecución del proyectos son los ahorros en CGV, que están compuestos por las disminuciones en costos de tiempo de los usuarios actuales del carretero y menor costo de operación vehicular y por el beneficio del trafico desviado.</a:t>
            </a:r>
          </a:p>
          <a:p>
            <a:pPr marL="411480" eaLnBrk="1" fontAlgn="auto" hangingPunct="1">
              <a:spcAft>
                <a:spcPts val="0"/>
              </a:spcAft>
              <a:buFont typeface="Arial" pitchFamily="34" charset="0"/>
              <a:buNone/>
              <a:defRPr/>
            </a:pPr>
            <a:endParaRPr lang="es-ES" sz="2000" dirty="0" smtClean="0"/>
          </a:p>
          <a:p>
            <a:pPr marL="411480" eaLnBrk="1" fontAlgn="auto" hangingPunct="1">
              <a:spcAft>
                <a:spcPts val="0"/>
              </a:spcAft>
              <a:buFont typeface="Arial" pitchFamily="34" charset="0"/>
              <a:buChar char="•"/>
              <a:defRPr/>
            </a:pPr>
            <a:r>
              <a:rPr lang="es-ES" sz="2000" dirty="0" smtClean="0"/>
              <a:t>Ciertos efectos, costos y beneficios son muy difíciles de medir, en el caso de los accidentes, es indiscutible el beneficio de que estos se reduzcan, sin embargo, ¿cuánto vale una vida?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a:xfrm>
            <a:off x="357188" y="1000125"/>
            <a:ext cx="8229600" cy="357188"/>
          </a:xfrm>
        </p:spPr>
        <p:txBody>
          <a:bodyPr/>
          <a:lstStyle/>
          <a:p>
            <a:pPr marL="342900" indent="-342900" eaLnBrk="1" fontAlgn="auto" hangingPunct="1">
              <a:spcAft>
                <a:spcPts val="0"/>
              </a:spcAft>
              <a:defRPr/>
            </a:pPr>
            <a:r>
              <a:rPr lang="es-ES" sz="3000" b="1" dirty="0" smtClean="0">
                <a:solidFill>
                  <a:schemeClr val="accent4">
                    <a:lumMod val="60000"/>
                    <a:lumOff val="40000"/>
                  </a:schemeClr>
                </a:solidFill>
              </a:rPr>
              <a:t>Metodología Específica de Evaluación</a:t>
            </a:r>
            <a:r>
              <a:rPr lang="es-ES" dirty="0" smtClean="0">
                <a:solidFill>
                  <a:schemeClr val="tx2">
                    <a:satMod val="200000"/>
                  </a:schemeClr>
                </a:solidFill>
              </a:rPr>
              <a:t/>
            </a:r>
            <a:br>
              <a:rPr lang="es-ES" dirty="0" smtClean="0">
                <a:solidFill>
                  <a:schemeClr val="tx2">
                    <a:satMod val="200000"/>
                  </a:schemeClr>
                </a:solidFill>
              </a:rPr>
            </a:br>
            <a:endParaRPr lang="es-ES" dirty="0" smtClean="0">
              <a:solidFill>
                <a:schemeClr val="tx2">
                  <a:satMod val="200000"/>
                </a:schemeClr>
              </a:solidFill>
            </a:endParaRPr>
          </a:p>
        </p:txBody>
      </p:sp>
      <p:sp>
        <p:nvSpPr>
          <p:cNvPr id="18435" name="2 Marcador de contenido"/>
          <p:cNvSpPr>
            <a:spLocks noGrp="1"/>
          </p:cNvSpPr>
          <p:nvPr>
            <p:ph idx="1"/>
          </p:nvPr>
        </p:nvSpPr>
        <p:spPr/>
        <p:txBody>
          <a:bodyPr/>
          <a:lstStyle/>
          <a:p>
            <a:pPr eaLnBrk="1" hangingPunct="1"/>
            <a:r>
              <a:rPr lang="es-ES" sz="2000" smtClean="0"/>
              <a:t>La metodología a seguir para la evaluación social de este proyecto se basa en los siguientes puntos:</a:t>
            </a:r>
          </a:p>
          <a:p>
            <a:pPr eaLnBrk="1" hangingPunct="1"/>
            <a:r>
              <a:rPr lang="es-ES" sz="2000" smtClean="0"/>
              <a:t>Se identificará la situación actual del carretero</a:t>
            </a:r>
          </a:p>
          <a:p>
            <a:pPr eaLnBrk="1" hangingPunct="1"/>
            <a:r>
              <a:rPr lang="es-ES" sz="2000" smtClean="0"/>
              <a:t>Se establecerá la situación sin proyecto y la situación con proyecto para obtener la caracterización de la situación diferencial (efecto del proyecto).</a:t>
            </a:r>
          </a:p>
          <a:p>
            <a:pPr eaLnBrk="1" hangingPunct="1"/>
            <a:r>
              <a:rPr lang="es-ES" sz="2000" smtClean="0"/>
              <a:t>Se obtendrá el TPDS (transito promedio diario semanal)</a:t>
            </a:r>
          </a:p>
          <a:p>
            <a:pPr eaLnBrk="1" hangingPunct="1"/>
            <a:r>
              <a:rPr lang="es-ES" sz="2000" smtClean="0"/>
              <a:t>Se identificará, cuantificará y valorará los beneficios de este proyecto a través de la estimación de los Costos Generalizados de Viaje (CGV) </a:t>
            </a:r>
          </a:p>
          <a:p>
            <a:pPr eaLnBrk="1" hangingPunct="1"/>
            <a:r>
              <a:rPr lang="es-ES" sz="2000" smtClean="0"/>
              <a:t>Se identificará, cuantificará y valorará los costos de este proyecto, desde su inversión hasta la operación y mantenimiento dentro de un horizonte de evaluación de 20 años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428625" y="642938"/>
            <a:ext cx="8229600" cy="1143000"/>
          </a:xfrm>
        </p:spPr>
        <p:txBody>
          <a:bodyPr/>
          <a:lstStyle/>
          <a:p>
            <a:pPr marL="342900" indent="-342900" eaLnBrk="1" fontAlgn="auto" hangingPunct="1">
              <a:spcAft>
                <a:spcPts val="0"/>
              </a:spcAft>
              <a:defRPr/>
            </a:pPr>
            <a:r>
              <a:rPr lang="es-ES" sz="3000" b="1" dirty="0" smtClean="0">
                <a:solidFill>
                  <a:schemeClr val="accent4">
                    <a:lumMod val="60000"/>
                    <a:lumOff val="40000"/>
                  </a:schemeClr>
                </a:solidFill>
              </a:rPr>
              <a:t>Características Técnicas de la Obra</a:t>
            </a:r>
            <a:r>
              <a:rPr lang="es-ES" dirty="0" smtClean="0">
                <a:solidFill>
                  <a:schemeClr val="accent4">
                    <a:lumMod val="60000"/>
                    <a:lumOff val="40000"/>
                  </a:schemeClr>
                </a:solidFill>
              </a:rPr>
              <a:t/>
            </a:r>
            <a:br>
              <a:rPr lang="es-ES" dirty="0" smtClean="0">
                <a:solidFill>
                  <a:schemeClr val="accent4">
                    <a:lumMod val="60000"/>
                    <a:lumOff val="40000"/>
                  </a:schemeClr>
                </a:solidFill>
              </a:rPr>
            </a:br>
            <a:endParaRPr lang="es-ES" dirty="0" smtClean="0">
              <a:solidFill>
                <a:schemeClr val="accent4">
                  <a:lumMod val="60000"/>
                  <a:lumOff val="40000"/>
                </a:schemeClr>
              </a:solidFill>
            </a:endParaRPr>
          </a:p>
        </p:txBody>
      </p:sp>
      <p:sp>
        <p:nvSpPr>
          <p:cNvPr id="13315" name="2 Marcador de contenido"/>
          <p:cNvSpPr>
            <a:spLocks noGrp="1"/>
          </p:cNvSpPr>
          <p:nvPr>
            <p:ph idx="1"/>
          </p:nvPr>
        </p:nvSpPr>
        <p:spPr/>
        <p:txBody>
          <a:bodyPr>
            <a:normAutofit lnSpcReduction="10000"/>
          </a:bodyPr>
          <a:lstStyle/>
          <a:p>
            <a:pPr marL="411480" algn="just" eaLnBrk="1" fontAlgn="auto" hangingPunct="1">
              <a:spcAft>
                <a:spcPts val="0"/>
              </a:spcAft>
              <a:buFont typeface="Wingdings"/>
              <a:buChar char=""/>
              <a:defRPr/>
            </a:pPr>
            <a:r>
              <a:rPr lang="es-ES" sz="2000" smtClean="0"/>
              <a:t>La carretera en estudio fue construida en 1946 con una proyección de flujo vehicular de 300 unidades por día con una velocidad máxima de 80 Km. por hora. En la actualidad existe  un TPD de 3526 vehículos. </a:t>
            </a:r>
          </a:p>
          <a:p>
            <a:pPr marL="411480" algn="just" eaLnBrk="1" fontAlgn="auto" hangingPunct="1">
              <a:spcAft>
                <a:spcPts val="0"/>
              </a:spcAft>
              <a:buFont typeface="Arial" charset="0"/>
              <a:buNone/>
              <a:defRPr/>
            </a:pPr>
            <a:endParaRPr lang="es-ES" sz="2000" smtClean="0"/>
          </a:p>
          <a:p>
            <a:pPr marL="411480" algn="just" eaLnBrk="1" fontAlgn="auto" hangingPunct="1">
              <a:spcAft>
                <a:spcPts val="0"/>
              </a:spcAft>
              <a:buFont typeface="Wingdings"/>
              <a:buChar char=""/>
              <a:defRPr/>
            </a:pPr>
            <a:r>
              <a:rPr lang="es-ES" sz="2000" smtClean="0"/>
              <a:t>La estructura de la carretera presenta acentuadas deficiencias técnicas en  su diseño como por ejemplo la escasa visión del vehículo que transita en el  otro sentido de la vía debido a curvas muy prolongadas lo cual adicional a la dificultad de uso de la misma ha provocando accidentes.</a:t>
            </a:r>
          </a:p>
          <a:p>
            <a:pPr marL="411480" algn="just" eaLnBrk="1" fontAlgn="auto" hangingPunct="1">
              <a:spcAft>
                <a:spcPts val="0"/>
              </a:spcAft>
              <a:buFont typeface="Arial" charset="0"/>
              <a:buNone/>
              <a:defRPr/>
            </a:pPr>
            <a:endParaRPr lang="es-ES" sz="2000" smtClean="0"/>
          </a:p>
          <a:p>
            <a:pPr marL="411480" algn="just" eaLnBrk="1" fontAlgn="auto" hangingPunct="1">
              <a:spcAft>
                <a:spcPts val="0"/>
              </a:spcAft>
              <a:buFont typeface="Wingdings"/>
              <a:buChar char=""/>
              <a:defRPr/>
            </a:pPr>
            <a:r>
              <a:rPr lang="es-ES" sz="2000" smtClean="0"/>
              <a:t>Tiene un ancho de 5m, cuenta con 2 carriles, un carril en cada sentido, los cuales resultan insuficientes para el flujo vehicular diario, en especial en temporada playera, entre enero y marzo. </a:t>
            </a:r>
          </a:p>
          <a:p>
            <a:pPr marL="411480" eaLnBrk="1" fontAlgn="auto" hangingPunct="1">
              <a:spcAft>
                <a:spcPts val="0"/>
              </a:spcAft>
              <a:buFont typeface="Wingdings"/>
              <a:buChar char=""/>
              <a:defRPr/>
            </a:pPr>
            <a:endParaRPr lang="es-E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28625" y="428625"/>
            <a:ext cx="8229600" cy="1143000"/>
          </a:xfrm>
        </p:spPr>
        <p:txBody>
          <a:bodyPr/>
          <a:lstStyle/>
          <a:p>
            <a:pPr eaLnBrk="1" fontAlgn="auto" hangingPunct="1">
              <a:spcAft>
                <a:spcPts val="0"/>
              </a:spcAft>
              <a:defRPr/>
            </a:pPr>
            <a:r>
              <a:rPr lang="es-ES" sz="3000" b="1" dirty="0" smtClean="0">
                <a:solidFill>
                  <a:schemeClr val="accent4">
                    <a:lumMod val="60000"/>
                    <a:lumOff val="40000"/>
                  </a:schemeClr>
                </a:solidFill>
              </a:rPr>
              <a:t>Características Técnicas de la Obra </a:t>
            </a:r>
            <a:r>
              <a:rPr lang="es-ES" sz="2400" b="1" dirty="0" smtClean="0">
                <a:solidFill>
                  <a:schemeClr val="tx2">
                    <a:satMod val="200000"/>
                  </a:schemeClr>
                </a:solidFill>
              </a:rPr>
              <a:t/>
            </a:r>
            <a:br>
              <a:rPr lang="es-ES" sz="2400" b="1" dirty="0" smtClean="0">
                <a:solidFill>
                  <a:schemeClr val="tx2">
                    <a:satMod val="200000"/>
                  </a:schemeClr>
                </a:solidFill>
              </a:rPr>
            </a:br>
            <a:endParaRPr lang="es-ES" sz="2400" dirty="0" smtClean="0">
              <a:solidFill>
                <a:schemeClr val="tx2">
                  <a:satMod val="200000"/>
                </a:schemeClr>
              </a:solidFill>
            </a:endParaRPr>
          </a:p>
        </p:txBody>
      </p:sp>
      <p:sp>
        <p:nvSpPr>
          <p:cNvPr id="20483" name="2 Marcador de contenido"/>
          <p:cNvSpPr>
            <a:spLocks noGrp="1"/>
          </p:cNvSpPr>
          <p:nvPr>
            <p:ph idx="1"/>
          </p:nvPr>
        </p:nvSpPr>
        <p:spPr/>
        <p:txBody>
          <a:bodyPr/>
          <a:lstStyle/>
          <a:p>
            <a:pPr eaLnBrk="1" hangingPunct="1">
              <a:buFont typeface="Arial" charset="0"/>
              <a:buNone/>
            </a:pPr>
            <a:r>
              <a:rPr lang="es-ES" sz="2000" smtClean="0"/>
              <a:t>	Al mejorar las características geométricas de la vía se generan los siguientes beneficios:</a:t>
            </a:r>
          </a:p>
          <a:p>
            <a:pPr eaLnBrk="1" hangingPunct="1">
              <a:buFont typeface="Arial" charset="0"/>
              <a:buNone/>
            </a:pPr>
            <a:endParaRPr lang="es-ES" sz="2000" smtClean="0"/>
          </a:p>
          <a:p>
            <a:pPr eaLnBrk="1" hangingPunct="1"/>
            <a:r>
              <a:rPr lang="es-ES" sz="2000" smtClean="0"/>
              <a:t>Mejores radios</a:t>
            </a:r>
          </a:p>
          <a:p>
            <a:pPr eaLnBrk="1" hangingPunct="1"/>
            <a:r>
              <a:rPr lang="es-ES" sz="2000" smtClean="0"/>
              <a:t>Menor curvatura del carretero</a:t>
            </a:r>
          </a:p>
          <a:p>
            <a:pPr eaLnBrk="1" hangingPunct="1"/>
            <a:r>
              <a:rPr lang="es-ES" sz="2000" smtClean="0"/>
              <a:t>Mayor visibilidad y menores frenados imprevistos</a:t>
            </a:r>
          </a:p>
          <a:p>
            <a:pPr eaLnBrk="1" hangingPunct="1"/>
            <a:r>
              <a:rPr lang="es-ES" sz="2000" smtClean="0"/>
              <a:t>Carriles más anchos, lo que incrementará la capacidad del flujo vehicular de la vía</a:t>
            </a:r>
          </a:p>
          <a:p>
            <a:pPr eaLnBrk="1" hangingPunct="1"/>
            <a:r>
              <a:rPr lang="es-ES" sz="2000" smtClean="0"/>
              <a:t>Menos costos operativos por parte de los usuarios de la vía (ahorros en combustible, llantas, mantenimiento, etc.)</a:t>
            </a:r>
          </a:p>
          <a:p>
            <a:pPr eaLnBrk="1" hangingPunct="1"/>
            <a:r>
              <a:rPr lang="es-ES" sz="2000" smtClean="0"/>
              <a:t>Ahorros de tiempo en los usuarios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785813"/>
            <a:ext cx="8229600" cy="1143000"/>
          </a:xfrm>
        </p:spPr>
        <p:txBody>
          <a:bodyPr rtlCol="0">
            <a:normAutofit fontScale="90000"/>
          </a:bodyPr>
          <a:lstStyle/>
          <a:p>
            <a:pPr eaLnBrk="1" fontAlgn="auto" hangingPunct="1">
              <a:spcAft>
                <a:spcPts val="0"/>
              </a:spcAft>
              <a:defRPr/>
            </a:pPr>
            <a:r>
              <a:rPr lang="es-ES" sz="3300" b="1" dirty="0" smtClean="0">
                <a:solidFill>
                  <a:schemeClr val="accent4">
                    <a:lumMod val="60000"/>
                    <a:lumOff val="40000"/>
                  </a:schemeClr>
                </a:solidFill>
              </a:rPr>
              <a:t>Caracterización de Beneficios y Costos del Proyecto</a:t>
            </a:r>
            <a:r>
              <a:rPr lang="es-ES" dirty="0" smtClean="0">
                <a:solidFill>
                  <a:schemeClr val="tx2">
                    <a:satMod val="200000"/>
                  </a:schemeClr>
                </a:solidFill>
              </a:rPr>
              <a:t/>
            </a:r>
            <a:br>
              <a:rPr lang="es-ES" dirty="0" smtClean="0">
                <a:solidFill>
                  <a:schemeClr val="tx2">
                    <a:satMod val="200000"/>
                  </a:schemeClr>
                </a:solidFill>
              </a:rPr>
            </a:br>
            <a:endParaRPr lang="es-ES" dirty="0" smtClean="0">
              <a:solidFill>
                <a:schemeClr val="tx2">
                  <a:satMod val="200000"/>
                </a:schemeClr>
              </a:solidFill>
            </a:endParaRPr>
          </a:p>
        </p:txBody>
      </p:sp>
      <p:graphicFrame>
        <p:nvGraphicFramePr>
          <p:cNvPr id="4" name="3 Tabla"/>
          <p:cNvGraphicFramePr>
            <a:graphicFrameLocks noGrp="1"/>
          </p:cNvGraphicFramePr>
          <p:nvPr/>
        </p:nvGraphicFramePr>
        <p:xfrm>
          <a:off x="1714500" y="2428875"/>
          <a:ext cx="6072212" cy="3614752"/>
        </p:xfrm>
        <a:graphic>
          <a:graphicData uri="http://schemas.openxmlformats.org/drawingml/2006/table">
            <a:tbl>
              <a:tblPr/>
              <a:tblGrid>
                <a:gridCol w="2313071"/>
                <a:gridCol w="1446070"/>
                <a:gridCol w="2313071"/>
              </a:tblGrid>
              <a:tr h="278058">
                <a:tc>
                  <a:txBody>
                    <a:bodyPr/>
                    <a:lstStyle/>
                    <a:p>
                      <a:pPr algn="ctr">
                        <a:lnSpc>
                          <a:spcPct val="150000"/>
                        </a:lnSpc>
                        <a:spcAft>
                          <a:spcPts val="0"/>
                        </a:spcAft>
                      </a:pPr>
                      <a:r>
                        <a:rPr lang="es-ES" sz="1000" b="1" dirty="0">
                          <a:latin typeface="Arial"/>
                          <a:ea typeface="Times New Roman"/>
                        </a:rPr>
                        <a:t>CONCEPTO</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b="1">
                          <a:latin typeface="Arial"/>
                          <a:ea typeface="Times New Roman"/>
                        </a:rPr>
                        <a:t>CUANTIFICACIÓN</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b="1">
                          <a:latin typeface="Arial"/>
                          <a:ea typeface="Times New Roman"/>
                        </a:rPr>
                        <a:t>VALORACIÒN $</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058">
                <a:tc gridSpan="3">
                  <a:txBody>
                    <a:bodyPr/>
                    <a:lstStyle/>
                    <a:p>
                      <a:pPr algn="ctr">
                        <a:lnSpc>
                          <a:spcPct val="150000"/>
                        </a:lnSpc>
                        <a:spcAft>
                          <a:spcPts val="0"/>
                        </a:spcAft>
                      </a:pPr>
                      <a:r>
                        <a:rPr lang="es-ES" sz="1000" b="1" i="1" dirty="0">
                          <a:latin typeface="Arial"/>
                          <a:ea typeface="Times New Roman"/>
                        </a:rPr>
                        <a:t>BENEFICIOS</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78058">
                <a:tc>
                  <a:txBody>
                    <a:bodyPr/>
                    <a:lstStyle/>
                    <a:p>
                      <a:pPr algn="ctr">
                        <a:lnSpc>
                          <a:spcPct val="150000"/>
                        </a:lnSpc>
                        <a:spcAft>
                          <a:spcPts val="0"/>
                        </a:spcAft>
                      </a:pPr>
                      <a:r>
                        <a:rPr lang="es-ES" sz="1000">
                          <a:latin typeface="Arial"/>
                          <a:ea typeface="Times New Roman"/>
                        </a:rPr>
                        <a:t>AHORRO DE CGV</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dirty="0">
                          <a:latin typeface="Arial"/>
                          <a:ea typeface="Times New Roman"/>
                        </a:rPr>
                        <a:t>SI</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SI</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058">
                <a:tc>
                  <a:txBody>
                    <a:bodyPr/>
                    <a:lstStyle/>
                    <a:p>
                      <a:pPr algn="ctr">
                        <a:lnSpc>
                          <a:spcPct val="150000"/>
                        </a:lnSpc>
                        <a:spcAft>
                          <a:spcPts val="0"/>
                        </a:spcAft>
                      </a:pPr>
                      <a:r>
                        <a:rPr lang="es-ES" sz="1000">
                          <a:latin typeface="Arial"/>
                          <a:ea typeface="Times New Roman"/>
                        </a:rPr>
                        <a:t>TRAFICO DESVIADO ADICIONAL</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SI</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INDETERMINADA</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058">
                <a:tc>
                  <a:txBody>
                    <a:bodyPr/>
                    <a:lstStyle/>
                    <a:p>
                      <a:pPr algn="ctr">
                        <a:lnSpc>
                          <a:spcPct val="150000"/>
                        </a:lnSpc>
                        <a:spcAft>
                          <a:spcPts val="0"/>
                        </a:spcAft>
                      </a:pPr>
                      <a:r>
                        <a:rPr lang="es-ES" sz="1000">
                          <a:latin typeface="Arial"/>
                          <a:ea typeface="Times New Roman"/>
                        </a:rPr>
                        <a:t>DISMINUCIÓN DE ACCIDENTES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SI</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INDETERMINADA</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058">
                <a:tc>
                  <a:txBody>
                    <a:bodyPr/>
                    <a:lstStyle/>
                    <a:p>
                      <a:pPr algn="ctr">
                        <a:lnSpc>
                          <a:spcPct val="150000"/>
                        </a:lnSpc>
                        <a:spcAft>
                          <a:spcPts val="0"/>
                        </a:spcAft>
                      </a:pPr>
                      <a:r>
                        <a:rPr lang="es-ES" sz="1000" dirty="0">
                          <a:latin typeface="Arial"/>
                          <a:ea typeface="Times New Roman"/>
                        </a:rPr>
                        <a:t>REACTIVACIÓN ECONOMICA</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SI</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INDETERMINADA</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115">
                <a:tc>
                  <a:txBody>
                    <a:bodyPr/>
                    <a:lstStyle/>
                    <a:p>
                      <a:pPr algn="ctr">
                        <a:lnSpc>
                          <a:spcPct val="150000"/>
                        </a:lnSpc>
                        <a:spcAft>
                          <a:spcPts val="0"/>
                        </a:spcAft>
                      </a:pPr>
                      <a:r>
                        <a:rPr lang="es-ES" sz="1000" dirty="0">
                          <a:latin typeface="Arial"/>
                          <a:ea typeface="Times New Roman"/>
                        </a:rPr>
                        <a:t>GANANCIA DE PLUSVALIA TERRENOS</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SI</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SI</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058">
                <a:tc gridSpan="3">
                  <a:txBody>
                    <a:bodyPr/>
                    <a:lstStyle/>
                    <a:p>
                      <a:pPr algn="ctr">
                        <a:lnSpc>
                          <a:spcPct val="150000"/>
                        </a:lnSpc>
                        <a:spcAft>
                          <a:spcPts val="0"/>
                        </a:spcAft>
                      </a:pPr>
                      <a:r>
                        <a:rPr lang="es-ES" sz="1000" b="1" i="1">
                          <a:latin typeface="Arial"/>
                          <a:ea typeface="Times New Roman"/>
                        </a:rPr>
                        <a:t>COSTOS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78058">
                <a:tc>
                  <a:txBody>
                    <a:bodyPr/>
                    <a:lstStyle/>
                    <a:p>
                      <a:pPr algn="ctr">
                        <a:lnSpc>
                          <a:spcPct val="150000"/>
                        </a:lnSpc>
                        <a:spcAft>
                          <a:spcPts val="0"/>
                        </a:spcAft>
                      </a:pPr>
                      <a:r>
                        <a:rPr lang="es-ES" sz="1000">
                          <a:latin typeface="Arial"/>
                          <a:ea typeface="Times New Roman"/>
                        </a:rPr>
                        <a:t>INVERSIONES</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SI</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SI</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058">
                <a:tc>
                  <a:txBody>
                    <a:bodyPr/>
                    <a:lstStyle/>
                    <a:p>
                      <a:pPr algn="ctr">
                        <a:lnSpc>
                          <a:spcPct val="150000"/>
                        </a:lnSpc>
                        <a:spcAft>
                          <a:spcPts val="0"/>
                        </a:spcAft>
                      </a:pPr>
                      <a:r>
                        <a:rPr lang="es-ES" sz="1000">
                          <a:latin typeface="Arial"/>
                          <a:ea typeface="Times New Roman"/>
                        </a:rPr>
                        <a:t>COSTOS DE MANTENIMIENTO</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SI</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SI</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115">
                <a:tc>
                  <a:txBody>
                    <a:bodyPr/>
                    <a:lstStyle/>
                    <a:p>
                      <a:pPr algn="ctr">
                        <a:lnSpc>
                          <a:spcPct val="150000"/>
                        </a:lnSpc>
                        <a:spcAft>
                          <a:spcPts val="0"/>
                        </a:spcAft>
                      </a:pPr>
                      <a:r>
                        <a:rPr lang="es-ES" sz="1000">
                          <a:latin typeface="Arial"/>
                          <a:ea typeface="Times New Roman"/>
                        </a:rPr>
                        <a:t>COSTOS POR MOLESTIAS DE CONSTRUCCIÓN</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a:latin typeface="Arial"/>
                          <a:ea typeface="Times New Roman"/>
                        </a:rPr>
                        <a:t>INDETERMINADA</a:t>
                      </a:r>
                      <a:endParaRPr lang="es-ES"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000" dirty="0">
                          <a:latin typeface="Arial"/>
                          <a:ea typeface="Times New Roman"/>
                        </a:rPr>
                        <a:t>INDETERMINADA</a:t>
                      </a:r>
                      <a:endParaRPr lang="es-ES"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pPr eaLnBrk="1" fontAlgn="auto" hangingPunct="1">
              <a:spcAft>
                <a:spcPts val="0"/>
              </a:spcAft>
              <a:defRPr/>
            </a:pPr>
            <a:r>
              <a:rPr lang="es-ES" sz="3000" b="1" dirty="0" smtClean="0">
                <a:solidFill>
                  <a:schemeClr val="accent4">
                    <a:lumMod val="60000"/>
                    <a:lumOff val="40000"/>
                  </a:schemeClr>
                </a:solidFill>
              </a:rPr>
              <a:t>Precios Sociales</a:t>
            </a:r>
          </a:p>
        </p:txBody>
      </p:sp>
      <p:pic>
        <p:nvPicPr>
          <p:cNvPr id="22531" name="Picture 4"/>
          <p:cNvPicPr>
            <a:picLocks noGrp="1" noChangeAspect="1" noChangeArrowheads="1"/>
          </p:cNvPicPr>
          <p:nvPr>
            <p:ph idx="1"/>
          </p:nvPr>
        </p:nvPicPr>
        <p:blipFill>
          <a:blip r:embed="rId2"/>
          <a:srcRect/>
          <a:stretch>
            <a:fillRect/>
          </a:stretch>
        </p:blipFill>
        <p:spPr>
          <a:xfrm>
            <a:off x="2714625" y="4000500"/>
            <a:ext cx="3357563" cy="2428875"/>
          </a:xfrm>
          <a:noFill/>
        </p:spPr>
      </p:pic>
      <p:sp>
        <p:nvSpPr>
          <p:cNvPr id="22532" name="7 Rectángulo"/>
          <p:cNvSpPr>
            <a:spLocks noChangeArrowheads="1"/>
          </p:cNvSpPr>
          <p:nvPr/>
        </p:nvSpPr>
        <p:spPr bwMode="auto">
          <a:xfrm>
            <a:off x="785813" y="1643063"/>
            <a:ext cx="8001000" cy="1938337"/>
          </a:xfrm>
          <a:prstGeom prst="rect">
            <a:avLst/>
          </a:prstGeom>
          <a:noFill/>
          <a:ln w="9525">
            <a:noFill/>
            <a:miter lim="800000"/>
            <a:headEnd/>
            <a:tailEnd/>
          </a:ln>
        </p:spPr>
        <p:txBody>
          <a:bodyPr>
            <a:spAutoFit/>
          </a:bodyPr>
          <a:lstStyle/>
          <a:p>
            <a:pPr algn="just"/>
            <a:r>
              <a:rPr lang="es-ES" sz="2000">
                <a:latin typeface="Calibri" pitchFamily="34" charset="0"/>
              </a:rPr>
              <a:t>La evaluación social del proyecto se realizó tomando en cuenta la información de flujos vehiculares de  trabajos de campo realizados en el mes de abril del año 2009 con la intensión de estimar el transito promedio diario anualizado. En lo que respecta a la inversión se tomó el presupuesto de obra realizándose los respectivos ajustes de precios corrientes a precios sociales utilizando las </a:t>
            </a:r>
            <a:r>
              <a:rPr lang="es-ES" sz="2000" b="1">
                <a:latin typeface="Calibri" pitchFamily="34" charset="0"/>
              </a:rPr>
              <a:t>razones precio cuenta</a:t>
            </a:r>
            <a:r>
              <a:rPr lang="es-ES" sz="2000">
                <a:latin typeface="Calibri" pitchFamily="34" charset="0"/>
              </a:rPr>
              <a:t> de la economía Ecuatoriana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srcRect/>
          <a:stretch>
            <a:fillRect/>
          </a:stretch>
        </p:blipFill>
        <p:spPr bwMode="auto">
          <a:xfrm>
            <a:off x="1143000" y="1143000"/>
            <a:ext cx="6929438" cy="435768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srcRect/>
          <a:stretch>
            <a:fillRect/>
          </a:stretch>
        </p:blipFill>
        <p:spPr bwMode="auto">
          <a:xfrm>
            <a:off x="1357313" y="857250"/>
            <a:ext cx="6486525" cy="507206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1357313" y="1428750"/>
            <a:ext cx="6357937" cy="392906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428625" y="357188"/>
            <a:ext cx="8229600" cy="1143000"/>
          </a:xfrm>
        </p:spPr>
        <p:txBody>
          <a:bodyPr/>
          <a:lstStyle/>
          <a:p>
            <a:pPr marL="342900" indent="-342900" eaLnBrk="1" fontAlgn="auto" hangingPunct="1">
              <a:spcAft>
                <a:spcPts val="0"/>
              </a:spcAft>
              <a:defRPr/>
            </a:pPr>
            <a:r>
              <a:rPr lang="es-ES" sz="3000" b="1" dirty="0" smtClean="0">
                <a:solidFill>
                  <a:schemeClr val="accent4">
                    <a:lumMod val="60000"/>
                    <a:lumOff val="40000"/>
                  </a:schemeClr>
                </a:solidFill>
              </a:rPr>
              <a:t>Inversión Social </a:t>
            </a:r>
            <a:r>
              <a:rPr lang="es-ES" sz="1800" dirty="0" smtClean="0">
                <a:solidFill>
                  <a:srgbClr val="000000"/>
                </a:solidFill>
              </a:rPr>
              <a:t/>
            </a:r>
            <a:br>
              <a:rPr lang="es-ES" sz="1800" dirty="0" smtClean="0">
                <a:solidFill>
                  <a:srgbClr val="000000"/>
                </a:solidFill>
              </a:rPr>
            </a:br>
            <a:endParaRPr lang="es-ES" sz="1800" dirty="0" smtClean="0">
              <a:solidFill>
                <a:srgbClr val="000000"/>
              </a:solidFill>
            </a:endParaRPr>
          </a:p>
        </p:txBody>
      </p:sp>
      <p:sp>
        <p:nvSpPr>
          <p:cNvPr id="26627" name="2 Marcador de contenido"/>
          <p:cNvSpPr>
            <a:spLocks noGrp="1"/>
          </p:cNvSpPr>
          <p:nvPr>
            <p:ph idx="1"/>
          </p:nvPr>
        </p:nvSpPr>
        <p:spPr>
          <a:xfrm>
            <a:off x="428625" y="1714500"/>
            <a:ext cx="8229600" cy="4525963"/>
          </a:xfrm>
        </p:spPr>
        <p:txBody>
          <a:bodyPr/>
          <a:lstStyle/>
          <a:p>
            <a:pPr algn="just" eaLnBrk="1" hangingPunct="1"/>
            <a:r>
              <a:rPr lang="es-ES" sz="2000" smtClean="0"/>
              <a:t>Según el presupuesto de obra privado (a precios corrientes de mercado) que fue desglosado según los componentes mano de obra, materiales, maquinaria, equipo y otros para el carretero en estudio, siendo la inversión a precios corrientes o privados US$ 17,016,311.16. Esta información fue ajustada a precios sociales sin considerar el IVA y utilizando las Razones Precio Cuenta para la Economía Ecuatoriana provistos por el Banco del Estado BEDE. La inversión total, corregida a valores sociales asciende a USD$ 17.894.745 a diciembre de 2009.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p:cNvPicPr>
            <a:picLocks noChangeAspect="1" noChangeArrowheads="1"/>
          </p:cNvPicPr>
          <p:nvPr/>
        </p:nvPicPr>
        <p:blipFill>
          <a:blip r:embed="rId2"/>
          <a:srcRect/>
          <a:stretch>
            <a:fillRect/>
          </a:stretch>
        </p:blipFill>
        <p:spPr bwMode="auto">
          <a:xfrm>
            <a:off x="3429000" y="4071938"/>
            <a:ext cx="2071688" cy="2571750"/>
          </a:xfrm>
          <a:prstGeom prst="rect">
            <a:avLst/>
          </a:prstGeom>
          <a:noFill/>
          <a:ln w="9525">
            <a:noFill/>
            <a:miter lim="800000"/>
            <a:headEnd/>
            <a:tailEnd/>
          </a:ln>
        </p:spPr>
      </p:pic>
      <p:sp>
        <p:nvSpPr>
          <p:cNvPr id="3075" name="1 Título"/>
          <p:cNvSpPr>
            <a:spLocks noGrp="1"/>
          </p:cNvSpPr>
          <p:nvPr>
            <p:ph type="ctrTitle"/>
          </p:nvPr>
        </p:nvSpPr>
        <p:spPr>
          <a:xfrm>
            <a:off x="571500" y="357188"/>
            <a:ext cx="7772400" cy="785812"/>
          </a:xfrm>
        </p:spPr>
        <p:txBody>
          <a:bodyPr/>
          <a:lstStyle/>
          <a:p>
            <a:pPr eaLnBrk="1" fontAlgn="auto" hangingPunct="1">
              <a:spcAft>
                <a:spcPts val="0"/>
              </a:spcAft>
              <a:defRPr/>
            </a:pPr>
            <a:r>
              <a:rPr lang="es-ES" sz="3000" dirty="0" smtClean="0">
                <a:solidFill>
                  <a:schemeClr val="accent4">
                    <a:lumMod val="60000"/>
                    <a:lumOff val="40000"/>
                  </a:schemeClr>
                </a:solidFill>
              </a:rPr>
              <a:t>     Introducción</a:t>
            </a:r>
          </a:p>
        </p:txBody>
      </p:sp>
      <p:sp>
        <p:nvSpPr>
          <p:cNvPr id="3" name="2 Subtítulo"/>
          <p:cNvSpPr>
            <a:spLocks noGrp="1"/>
          </p:cNvSpPr>
          <p:nvPr>
            <p:ph type="subTitle" idx="1"/>
          </p:nvPr>
        </p:nvSpPr>
        <p:spPr>
          <a:xfrm>
            <a:off x="1214438" y="1214438"/>
            <a:ext cx="6786562" cy="3643312"/>
          </a:xfrm>
        </p:spPr>
        <p:txBody>
          <a:bodyPr rtlCol="0">
            <a:normAutofit fontScale="85000" lnSpcReduction="20000"/>
          </a:bodyPr>
          <a:lstStyle/>
          <a:p>
            <a:pPr algn="just" eaLnBrk="1" fontAlgn="auto" hangingPunct="1">
              <a:spcAft>
                <a:spcPts val="0"/>
              </a:spcAft>
              <a:buFont typeface="Arial" pitchFamily="34" charset="0"/>
              <a:buNone/>
              <a:defRPr/>
            </a:pPr>
            <a:r>
              <a:rPr lang="es-ES" sz="2400" dirty="0" smtClean="0"/>
              <a:t>	El Proyecto de la ampliación de la carretera existente Progreso –Playas está enmarcado en la Estrategia de Desarrollo Económico y Social del Honorable Consejo Provincial del Guayas, en la cual se distingue la importancia de mejorar la infraestructura vial, a fin de promocionar e incentivar el turismo, el comercio y las exportaciones agro – industriales del sector, en función de la rebaja de los costos de mantenimiento de una flota vehicular, y de acortar tiempos de recorridos de los usuarios de toda la provincia y el país y directamente a los pobladores de la Parroquia Juan Gómez Rendón, la Comuna de San Antonio, el cantón Playas, y demás usuarios de esta carretera. </a:t>
            </a:r>
          </a:p>
          <a:p>
            <a:pPr algn="just" eaLnBrk="1" fontAlgn="auto" hangingPunct="1">
              <a:spcAft>
                <a:spcPts val="0"/>
              </a:spcAft>
              <a:buFont typeface="Arial" pitchFamily="34" charset="0"/>
              <a:buNone/>
              <a:defRPr/>
            </a:pPr>
            <a:r>
              <a:rPr lang="es-ES" sz="2400" dirty="0" smtClean="0"/>
              <a:t> </a:t>
            </a:r>
          </a:p>
          <a:p>
            <a:pPr algn="just" eaLnBrk="1" fontAlgn="auto" hangingPunct="1">
              <a:spcAft>
                <a:spcPts val="0"/>
              </a:spcAft>
              <a:buFont typeface="Arial" pitchFamily="34" charset="0"/>
              <a:buNone/>
              <a:defRPr/>
            </a:pPr>
            <a:r>
              <a:rPr lang="es-ES" sz="2400" dirty="0" smtClean="0"/>
              <a:t>	</a:t>
            </a:r>
          </a:p>
          <a:p>
            <a:pPr eaLnBrk="1" fontAlgn="auto" hangingPunct="1">
              <a:spcAft>
                <a:spcPts val="0"/>
              </a:spcAft>
              <a:buFont typeface="Arial" pitchFamily="34" charset="0"/>
              <a:buNone/>
              <a:defRPr/>
            </a:pPr>
            <a:endParaRPr lang="es-E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pPr marL="342900" indent="-342900" eaLnBrk="1" fontAlgn="auto" hangingPunct="1">
              <a:spcAft>
                <a:spcPts val="0"/>
              </a:spcAft>
              <a:defRPr/>
            </a:pPr>
            <a:r>
              <a:rPr lang="es-ES" sz="3000" b="1" dirty="0" smtClean="0">
                <a:solidFill>
                  <a:schemeClr val="accent4">
                    <a:lumMod val="60000"/>
                    <a:lumOff val="40000"/>
                  </a:schemeClr>
                </a:solidFill>
              </a:rPr>
              <a:t>Valor Actual Neto Social VANS y TIRS</a:t>
            </a:r>
            <a:r>
              <a:rPr lang="es-ES" sz="1800" dirty="0" smtClean="0">
                <a:solidFill>
                  <a:schemeClr val="accent4">
                    <a:lumMod val="60000"/>
                    <a:lumOff val="40000"/>
                  </a:schemeClr>
                </a:solidFill>
              </a:rPr>
              <a:t/>
            </a:r>
            <a:br>
              <a:rPr lang="es-ES" sz="1800" dirty="0" smtClean="0">
                <a:solidFill>
                  <a:schemeClr val="accent4">
                    <a:lumMod val="60000"/>
                    <a:lumOff val="40000"/>
                  </a:schemeClr>
                </a:solidFill>
              </a:rPr>
            </a:br>
            <a:endParaRPr lang="es-ES" sz="1800" dirty="0" smtClean="0">
              <a:solidFill>
                <a:schemeClr val="accent4">
                  <a:lumMod val="60000"/>
                  <a:lumOff val="40000"/>
                </a:schemeClr>
              </a:solidFill>
            </a:endParaRPr>
          </a:p>
        </p:txBody>
      </p:sp>
      <p:sp>
        <p:nvSpPr>
          <p:cNvPr id="3" name="2 Marcador de contenido"/>
          <p:cNvSpPr>
            <a:spLocks noGrp="1"/>
          </p:cNvSpPr>
          <p:nvPr>
            <p:ph idx="1"/>
          </p:nvPr>
        </p:nvSpPr>
        <p:spPr>
          <a:xfrm>
            <a:off x="428625" y="1357313"/>
            <a:ext cx="8229600" cy="1614487"/>
          </a:xfrm>
        </p:spPr>
        <p:txBody>
          <a:bodyPr rtlCol="0">
            <a:normAutofit lnSpcReduction="10000"/>
          </a:bodyPr>
          <a:lstStyle/>
          <a:p>
            <a:pPr marL="411480" algn="just" eaLnBrk="1" fontAlgn="auto" hangingPunct="1">
              <a:spcAft>
                <a:spcPts val="0"/>
              </a:spcAft>
              <a:buFont typeface="Arial" pitchFamily="34" charset="0"/>
              <a:buChar char="•"/>
              <a:defRPr/>
            </a:pPr>
            <a:r>
              <a:rPr lang="es-ES" sz="2000" dirty="0" smtClean="0"/>
              <a:t>Para obtener al valor Actual neto Social  y la tasa interna de retorno social del proyecto se han establecido 2 escenarios, uno suponiendo que el proyecto será financiado con recursos del país, y otro escenario en el cual el proyecto será financiado con recursos del país y recursos internacionales.</a:t>
            </a:r>
          </a:p>
          <a:p>
            <a:pPr marL="411480" eaLnBrk="1" fontAlgn="auto" hangingPunct="1">
              <a:spcAft>
                <a:spcPts val="0"/>
              </a:spcAft>
              <a:buFont typeface="Arial" pitchFamily="34" charset="0"/>
              <a:buChar char="•"/>
              <a:defRPr/>
            </a:pPr>
            <a:endParaRPr lang="es-ES" dirty="0" smtClean="0"/>
          </a:p>
        </p:txBody>
      </p:sp>
      <p:sp>
        <p:nvSpPr>
          <p:cNvPr id="21508" name="Rectangle 1"/>
          <p:cNvSpPr>
            <a:spLocks noChangeArrowheads="1"/>
          </p:cNvSpPr>
          <p:nvPr/>
        </p:nvSpPr>
        <p:spPr bwMode="auto">
          <a:xfrm>
            <a:off x="571500" y="2928938"/>
            <a:ext cx="7143750" cy="5262562"/>
          </a:xfrm>
          <a:prstGeom prst="rect">
            <a:avLst/>
          </a:prstGeom>
          <a:noFill/>
          <a:ln w="9525">
            <a:noFill/>
            <a:miter lim="800000"/>
            <a:headEnd/>
            <a:tailEnd/>
          </a:ln>
        </p:spPr>
        <p:txBody>
          <a:bodyPr anchor="ctr">
            <a:spAutoFit/>
          </a:bodyPr>
          <a:lstStyle/>
          <a:p>
            <a:pPr marL="0" lvl="3" algn="just" eaLnBrk="0" hangingPunct="0">
              <a:defRPr/>
            </a:pPr>
            <a:r>
              <a:rPr lang="es-ES" sz="2200" b="1" dirty="0">
                <a:solidFill>
                  <a:schemeClr val="accent4">
                    <a:lumMod val="60000"/>
                    <a:lumOff val="40000"/>
                  </a:schemeClr>
                </a:solidFill>
                <a:cs typeface="Times New Roman" pitchFamily="18" charset="0"/>
              </a:rPr>
              <a:t>Escenario I: VANS y TIRS Con Recursos Nacionales</a:t>
            </a:r>
            <a:endParaRPr lang="es-ES" sz="2200" dirty="0">
              <a:solidFill>
                <a:schemeClr val="accent4">
                  <a:lumMod val="60000"/>
                  <a:lumOff val="40000"/>
                </a:schemeClr>
              </a:solidFill>
              <a:cs typeface="Times New Roman" pitchFamily="18" charset="0"/>
            </a:endParaRPr>
          </a:p>
          <a:p>
            <a:pPr algn="just" eaLnBrk="0" hangingPunct="0">
              <a:defRPr/>
            </a:pPr>
            <a:endParaRPr lang="es-ES" sz="1200" dirty="0">
              <a:cs typeface="Times New Roman" pitchFamily="18" charset="0"/>
            </a:endParaRPr>
          </a:p>
          <a:p>
            <a:pPr algn="just" eaLnBrk="0" hangingPunct="0">
              <a:defRPr/>
            </a:pPr>
            <a:r>
              <a:rPr lang="es-ES" sz="2000" dirty="0">
                <a:cs typeface="Times New Roman" pitchFamily="18" charset="0"/>
              </a:rPr>
              <a:t>Se construyen los flujos de caja a 20 años con los costos y beneficios pertinentes para encontrar el flujo de caja diferencial </a:t>
            </a:r>
            <a:r>
              <a:rPr lang="es-ES" sz="2000" dirty="0" err="1">
                <a:cs typeface="Times New Roman" pitchFamily="18" charset="0"/>
              </a:rPr>
              <a:t>Cp</a:t>
            </a:r>
            <a:r>
              <a:rPr lang="es-ES" sz="2000" dirty="0">
                <a:cs typeface="Times New Roman" pitchFamily="18" charset="0"/>
              </a:rPr>
              <a:t> – </a:t>
            </a:r>
            <a:r>
              <a:rPr lang="es-ES" sz="2000" dirty="0" err="1">
                <a:cs typeface="Times New Roman" pitchFamily="18" charset="0"/>
              </a:rPr>
              <a:t>Sp</a:t>
            </a:r>
            <a:r>
              <a:rPr lang="es-ES" sz="2000" dirty="0">
                <a:cs typeface="Times New Roman" pitchFamily="18" charset="0"/>
              </a:rPr>
              <a:t>, se utiliza la tasa del 12% que corresponde al costo de oportunidad de la sociedad ecuatoriana por asignar capital al proyecto.</a:t>
            </a:r>
          </a:p>
          <a:p>
            <a:pPr algn="just" eaLnBrk="0" hangingPunct="0">
              <a:defRPr/>
            </a:pPr>
            <a:endParaRPr lang="es-ES" sz="2000" dirty="0">
              <a:cs typeface="Times New Roman" pitchFamily="18" charset="0"/>
            </a:endParaRPr>
          </a:p>
          <a:p>
            <a:pPr>
              <a:defRPr/>
            </a:pPr>
            <a:r>
              <a:rPr lang="es-ES" sz="2000" dirty="0">
                <a:latin typeface="Calibri" pitchFamily="34" charset="0"/>
              </a:rPr>
              <a:t>Resultados:</a:t>
            </a:r>
          </a:p>
          <a:p>
            <a:pPr>
              <a:defRPr/>
            </a:pPr>
            <a:r>
              <a:rPr lang="es-ES" sz="2000" dirty="0">
                <a:latin typeface="Calibri" pitchFamily="34" charset="0"/>
              </a:rPr>
              <a:t> </a:t>
            </a:r>
          </a:p>
          <a:p>
            <a:pPr>
              <a:defRPr/>
            </a:pPr>
            <a:r>
              <a:rPr lang="es-ES" sz="2000" dirty="0">
                <a:latin typeface="Calibri" pitchFamily="34" charset="0"/>
              </a:rPr>
              <a:t>VANS: $ 955,280.08 &gt; 0 el proyecto es rentable para el país</a:t>
            </a:r>
          </a:p>
          <a:p>
            <a:pPr>
              <a:defRPr/>
            </a:pPr>
            <a:r>
              <a:rPr lang="es-ES" sz="2000" dirty="0">
                <a:latin typeface="Calibri" pitchFamily="34" charset="0"/>
              </a:rPr>
              <a:t>TIRS:        12.77%    &gt; 12% el proyecto es rentable para el país</a:t>
            </a:r>
          </a:p>
          <a:p>
            <a:pPr algn="just" eaLnBrk="0" hangingPunct="0">
              <a:defRPr/>
            </a:pPr>
            <a:endParaRPr lang="es-ES" sz="1200" dirty="0">
              <a:cs typeface="Times New Roman" pitchFamily="18" charset="0"/>
            </a:endParaRPr>
          </a:p>
          <a:p>
            <a:pPr algn="just" eaLnBrk="0" hangingPunct="0">
              <a:defRPr/>
            </a:pPr>
            <a:endParaRPr lang="es-ES" sz="1200" dirty="0"/>
          </a:p>
          <a:p>
            <a:pPr algn="just" eaLnBrk="0" hangingPunct="0">
              <a:defRPr/>
            </a:pPr>
            <a:endParaRPr lang="es-ES" sz="1200" dirty="0"/>
          </a:p>
          <a:p>
            <a:pPr algn="just" eaLnBrk="0" hangingPunct="0">
              <a:defRPr/>
            </a:pPr>
            <a:endParaRPr lang="es-ES" sz="1200" dirty="0"/>
          </a:p>
          <a:p>
            <a:pPr algn="just" eaLnBrk="0" hangingPunct="0">
              <a:defRPr/>
            </a:pPr>
            <a:endParaRPr lang="es-ES" sz="1200" dirty="0"/>
          </a:p>
          <a:p>
            <a:pPr algn="just" eaLnBrk="0" hangingPunct="0">
              <a:defRPr/>
            </a:pPr>
            <a:endParaRPr lang="es-ES" sz="1200" dirty="0"/>
          </a:p>
          <a:p>
            <a:pPr algn="just" eaLnBrk="0" hangingPunct="0">
              <a:defRPr/>
            </a:pPr>
            <a:endParaRPr lang="es-ES" sz="1200" dirty="0"/>
          </a:p>
          <a:p>
            <a:pPr algn="just" eaLnBrk="0" hangingPunct="0">
              <a:defRPr/>
            </a:pP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857250" y="285750"/>
            <a:ext cx="7772400" cy="914400"/>
          </a:xfrm>
        </p:spPr>
        <p:txBody>
          <a:bodyPr/>
          <a:lstStyle/>
          <a:p>
            <a:pPr eaLnBrk="1" fontAlgn="auto" hangingPunct="1">
              <a:spcAft>
                <a:spcPts val="0"/>
              </a:spcAft>
              <a:defRPr/>
            </a:pPr>
            <a:r>
              <a:rPr lang="es-ES" sz="3000" b="1" dirty="0" smtClean="0">
                <a:solidFill>
                  <a:schemeClr val="tx2">
                    <a:satMod val="200000"/>
                  </a:schemeClr>
                </a:solidFill>
              </a:rPr>
              <a:t>Escenario II: VANS y TIRS Con Recursos Nacionales E Internacionales</a:t>
            </a:r>
            <a:endParaRPr lang="es-ES" sz="3000" dirty="0" smtClean="0">
              <a:solidFill>
                <a:schemeClr val="tx2">
                  <a:satMod val="200000"/>
                </a:schemeClr>
              </a:solidFill>
            </a:endParaRPr>
          </a:p>
        </p:txBody>
      </p:sp>
      <p:sp>
        <p:nvSpPr>
          <p:cNvPr id="28675" name="2 Marcador de contenido"/>
          <p:cNvSpPr>
            <a:spLocks noGrp="1"/>
          </p:cNvSpPr>
          <p:nvPr>
            <p:ph idx="1"/>
          </p:nvPr>
        </p:nvSpPr>
        <p:spPr>
          <a:xfrm>
            <a:off x="500063" y="1285875"/>
            <a:ext cx="8229600" cy="2614613"/>
          </a:xfrm>
        </p:spPr>
        <p:txBody>
          <a:bodyPr/>
          <a:lstStyle/>
          <a:p>
            <a:pPr algn="just" eaLnBrk="1" hangingPunct="1"/>
            <a:r>
              <a:rPr lang="es-ES" sz="2000" smtClean="0"/>
              <a:t>Se construyen los flujos de caja a 20 años con los costos y beneficios pertinentes para encontrar el flujo de caja diferencial  Cp – Sp, se utiliza promedio ponderada según el % de inversión local y el % de inversión con dinero externo, en este caso 20% inversión local y 80% préstamo externo, asumimos una tasa de 6% para el dinero externo ya que ese es el costo para el país, y la tasa del 12% para que corresponde al costo de oportunidad de la sociedad por asignar capital al proyecto, lo cual nos da una tasa promedio ponderada de:</a:t>
            </a:r>
          </a:p>
          <a:p>
            <a:pPr eaLnBrk="1" hangingPunct="1">
              <a:buFont typeface="Arial" charset="0"/>
              <a:buNone/>
            </a:pPr>
            <a:endParaRPr lang="es-ES" sz="2000" smtClean="0"/>
          </a:p>
        </p:txBody>
      </p:sp>
      <p:pic>
        <p:nvPicPr>
          <p:cNvPr id="28676" name="Picture 3"/>
          <p:cNvPicPr>
            <a:picLocks noChangeAspect="1" noChangeArrowheads="1"/>
          </p:cNvPicPr>
          <p:nvPr/>
        </p:nvPicPr>
        <p:blipFill>
          <a:blip r:embed="rId2"/>
          <a:srcRect/>
          <a:stretch>
            <a:fillRect/>
          </a:stretch>
        </p:blipFill>
        <p:spPr bwMode="auto">
          <a:xfrm>
            <a:off x="2500313" y="4000500"/>
            <a:ext cx="3857625" cy="1143000"/>
          </a:xfrm>
          <a:prstGeom prst="rect">
            <a:avLst/>
          </a:prstGeom>
          <a:noFill/>
          <a:ln w="9525">
            <a:noFill/>
            <a:miter lim="800000"/>
            <a:headEnd/>
            <a:tailEnd/>
          </a:ln>
        </p:spPr>
      </p:pic>
      <p:sp>
        <p:nvSpPr>
          <p:cNvPr id="28677" name="Rectangle 4"/>
          <p:cNvSpPr>
            <a:spLocks noChangeArrowheads="1"/>
          </p:cNvSpPr>
          <p:nvPr/>
        </p:nvSpPr>
        <p:spPr bwMode="auto">
          <a:xfrm>
            <a:off x="571500" y="5210175"/>
            <a:ext cx="7642225" cy="1323975"/>
          </a:xfrm>
          <a:prstGeom prst="rect">
            <a:avLst/>
          </a:prstGeom>
          <a:noFill/>
          <a:ln w="9525">
            <a:noFill/>
            <a:miter lim="800000"/>
            <a:headEnd/>
            <a:tailEnd/>
          </a:ln>
        </p:spPr>
        <p:txBody>
          <a:bodyPr wrap="none" anchor="ctr">
            <a:spAutoFit/>
          </a:bodyPr>
          <a:lstStyle/>
          <a:p>
            <a:r>
              <a:rPr lang="es-ES" sz="2000">
                <a:cs typeface="Times New Roman" pitchFamily="18" charset="0"/>
              </a:rPr>
              <a:t>Resultados:</a:t>
            </a:r>
          </a:p>
          <a:p>
            <a:endParaRPr lang="es-ES" sz="2000">
              <a:cs typeface="Times New Roman" pitchFamily="18" charset="0"/>
            </a:endParaRPr>
          </a:p>
          <a:p>
            <a:pPr eaLnBrk="0" hangingPunct="0"/>
            <a:r>
              <a:rPr lang="es-ES" sz="2000">
                <a:cs typeface="Times New Roman" pitchFamily="18" charset="0"/>
              </a:rPr>
              <a:t>VANS: $ 10, 576,538.90 &gt; 0 el proyecto es rentable para el país</a:t>
            </a:r>
          </a:p>
          <a:p>
            <a:pPr eaLnBrk="0" hangingPunct="0"/>
            <a:r>
              <a:rPr lang="es-ES" sz="2000">
                <a:cs typeface="Times New Roman" pitchFamily="18" charset="0"/>
              </a:rPr>
              <a:t>TIRS:            30.42% &gt; 7,2% el proyecto es rentable para el país.</a:t>
            </a:r>
            <a:r>
              <a:rPr lang="es-ES" sz="200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pPr eaLnBrk="1" fontAlgn="auto" hangingPunct="1">
              <a:spcAft>
                <a:spcPts val="0"/>
              </a:spcAft>
              <a:defRPr/>
            </a:pPr>
            <a:r>
              <a:rPr lang="es-ES" sz="3000" b="1" dirty="0" smtClean="0">
                <a:solidFill>
                  <a:schemeClr val="accent4">
                    <a:lumMod val="60000"/>
                    <a:lumOff val="40000"/>
                  </a:schemeClr>
                </a:solidFill>
              </a:rPr>
              <a:t>Conclusiones</a:t>
            </a:r>
            <a:endParaRPr lang="es-ES" sz="3000" dirty="0" smtClean="0">
              <a:solidFill>
                <a:schemeClr val="accent4">
                  <a:lumMod val="60000"/>
                  <a:lumOff val="40000"/>
                </a:schemeClr>
              </a:solidFill>
            </a:endParaRPr>
          </a:p>
        </p:txBody>
      </p:sp>
      <p:sp>
        <p:nvSpPr>
          <p:cNvPr id="29699" name="2 Marcador de contenido"/>
          <p:cNvSpPr>
            <a:spLocks noGrp="1"/>
          </p:cNvSpPr>
          <p:nvPr>
            <p:ph idx="1"/>
          </p:nvPr>
        </p:nvSpPr>
        <p:spPr/>
        <p:txBody>
          <a:bodyPr/>
          <a:lstStyle/>
          <a:p>
            <a:pPr algn="just" eaLnBrk="1" hangingPunct="1"/>
            <a:r>
              <a:rPr lang="es-ES" sz="2000" b="1" smtClean="0"/>
              <a:t>El proyecto de Ampliación y readecuación del carretero Progreso-Playas a carretero de dos vía y cuatro carriles, es socialmente rentable y su momento óptimo de ejecución es de inmediato</a:t>
            </a:r>
            <a:r>
              <a:rPr lang="es-ES" sz="2000" smtClean="0"/>
              <a:t>, por lo que conviene al Ecuador.</a:t>
            </a:r>
          </a:p>
          <a:p>
            <a:pPr eaLnBrk="1" hangingPunct="1"/>
            <a:endParaRPr lang="es-ES" sz="2000" smtClean="0"/>
          </a:p>
          <a:p>
            <a:pPr algn="just" eaLnBrk="1" hangingPunct="1"/>
            <a:r>
              <a:rPr lang="es-ES" sz="2000" smtClean="0"/>
              <a:t>Es indiscutible los beneficios económico por efecto multiplicador en la economía de una obra de vialidad, durante su ejecución y en su operación, definitivamente el proyecto contribuye al crecimiento y al desarrollo del sector, sin embargo este estudio no tiene el alcance para estimar en cuanto exactamente contribuirá.</a:t>
            </a:r>
          </a:p>
          <a:p>
            <a:pPr eaLnBrk="1" hangingPunct="1">
              <a:buFont typeface="Arial" charset="0"/>
              <a:buNone/>
            </a:pPr>
            <a:endParaRPr lang="es-ES" sz="2000" smtClean="0"/>
          </a:p>
          <a:p>
            <a:pPr eaLnBrk="1" hangingPunct="1">
              <a:buFont typeface="Arial" charset="0"/>
              <a:buNone/>
            </a:pPr>
            <a:endParaRPr lang="es-ES" sz="20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pPr eaLnBrk="1" fontAlgn="auto" hangingPunct="1">
              <a:spcAft>
                <a:spcPts val="0"/>
              </a:spcAft>
              <a:defRPr/>
            </a:pPr>
            <a:r>
              <a:rPr lang="es-ES" sz="3000" b="1" dirty="0" smtClean="0">
                <a:solidFill>
                  <a:schemeClr val="accent4">
                    <a:lumMod val="60000"/>
                    <a:lumOff val="40000"/>
                  </a:schemeClr>
                </a:solidFill>
              </a:rPr>
              <a:t>Conclusiones cont.</a:t>
            </a:r>
          </a:p>
        </p:txBody>
      </p:sp>
      <p:sp>
        <p:nvSpPr>
          <p:cNvPr id="30723" name="2 Marcador de contenido"/>
          <p:cNvSpPr>
            <a:spLocks noGrp="1"/>
          </p:cNvSpPr>
          <p:nvPr>
            <p:ph idx="1"/>
          </p:nvPr>
        </p:nvSpPr>
        <p:spPr/>
        <p:txBody>
          <a:bodyPr/>
          <a:lstStyle/>
          <a:p>
            <a:pPr algn="just" eaLnBrk="1" hangingPunct="1"/>
            <a:r>
              <a:rPr lang="es-ES" sz="2000" smtClean="0"/>
              <a:t>Sin embargo la rentabilidad del proyecto hoy no es muy alta, la TIRS (12,77%) es apenas mayor a la TSD (12%), es decir el proyecto no es prioritario frente a otros que tengan una rentabilidad social más alta. Sin embargo al no haberse incluido y calculado otros beneficios pudiera ser que el proyecto sea más rentable de lo que revela este estudio.</a:t>
            </a:r>
          </a:p>
          <a:p>
            <a:pPr algn="just" eaLnBrk="1" hangingPunct="1">
              <a:buFont typeface="Arial" charset="0"/>
              <a:buNone/>
            </a:pPr>
            <a:endParaRPr lang="es-ES" sz="2000" smtClean="0"/>
          </a:p>
          <a:p>
            <a:pPr algn="just" eaLnBrk="1" hangingPunct="1"/>
            <a:r>
              <a:rPr lang="es-ES" sz="2000" smtClean="0"/>
              <a:t>Por la característica de los flujos de este proyecto, y el costo de oportunidad del dinero para el país, este proyecto es conveniente para ser realizado con financiamiento externo, pues su rentabilidad (30,42%) es mayor debido a que en este caso para el país el costo de oportunidad de usar dinero de un préstamo externo es menor.</a:t>
            </a:r>
          </a:p>
          <a:p>
            <a:pPr eaLnBrk="1" hangingPunct="1"/>
            <a:endParaRPr lang="es-ES" sz="20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p:txBody>
          <a:bodyPr/>
          <a:lstStyle/>
          <a:p>
            <a:pPr eaLnBrk="1" fontAlgn="auto" hangingPunct="1">
              <a:spcAft>
                <a:spcPts val="0"/>
              </a:spcAft>
              <a:defRPr/>
            </a:pPr>
            <a:r>
              <a:rPr lang="es-ES" sz="3000" b="1" dirty="0" smtClean="0">
                <a:solidFill>
                  <a:schemeClr val="accent4">
                    <a:lumMod val="60000"/>
                    <a:lumOff val="40000"/>
                  </a:schemeClr>
                </a:solidFill>
              </a:rPr>
              <a:t>Recomendaciones</a:t>
            </a:r>
          </a:p>
        </p:txBody>
      </p:sp>
      <p:sp>
        <p:nvSpPr>
          <p:cNvPr id="31747" name="2 Marcador de contenido"/>
          <p:cNvSpPr>
            <a:spLocks noGrp="1"/>
          </p:cNvSpPr>
          <p:nvPr>
            <p:ph idx="1"/>
          </p:nvPr>
        </p:nvSpPr>
        <p:spPr/>
        <p:txBody>
          <a:bodyPr/>
          <a:lstStyle/>
          <a:p>
            <a:pPr algn="just" eaLnBrk="1" hangingPunct="1"/>
            <a:r>
              <a:rPr lang="es-ES" sz="2000" smtClean="0"/>
              <a:t>No obstante que la evaluación del proyecto de rehabilitación se realizó a nivel de perfil-prefactibilidad, se recomienda su ejecución en la medida que se cuente con los estudios de la ingeniería del proyecto que afinen el valor de la inversión y que no sea mayor a los beneficios netos en el primer año de operación. </a:t>
            </a:r>
          </a:p>
          <a:p>
            <a:pPr eaLnBrk="1" hangingPunct="1">
              <a:buFont typeface="Arial" charset="0"/>
              <a:buNone/>
            </a:pPr>
            <a:endParaRPr lang="es-ES" sz="2000" smtClean="0"/>
          </a:p>
          <a:p>
            <a:pPr algn="just" eaLnBrk="1" hangingPunct="1"/>
            <a:r>
              <a:rPr lang="es-ES" sz="2000" smtClean="0"/>
              <a:t>Es recomendable que el H. Consejo Provincial del Guayas inicie las gestiones de recursos para hacer el proyecto aún cuando no se trate de una concesión a privados, el proyecto necesario para el país independiente de que si se concesiona o si lo administra el Consejo. </a:t>
            </a:r>
          </a:p>
          <a:p>
            <a:pPr eaLnBrk="1" hangingPunct="1"/>
            <a:endParaRPr lang="es-E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Marcador de contenido"/>
          <p:cNvSpPr>
            <a:spLocks noGrp="1"/>
          </p:cNvSpPr>
          <p:nvPr>
            <p:ph idx="1"/>
          </p:nvPr>
        </p:nvSpPr>
        <p:spPr>
          <a:xfrm>
            <a:off x="500063" y="1000125"/>
            <a:ext cx="8229600" cy="4525963"/>
          </a:xfrm>
        </p:spPr>
        <p:txBody>
          <a:bodyPr/>
          <a:lstStyle/>
          <a:p>
            <a:pPr eaLnBrk="1" hangingPunct="1"/>
            <a:r>
              <a:rPr lang="es-ES" sz="2000" smtClean="0"/>
              <a:t>El Proyecto está localizado en la Provincia del Guayas al Oeste de la ciudad de Guayaquil, entre la Parroquia Juan Gómez Rendón y el Cantón Data de Villamil, ubicados al suroeste de la Península de Santa Elena.</a:t>
            </a:r>
          </a:p>
          <a:p>
            <a:pPr eaLnBrk="1" hangingPunct="1"/>
            <a:endParaRPr lang="es-ES" sz="2000" smtClean="0"/>
          </a:p>
          <a:p>
            <a:pPr eaLnBrk="1" hangingPunct="1"/>
            <a:r>
              <a:rPr lang="es-ES" sz="2000" smtClean="0"/>
              <a:t>La parroquia Juan Gómez Rendón se encuentra a 65 Km. de la ciudad de Guayaquil, principal puerto marítimo del país y el cantón Playas a 30 Km. de la parroquia Juan Gómez Rendón, la distancia entre la parroquia Juan Gómez Rendón y el cantón Playas, y sus entornos constituyen el área de influencia del proyecto.</a:t>
            </a:r>
          </a:p>
          <a:p>
            <a:pPr eaLnBrk="1" hangingPunct="1"/>
            <a:endParaRPr lang="es-ES" smtClean="0"/>
          </a:p>
        </p:txBody>
      </p:sp>
      <p:pic>
        <p:nvPicPr>
          <p:cNvPr id="10243" name="Picture 2" descr="BIEN"/>
          <p:cNvPicPr>
            <a:picLocks noChangeAspect="1" noChangeArrowheads="1"/>
          </p:cNvPicPr>
          <p:nvPr/>
        </p:nvPicPr>
        <p:blipFill>
          <a:blip r:embed="rId2"/>
          <a:srcRect/>
          <a:stretch>
            <a:fillRect/>
          </a:stretch>
        </p:blipFill>
        <p:spPr bwMode="auto">
          <a:xfrm>
            <a:off x="3929063" y="3643313"/>
            <a:ext cx="3929062" cy="2928937"/>
          </a:xfrm>
          <a:prstGeom prst="rect">
            <a:avLst/>
          </a:prstGeom>
          <a:noFill/>
          <a:ln w="9525">
            <a:noFill/>
            <a:miter lim="800000"/>
            <a:headEnd/>
            <a:tailEnd/>
          </a:ln>
        </p:spPr>
      </p:pic>
      <p:sp>
        <p:nvSpPr>
          <p:cNvPr id="5" name="1 Título"/>
          <p:cNvSpPr txBox="1">
            <a:spLocks/>
          </p:cNvSpPr>
          <p:nvPr/>
        </p:nvSpPr>
        <p:spPr>
          <a:xfrm>
            <a:off x="357188" y="285750"/>
            <a:ext cx="7772400" cy="714375"/>
          </a:xfrm>
          <a:prstGeom prst="rect">
            <a:avLst/>
          </a:prstGeom>
        </p:spPr>
        <p:txBody>
          <a:bodyPr anchor="ctr">
            <a:normAutofit/>
          </a:bodyPr>
          <a:lstStyle/>
          <a:p>
            <a:pPr algn="ctr">
              <a:defRPr/>
            </a:pPr>
            <a:r>
              <a:rPr lang="es-ES" sz="3000" b="1" dirty="0">
                <a:solidFill>
                  <a:schemeClr val="accent4">
                    <a:lumMod val="60000"/>
                    <a:lumOff val="40000"/>
                  </a:schemeClr>
                </a:solidFill>
                <a:latin typeface="+mj-lt"/>
                <a:ea typeface="+mj-ea"/>
                <a:cs typeface="+mj-cs"/>
              </a:rPr>
              <a:t>Ubicación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457200" y="274638"/>
            <a:ext cx="8229600" cy="868362"/>
          </a:xfrm>
        </p:spPr>
        <p:txBody>
          <a:bodyPr/>
          <a:lstStyle/>
          <a:p>
            <a:pPr eaLnBrk="1" fontAlgn="auto" hangingPunct="1">
              <a:spcAft>
                <a:spcPts val="0"/>
              </a:spcAft>
              <a:defRPr/>
            </a:pPr>
            <a:r>
              <a:rPr lang="es-ES" sz="3000" b="1" dirty="0" smtClean="0">
                <a:solidFill>
                  <a:schemeClr val="accent4">
                    <a:lumMod val="60000"/>
                    <a:lumOff val="40000"/>
                  </a:schemeClr>
                </a:solidFill>
              </a:rPr>
              <a:t>Planteamiento del Problema</a:t>
            </a:r>
          </a:p>
        </p:txBody>
      </p:sp>
      <p:sp>
        <p:nvSpPr>
          <p:cNvPr id="3" name="2 Marcador de contenido"/>
          <p:cNvSpPr>
            <a:spLocks noGrp="1"/>
          </p:cNvSpPr>
          <p:nvPr>
            <p:ph idx="1"/>
          </p:nvPr>
        </p:nvSpPr>
        <p:spPr>
          <a:xfrm>
            <a:off x="500063" y="1214438"/>
            <a:ext cx="8229600" cy="5500687"/>
          </a:xfrm>
        </p:spPr>
        <p:txBody>
          <a:bodyPr rtlCol="0">
            <a:normAutofit fontScale="25000" lnSpcReduction="20000"/>
          </a:bodyPr>
          <a:lstStyle/>
          <a:p>
            <a:pPr marL="411480" eaLnBrk="1" fontAlgn="auto" hangingPunct="1">
              <a:spcAft>
                <a:spcPts val="0"/>
              </a:spcAft>
              <a:buFont typeface="Arial" pitchFamily="34" charset="0"/>
              <a:buChar char="•"/>
              <a:defRPr/>
            </a:pPr>
            <a:r>
              <a:rPr lang="es-ES" sz="8000" dirty="0" smtClean="0"/>
              <a:t>La carretera en estudio fue construida en 1946 con una proyección de flujo vehicular de 300 unidades por día con una velocidad máxima de 80 Km. por hora, actualmente el trafico diario es mas de diez veces superior a su capacidad inicial, en la actualidad hay un TPD de 3526 vehículos.</a:t>
            </a:r>
          </a:p>
          <a:p>
            <a:pPr marL="411480" eaLnBrk="1" fontAlgn="auto" hangingPunct="1">
              <a:spcAft>
                <a:spcPts val="0"/>
              </a:spcAft>
              <a:buFont typeface="Arial" charset="0"/>
              <a:buNone/>
              <a:defRPr/>
            </a:pPr>
            <a:endParaRPr lang="es-ES" sz="8000" dirty="0" smtClean="0"/>
          </a:p>
          <a:p>
            <a:pPr marL="411480" eaLnBrk="1" fontAlgn="auto" hangingPunct="1">
              <a:spcAft>
                <a:spcPts val="0"/>
              </a:spcAft>
              <a:buFont typeface="Arial" pitchFamily="34" charset="0"/>
              <a:buChar char="•"/>
              <a:defRPr/>
            </a:pPr>
            <a:r>
              <a:rPr lang="es-ES" sz="8000" dirty="0" smtClean="0"/>
              <a:t>Su estructura presenta acentuadas deficiencias técnicas en  su diseño como por ejemplo la escasa visión del vehículo que transita en el  otro sentido de la vía debido a curvas muy prolongadas lo cual adicional a la dificultad de uso de la misma ha provocando accidentes.</a:t>
            </a:r>
          </a:p>
          <a:p>
            <a:pPr marL="411480" eaLnBrk="1" fontAlgn="auto" hangingPunct="1">
              <a:spcAft>
                <a:spcPts val="0"/>
              </a:spcAft>
              <a:buFont typeface="Arial" charset="0"/>
              <a:buNone/>
              <a:defRPr/>
            </a:pPr>
            <a:endParaRPr lang="es-ES" sz="8000" dirty="0" smtClean="0"/>
          </a:p>
          <a:p>
            <a:pPr marL="411480" eaLnBrk="1" fontAlgn="auto" hangingPunct="1">
              <a:spcAft>
                <a:spcPts val="0"/>
              </a:spcAft>
              <a:buFont typeface="Arial" pitchFamily="34" charset="0"/>
              <a:buChar char="•"/>
              <a:defRPr/>
            </a:pPr>
            <a:r>
              <a:rPr lang="es-ES" sz="8000" dirty="0" smtClean="0"/>
              <a:t>Tiene un ancho de 6m, cuenta con 2 carriles, un carril en cada sentido, los cuales resultan insuficientes para el flujo vehicular diario, en especial en temporada, entre enero y marzo.</a:t>
            </a:r>
          </a:p>
          <a:p>
            <a:pPr marL="411480" eaLnBrk="1" fontAlgn="auto" hangingPunct="1">
              <a:spcAft>
                <a:spcPts val="0"/>
              </a:spcAft>
              <a:buFont typeface="Arial" pitchFamily="34" charset="0"/>
              <a:buNone/>
              <a:defRPr/>
            </a:pPr>
            <a:r>
              <a:rPr lang="es-ES" sz="8000" dirty="0" smtClean="0"/>
              <a:t> </a:t>
            </a:r>
          </a:p>
          <a:p>
            <a:pPr marL="411480" eaLnBrk="1" fontAlgn="auto" hangingPunct="1">
              <a:spcAft>
                <a:spcPts val="0"/>
              </a:spcAft>
              <a:buFont typeface="Arial" pitchFamily="34" charset="0"/>
              <a:buChar char="•"/>
              <a:defRPr/>
            </a:pPr>
            <a:r>
              <a:rPr lang="es-ES" sz="8000" dirty="0" smtClean="0"/>
              <a:t>No es posible transitar con facilidad, hay mucha fricción por parte de los neumáticos, y al menos, los conductores deberán frenar 6 veces por viaje, pues la vía en su totalidad tiene “parches” de asfalto los cuales dejan una superficie muy irregular.</a:t>
            </a:r>
          </a:p>
          <a:p>
            <a:pPr marL="411480" eaLnBrk="1" fontAlgn="auto" hangingPunct="1">
              <a:spcAft>
                <a:spcPts val="0"/>
              </a:spcAft>
              <a:buFont typeface="Arial" pitchFamily="34" charset="0"/>
              <a:buNone/>
              <a:defRPr/>
            </a:pPr>
            <a:r>
              <a:rPr lang="es-ES" sz="7200" dirty="0" smtClean="0"/>
              <a:t> </a:t>
            </a:r>
          </a:p>
          <a:p>
            <a:pPr marL="411480" eaLnBrk="1" fontAlgn="auto" hangingPunct="1">
              <a:spcAft>
                <a:spcPts val="0"/>
              </a:spcAft>
              <a:buFont typeface="Arial" pitchFamily="34" charset="0"/>
              <a:buNone/>
              <a:defRPr/>
            </a:pPr>
            <a:endParaRPr lang="es-ES" sz="5600" dirty="0" smtClean="0"/>
          </a:p>
          <a:p>
            <a:pPr marL="411480" eaLnBrk="1" fontAlgn="auto" hangingPunct="1">
              <a:spcAft>
                <a:spcPts val="0"/>
              </a:spcAft>
              <a:buFont typeface="Arial" pitchFamily="34" charset="0"/>
              <a:buNone/>
              <a:defRPr/>
            </a:pPr>
            <a:endParaRPr lang="es-E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1 Título"/>
          <p:cNvSpPr>
            <a:spLocks noGrp="1"/>
          </p:cNvSpPr>
          <p:nvPr>
            <p:ph type="title"/>
          </p:nvPr>
        </p:nvSpPr>
        <p:spPr>
          <a:xfrm>
            <a:off x="500063" y="274638"/>
            <a:ext cx="8229600" cy="1143000"/>
          </a:xfrm>
        </p:spPr>
        <p:txBody>
          <a:bodyPr/>
          <a:lstStyle/>
          <a:p>
            <a:pPr eaLnBrk="1" fontAlgn="auto" hangingPunct="1">
              <a:spcAft>
                <a:spcPts val="0"/>
              </a:spcAft>
              <a:defRPr/>
            </a:pPr>
            <a:r>
              <a:rPr lang="es-ES" sz="3000" b="1" dirty="0" smtClean="0">
                <a:solidFill>
                  <a:schemeClr val="accent4">
                    <a:lumMod val="60000"/>
                    <a:lumOff val="40000"/>
                  </a:schemeClr>
                </a:solidFill>
              </a:rPr>
              <a:t>Planteamiento del Problema Cont.</a:t>
            </a:r>
          </a:p>
        </p:txBody>
      </p:sp>
      <p:sp>
        <p:nvSpPr>
          <p:cNvPr id="12291" name="2 Marcador de contenido"/>
          <p:cNvSpPr>
            <a:spLocks noGrp="1"/>
          </p:cNvSpPr>
          <p:nvPr>
            <p:ph idx="1"/>
          </p:nvPr>
        </p:nvSpPr>
        <p:spPr/>
        <p:txBody>
          <a:bodyPr/>
          <a:lstStyle/>
          <a:p>
            <a:pPr eaLnBrk="1" hangingPunct="1"/>
            <a:r>
              <a:rPr lang="es-ES" sz="2000" smtClean="0"/>
              <a:t>Otro problema es la curvatura de la vía, hay al menos 10 curvas muy peligrosas de escasa visibilidad, lo cual también aumenta el tiempo de viaje ya que resta maniobrabilidad a los conductores y contribuye al aumento de accidentes.</a:t>
            </a:r>
          </a:p>
          <a:p>
            <a:pPr eaLnBrk="1" hangingPunct="1">
              <a:buFont typeface="Arial" charset="0"/>
              <a:buNone/>
            </a:pPr>
            <a:endParaRPr lang="es-ES" sz="2000" smtClean="0"/>
          </a:p>
          <a:p>
            <a:pPr eaLnBrk="1" hangingPunct="1"/>
            <a:r>
              <a:rPr lang="es-ES" sz="2000" smtClean="0"/>
              <a:t>La carpeta de asfalto se encuentra bastante deteriorada como lo muestran las características actuales de la vía. Por el mal estado de la carpeta de asfalto y la falta de acotamientos, las velocidades observadas son de aproximadamente 70 km./hr. para vehículos ligeros (autos y camionetas) y no más de 50Km/hr en pesados, lo cual aumenta los Costos Generalizados de Viaje (CGV) ya que hay más demoras y mayores costos.</a:t>
            </a:r>
          </a:p>
          <a:p>
            <a:pPr eaLnBrk="1" hangingPunct="1"/>
            <a:endParaRPr lang="es-E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57200" y="274638"/>
            <a:ext cx="8229600" cy="654050"/>
          </a:xfrm>
        </p:spPr>
        <p:txBody>
          <a:bodyPr/>
          <a:lstStyle/>
          <a:p>
            <a:pPr eaLnBrk="1" fontAlgn="auto" hangingPunct="1">
              <a:spcAft>
                <a:spcPts val="0"/>
              </a:spcAft>
              <a:defRPr/>
            </a:pPr>
            <a:r>
              <a:rPr lang="es-ES" sz="3000" b="1" dirty="0" smtClean="0">
                <a:solidFill>
                  <a:schemeClr val="accent4">
                    <a:lumMod val="60000"/>
                    <a:lumOff val="40000"/>
                  </a:schemeClr>
                </a:solidFill>
              </a:rPr>
              <a:t>Marco Teórico</a:t>
            </a:r>
          </a:p>
        </p:txBody>
      </p:sp>
      <p:sp>
        <p:nvSpPr>
          <p:cNvPr id="13315" name="2 Marcador de contenido"/>
          <p:cNvSpPr>
            <a:spLocks noGrp="1"/>
          </p:cNvSpPr>
          <p:nvPr>
            <p:ph idx="1"/>
          </p:nvPr>
        </p:nvSpPr>
        <p:spPr>
          <a:xfrm>
            <a:off x="500063" y="1000125"/>
            <a:ext cx="8229600" cy="1500188"/>
          </a:xfrm>
        </p:spPr>
        <p:txBody>
          <a:bodyPr/>
          <a:lstStyle/>
          <a:p>
            <a:pPr eaLnBrk="1" hangingPunct="1"/>
            <a:r>
              <a:rPr lang="es-ES" sz="2000" smtClean="0"/>
              <a:t>Desde el punto de vista económico el transporte es un “servicio” y como tal se rige por las leyes del mercado. Existe una demanda por este servicio, la cual refleja la disposición a pagar por viajes y existe una oferta que representa el costo en que se incurre por realizar tales viajes. </a:t>
            </a:r>
          </a:p>
          <a:p>
            <a:pPr eaLnBrk="1" hangingPunct="1"/>
            <a:endParaRPr lang="es-ES" smtClean="0"/>
          </a:p>
        </p:txBody>
      </p:sp>
      <p:pic>
        <p:nvPicPr>
          <p:cNvPr id="13316" name="Picture 2"/>
          <p:cNvPicPr>
            <a:picLocks noChangeAspect="1" noChangeArrowheads="1"/>
          </p:cNvPicPr>
          <p:nvPr/>
        </p:nvPicPr>
        <p:blipFill>
          <a:blip r:embed="rId2"/>
          <a:srcRect/>
          <a:stretch>
            <a:fillRect/>
          </a:stretch>
        </p:blipFill>
        <p:spPr bwMode="auto">
          <a:xfrm>
            <a:off x="1714500" y="2357438"/>
            <a:ext cx="5357813" cy="2357437"/>
          </a:xfrm>
          <a:prstGeom prst="rect">
            <a:avLst/>
          </a:prstGeom>
          <a:noFill/>
          <a:ln w="9525">
            <a:noFill/>
            <a:miter lim="800000"/>
            <a:headEnd/>
            <a:tailEnd/>
          </a:ln>
        </p:spPr>
      </p:pic>
      <p:sp>
        <p:nvSpPr>
          <p:cNvPr id="13317" name="4 Rectángulo"/>
          <p:cNvSpPr>
            <a:spLocks noChangeArrowheads="1"/>
          </p:cNvSpPr>
          <p:nvPr/>
        </p:nvSpPr>
        <p:spPr bwMode="auto">
          <a:xfrm>
            <a:off x="928688" y="4857750"/>
            <a:ext cx="7286625" cy="1323975"/>
          </a:xfrm>
          <a:prstGeom prst="rect">
            <a:avLst/>
          </a:prstGeom>
          <a:noFill/>
          <a:ln w="9525">
            <a:noFill/>
            <a:miter lim="800000"/>
            <a:headEnd/>
            <a:tailEnd/>
          </a:ln>
        </p:spPr>
        <p:txBody>
          <a:bodyPr>
            <a:spAutoFit/>
          </a:bodyPr>
          <a:lstStyle/>
          <a:p>
            <a:r>
              <a:rPr lang="es-ES" sz="2000">
                <a:latin typeface="Calibri" pitchFamily="34" charset="0"/>
              </a:rPr>
              <a:t>Es conveniente señalar la diferencia entre “costo privado” y “costo social”. El primero representa el costo para un individuo en forma particular, en cambio el segundo representa el costo que tiene para la sociedad como un todo.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428625" y="428625"/>
            <a:ext cx="8229600" cy="1143000"/>
          </a:xfrm>
        </p:spPr>
        <p:txBody>
          <a:bodyPr/>
          <a:lstStyle/>
          <a:p>
            <a:pPr marL="342900" indent="-342900" eaLnBrk="1" fontAlgn="auto" hangingPunct="1">
              <a:spcAft>
                <a:spcPts val="0"/>
              </a:spcAft>
              <a:defRPr/>
            </a:pPr>
            <a:r>
              <a:rPr lang="es-ES" sz="3000" b="1" dirty="0" smtClean="0">
                <a:solidFill>
                  <a:schemeClr val="accent4">
                    <a:lumMod val="60000"/>
                    <a:lumOff val="40000"/>
                  </a:schemeClr>
                </a:solidFill>
              </a:rPr>
              <a:t>Beneficios de un Proyecto de Vialidad.</a:t>
            </a:r>
            <a:br>
              <a:rPr lang="es-ES" sz="3000" b="1" dirty="0" smtClean="0">
                <a:solidFill>
                  <a:schemeClr val="accent4">
                    <a:lumMod val="60000"/>
                    <a:lumOff val="40000"/>
                  </a:schemeClr>
                </a:solidFill>
              </a:rPr>
            </a:br>
            <a:endParaRPr lang="es-ES" sz="3000" b="1" dirty="0" smtClean="0">
              <a:solidFill>
                <a:schemeClr val="accent4">
                  <a:lumMod val="60000"/>
                  <a:lumOff val="40000"/>
                </a:schemeClr>
              </a:solidFill>
            </a:endParaRPr>
          </a:p>
        </p:txBody>
      </p:sp>
      <p:sp>
        <p:nvSpPr>
          <p:cNvPr id="3" name="2 Marcador de contenido"/>
          <p:cNvSpPr>
            <a:spLocks noGrp="1"/>
          </p:cNvSpPr>
          <p:nvPr>
            <p:ph idx="1"/>
          </p:nvPr>
        </p:nvSpPr>
        <p:spPr/>
        <p:txBody>
          <a:bodyPr>
            <a:normAutofit/>
          </a:bodyPr>
          <a:lstStyle/>
          <a:p>
            <a:pPr marL="411480" eaLnBrk="1" fontAlgn="auto" hangingPunct="1">
              <a:spcAft>
                <a:spcPts val="0"/>
              </a:spcAft>
              <a:buFont typeface="Arial" charset="0"/>
              <a:buNone/>
              <a:defRPr/>
            </a:pPr>
            <a:r>
              <a:rPr lang="es-ES" sz="2000" b="1" dirty="0" smtClean="0"/>
              <a:t>Disminución de Costos de Viaje y Reasignación de Flujos Vehiculares</a:t>
            </a:r>
            <a:endParaRPr lang="es-ES" sz="2000" dirty="0" smtClean="0"/>
          </a:p>
          <a:p>
            <a:pPr marL="411480" eaLnBrk="1" fontAlgn="auto" hangingPunct="1">
              <a:spcAft>
                <a:spcPts val="0"/>
              </a:spcAft>
              <a:buFont typeface="Arial" charset="0"/>
              <a:buNone/>
              <a:defRPr/>
            </a:pPr>
            <a:endParaRPr lang="es-ES" sz="2000" dirty="0" smtClean="0"/>
          </a:p>
          <a:p>
            <a:pPr marL="411480" algn="just" eaLnBrk="1" fontAlgn="auto" hangingPunct="1">
              <a:spcAft>
                <a:spcPts val="0"/>
              </a:spcAft>
              <a:buFont typeface="Arial" charset="0"/>
              <a:buNone/>
              <a:defRPr/>
            </a:pPr>
            <a:r>
              <a:rPr lang="es-ES" sz="2000" dirty="0" smtClean="0"/>
              <a:t>      La materialización de un proyecto de vialidad puede producir reasignación de flujos vehiculares, pues algunos usuarios preferirán la ruta que el proyecto mejora. En este sentido se distinguen los siguientes tránsitos: </a:t>
            </a:r>
          </a:p>
          <a:p>
            <a:pPr marL="411480" eaLnBrk="1" fontAlgn="auto" hangingPunct="1">
              <a:spcAft>
                <a:spcPts val="0"/>
              </a:spcAft>
              <a:buFont typeface="Arial" charset="0"/>
              <a:buNone/>
              <a:defRPr/>
            </a:pPr>
            <a:r>
              <a:rPr lang="es-ES" sz="2000" dirty="0" smtClean="0"/>
              <a:t> </a:t>
            </a:r>
          </a:p>
          <a:p>
            <a:pPr marL="411480" eaLnBrk="1" fontAlgn="auto" hangingPunct="1">
              <a:spcAft>
                <a:spcPts val="0"/>
              </a:spcAft>
              <a:buFont typeface="Wingdings"/>
              <a:buChar char=""/>
              <a:defRPr/>
            </a:pPr>
            <a:r>
              <a:rPr lang="es-ES" sz="2000" b="1" dirty="0" smtClean="0"/>
              <a:t>Tránsito Normal</a:t>
            </a:r>
            <a:endParaRPr lang="es-ES" sz="2000" dirty="0" smtClean="0"/>
          </a:p>
          <a:p>
            <a:pPr marL="411480" eaLnBrk="1" fontAlgn="auto" hangingPunct="1">
              <a:spcAft>
                <a:spcPts val="0"/>
              </a:spcAft>
              <a:buFont typeface="Wingdings"/>
              <a:buChar char=""/>
              <a:defRPr/>
            </a:pPr>
            <a:r>
              <a:rPr lang="es-ES" sz="2000" b="1" dirty="0" smtClean="0"/>
              <a:t> Tránsito Desviado </a:t>
            </a:r>
            <a:r>
              <a:rPr lang="es-ES" sz="2000" b="1" cap="all" dirty="0" smtClean="0"/>
              <a:t> </a:t>
            </a:r>
            <a:endParaRPr lang="es-ES" sz="2000" dirty="0" smtClean="0"/>
          </a:p>
          <a:p>
            <a:pPr marL="411480" eaLnBrk="1" fontAlgn="auto" hangingPunct="1">
              <a:spcAft>
                <a:spcPts val="0"/>
              </a:spcAft>
              <a:buFont typeface="Wingdings"/>
              <a:buChar char=""/>
              <a:defRPr/>
            </a:pPr>
            <a:r>
              <a:rPr lang="es-ES" sz="2000" b="1" cap="all" dirty="0" smtClean="0"/>
              <a:t> </a:t>
            </a:r>
            <a:r>
              <a:rPr lang="es-ES" sz="2000" b="1" dirty="0" smtClean="0"/>
              <a:t>Tránsito Transferido </a:t>
            </a:r>
            <a:r>
              <a:rPr lang="es-ES" sz="2000" dirty="0" smtClean="0"/>
              <a:t> </a:t>
            </a:r>
          </a:p>
          <a:p>
            <a:pPr marL="411480" eaLnBrk="1" fontAlgn="auto" hangingPunct="1">
              <a:spcAft>
                <a:spcPts val="0"/>
              </a:spcAft>
              <a:buFont typeface="Wingdings"/>
              <a:buChar char=""/>
              <a:defRPr/>
            </a:pPr>
            <a:r>
              <a:rPr lang="es-ES" sz="2000" b="1" cap="all" dirty="0" smtClean="0"/>
              <a:t> </a:t>
            </a:r>
            <a:r>
              <a:rPr lang="es-ES" sz="2000" b="1" dirty="0" smtClean="0"/>
              <a:t>Tránsito Generado </a:t>
            </a:r>
            <a:endParaRPr lang="es-ES" sz="2000" dirty="0" smtClean="0"/>
          </a:p>
          <a:p>
            <a:pPr marL="411480" eaLnBrk="1" fontAlgn="auto" hangingPunct="1">
              <a:spcAft>
                <a:spcPts val="0"/>
              </a:spcAft>
              <a:buFont typeface="Arial" charset="0"/>
              <a:buNone/>
              <a:defRPr/>
            </a:pPr>
            <a:endParaRPr lang="es-E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Marcador de contenido"/>
          <p:cNvSpPr>
            <a:spLocks noGrp="1"/>
          </p:cNvSpPr>
          <p:nvPr>
            <p:ph idx="1"/>
          </p:nvPr>
        </p:nvSpPr>
        <p:spPr>
          <a:xfrm>
            <a:off x="500063" y="571500"/>
            <a:ext cx="8229600" cy="1500188"/>
          </a:xfrm>
        </p:spPr>
        <p:txBody>
          <a:bodyPr/>
          <a:lstStyle/>
          <a:p>
            <a:pPr eaLnBrk="1" hangingPunct="1"/>
            <a:r>
              <a:rPr lang="es-ES" sz="2000" smtClean="0"/>
              <a:t>En el siguiente grafico se presentan las curvas de CGV, tanto para la situación sin proyecto CGVsp, como para la situación con proyecto CGVcp. El efecto de la mejora del tramo produce una disminución de la curva CGV y por lo tanto un beneficio directo.</a:t>
            </a:r>
          </a:p>
          <a:p>
            <a:pPr eaLnBrk="1" hangingPunct="1"/>
            <a:endParaRPr lang="es-ES" smtClean="0"/>
          </a:p>
        </p:txBody>
      </p:sp>
      <p:pic>
        <p:nvPicPr>
          <p:cNvPr id="15363" name="Picture 2"/>
          <p:cNvPicPr>
            <a:picLocks noChangeAspect="1" noChangeArrowheads="1"/>
          </p:cNvPicPr>
          <p:nvPr/>
        </p:nvPicPr>
        <p:blipFill>
          <a:blip r:embed="rId2"/>
          <a:srcRect/>
          <a:stretch>
            <a:fillRect/>
          </a:stretch>
        </p:blipFill>
        <p:spPr bwMode="auto">
          <a:xfrm>
            <a:off x="1714500" y="2357438"/>
            <a:ext cx="5929313" cy="3071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500063" y="285750"/>
            <a:ext cx="8229600" cy="1143000"/>
          </a:xfrm>
        </p:spPr>
        <p:txBody>
          <a:bodyPr/>
          <a:lstStyle/>
          <a:p>
            <a:pPr eaLnBrk="1" fontAlgn="auto" hangingPunct="1">
              <a:spcAft>
                <a:spcPts val="0"/>
              </a:spcAft>
              <a:defRPr/>
            </a:pPr>
            <a:r>
              <a:rPr lang="es-ES" sz="3000" b="1" dirty="0" smtClean="0">
                <a:solidFill>
                  <a:schemeClr val="accent4">
                    <a:lumMod val="60000"/>
                    <a:lumOff val="40000"/>
                  </a:schemeClr>
                </a:solidFill>
              </a:rPr>
              <a:t>Situación Sin y Con Proyecto</a:t>
            </a:r>
          </a:p>
        </p:txBody>
      </p:sp>
      <p:pic>
        <p:nvPicPr>
          <p:cNvPr id="16387" name="Picture 4"/>
          <p:cNvPicPr>
            <a:picLocks noGrp="1" noChangeAspect="1" noChangeArrowheads="1"/>
          </p:cNvPicPr>
          <p:nvPr>
            <p:ph idx="1"/>
          </p:nvPr>
        </p:nvPicPr>
        <p:blipFill>
          <a:blip r:embed="rId2"/>
          <a:srcRect/>
          <a:stretch>
            <a:fillRect/>
          </a:stretch>
        </p:blipFill>
        <p:spPr>
          <a:xfrm>
            <a:off x="1214438" y="1285875"/>
            <a:ext cx="7000875" cy="4857750"/>
          </a:xfr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502</TotalTime>
  <Words>1833</Words>
  <Application>Microsoft Office PowerPoint</Application>
  <PresentationFormat>Presentación en pantalla (4:3)</PresentationFormat>
  <Paragraphs>140</Paragraphs>
  <Slides>24</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24</vt:i4>
      </vt:variant>
    </vt:vector>
  </HeadingPairs>
  <TitlesOfParts>
    <vt:vector size="33" baseType="lpstr">
      <vt:lpstr>Arial</vt:lpstr>
      <vt:lpstr>Consolas</vt:lpstr>
      <vt:lpstr>Corbel</vt:lpstr>
      <vt:lpstr>Wingdings</vt:lpstr>
      <vt:lpstr>Wingdings 2</vt:lpstr>
      <vt:lpstr>Wingdings 3</vt:lpstr>
      <vt:lpstr>Calibri</vt:lpstr>
      <vt:lpstr>Times New Roman</vt:lpstr>
      <vt:lpstr>Metro</vt:lpstr>
      <vt:lpstr>Proyecto para la Evaluación Socioeconómica de la Ampliación y Readecuación de la Carretera Progreso – Playas a Dos Vías y Cuatro Carriles</vt:lpstr>
      <vt:lpstr>     Introducción</vt:lpstr>
      <vt:lpstr>Diapositiva 3</vt:lpstr>
      <vt:lpstr>Planteamiento del Problema</vt:lpstr>
      <vt:lpstr>Planteamiento del Problema Cont.</vt:lpstr>
      <vt:lpstr>Marco Teórico</vt:lpstr>
      <vt:lpstr>Beneficios de un Proyecto de Vialidad. </vt:lpstr>
      <vt:lpstr>Diapositiva 8</vt:lpstr>
      <vt:lpstr>Situación Sin y Con Proyecto</vt:lpstr>
      <vt:lpstr>Identificación, Cuantificación y Valoración de Beneficios y Costos </vt:lpstr>
      <vt:lpstr>Metodología Específica de Evaluación </vt:lpstr>
      <vt:lpstr>Características Técnicas de la Obra </vt:lpstr>
      <vt:lpstr>Características Técnicas de la Obra  </vt:lpstr>
      <vt:lpstr>Caracterización de Beneficios y Costos del Proyecto </vt:lpstr>
      <vt:lpstr>Precios Sociales</vt:lpstr>
      <vt:lpstr>Diapositiva 16</vt:lpstr>
      <vt:lpstr>Diapositiva 17</vt:lpstr>
      <vt:lpstr>Diapositiva 18</vt:lpstr>
      <vt:lpstr>Inversión Social  </vt:lpstr>
      <vt:lpstr>Valor Actual Neto Social VANS y TIRS </vt:lpstr>
      <vt:lpstr>Escenario II: VANS y TIRS Con Recursos Nacionales E Internacionales</vt:lpstr>
      <vt:lpstr>Conclusiones</vt:lpstr>
      <vt:lpstr>Conclusiones cont.</vt:lpstr>
      <vt:lpstr>Recomendaciones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Orlando</dc:creator>
  <cp:lastModifiedBy>silgivar</cp:lastModifiedBy>
  <cp:revision>31</cp:revision>
  <dcterms:created xsi:type="dcterms:W3CDTF">2010-02-23T21:15:36Z</dcterms:created>
  <dcterms:modified xsi:type="dcterms:W3CDTF">2010-06-07T21:17:01Z</dcterms:modified>
</cp:coreProperties>
</file>