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2.bin" ContentType="application/vnd.openxmlformats-officedocument.oleObject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embeddings/oleObject10.bin" ContentType="application/vnd.openxmlformats-officedocument.oleObject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embeddings/oleObject4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embeddings/oleObject11.bin" ContentType="application/vnd.openxmlformats-officedocument.oleObject"/>
  <Override PartName="/ppt/embeddings/oleObject13.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embeddings/oleObject9.bin" ContentType="application/vnd.openxmlformats-officedocument.oleObjec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embeddings/oleObject5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30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6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5" r:id="rId50"/>
    <p:sldId id="303" r:id="rId51"/>
  </p:sldIdLst>
  <p:sldSz cx="9144000" cy="6858000" type="screen4x3"/>
  <p:notesSz cx="6858000" cy="9144000"/>
  <p:defaultTextStyle>
    <a:defPPr>
      <a:defRPr lang="es-EC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w Cen MT" pitchFamily="34" charset="0"/>
              </a:defRPr>
            </a:lvl1pPr>
          </a:lstStyle>
          <a:p>
            <a:endParaRPr lang="es-E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fld id="{05CFEFA3-4F73-4162-B970-4B166654E7A9}" type="datetimeFigureOut">
              <a:rPr lang="es-ES"/>
              <a:pPr/>
              <a:t>09/06/2010</a:t>
            </a:fld>
            <a:endParaRPr lang="es-ES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w Cen MT" pitchFamily="34" charset="0"/>
              </a:defRPr>
            </a:lvl1pPr>
          </a:lstStyle>
          <a:p>
            <a:endParaRPr lang="es-E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fld id="{8D336AD2-2646-4BC7-BB0D-4D8E6345A88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2E97A3-24C8-4C13-AE32-71DB2149F23D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0F2E28-6633-401B-8F9B-E4A14297F04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ABB0-C4A8-4A61-88AE-95E5EE6DCC8C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C069-3CAC-4042-8B09-CBA87A2494E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E80C-552A-4439-A578-F9D1CFBBE014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92C1A-075C-446C-9564-DFCF5A95B7F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9C69-577E-4317-9D56-B4F073296921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A6CD-198A-459C-91B2-86B9603208F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E913-2877-436C-AEA2-2B5C438BD0AB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C46588-55E1-4747-936C-CCA68805CB8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AF58F2-5BDF-4B37-8399-96605A6A9F67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40C83E-7C66-4650-9C6D-0D64DBF93DE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A352DB-F5A6-4F7A-853E-B809B17A5AC2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A6447F-8968-4349-AC94-D6ECB2C5EAA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B52F-46D0-43C9-990F-806759142A69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B89B-96B4-4C40-98C3-01268747BFA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741C-A920-4D5A-8FA1-AD9095A381BC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CE572F-9CF7-41B3-B68F-04D0AE09D91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683C-E7C4-4498-B6DA-2EB865A5D0FD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542A-7FA6-4DF4-A9E6-3CBAB85E617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66277C-570F-41B2-B156-79B13106D611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C4DEE767-F2A3-4995-B1A0-401780B3F98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5363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1C874-B11E-4C8D-8D3D-B2CDC5D30614}" type="datetimeFigureOut">
              <a:rPr lang="es-EC"/>
              <a:pPr>
                <a:defRPr/>
              </a:pPr>
              <a:t>09/06/2010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3084E-0788-46C1-BF25-51F4B0F27B0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4" r:id="rId3"/>
    <p:sldLayoutId id="2147483865" r:id="rId4"/>
    <p:sldLayoutId id="2147483866" r:id="rId5"/>
    <p:sldLayoutId id="2147483861" r:id="rId6"/>
    <p:sldLayoutId id="2147483867" r:id="rId7"/>
    <p:sldLayoutId id="2147483860" r:id="rId8"/>
    <p:sldLayoutId id="2147483868" r:id="rId9"/>
    <p:sldLayoutId id="2147483859" r:id="rId10"/>
    <p:sldLayoutId id="2147483869" r:id="rId11"/>
  </p:sldLayoutIdLst>
  <p:transition>
    <p:strips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b="1" i="1" dirty="0" smtClean="0">
                <a:latin typeface="Baskerville Old Face" pitchFamily="18" charset="0"/>
              </a:rPr>
              <a:t>AG BROKER ECUADOR</a:t>
            </a:r>
            <a:r>
              <a:rPr lang="es-EC" i="1" dirty="0" smtClean="0"/>
              <a:t/>
            </a:r>
            <a:br>
              <a:rPr lang="es-EC" i="1" dirty="0" smtClean="0"/>
            </a:br>
            <a:endParaRPr lang="es-EC" i="1" dirty="0"/>
          </a:p>
        </p:txBody>
      </p:sp>
      <p:sp>
        <p:nvSpPr>
          <p:cNvPr id="23555" name="2 Subtítulo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1027" name="Imagen 1" descr="http://www.sica.gov.ec/cadenas/arroz/imagen/cult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5383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1.6 OBJETIVOS</a:t>
            </a:r>
            <a:r>
              <a:rPr lang="es-EC" sz="2000" b="1" i="1" smtClean="0">
                <a:solidFill>
                  <a:srgbClr val="000000"/>
                </a:solidFill>
                <a:latin typeface="Baskerville Old Face" pitchFamily="18" charset="0"/>
              </a:rPr>
              <a:t/>
            </a:r>
            <a:br>
              <a:rPr lang="es-EC" sz="2000" b="1" i="1" smtClean="0">
                <a:solidFill>
                  <a:srgbClr val="000000"/>
                </a:solidFill>
                <a:latin typeface="Baskerville Old Face" pitchFamily="18" charset="0"/>
              </a:rPr>
            </a:br>
            <a:endParaRPr lang="es-EC" sz="1800" i="1" smtClean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32771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C" b="1" smtClean="0"/>
              <a:t>General.- </a:t>
            </a:r>
          </a:p>
          <a:p>
            <a:pPr lvl="2"/>
            <a:r>
              <a:rPr lang="es-EC" smtClean="0"/>
              <a:t>Determinar la viabilidad de implementar un proyecto de inversión en el servicio de un bróker, para la exportación de productos agrícolas no tradicionales del litoral ecuatoriano.</a:t>
            </a:r>
          </a:p>
          <a:p>
            <a:r>
              <a:rPr lang="es-EC" b="1" smtClean="0"/>
              <a:t>Especifico.- </a:t>
            </a:r>
          </a:p>
          <a:p>
            <a:pPr lvl="2"/>
            <a:r>
              <a:rPr lang="es-EC" smtClean="0"/>
              <a:t>Evaluar los mercados objetivos y segmentación por tipo de clientes.</a:t>
            </a:r>
          </a:p>
          <a:p>
            <a:pPr lvl="2"/>
            <a:r>
              <a:rPr lang="es-EC" smtClean="0"/>
              <a:t>Planificación estratégica del proceso de internacionalización.</a:t>
            </a:r>
          </a:p>
          <a:p>
            <a:pPr lvl="2"/>
            <a:r>
              <a:rPr lang="es-EC" smtClean="0"/>
              <a:t>Hacer un estudio de mercado, que nos permita conocer las condiciones de este tipo de negocio.</a:t>
            </a:r>
          </a:p>
          <a:p>
            <a:endParaRPr lang="es-EC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28625" y="1428750"/>
            <a:ext cx="8001000" cy="20097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i="1" dirty="0" smtClean="0">
                <a:latin typeface="Baskerville Old Face" pitchFamily="18" charset="0"/>
              </a:rPr>
              <a:t>Analisis interno de </a:t>
            </a:r>
            <a:br>
              <a:rPr lang="es-EC" i="1" dirty="0" smtClean="0">
                <a:latin typeface="Baskerville Old Face" pitchFamily="18" charset="0"/>
              </a:rPr>
            </a:br>
            <a:r>
              <a:rPr lang="es-EC" i="1" dirty="0" smtClean="0">
                <a:latin typeface="Baskerville Old Face" pitchFamily="18" charset="0"/>
              </a:rPr>
              <a:t>ag broker</a:t>
            </a:r>
            <a:endParaRPr lang="es-EC" i="1" dirty="0">
              <a:latin typeface="Baskerville Old Face" pitchFamily="18" charset="0"/>
            </a:endParaRPr>
          </a:p>
        </p:txBody>
      </p:sp>
      <p:sp>
        <p:nvSpPr>
          <p:cNvPr id="33795" name="4 Subtítulo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000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s-EC" sz="2000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>2.3.1MISION Y VISION DE BROKER</a:t>
            </a:r>
            <a:r>
              <a:rPr lang="es-EC" b="1" i="1" dirty="0" smtClean="0"/>
              <a:t/>
            </a:r>
            <a:br>
              <a:rPr lang="es-EC" b="1" i="1" dirty="0" smtClean="0"/>
            </a:br>
            <a:endParaRPr lang="es-EC" b="1" i="1" dirty="0"/>
          </a:p>
        </p:txBody>
      </p:sp>
      <p:sp>
        <p:nvSpPr>
          <p:cNvPr id="34819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C" b="1" smtClean="0"/>
              <a:t>MISION:</a:t>
            </a:r>
            <a:r>
              <a:rPr lang="es-EC" smtClean="0"/>
              <a:t> </a:t>
            </a:r>
          </a:p>
          <a:p>
            <a:pPr lvl="2"/>
            <a:r>
              <a:rPr lang="es-EC" smtClean="0"/>
              <a:t>Cubrir las necesidades de los pequeños y medianos productores de mango, aguacate y maracuyá, en su búsqueda de nuevos mercados de comercialización.</a:t>
            </a:r>
          </a:p>
          <a:p>
            <a:r>
              <a:rPr lang="es-EC" b="1" smtClean="0"/>
              <a:t>VISION:</a:t>
            </a:r>
            <a:r>
              <a:rPr lang="es-EC" smtClean="0"/>
              <a:t> </a:t>
            </a:r>
          </a:p>
          <a:p>
            <a:pPr lvl="2"/>
            <a:r>
              <a:rPr lang="es-EC" smtClean="0"/>
              <a:t>Consolidar </a:t>
            </a:r>
            <a:r>
              <a:rPr lang="es-EC" b="1" smtClean="0"/>
              <a:t>AG BROKER ECUADOR</a:t>
            </a:r>
            <a:r>
              <a:rPr lang="es-EC" smtClean="0"/>
              <a:t> en la exportación y servicio de varios productos agrícolas no tradicionales, generando relaciones perennes de comercio entre los pequeños productores y la entidad.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  <a:t>2.3.2 ORGANIGRAMA DE LA EMPRESA</a:t>
            </a:r>
          </a:p>
        </p:txBody>
      </p:sp>
      <p:sp>
        <p:nvSpPr>
          <p:cNvPr id="1042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S" smtClean="0"/>
          </a:p>
        </p:txBody>
      </p:sp>
      <p:graphicFrame>
        <p:nvGraphicFramePr>
          <p:cNvPr id="1026" name="Organization Chart 17"/>
          <p:cNvGraphicFramePr>
            <a:graphicFrameLocks/>
          </p:cNvGraphicFramePr>
          <p:nvPr/>
        </p:nvGraphicFramePr>
        <p:xfrm>
          <a:off x="1785938" y="2286000"/>
          <a:ext cx="5257800" cy="25146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es-ES" smtClean="0"/>
              <a:t>FUNCIONES ADMINISTRATIVAS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es-ES" sz="2400" smtClean="0"/>
              <a:t>GERENTE GENERAL:</a:t>
            </a:r>
            <a:r>
              <a:rPr lang="es-ES" sz="1800" smtClean="0"/>
              <a:t> </a:t>
            </a:r>
            <a:r>
              <a:rPr lang="es-ES" sz="1800" b="1" smtClean="0"/>
              <a:t>Dirige y controla los departamentos de la</a:t>
            </a:r>
          </a:p>
          <a:p>
            <a:pPr>
              <a:buFont typeface="Wingdings" pitchFamily="2" charset="2"/>
              <a:buNone/>
            </a:pPr>
            <a:r>
              <a:rPr lang="es-ES" sz="1800" b="1" smtClean="0"/>
              <a:t>        empresa.</a:t>
            </a:r>
            <a:endParaRPr lang="es-ES" sz="1000" b="1" smtClean="0"/>
          </a:p>
          <a:p>
            <a:pPr>
              <a:buFont typeface="Wingdings" pitchFamily="2" charset="2"/>
              <a:buNone/>
            </a:pPr>
            <a:r>
              <a:rPr lang="es-ES" sz="1600" smtClean="0"/>
              <a:t>         Ejecuta decisiones – Asume Responsabilidad – Maneja relaciones – Delega</a:t>
            </a:r>
          </a:p>
          <a:p>
            <a:pPr>
              <a:buFont typeface="Wingdings" pitchFamily="2" charset="2"/>
              <a:buNone/>
            </a:pPr>
            <a:r>
              <a:rPr lang="es-ES" sz="1600" smtClean="0"/>
              <a:t>         Funciones</a:t>
            </a:r>
          </a:p>
          <a:p>
            <a:r>
              <a:rPr lang="es-ES" sz="2400" smtClean="0"/>
              <a:t>JEFE FINANCIERO:</a:t>
            </a:r>
            <a:r>
              <a:rPr lang="es-ES" sz="1800" smtClean="0"/>
              <a:t> </a:t>
            </a:r>
            <a:r>
              <a:rPr lang="es-ES" sz="1800" b="1" smtClean="0"/>
              <a:t>Es responsable de resolver los problemas</a:t>
            </a:r>
          </a:p>
          <a:p>
            <a:pPr>
              <a:buFont typeface="Wingdings" pitchFamily="2" charset="2"/>
              <a:buNone/>
            </a:pPr>
            <a:r>
              <a:rPr lang="es-ES" sz="1800" b="1" smtClean="0"/>
              <a:t>       financieros de la empresa.</a:t>
            </a:r>
            <a:endParaRPr lang="es-ES" sz="2500" b="1" smtClean="0"/>
          </a:p>
          <a:p>
            <a:pPr>
              <a:buFont typeface="Wingdings" pitchFamily="2" charset="2"/>
              <a:buNone/>
            </a:pPr>
            <a:r>
              <a:rPr lang="es-ES" sz="1600" smtClean="0"/>
              <a:t>        Toma de decisiones Financieras – Analiza Alternativas – Estudia estructura de</a:t>
            </a:r>
          </a:p>
          <a:p>
            <a:pPr>
              <a:buFont typeface="Wingdings" pitchFamily="2" charset="2"/>
              <a:buNone/>
            </a:pPr>
            <a:r>
              <a:rPr lang="es-ES" sz="1600" smtClean="0"/>
              <a:t>        Cap. – evalúa nuevos Proyectos </a:t>
            </a:r>
          </a:p>
          <a:p>
            <a:r>
              <a:rPr lang="es-ES" sz="2400" smtClean="0"/>
              <a:t>JEFE DE OPERACIONES:</a:t>
            </a:r>
            <a:r>
              <a:rPr lang="es-ES" sz="1800" smtClean="0"/>
              <a:t> </a:t>
            </a:r>
            <a:r>
              <a:rPr lang="es-ES" sz="1800" b="1" smtClean="0"/>
              <a:t>Es responsable del personal de</a:t>
            </a:r>
          </a:p>
          <a:p>
            <a:pPr>
              <a:buFont typeface="Wingdings" pitchFamily="2" charset="2"/>
              <a:buNone/>
            </a:pPr>
            <a:r>
              <a:rPr lang="es-ES" sz="1800" b="1" smtClean="0"/>
              <a:t>       operaciones</a:t>
            </a:r>
            <a:r>
              <a:rPr lang="es-ES" sz="1800" smtClean="0"/>
              <a:t>.</a:t>
            </a:r>
            <a:endParaRPr lang="es-ES" sz="2500" smtClean="0"/>
          </a:p>
          <a:p>
            <a:pPr>
              <a:buFont typeface="Wingdings" pitchFamily="2" charset="2"/>
              <a:buNone/>
            </a:pPr>
            <a:r>
              <a:rPr lang="es-ES" sz="1600" smtClean="0"/>
              <a:t>        Programar Abastecimiento Oportuno – Supervisa proceso de Producción</a:t>
            </a:r>
          </a:p>
          <a:p>
            <a:pPr>
              <a:buFont typeface="Wingdings" pitchFamily="2" charset="2"/>
              <a:buNone/>
            </a:pPr>
            <a:r>
              <a:rPr lang="es-ES" sz="1600" smtClean="0"/>
              <a:t>        - Realiza control de calidad del producto.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> 2.3.4 ANÁLISIS FODA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b="1" dirty="0" smtClean="0"/>
              <a:t>Fortalezas:</a:t>
            </a:r>
            <a:endParaRPr lang="es-EC" dirty="0" smtClean="0"/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s-EC" dirty="0" smtClean="0"/>
              <a:t>Buenas expectativas de negocio con Japón ante referidos contratantes de comercialización estratégica.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s-EC" dirty="0" smtClean="0"/>
              <a:t>Servicio de  manejo de productos agrícolas como sistema que da valor agregado a los producto (revisión, limpieza, embalaje).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b="1" dirty="0" smtClean="0"/>
              <a:t>Oportunidades:</a:t>
            </a:r>
            <a:endParaRPr lang="es-EC" dirty="0" smtClean="0"/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s-EC" dirty="0" smtClean="0"/>
              <a:t>Afianzarse como Bróker de pequeños y medianos productores agrícolas, compitiendo  con  mayores   exportadores  de  productos  tradicionales, buscando  alianzas  estratégicas  (mercados  mayoristas  o minoristas).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s-EC" dirty="0" smtClean="0"/>
              <a:t>Aprovechar las tendencias de consumo de las familias asiáticas.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C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  <a:t>2.3.4 ANÁLISIS FODA</a:t>
            </a:r>
            <a:endParaRPr lang="es-EC" sz="1800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b="1" dirty="0" smtClean="0"/>
              <a:t>Debilidades:</a:t>
            </a:r>
            <a:endParaRPr lang="es-EC" dirty="0" smtClean="0"/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s-EC" dirty="0" smtClean="0"/>
              <a:t>Muy  pocos  contactos con  mercados  secundarios para la búsqueda y preferencia de consumidores finales.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s-EC" dirty="0" smtClean="0"/>
              <a:t>Incursión  muy  lenta  en  el  posicionamiento  de la alimentación de las familias japonesas, lo que en pequeñas producciones y exportación se traduce en altas barreras de entrada.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b="1" dirty="0" smtClean="0"/>
              <a:t>Amenazas:</a:t>
            </a:r>
            <a:endParaRPr lang="es-EC" dirty="0" smtClean="0"/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s-EC" dirty="0" smtClean="0"/>
              <a:t>Fenómenos naturales que son prácticamente impredecibles; fenómeno de la niña, inundaciones, etc.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s-EC" dirty="0" smtClean="0"/>
              <a:t>Perdida de interés en los cultivos de mango, aguacate y maracuyá  en el Ecuador debido a la debilidad de la explotación de los productos.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s-EC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C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  <a:t>2.2 INVESTIGACIÓN DE MERCADO Y SU ANÁLISIS</a:t>
            </a:r>
            <a:b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s-EC" sz="1800" b="1" i="1" smtClean="0">
                <a:solidFill>
                  <a:schemeClr val="tx1"/>
                </a:solidFill>
              </a:rPr>
              <a:t>1.3.1 Encuesta y tabulación</a:t>
            </a:r>
            <a:br>
              <a:rPr lang="es-EC" sz="1800" b="1" i="1" smtClean="0">
                <a:solidFill>
                  <a:schemeClr val="tx1"/>
                </a:solidFill>
              </a:rPr>
            </a:br>
            <a:endParaRPr lang="es-EC" sz="1800" b="1" i="1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052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3"/>
            <a:r>
              <a:rPr lang="es-MX" smtClean="0"/>
              <a:t>1.- ¿Qué tipo de cultivo usted tiene?</a:t>
            </a:r>
            <a:endParaRPr lang="es-EC" smtClean="0"/>
          </a:p>
          <a:p>
            <a:pPr lvl="3"/>
            <a:endParaRPr lang="es-EC" smtClean="0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428875" y="2071688"/>
          <a:ext cx="4714875" cy="2286000"/>
        </p:xfrm>
        <a:graphic>
          <a:graphicData uri="http://schemas.openxmlformats.org/presentationml/2006/ole">
            <p:oleObj spid="_x0000_s2050" r:id="rId3" imgW="4838400" imgH="4934880" progId="Unknown">
              <p:embed/>
            </p:oleObj>
          </a:graphicData>
        </a:graphic>
      </p:graphicFrame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4357688"/>
            <a:ext cx="5257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  <a:t>2.2 INVESTIGACIÓN DE MERCADO Y SU ANÁLISIS</a:t>
            </a:r>
            <a:b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s-EC" sz="1800" b="1" i="1" smtClean="0">
                <a:solidFill>
                  <a:schemeClr val="tx1"/>
                </a:solidFill>
              </a:rPr>
              <a:t>1.3.1 Encuesta y tabulación</a:t>
            </a:r>
            <a:endParaRPr lang="es-EC" sz="1800" smtClean="0"/>
          </a:p>
        </p:txBody>
      </p:sp>
      <p:sp>
        <p:nvSpPr>
          <p:cNvPr id="3076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mtClean="0"/>
              <a:t>2.- ¿En qué región del país se encuentra su cultivo?</a:t>
            </a:r>
            <a:endParaRPr lang="es-EC" smtClean="0"/>
          </a:p>
          <a:p>
            <a:pPr>
              <a:buFont typeface="Wingdings" pitchFamily="2" charset="2"/>
              <a:buNone/>
            </a:pPr>
            <a:endParaRPr lang="es-EC" smtClean="0"/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428875" y="2143125"/>
          <a:ext cx="4514850" cy="2428875"/>
        </p:xfrm>
        <a:graphic>
          <a:graphicData uri="http://schemas.openxmlformats.org/presentationml/2006/ole">
            <p:oleObj spid="_x0000_s3074" r:id="rId3" imgW="4838400" imgH="4934880" progId="Unknown">
              <p:embed/>
            </p:oleObj>
          </a:graphicData>
        </a:graphic>
      </p:graphicFrame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4314825"/>
            <a:ext cx="53054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  <a:t>2.2 INVESTIGACIÓN DE MERCADO Y SU ANÁLISIS</a:t>
            </a:r>
            <a:b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s-EC" sz="1800" b="1" i="1" smtClean="0">
                <a:solidFill>
                  <a:schemeClr val="tx1"/>
                </a:solidFill>
              </a:rPr>
              <a:t>1.3.1 Encuesta y tabulación</a:t>
            </a:r>
            <a:endParaRPr lang="es-EC" sz="1800" smtClean="0">
              <a:latin typeface="Baskerville Old Face" pitchFamily="18" charset="0"/>
            </a:endParaRPr>
          </a:p>
        </p:txBody>
      </p:sp>
      <p:sp>
        <p:nvSpPr>
          <p:cNvPr id="4100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mtClean="0"/>
              <a:t>3.- ¿En qué provincia o provincias del Litoral Ecuatoriano está ubicada su plantación?</a:t>
            </a:r>
            <a:endParaRPr lang="es-EC" smtClean="0"/>
          </a:p>
          <a:p>
            <a:endParaRPr lang="es-EC" smtClean="0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928938" y="2500313"/>
          <a:ext cx="3352800" cy="2438400"/>
        </p:xfrm>
        <a:graphic>
          <a:graphicData uri="http://schemas.openxmlformats.org/presentationml/2006/ole">
            <p:oleObj spid="_x0000_s4098" r:id="rId3" imgW="4838400" imgH="4934880" progId="Unknown">
              <p:embed/>
            </p:oleObj>
          </a:graphicData>
        </a:graphic>
      </p:graphicFrame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857750"/>
            <a:ext cx="7358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2000" b="1" smtClean="0">
                <a:solidFill>
                  <a:srgbClr val="000000"/>
                </a:solidFill>
              </a:rPr>
              <a:t/>
            </a:r>
            <a:br>
              <a:rPr lang="es-EC" sz="2000" b="1" smtClean="0">
                <a:solidFill>
                  <a:srgbClr val="000000"/>
                </a:solidFill>
              </a:rPr>
            </a:br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1.1 DEFINICION DE BROKER</a:t>
            </a:r>
            <a:endParaRPr lang="es-EC" sz="1800" i="1" smtClean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24579" name="4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C" smtClean="0"/>
              <a:t>Es un  intermediario de negociación  entre Compradores y Vendedores</a:t>
            </a:r>
            <a:r>
              <a:rPr lang="es-EC" b="1" smtClean="0"/>
              <a:t> </a:t>
            </a:r>
            <a:r>
              <a:rPr lang="es-EC" smtClean="0"/>
              <a:t>que</a:t>
            </a:r>
            <a:r>
              <a:rPr lang="es-EC" b="1" smtClean="0"/>
              <a:t> </a:t>
            </a:r>
            <a:r>
              <a:rPr lang="es-EC" smtClean="0"/>
              <a:t>percibe un arancel o comisión sobre el valor de la transacción realizada. Por esto el broker tiene como responsabilidad relacionar a dichas partes  y ser participe en el desarrollo y cierre de las negociaciones.</a:t>
            </a:r>
          </a:p>
          <a:p>
            <a:endParaRPr lang="es-EC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  <a:t>2.2 INVESTIGACIÓN DE MERCADO Y SU ANÁLISIS</a:t>
            </a:r>
            <a:b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s-EC" sz="1800" b="1" i="1" smtClean="0">
                <a:solidFill>
                  <a:schemeClr val="tx1"/>
                </a:solidFill>
              </a:rPr>
              <a:t>1.3.1 Encuesta y tabulación</a:t>
            </a:r>
            <a:endParaRPr lang="es-EC" sz="1800" smtClean="0">
              <a:latin typeface="Baskerville Old Face" pitchFamily="18" charset="0"/>
            </a:endParaRPr>
          </a:p>
        </p:txBody>
      </p:sp>
      <p:sp>
        <p:nvSpPr>
          <p:cNvPr id="5124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mtClean="0"/>
              <a:t>4.- ¿Cuántas hectáreas de tierra usted posee?</a:t>
            </a:r>
            <a:endParaRPr lang="es-EC" smtClean="0"/>
          </a:p>
          <a:p>
            <a:endParaRPr lang="es-EC" smtClean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857500" y="2143125"/>
          <a:ext cx="3276600" cy="2809875"/>
        </p:xfrm>
        <a:graphic>
          <a:graphicData uri="http://schemas.openxmlformats.org/presentationml/2006/ole">
            <p:oleObj spid="_x0000_s5122" r:id="rId3" imgW="4838400" imgH="4934880" progId="Unknown">
              <p:embed/>
            </p:oleObj>
          </a:graphicData>
        </a:graphic>
      </p:graphicFrame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857750"/>
            <a:ext cx="7572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6148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mtClean="0"/>
              <a:t>5.- De las hectáreas que posee ¿Cuantas está cultivando?</a:t>
            </a:r>
            <a:endParaRPr lang="es-EC" smtClean="0"/>
          </a:p>
          <a:p>
            <a:pPr>
              <a:buFont typeface="Wingdings" pitchFamily="2" charset="2"/>
              <a:buNone/>
            </a:pPr>
            <a:endParaRPr lang="es-EC" smtClean="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786063" y="2214563"/>
          <a:ext cx="3114675" cy="2333625"/>
        </p:xfrm>
        <a:graphic>
          <a:graphicData uri="http://schemas.openxmlformats.org/presentationml/2006/ole">
            <p:oleObj spid="_x0000_s6146" r:id="rId3" imgW="4838400" imgH="4934880" progId="Unknown">
              <p:embed/>
            </p:oleObj>
          </a:graphicData>
        </a:graphic>
      </p:graphicFrame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572000"/>
            <a:ext cx="8143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7172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mtClean="0"/>
              <a:t>6.- ¿Cuánto tiempo tiene usted cultivando éste producto?</a:t>
            </a:r>
            <a:endParaRPr lang="es-EC" smtClean="0"/>
          </a:p>
          <a:p>
            <a:pPr>
              <a:buFont typeface="Wingdings" pitchFamily="2" charset="2"/>
              <a:buNone/>
            </a:pPr>
            <a:endParaRPr lang="es-EC" smtClean="0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643188" y="2143125"/>
          <a:ext cx="3629025" cy="3038475"/>
        </p:xfrm>
        <a:graphic>
          <a:graphicData uri="http://schemas.openxmlformats.org/presentationml/2006/ole">
            <p:oleObj spid="_x0000_s7170" r:id="rId3" imgW="4838400" imgH="4934880" progId="Unknown">
              <p:embed/>
            </p:oleObj>
          </a:graphicData>
        </a:graphic>
      </p:graphicFrame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857750"/>
            <a:ext cx="6715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8196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mtClean="0"/>
              <a:t>7.- ¿Qué tipo de negocio es?</a:t>
            </a:r>
            <a:endParaRPr lang="es-EC" smtClean="0"/>
          </a:p>
          <a:p>
            <a:pPr>
              <a:buFont typeface="Wingdings" pitchFamily="2" charset="2"/>
              <a:buNone/>
            </a:pPr>
            <a:endParaRPr lang="es-EC" smtClean="0"/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786063" y="2071688"/>
          <a:ext cx="3676650" cy="2571750"/>
        </p:xfrm>
        <a:graphic>
          <a:graphicData uri="http://schemas.openxmlformats.org/presentationml/2006/ole">
            <p:oleObj spid="_x0000_s8194" r:id="rId3" imgW="4838400" imgH="4934880" progId="Unknown">
              <p:embed/>
            </p:oleObj>
          </a:graphicData>
        </a:graphic>
      </p:graphicFrame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362450"/>
            <a:ext cx="61436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9220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mtClean="0"/>
              <a:t>8.-  ¿Cómo usted comercializa su producto?</a:t>
            </a:r>
            <a:endParaRPr lang="es-EC" smtClean="0"/>
          </a:p>
          <a:p>
            <a:endParaRPr lang="es-EC" smtClean="0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571750" y="2000250"/>
          <a:ext cx="4162425" cy="2428875"/>
        </p:xfrm>
        <a:graphic>
          <a:graphicData uri="http://schemas.openxmlformats.org/presentationml/2006/ole">
            <p:oleObj spid="_x0000_s9218" r:id="rId3" imgW="4838400" imgH="4934880" progId="Unknown">
              <p:embed/>
            </p:oleObj>
          </a:graphicData>
        </a:graphic>
      </p:graphicFrame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4362450"/>
            <a:ext cx="5600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10244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mtClean="0"/>
              <a:t>9.- Su producción es comercializada en:</a:t>
            </a:r>
            <a:endParaRPr lang="es-EC" smtClean="0"/>
          </a:p>
          <a:p>
            <a:endParaRPr lang="es-EC" smtClean="0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286000" y="2071688"/>
          <a:ext cx="4362450" cy="1928812"/>
        </p:xfrm>
        <a:graphic>
          <a:graphicData uri="http://schemas.openxmlformats.org/presentationml/2006/ole">
            <p:oleObj spid="_x0000_s10242" r:id="rId3" imgW="4838400" imgH="4934880" progId="Unknown">
              <p:embed/>
            </p:oleObj>
          </a:graphicData>
        </a:graphic>
      </p:graphicFrame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124325"/>
            <a:ext cx="5486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11268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z="1800" smtClean="0"/>
              <a:t>10.- ¿Le gustaría a usted que le ofrezcan el servicio de intermediación comercial para vender sus productos en el exterior a un mejor precio?</a:t>
            </a:r>
            <a:endParaRPr lang="es-EC" sz="1800" smtClean="0"/>
          </a:p>
          <a:p>
            <a:pPr>
              <a:buFont typeface="Wingdings" pitchFamily="2" charset="2"/>
              <a:buNone/>
            </a:pPr>
            <a:endParaRPr lang="es-EC" smtClean="0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000375" y="2143125"/>
          <a:ext cx="3990975" cy="2571750"/>
        </p:xfrm>
        <a:graphic>
          <a:graphicData uri="http://schemas.openxmlformats.org/presentationml/2006/ole">
            <p:oleObj spid="_x0000_s11266" r:id="rId3" imgW="4838400" imgH="4934880" progId="Unknown">
              <p:embed/>
            </p:oleObj>
          </a:graphicData>
        </a:graphic>
      </p:graphicFrame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4514850"/>
            <a:ext cx="55435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12292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z="1800" smtClean="0">
                <a:latin typeface="Baskerville Old Face" pitchFamily="18" charset="0"/>
              </a:rPr>
              <a:t>11.- ¿Qué tiempo estaría usted dispuesto a esperar por el pago de sus productos?</a:t>
            </a:r>
          </a:p>
          <a:p>
            <a:endParaRPr lang="es-EC" sz="1800" smtClean="0">
              <a:latin typeface="Baskerville Old Face" pitchFamily="18" charset="0"/>
            </a:endParaRPr>
          </a:p>
          <a:p>
            <a:endParaRPr lang="es-EC" smtClean="0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428875" y="2000250"/>
          <a:ext cx="4133850" cy="2428875"/>
        </p:xfrm>
        <a:graphic>
          <a:graphicData uri="http://schemas.openxmlformats.org/presentationml/2006/ole">
            <p:oleObj spid="_x0000_s12290" r:id="rId3" imgW="4838400" imgH="4934880" progId="Unknown">
              <p:embed/>
            </p:oleObj>
          </a:graphicData>
        </a:graphic>
      </p:graphicFrame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4476750"/>
            <a:ext cx="5334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13316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z="1800" smtClean="0"/>
              <a:t>12.- ¿Estaría dispuesto a renunciar a un pequeño porcentaje de sus ventas, por recibir su pago en máximo un mes?</a:t>
            </a:r>
            <a:endParaRPr lang="es-EC" sz="1800" smtClean="0"/>
          </a:p>
          <a:p>
            <a:endParaRPr lang="es-EC" smtClean="0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786063" y="2286000"/>
          <a:ext cx="4010025" cy="2071688"/>
        </p:xfrm>
        <a:graphic>
          <a:graphicData uri="http://schemas.openxmlformats.org/presentationml/2006/ole">
            <p:oleObj spid="_x0000_s13314" r:id="rId3" imgW="4838400" imgH="4934880" progId="Unknown">
              <p:embed/>
            </p:oleObj>
          </a:graphicData>
        </a:graphic>
      </p:graphicFrame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4486275"/>
            <a:ext cx="5448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14340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MX" sz="1800" smtClean="0">
                <a:latin typeface="Baskerville Old Face" pitchFamily="18" charset="0"/>
              </a:rPr>
              <a:t>13.- ¿Qué porcentaje sobre sus ventas estaría dispuesto a pagar a un BROKER por comercializar su producción en el exterior?</a:t>
            </a:r>
            <a:endParaRPr lang="es-EC" sz="1800" smtClean="0">
              <a:latin typeface="Baskerville Old Face" pitchFamily="18" charset="0"/>
            </a:endParaRPr>
          </a:p>
          <a:p>
            <a:endParaRPr lang="es-EC" smtClean="0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714625" y="2286000"/>
          <a:ext cx="4210050" cy="2428875"/>
        </p:xfrm>
        <a:graphic>
          <a:graphicData uri="http://schemas.openxmlformats.org/presentationml/2006/ole">
            <p:oleObj spid="_x0000_s14338" r:id="rId3" imgW="4838400" imgH="4934880" progId="Unknown">
              <p:embed/>
            </p:oleObj>
          </a:graphicData>
        </a:graphic>
      </p:graphicFrame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572000"/>
            <a:ext cx="6715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1.2 INTRODUCCIÓN</a:t>
            </a:r>
            <a:r>
              <a:rPr lang="es-EC" sz="1800" smtClean="0">
                <a:solidFill>
                  <a:srgbClr val="000000"/>
                </a:solidFill>
              </a:rPr>
              <a:t/>
            </a:r>
            <a:br>
              <a:rPr lang="es-EC" sz="1800" smtClean="0">
                <a:solidFill>
                  <a:srgbClr val="000000"/>
                </a:solidFill>
              </a:rPr>
            </a:br>
            <a:endParaRPr lang="es-EC" sz="1800" smtClean="0">
              <a:solidFill>
                <a:srgbClr val="000000"/>
              </a:solidFill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C" smtClean="0"/>
              <a:t>El Ecuador es un país eminentemente agrícola.</a:t>
            </a:r>
          </a:p>
          <a:p>
            <a:r>
              <a:rPr lang="es-EC" smtClean="0"/>
              <a:t>el PIB Agropecuario en el año 2006 2.790.042</a:t>
            </a:r>
            <a:r>
              <a:rPr lang="es-EC" b="1" smtClean="0"/>
              <a:t> </a:t>
            </a:r>
            <a:r>
              <a:rPr lang="es-EC" smtClean="0"/>
              <a:t>millones de dólares = PIB total 10.5 %.</a:t>
            </a:r>
          </a:p>
          <a:p>
            <a:r>
              <a:rPr lang="es-EC" smtClean="0"/>
              <a:t>2009 se proyecta un PIB Agropecuario de 3.572.293 millones de dólares = PIB Total del 10.7%.</a:t>
            </a:r>
          </a:p>
          <a:p>
            <a:endParaRPr lang="es-EC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GB" sz="2000" b="1" i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GB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>2.3.2 </a:t>
            </a:r>
            <a:r>
              <a:rPr lang="en-GB" sz="2000" b="1" i="1" dirty="0" err="1" smtClean="0">
                <a:solidFill>
                  <a:schemeClr val="tx1"/>
                </a:solidFill>
                <a:latin typeface="Baskerville Old Face" pitchFamily="18" charset="0"/>
              </a:rPr>
              <a:t>Matríz</a:t>
            </a:r>
            <a:r>
              <a:rPr lang="en-GB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> Boston Consulting Group (BCG)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7891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pSp>
        <p:nvGrpSpPr>
          <p:cNvPr id="37893" name="Group 1"/>
          <p:cNvGrpSpPr>
            <a:grpSpLocks/>
          </p:cNvGrpSpPr>
          <p:nvPr/>
        </p:nvGrpSpPr>
        <p:grpSpPr bwMode="auto">
          <a:xfrm>
            <a:off x="2571750" y="1928813"/>
            <a:ext cx="4746625" cy="3514725"/>
            <a:chOff x="2576" y="3109"/>
            <a:chExt cx="7474" cy="5536"/>
          </a:xfrm>
        </p:grpSpPr>
        <p:pic>
          <p:nvPicPr>
            <p:cNvPr id="41989" name="Imagen 1" descr="http://bp0.blogger.com/_x3l3Y7K-UQQ/R1N7AKo_-8I/AAAAAAAAAH8/9jovkrWmWvE/s1600-R/Dibujo13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6" y="3109"/>
              <a:ext cx="7474" cy="55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89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8" y="4010"/>
              <a:ext cx="90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48" y="3960"/>
              <a:ext cx="132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3" y="5840"/>
              <a:ext cx="126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>2.3.3 MATRIZ IMPLICACIÓN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8915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1"/>
            <a:endParaRPr lang="es-ES" smtClean="0"/>
          </a:p>
        </p:txBody>
      </p:sp>
      <p:grpSp>
        <p:nvGrpSpPr>
          <p:cNvPr id="38916" name="Group 2"/>
          <p:cNvGrpSpPr>
            <a:grpSpLocks/>
          </p:cNvGrpSpPr>
          <p:nvPr/>
        </p:nvGrpSpPr>
        <p:grpSpPr bwMode="auto">
          <a:xfrm>
            <a:off x="2643188" y="1785938"/>
            <a:ext cx="4360862" cy="3313112"/>
            <a:chOff x="953" y="6200"/>
            <a:chExt cx="8146" cy="6600"/>
          </a:xfrm>
        </p:grpSpPr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2"/>
            <a:srcRect l="26036" t="30948" r="42227" b="38770"/>
            <a:stretch>
              <a:fillRect/>
            </a:stretch>
          </p:blipFill>
          <p:spPr bwMode="auto">
            <a:xfrm>
              <a:off x="1703" y="7177"/>
              <a:ext cx="7378" cy="4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918" name="Picture 4"/>
            <p:cNvPicPr>
              <a:picLocks noChangeAspect="1" noChangeArrowheads="1"/>
            </p:cNvPicPr>
            <p:nvPr/>
          </p:nvPicPr>
          <p:blipFill>
            <a:blip r:embed="rId2"/>
            <a:srcRect l="19261" t="37456" r="77641" b="44104"/>
            <a:stretch>
              <a:fillRect/>
            </a:stretch>
          </p:blipFill>
          <p:spPr bwMode="auto">
            <a:xfrm>
              <a:off x="953" y="7633"/>
              <a:ext cx="711" cy="3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5"/>
            <p:cNvPicPr>
              <a:picLocks noChangeAspect="1" noChangeArrowheads="1"/>
            </p:cNvPicPr>
            <p:nvPr/>
          </p:nvPicPr>
          <p:blipFill>
            <a:blip r:embed="rId2"/>
            <a:srcRect l="26036" t="60759" r="57968" b="31172"/>
            <a:stretch>
              <a:fillRect/>
            </a:stretch>
          </p:blipFill>
          <p:spPr bwMode="auto">
            <a:xfrm>
              <a:off x="1692" y="11601"/>
              <a:ext cx="3719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6"/>
            <p:cNvPicPr>
              <a:picLocks noChangeAspect="1" noChangeArrowheads="1"/>
            </p:cNvPicPr>
            <p:nvPr/>
          </p:nvPicPr>
          <p:blipFill>
            <a:blip r:embed="rId2"/>
            <a:srcRect l="26036" t="24434" r="42227" b="71057"/>
            <a:stretch>
              <a:fillRect/>
            </a:stretch>
          </p:blipFill>
          <p:spPr bwMode="auto">
            <a:xfrm>
              <a:off x="1720" y="6200"/>
              <a:ext cx="737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lvl="1" algn="ctr" fontAlgn="auto">
              <a:spcAft>
                <a:spcPts val="0"/>
              </a:spcAft>
              <a:defRPr/>
            </a:pPr>
            <a:r>
              <a:rPr lang="es-EC" sz="1800" b="1" dirty="0">
                <a:solidFill>
                  <a:sysClr val="windowText" lastClr="000000"/>
                </a:solidFill>
              </a:rPr>
              <a:t/>
            </a:r>
            <a:br>
              <a:rPr lang="es-EC" sz="1800" b="1" dirty="0">
                <a:solidFill>
                  <a:sysClr val="windowText" lastClr="000000"/>
                </a:solidFill>
              </a:rPr>
            </a:br>
            <a:r>
              <a:rPr lang="es-EC" sz="2000" b="1" i="1" dirty="0">
                <a:solidFill>
                  <a:sysClr val="windowText" lastClr="000000"/>
                </a:solidFill>
                <a:latin typeface="Baskerville Old Face" pitchFamily="18" charset="0"/>
              </a:rPr>
              <a:t>2.3 ESTUDIO TÉCNICO</a:t>
            </a:r>
            <a:r>
              <a:rPr lang="es-EC" sz="2000" b="1" dirty="0">
                <a:solidFill>
                  <a:sysClr val="windowText" lastClr="000000"/>
                </a:solidFill>
              </a:rPr>
              <a:t/>
            </a:r>
            <a:br>
              <a:rPr lang="es-EC" sz="2000" b="1" dirty="0">
                <a:solidFill>
                  <a:sysClr val="windowText" lastClr="000000"/>
                </a:solidFill>
              </a:rPr>
            </a:br>
            <a:r>
              <a:rPr lang="es-EC" sz="1800" b="1" dirty="0">
                <a:solidFill>
                  <a:sysClr val="windowText" lastClr="000000"/>
                </a:solidFill>
              </a:rPr>
              <a:t/>
            </a:r>
            <a:br>
              <a:rPr lang="es-EC" sz="1800" b="1" dirty="0">
                <a:solidFill>
                  <a:sysClr val="windowText" lastClr="000000"/>
                </a:solidFill>
              </a:rPr>
            </a:br>
            <a:endParaRPr lang="es-EC" sz="1800" dirty="0">
              <a:solidFill>
                <a:sysClr val="windowText" lastClr="000000"/>
              </a:solidFill>
            </a:endParaRPr>
          </a:p>
        </p:txBody>
      </p:sp>
      <p:sp>
        <p:nvSpPr>
          <p:cNvPr id="39939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 l="18103" t="27950" r="57610" b="17574"/>
          <a:stretch>
            <a:fillRect/>
          </a:stretch>
        </p:blipFill>
        <p:spPr bwMode="auto">
          <a:xfrm>
            <a:off x="3071813" y="1928813"/>
            <a:ext cx="29432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143125" y="1714500"/>
            <a:ext cx="6477000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ANALISIS FINANCIERO</a:t>
            </a:r>
            <a:endParaRPr lang="es-EC" dirty="0"/>
          </a:p>
        </p:txBody>
      </p:sp>
      <p:sp>
        <p:nvSpPr>
          <p:cNvPr id="40963" name="4 Subtítulo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  <p:transition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C" sz="1800" b="1" smtClean="0">
                <a:solidFill>
                  <a:schemeClr val="tx1"/>
                </a:solidFill>
                <a:latin typeface="Baskerville Old Face" pitchFamily="18" charset="0"/>
              </a:rPr>
              <a:t> 3.1 INVERSIÓN INICIAL</a:t>
            </a:r>
            <a:endParaRPr lang="es-EC" sz="1800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41987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pSp>
        <p:nvGrpSpPr>
          <p:cNvPr id="41989" name="Group 1"/>
          <p:cNvGrpSpPr>
            <a:grpSpLocks/>
          </p:cNvGrpSpPr>
          <p:nvPr/>
        </p:nvGrpSpPr>
        <p:grpSpPr bwMode="auto">
          <a:xfrm>
            <a:off x="2286000" y="2143125"/>
            <a:ext cx="5143500" cy="2628900"/>
            <a:chOff x="3500" y="697"/>
            <a:chExt cx="6301" cy="4185"/>
          </a:xfrm>
        </p:grpSpPr>
        <p:pic>
          <p:nvPicPr>
            <p:cNvPr id="41990" name="Picture 3"/>
            <p:cNvPicPr>
              <a:picLocks noChangeAspect="1" noChangeArrowheads="1"/>
            </p:cNvPicPr>
            <p:nvPr/>
          </p:nvPicPr>
          <p:blipFill>
            <a:blip r:embed="rId2"/>
            <a:srcRect l="11958" t="56308" r="62122" b="40099"/>
            <a:stretch>
              <a:fillRect/>
            </a:stretch>
          </p:blipFill>
          <p:spPr bwMode="auto">
            <a:xfrm>
              <a:off x="3500" y="4522"/>
              <a:ext cx="360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1" name="Picture 2"/>
            <p:cNvPicPr>
              <a:picLocks noChangeAspect="1" noChangeArrowheads="1"/>
            </p:cNvPicPr>
            <p:nvPr/>
          </p:nvPicPr>
          <p:blipFill>
            <a:blip r:embed="rId2"/>
            <a:srcRect l="11958" t="18565" r="42686" b="45490"/>
            <a:stretch>
              <a:fillRect/>
            </a:stretch>
          </p:blipFill>
          <p:spPr bwMode="auto">
            <a:xfrm>
              <a:off x="3500" y="697"/>
              <a:ext cx="6301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chemeClr val="tx1"/>
                </a:solidFill>
              </a:rPr>
              <a:t>3.2 CUADRO DE INGRESOS</a:t>
            </a:r>
            <a:r>
              <a:rPr lang="es-EC" sz="2000" b="1" smtClean="0">
                <a:solidFill>
                  <a:srgbClr val="000000"/>
                </a:solidFill>
              </a:rPr>
              <a:t/>
            </a:r>
            <a:br>
              <a:rPr lang="es-EC" sz="2000" b="1" smtClean="0">
                <a:solidFill>
                  <a:srgbClr val="000000"/>
                </a:solidFill>
              </a:rPr>
            </a:br>
            <a:endParaRPr lang="es-EC" sz="1800" smtClean="0">
              <a:solidFill>
                <a:srgbClr val="000000"/>
              </a:solidFill>
            </a:endParaRPr>
          </a:p>
        </p:txBody>
      </p:sp>
      <p:sp>
        <p:nvSpPr>
          <p:cNvPr id="43011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pSp>
        <p:nvGrpSpPr>
          <p:cNvPr id="43013" name="Group 1"/>
          <p:cNvGrpSpPr>
            <a:grpSpLocks/>
          </p:cNvGrpSpPr>
          <p:nvPr/>
        </p:nvGrpSpPr>
        <p:grpSpPr bwMode="auto">
          <a:xfrm>
            <a:off x="2268538" y="2205038"/>
            <a:ext cx="4959350" cy="3000375"/>
            <a:chOff x="1695" y="2251"/>
            <a:chExt cx="7399" cy="3471"/>
          </a:xfrm>
        </p:grpSpPr>
        <p:pic>
          <p:nvPicPr>
            <p:cNvPr id="43014" name="Picture 3"/>
            <p:cNvPicPr>
              <a:picLocks noChangeAspect="1" noChangeArrowheads="1"/>
            </p:cNvPicPr>
            <p:nvPr/>
          </p:nvPicPr>
          <p:blipFill>
            <a:blip r:embed="rId2"/>
            <a:srcRect l="33388" t="47473" r="36613" b="45500"/>
            <a:stretch>
              <a:fillRect/>
            </a:stretch>
          </p:blipFill>
          <p:spPr bwMode="auto">
            <a:xfrm>
              <a:off x="4956" y="5032"/>
              <a:ext cx="413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5" name="Picture 2"/>
            <p:cNvPicPr>
              <a:picLocks noChangeAspect="1" noChangeArrowheads="1"/>
            </p:cNvPicPr>
            <p:nvPr/>
          </p:nvPicPr>
          <p:blipFill>
            <a:blip r:embed="rId2"/>
            <a:srcRect l="9953" t="16516" r="36613" b="55345"/>
            <a:stretch>
              <a:fillRect/>
            </a:stretch>
          </p:blipFill>
          <p:spPr bwMode="auto">
            <a:xfrm>
              <a:off x="1695" y="2251"/>
              <a:ext cx="7394" cy="2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es-EC" sz="2000" b="1" i="1" smtClean="0">
                <a:solidFill>
                  <a:srgbClr val="000000"/>
                </a:solidFill>
                <a:latin typeface="Baskerville Old Face" pitchFamily="18" charset="0"/>
              </a:rPr>
              <a:t>3.2.1a CÁLCULO DE LA DEMANDA</a:t>
            </a:r>
            <a:endParaRPr lang="es-ES" sz="2000" b="1" i="1" smtClean="0">
              <a:solidFill>
                <a:srgbClr val="000000"/>
              </a:solidFill>
              <a:latin typeface="Baskerville Old Face" pitchFamily="18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734" t="18782" r="16754" b="65323"/>
          <a:stretch>
            <a:fillRect/>
          </a:stretch>
        </p:blipFill>
        <p:spPr>
          <a:xfrm>
            <a:off x="684213" y="4221163"/>
            <a:ext cx="7777162" cy="2051050"/>
          </a:xfrm>
          <a:ln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/>
          <a:srcRect l="10281" t="45338" r="40767" b="27480"/>
          <a:stretch>
            <a:fillRect/>
          </a:stretch>
        </p:blipFill>
        <p:spPr bwMode="auto">
          <a:xfrm>
            <a:off x="1476375" y="1484313"/>
            <a:ext cx="60483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3.2.1b CÁLCULO DE LA DEMANDA</a:t>
            </a:r>
            <a:r>
              <a:rPr lang="es-EC" sz="2000" b="1" smtClean="0">
                <a:solidFill>
                  <a:srgbClr val="000000"/>
                </a:solidFill>
              </a:rPr>
              <a:t/>
            </a:r>
            <a:br>
              <a:rPr lang="es-EC" sz="2000" b="1" smtClean="0">
                <a:solidFill>
                  <a:srgbClr val="000000"/>
                </a:solidFill>
              </a:rPr>
            </a:br>
            <a:endParaRPr lang="es-EC" sz="1800" smtClean="0">
              <a:solidFill>
                <a:srgbClr val="000000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 l="10114" t="39223" r="62857" b="22786"/>
          <a:stretch>
            <a:fillRect/>
          </a:stretch>
        </p:blipFill>
        <p:spPr bwMode="auto">
          <a:xfrm>
            <a:off x="2987675" y="3068638"/>
            <a:ext cx="35909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 l="10376" t="34537" r="49649" b="50516"/>
          <a:stretch>
            <a:fillRect/>
          </a:stretch>
        </p:blipFill>
        <p:spPr>
          <a:xfrm>
            <a:off x="1835150" y="1452563"/>
            <a:ext cx="6084888" cy="1471612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3.3 COSTOS</a:t>
            </a:r>
            <a:r>
              <a:rPr lang="es-EC" sz="2000" b="1" smtClean="0">
                <a:solidFill>
                  <a:srgbClr val="000000"/>
                </a:solidFill>
              </a:rPr>
              <a:t/>
            </a:r>
            <a:br>
              <a:rPr lang="es-EC" sz="2000" b="1" smtClean="0">
                <a:solidFill>
                  <a:srgbClr val="000000"/>
                </a:solidFill>
              </a:rPr>
            </a:br>
            <a:endParaRPr lang="es-EC" sz="1800" smtClean="0">
              <a:solidFill>
                <a:srgbClr val="000000"/>
              </a:solidFill>
            </a:endParaRPr>
          </a:p>
        </p:txBody>
      </p:sp>
      <p:sp>
        <p:nvSpPr>
          <p:cNvPr id="45059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pSp>
        <p:nvGrpSpPr>
          <p:cNvPr id="45061" name="Group 1"/>
          <p:cNvGrpSpPr>
            <a:grpSpLocks/>
          </p:cNvGrpSpPr>
          <p:nvPr/>
        </p:nvGrpSpPr>
        <p:grpSpPr bwMode="auto">
          <a:xfrm>
            <a:off x="1428750" y="1643063"/>
            <a:ext cx="6858000" cy="4929187"/>
            <a:chOff x="1616" y="877"/>
            <a:chExt cx="9066" cy="8460"/>
          </a:xfrm>
        </p:grpSpPr>
        <p:pic>
          <p:nvPicPr>
            <p:cNvPr id="45062" name="Picture 4"/>
            <p:cNvPicPr>
              <a:picLocks noChangeAspect="1" noChangeArrowheads="1"/>
            </p:cNvPicPr>
            <p:nvPr/>
          </p:nvPicPr>
          <p:blipFill>
            <a:blip r:embed="rId2"/>
            <a:srcRect l="8736" t="56256" r="67747" b="21677"/>
            <a:stretch>
              <a:fillRect/>
            </a:stretch>
          </p:blipFill>
          <p:spPr bwMode="auto">
            <a:xfrm>
              <a:off x="1701" y="5662"/>
              <a:ext cx="3960" cy="2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3"/>
            <p:cNvPicPr>
              <a:picLocks noChangeAspect="1" noChangeArrowheads="1"/>
            </p:cNvPicPr>
            <p:nvPr/>
          </p:nvPicPr>
          <p:blipFill>
            <a:blip r:embed="rId2"/>
            <a:srcRect l="8195" t="79153" r="27788" b="15106"/>
            <a:stretch>
              <a:fillRect/>
            </a:stretch>
          </p:blipFill>
          <p:spPr bwMode="auto">
            <a:xfrm>
              <a:off x="1616" y="8617"/>
              <a:ext cx="906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2"/>
            <p:cNvPicPr>
              <a:picLocks noChangeAspect="1" noChangeArrowheads="1"/>
            </p:cNvPicPr>
            <p:nvPr/>
          </p:nvPicPr>
          <p:blipFill>
            <a:blip r:embed="rId2"/>
            <a:srcRect l="8195" t="15222" r="41399" b="44809"/>
            <a:stretch>
              <a:fillRect/>
            </a:stretch>
          </p:blipFill>
          <p:spPr bwMode="auto">
            <a:xfrm>
              <a:off x="1702" y="877"/>
              <a:ext cx="7919" cy="4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  <a:t>3.3 COSTOS</a:t>
            </a:r>
            <a:endParaRPr lang="es-EC" sz="1800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4608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 l="9042" t="24754" r="42114" b="48770"/>
          <a:stretch>
            <a:fillRect/>
          </a:stretch>
        </p:blipFill>
        <p:spPr bwMode="auto">
          <a:xfrm>
            <a:off x="1643063" y="2143125"/>
            <a:ext cx="53054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1.3 RESUMEN </a:t>
            </a:r>
            <a:r>
              <a:rPr lang="es-EC" sz="2000" b="1" smtClean="0">
                <a:solidFill>
                  <a:srgbClr val="000000"/>
                </a:solidFill>
              </a:rPr>
              <a:t/>
            </a:r>
            <a:br>
              <a:rPr lang="es-EC" sz="2000" b="1" smtClean="0">
                <a:solidFill>
                  <a:srgbClr val="000000"/>
                </a:solidFill>
              </a:rPr>
            </a:br>
            <a:endParaRPr lang="es-EC" sz="1800" smtClean="0">
              <a:solidFill>
                <a:srgbClr val="000000"/>
              </a:solidFill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C" smtClean="0"/>
              <a:t>AG BROKER ECUADOR  tiene como finalidad dentro del sector agrícola, hacer llegar los productos de pequeños y medianos agricultores de productos no tradicionales a una plaza como el mercado asiático.  </a:t>
            </a:r>
          </a:p>
          <a:p>
            <a:r>
              <a:rPr lang="es-EC" smtClean="0"/>
              <a:t>Coordinando y organizando los trámites necesarios para la exportación de estos productos agrícolas, obteniendo beneficios por la realización de esta actividad.</a:t>
            </a:r>
          </a:p>
          <a:p>
            <a:endParaRPr lang="es-EC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  <a:t>3.3 COSTOS</a:t>
            </a:r>
            <a:endParaRPr lang="es-EC" sz="1800" smtClean="0">
              <a:latin typeface="Baskerville Old Face" pitchFamily="18" charset="0"/>
            </a:endParaRPr>
          </a:p>
        </p:txBody>
      </p:sp>
      <p:sp>
        <p:nvSpPr>
          <p:cNvPr id="47107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 l="9752" t="43987" r="63847" b="29483"/>
          <a:stretch>
            <a:fillRect/>
          </a:stretch>
        </p:blipFill>
        <p:spPr bwMode="auto">
          <a:xfrm>
            <a:off x="2428875" y="1714500"/>
            <a:ext cx="38195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3.4 CAPITAL DE TRABAJO:</a:t>
            </a:r>
            <a:r>
              <a:rPr lang="es-EC" sz="2000" b="1" i="1" smtClean="0">
                <a:solidFill>
                  <a:srgbClr val="000000"/>
                </a:solidFill>
                <a:latin typeface="Baskerville Old Face" pitchFamily="18" charset="0"/>
              </a:rPr>
              <a:t/>
            </a:r>
            <a:br>
              <a:rPr lang="es-EC" sz="2000" b="1" i="1" smtClean="0">
                <a:solidFill>
                  <a:srgbClr val="000000"/>
                </a:solidFill>
                <a:latin typeface="Baskerville Old Face" pitchFamily="18" charset="0"/>
              </a:rPr>
            </a:br>
            <a:endParaRPr lang="es-EC" sz="1800" i="1" smtClean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48131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C" b="1" smtClean="0"/>
              <a:t>Método del Déficit Máximo Acumulado</a:t>
            </a:r>
            <a:endParaRPr lang="es-EC" smtClean="0"/>
          </a:p>
          <a:p>
            <a:endParaRPr lang="es-EC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 l="2731" t="69189" r="221" b="19257"/>
          <a:stretch>
            <a:fillRect/>
          </a:stretch>
        </p:blipFill>
        <p:spPr bwMode="auto">
          <a:xfrm>
            <a:off x="611188" y="3000375"/>
            <a:ext cx="820896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3.5 ESTADO DE PÉRDIDAS Y GANANCIAS</a:t>
            </a:r>
            <a:r>
              <a:rPr lang="es-EC" sz="1800" b="1" smtClean="0">
                <a:solidFill>
                  <a:srgbClr val="000000"/>
                </a:solidFill>
              </a:rPr>
              <a:t/>
            </a:r>
            <a:br>
              <a:rPr lang="es-EC" sz="1800" b="1" smtClean="0">
                <a:solidFill>
                  <a:srgbClr val="000000"/>
                </a:solidFill>
              </a:rPr>
            </a:br>
            <a:endParaRPr lang="es-EC" sz="1800" smtClean="0">
              <a:solidFill>
                <a:srgbClr val="000000"/>
              </a:solidFill>
            </a:endParaRPr>
          </a:p>
        </p:txBody>
      </p:sp>
      <p:sp>
        <p:nvSpPr>
          <p:cNvPr id="49155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 l="10237" t="19763" r="29802" b="38710"/>
          <a:stretch>
            <a:fillRect/>
          </a:stretch>
        </p:blipFill>
        <p:spPr bwMode="auto">
          <a:xfrm>
            <a:off x="2500313" y="2214563"/>
            <a:ext cx="50863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</a:rPr>
              <a:t>3.6 TASA DE DESCUENTO TMAR (MÉTODO CAPM)</a:t>
            </a:r>
            <a:r>
              <a:rPr lang="es-EC" sz="2000" b="1" smtClean="0">
                <a:solidFill>
                  <a:srgbClr val="000000"/>
                </a:solidFill>
              </a:rPr>
              <a:t/>
            </a:r>
            <a:br>
              <a:rPr lang="es-EC" sz="2000" b="1" smtClean="0">
                <a:solidFill>
                  <a:srgbClr val="000000"/>
                </a:solidFill>
              </a:rPr>
            </a:br>
            <a:endParaRPr lang="es-EC" sz="1800" smtClean="0">
              <a:solidFill>
                <a:srgbClr val="000000"/>
              </a:solidFill>
            </a:endParaRPr>
          </a:p>
        </p:txBody>
      </p:sp>
      <p:sp>
        <p:nvSpPr>
          <p:cNvPr id="50179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pSp>
        <p:nvGrpSpPr>
          <p:cNvPr id="50181" name="Group 1"/>
          <p:cNvGrpSpPr>
            <a:grpSpLocks/>
          </p:cNvGrpSpPr>
          <p:nvPr/>
        </p:nvGrpSpPr>
        <p:grpSpPr bwMode="auto">
          <a:xfrm>
            <a:off x="2500313" y="1571625"/>
            <a:ext cx="4616450" cy="4476750"/>
            <a:chOff x="1608" y="875"/>
            <a:chExt cx="6825" cy="5744"/>
          </a:xfrm>
        </p:grpSpPr>
        <p:pic>
          <p:nvPicPr>
            <p:cNvPr id="50182" name="Picture 6"/>
            <p:cNvPicPr>
              <a:picLocks noChangeAspect="1" noChangeArrowheads="1"/>
            </p:cNvPicPr>
            <p:nvPr/>
          </p:nvPicPr>
          <p:blipFill>
            <a:blip r:embed="rId2"/>
            <a:srcRect l="7416" t="16338" r="51160" b="63300"/>
            <a:stretch>
              <a:fillRect/>
            </a:stretch>
          </p:blipFill>
          <p:spPr bwMode="auto">
            <a:xfrm>
              <a:off x="1608" y="875"/>
              <a:ext cx="6825" cy="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183" name="Group 2"/>
            <p:cNvGrpSpPr>
              <a:grpSpLocks/>
            </p:cNvGrpSpPr>
            <p:nvPr/>
          </p:nvGrpSpPr>
          <p:grpSpPr bwMode="auto">
            <a:xfrm>
              <a:off x="1668" y="2813"/>
              <a:ext cx="5037" cy="3806"/>
              <a:chOff x="1695" y="1411"/>
              <a:chExt cx="6051" cy="4694"/>
            </a:xfrm>
          </p:grpSpPr>
          <p:pic>
            <p:nvPicPr>
              <p:cNvPr id="50184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 l="10445" t="42558" r="67360" b="22534"/>
              <a:stretch>
                <a:fillRect/>
              </a:stretch>
            </p:blipFill>
            <p:spPr bwMode="auto">
              <a:xfrm>
                <a:off x="1695" y="1411"/>
                <a:ext cx="4418" cy="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185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32628" t="51878" r="58354" b="45580"/>
              <a:stretch>
                <a:fillRect/>
              </a:stretch>
            </p:blipFill>
            <p:spPr bwMode="auto">
              <a:xfrm>
                <a:off x="6126" y="2662"/>
                <a:ext cx="162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186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l="32849" t="72313" r="58391" b="22482"/>
              <a:stretch>
                <a:fillRect/>
              </a:stretch>
            </p:blipFill>
            <p:spPr bwMode="auto">
              <a:xfrm>
                <a:off x="6126" y="5401"/>
                <a:ext cx="1620" cy="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strip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3.7 FLUJOS DE CAJA </a:t>
            </a:r>
            <a:r>
              <a:rPr lang="es-EC" sz="2000" b="1" smtClean="0">
                <a:solidFill>
                  <a:srgbClr val="000000"/>
                </a:solidFill>
              </a:rPr>
              <a:t/>
            </a:r>
            <a:br>
              <a:rPr lang="es-EC" sz="2000" b="1" smtClean="0">
                <a:solidFill>
                  <a:srgbClr val="000000"/>
                </a:solidFill>
              </a:rPr>
            </a:br>
            <a:endParaRPr lang="es-EC" sz="1800" smtClean="0">
              <a:solidFill>
                <a:srgbClr val="000000"/>
              </a:solidFill>
            </a:endParaRPr>
          </a:p>
        </p:txBody>
      </p:sp>
      <p:sp>
        <p:nvSpPr>
          <p:cNvPr id="5120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19088" lvl="2" indent="-319088">
              <a:spcBef>
                <a:spcPts val="700"/>
              </a:spcBef>
              <a:buSzPct val="60000"/>
              <a:buFont typeface="Wingdings" pitchFamily="2" charset="2"/>
              <a:buChar char=""/>
            </a:pPr>
            <a:r>
              <a:rPr lang="es-EC" sz="2400" b="1" smtClean="0"/>
              <a:t>3.7.1 FLUJO DE CAJA DE LOS ACCIONISTAS</a:t>
            </a:r>
            <a:endParaRPr lang="es-EC" sz="2800" b="1" smtClean="0"/>
          </a:p>
          <a:p>
            <a:endParaRPr lang="es-EC" smtClean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pSp>
        <p:nvGrpSpPr>
          <p:cNvPr id="51205" name="Group 1"/>
          <p:cNvGrpSpPr>
            <a:grpSpLocks/>
          </p:cNvGrpSpPr>
          <p:nvPr/>
        </p:nvGrpSpPr>
        <p:grpSpPr bwMode="auto">
          <a:xfrm>
            <a:off x="857250" y="2000250"/>
            <a:ext cx="7572375" cy="4572000"/>
            <a:chOff x="624" y="2378"/>
            <a:chExt cx="10318" cy="6850"/>
          </a:xfrm>
        </p:grpSpPr>
        <p:pic>
          <p:nvPicPr>
            <p:cNvPr id="51206" name="Picture 3"/>
            <p:cNvPicPr>
              <a:picLocks noChangeAspect="1" noChangeArrowheads="1"/>
            </p:cNvPicPr>
            <p:nvPr/>
          </p:nvPicPr>
          <p:blipFill>
            <a:blip r:embed="rId2"/>
            <a:srcRect l="10039" t="19513" r="15207" b="18231"/>
            <a:stretch>
              <a:fillRect/>
            </a:stretch>
          </p:blipFill>
          <p:spPr bwMode="auto">
            <a:xfrm>
              <a:off x="624" y="2378"/>
              <a:ext cx="10318" cy="6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2"/>
            <p:cNvPicPr>
              <a:picLocks noChangeAspect="1" noChangeArrowheads="1"/>
            </p:cNvPicPr>
            <p:nvPr/>
          </p:nvPicPr>
          <p:blipFill>
            <a:blip r:embed="rId3"/>
            <a:srcRect l="10039" t="81839" r="57320" b="10909"/>
            <a:stretch>
              <a:fillRect/>
            </a:stretch>
          </p:blipFill>
          <p:spPr bwMode="auto">
            <a:xfrm>
              <a:off x="636" y="8555"/>
              <a:ext cx="4500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s-EC" sz="1800" b="1" i="1" smtClean="0">
                <a:solidFill>
                  <a:schemeClr val="tx1"/>
                </a:solidFill>
                <a:latin typeface="Baskerville Old Face" pitchFamily="18" charset="0"/>
              </a:rPr>
              <a:t>3.7 FLUJOS DE CAJA</a:t>
            </a:r>
            <a:endParaRPr lang="es-EC" sz="1800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52227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19088" lvl="2" indent="-319088">
              <a:spcBef>
                <a:spcPts val="700"/>
              </a:spcBef>
              <a:buSzPct val="60000"/>
              <a:buFont typeface="Wingdings" pitchFamily="2" charset="2"/>
              <a:buChar char=""/>
            </a:pPr>
            <a:r>
              <a:rPr lang="es-EC" sz="2400" b="1" smtClean="0"/>
              <a:t>3.7.2 Flujo de caja del Proyecto</a:t>
            </a:r>
          </a:p>
          <a:p>
            <a:endParaRPr lang="es-EC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pSp>
        <p:nvGrpSpPr>
          <p:cNvPr id="52229" name="Group 1"/>
          <p:cNvGrpSpPr>
            <a:grpSpLocks/>
          </p:cNvGrpSpPr>
          <p:nvPr/>
        </p:nvGrpSpPr>
        <p:grpSpPr bwMode="auto">
          <a:xfrm>
            <a:off x="500063" y="2143125"/>
            <a:ext cx="8072437" cy="4435475"/>
            <a:chOff x="261" y="2251"/>
            <a:chExt cx="10806" cy="5836"/>
          </a:xfrm>
        </p:grpSpPr>
        <p:pic>
          <p:nvPicPr>
            <p:cNvPr id="52230" name="Picture 3"/>
            <p:cNvPicPr>
              <a:picLocks noChangeAspect="1" noChangeArrowheads="1"/>
            </p:cNvPicPr>
            <p:nvPr/>
          </p:nvPicPr>
          <p:blipFill>
            <a:blip r:embed="rId2"/>
            <a:srcRect l="10408" t="19615" r="10925" b="26888"/>
            <a:stretch>
              <a:fillRect/>
            </a:stretch>
          </p:blipFill>
          <p:spPr bwMode="auto">
            <a:xfrm>
              <a:off x="261" y="2251"/>
              <a:ext cx="10806" cy="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1" name="Picture 2"/>
            <p:cNvPicPr>
              <a:picLocks noChangeAspect="1" noChangeArrowheads="1"/>
            </p:cNvPicPr>
            <p:nvPr/>
          </p:nvPicPr>
          <p:blipFill>
            <a:blip r:embed="rId2"/>
            <a:srcRect l="10295" t="72986" r="56911" b="20012"/>
            <a:stretch>
              <a:fillRect/>
            </a:stretch>
          </p:blipFill>
          <p:spPr bwMode="auto">
            <a:xfrm>
              <a:off x="261" y="7447"/>
              <a:ext cx="451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</a:rPr>
              <a:t>3.8 RECUPERACIÓN DEL CAPITAL (PAY BACK)</a:t>
            </a:r>
            <a:r>
              <a:rPr lang="es-EC" sz="2000" b="1" i="1" smtClean="0">
                <a:solidFill>
                  <a:srgbClr val="000000"/>
                </a:solidFill>
              </a:rPr>
              <a:t/>
            </a:r>
            <a:br>
              <a:rPr lang="es-EC" sz="2000" b="1" i="1" smtClean="0">
                <a:solidFill>
                  <a:srgbClr val="000000"/>
                </a:solidFill>
              </a:rPr>
            </a:br>
            <a:endParaRPr lang="es-EC" sz="1800" i="1" smtClean="0">
              <a:solidFill>
                <a:srgbClr val="000000"/>
              </a:solidFill>
            </a:endParaRPr>
          </a:p>
        </p:txBody>
      </p:sp>
      <p:sp>
        <p:nvSpPr>
          <p:cNvPr id="53251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s-EC" smtClean="0"/>
          </a:p>
          <a:p>
            <a:endParaRPr lang="es-EC" smtClean="0"/>
          </a:p>
          <a:p>
            <a:endParaRPr lang="es-EC" smtClean="0"/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None/>
            </a:pPr>
            <a:r>
              <a:rPr lang="es-EC" sz="2800" b="1" smtClean="0"/>
              <a:t>3.9 ANÁLISIS DE SENSIBILIDAD UNI-VARIABLE	</a:t>
            </a:r>
            <a:endParaRPr lang="es-EC" sz="3200" b="1" smtClean="0"/>
          </a:p>
          <a:p>
            <a:pPr>
              <a:buFont typeface="Wingdings" pitchFamily="2" charset="2"/>
              <a:buNone/>
            </a:pPr>
            <a:endParaRPr lang="es-EC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 l="18011" t="19257" r="40710" b="61559"/>
          <a:stretch>
            <a:fillRect/>
          </a:stretch>
        </p:blipFill>
        <p:spPr bwMode="auto">
          <a:xfrm>
            <a:off x="2428875" y="1643063"/>
            <a:ext cx="4500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s-ES">
              <a:latin typeface="Tw Cen MT" pitchFamily="34" charset="0"/>
            </a:endParaRPr>
          </a:p>
        </p:txBody>
      </p:sp>
      <p:grpSp>
        <p:nvGrpSpPr>
          <p:cNvPr id="53254" name="Group 3"/>
          <p:cNvGrpSpPr>
            <a:grpSpLocks/>
          </p:cNvGrpSpPr>
          <p:nvPr/>
        </p:nvGrpSpPr>
        <p:grpSpPr bwMode="auto">
          <a:xfrm>
            <a:off x="2214563" y="3857625"/>
            <a:ext cx="5072062" cy="2357438"/>
            <a:chOff x="1695" y="1411"/>
            <a:chExt cx="7416" cy="5601"/>
          </a:xfrm>
        </p:grpSpPr>
        <p:pic>
          <p:nvPicPr>
            <p:cNvPr id="53255" name="Picture 5"/>
            <p:cNvPicPr>
              <a:picLocks noChangeAspect="1" noChangeArrowheads="1"/>
            </p:cNvPicPr>
            <p:nvPr/>
          </p:nvPicPr>
          <p:blipFill>
            <a:blip r:embed="rId3"/>
            <a:srcRect l="10039" t="21663" r="48241" b="60431"/>
            <a:stretch>
              <a:fillRect/>
            </a:stretch>
          </p:blipFill>
          <p:spPr bwMode="auto">
            <a:xfrm>
              <a:off x="1695" y="1411"/>
              <a:ext cx="7410" cy="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6" name="Picture 4"/>
            <p:cNvPicPr>
              <a:picLocks noChangeAspect="1" noChangeArrowheads="1"/>
            </p:cNvPicPr>
            <p:nvPr/>
          </p:nvPicPr>
          <p:blipFill>
            <a:blip r:embed="rId3"/>
            <a:srcRect l="10039" t="43378" r="48277" b="36873"/>
            <a:stretch>
              <a:fillRect/>
            </a:stretch>
          </p:blipFill>
          <p:spPr bwMode="auto">
            <a:xfrm>
              <a:off x="1701" y="4477"/>
              <a:ext cx="7410" cy="2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i="1" dirty="0" smtClean="0">
                <a:solidFill>
                  <a:schemeClr val="tx1"/>
                </a:solidFill>
              </a:rPr>
              <a:t/>
            </a:r>
            <a:br>
              <a:rPr lang="es-ES" b="1" i="1" dirty="0" smtClean="0">
                <a:solidFill>
                  <a:schemeClr val="tx1"/>
                </a:solidFill>
              </a:rPr>
            </a:br>
            <a:r>
              <a:rPr lang="es-ES" b="1" i="1" dirty="0" smtClean="0">
                <a:solidFill>
                  <a:schemeClr val="tx1"/>
                </a:solidFill>
              </a:rPr>
              <a:t>CONCLUSIONES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dirty="0" smtClean="0"/>
              <a:t>Bajo en análisis financiero realizado para nuestro AG BROKER, hemos podido determinar la Factibilidad del Proyecto, puesto que obtuvimos una TMAR del 9,93% y una TIR del 29,27% y como complemento de nuestro análisis obtuvimos un VAN = 464217,16. Lo que nos reafirma la factibilidad del Proyecto.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dirty="0" smtClean="0"/>
              <a:t>Podemos decir que nuestro proyecto es factible hasta el punto en que sus ingresos disminuyan en un 8% dado que una disminución de los ingresos en éste porcentaje, nos deja una TIR muy semejante a la TMAR y un VAN muy aproximado a cero.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dirty="0" smtClean="0"/>
              <a:t>Por otro lado también podemos descifrar la factibilidad de nuestro proyecto cuando sus costos se incrementan en hasta un 35% puesto que un incremento de los costos en hasta dicho porcentaje, nos deja una TIR muy semejante a la TMAR y un VAN muy bajo.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C" dirty="0"/>
          </a:p>
        </p:txBody>
      </p:sp>
    </p:spTree>
  </p:cSld>
  <p:clrMapOvr>
    <a:masterClrMapping/>
  </p:clrMapOvr>
  <p:transition>
    <p:strips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>RECOMENDACIONES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" dirty="0" smtClean="0"/>
              <a:t>AG  Bróker deberá contar con más alternativas de negocios, para</a:t>
            </a:r>
            <a:r>
              <a:rPr lang="es-EC" dirty="0" smtClean="0"/>
              <a:t> </a:t>
            </a:r>
            <a:r>
              <a:rPr lang="es-ES" dirty="0" smtClean="0"/>
              <a:t>evitar pérdidas ante cambios de tendencias de cultivo.</a:t>
            </a:r>
            <a:endParaRPr lang="es-EC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" dirty="0" smtClean="0"/>
              <a:t>Buscar en la exportación de productos por vía marítima, alternativa</a:t>
            </a:r>
            <a:r>
              <a:rPr lang="es-EC" dirty="0" smtClean="0"/>
              <a:t> </a:t>
            </a:r>
            <a:r>
              <a:rPr lang="es-ES" dirty="0" smtClean="0"/>
              <a:t>adicional pero menos costosa que la elegida, esto ante repentinos</a:t>
            </a:r>
            <a:r>
              <a:rPr lang="es-EC" dirty="0" smtClean="0"/>
              <a:t> </a:t>
            </a:r>
            <a:r>
              <a:rPr lang="es-ES" dirty="0" smtClean="0"/>
              <a:t>cambios en las regulaciones hechas por los mercados asiáticos.</a:t>
            </a:r>
            <a:endParaRPr lang="es-EC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" dirty="0" smtClean="0"/>
              <a:t>Al término del periodo de vida útil de sus herramientas y equipos, crear la</a:t>
            </a:r>
            <a:r>
              <a:rPr lang="es-EC" dirty="0" smtClean="0"/>
              <a:t> </a:t>
            </a:r>
            <a:r>
              <a:rPr lang="es-ES" dirty="0" smtClean="0"/>
              <a:t>política de reposición de activos y no como apaga fuegos como es la</a:t>
            </a:r>
            <a:r>
              <a:rPr lang="es-EC" dirty="0" smtClean="0"/>
              <a:t> </a:t>
            </a:r>
            <a:r>
              <a:rPr lang="es-ES" dirty="0" smtClean="0"/>
              <a:t>tendencia empresarial en Ecuador.</a:t>
            </a:r>
            <a:endParaRPr lang="es-EC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" dirty="0" smtClean="0"/>
              <a:t>Exportar a mayores puntos, claro está previo a un estudio de factibilidad</a:t>
            </a:r>
            <a:r>
              <a:rPr lang="es-EC" dirty="0" smtClean="0"/>
              <a:t> </a:t>
            </a:r>
            <a:r>
              <a:rPr lang="es-ES" dirty="0" smtClean="0"/>
              <a:t>para incursionar en mercados no explotados</a:t>
            </a:r>
            <a:endParaRPr lang="es-EC" dirty="0"/>
          </a:p>
        </p:txBody>
      </p:sp>
    </p:spTree>
  </p:cSld>
  <p:clrMapOvr>
    <a:masterClrMapping/>
  </p:clrMapOvr>
  <p:transition>
    <p:strips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s-ES" sz="3600" smtClean="0"/>
              <a:t>Modelo del Flujo de Proceso de AG Broker</a:t>
            </a:r>
          </a:p>
        </p:txBody>
      </p:sp>
      <p:pic>
        <p:nvPicPr>
          <p:cNvPr id="74756" name="Imagen 7" descr="Flujo de proceso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t="8089" b="5347"/>
          <a:stretch>
            <a:fillRect/>
          </a:stretch>
        </p:blipFill>
        <p:spPr>
          <a:xfrm>
            <a:off x="1476375" y="1841500"/>
            <a:ext cx="6840538" cy="4641850"/>
          </a:xfrm>
          <a:noFill/>
          <a:ln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i="1" smtClean="0">
                <a:solidFill>
                  <a:srgbClr val="000000"/>
                </a:solidFill>
                <a:latin typeface="Baskerville Old Face" pitchFamily="18" charset="0"/>
              </a:rPr>
              <a:t>1.31 </a:t>
            </a:r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MANGO</a:t>
            </a:r>
            <a:r>
              <a:rPr lang="es-EC" sz="2000" b="1" i="1" smtClean="0">
                <a:solidFill>
                  <a:srgbClr val="000000"/>
                </a:solidFill>
                <a:latin typeface="Baskerville Old Face" pitchFamily="18" charset="0"/>
              </a:rPr>
              <a:t/>
            </a:r>
            <a:br>
              <a:rPr lang="es-EC" sz="2000" b="1" i="1" smtClean="0">
                <a:solidFill>
                  <a:srgbClr val="000000"/>
                </a:solidFill>
                <a:latin typeface="Baskerville Old Face" pitchFamily="18" charset="0"/>
              </a:rPr>
            </a:br>
            <a:endParaRPr lang="es-EC" sz="1800" i="1" smtClean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dirty="0" smtClean="0"/>
              <a:t>El mango es un árbol nativo de la India y el Sureste de Asia.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dirty="0" smtClean="0"/>
              <a:t>El sector dedicado al cultivo del mango en el Ecuador, basa su exportación en la </a:t>
            </a:r>
            <a:r>
              <a:rPr lang="es-EC" b="1" dirty="0" smtClean="0"/>
              <a:t>“ventana”</a:t>
            </a:r>
            <a:r>
              <a:rPr lang="es-EC" dirty="0" smtClean="0"/>
              <a:t> de colocación que tiene el producto en los EE. UU. en los meses de septiembre a diciembre.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dirty="0" smtClean="0"/>
              <a:t>Este producto está destinado para su consumo en el hogar, bien como fruta fresca o en preparaciones caseras de jugos, mermeladas y reposterías.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b="1" i="1" dirty="0" smtClean="0">
                <a:latin typeface="Baskerville Old Face" pitchFamily="18" charset="0"/>
              </a:rPr>
              <a:t>PRODUCCION Y EXPORTACIÓN DE MANGOS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dirty="0" smtClean="0"/>
              <a:t>En el año 1.995 se exportó: 844.500 cajas de 4 </a:t>
            </a:r>
            <a:r>
              <a:rPr lang="es-EC" dirty="0" err="1" smtClean="0"/>
              <a:t>kgs</a:t>
            </a:r>
            <a:r>
              <a:rPr lang="es-EC" dirty="0" smtClean="0"/>
              <a:t>.; en 1.996 se exportó 2’372.250; en 1.997 se exportó  324.500 (disminuyó considerablemente por la presencia de “El Niño 97/98”); en 1.998 se exportó 2’505.250 y en 1.999 se exportó 3’650.000 cajas de 4 </a:t>
            </a:r>
            <a:r>
              <a:rPr lang="es-EC" dirty="0" err="1" smtClean="0"/>
              <a:t>kgs</a:t>
            </a:r>
            <a:r>
              <a:rPr lang="es-EC" dirty="0" smtClean="0"/>
              <a:t>.; para el año 2.000 se esperan 7’000.000 de cajitas.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C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C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714512" cy="1571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Muchas gracias, Dios los bendiga!</a:t>
            </a:r>
            <a:endParaRPr lang="es-EC" dirty="0"/>
          </a:p>
        </p:txBody>
      </p:sp>
    </p:spTree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s-EC" sz="2000" b="1" i="1" dirty="0" smtClean="0">
                <a:solidFill>
                  <a:schemeClr val="tx1"/>
                </a:solidFill>
                <a:latin typeface="Baskerville Old Face" pitchFamily="18" charset="0"/>
              </a:rPr>
              <a:t>1.3.2 AGUACATE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dirty="0" smtClean="0"/>
              <a:t>Hay básicamente tres grupos ecológicos o razas de aguacate: mexicana, guatemalteca y Antillana.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dirty="0" smtClean="0"/>
              <a:t>En Ecuador habían 2,290 ha sembradas de aguacate en monocultivo en 2,990 unidades de producción, de la cuales 67% tiene menos de 5 ha, según el Censo Agropecuario 2005.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b="1" i="1" dirty="0" smtClean="0">
                <a:latin typeface="Baskerville Old Face" pitchFamily="18" charset="0"/>
              </a:rPr>
              <a:t>PRODUCCION Y EXPORTACION DE AGUACATE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C" dirty="0" smtClean="0"/>
              <a:t>Se exportaron 354,000 </a:t>
            </a:r>
            <a:r>
              <a:rPr lang="es-EC" dirty="0" err="1" smtClean="0"/>
              <a:t>tn</a:t>
            </a:r>
            <a:r>
              <a:rPr lang="es-EC" dirty="0" smtClean="0"/>
              <a:t> en el año 2006, por un valor de $ 330 millones. Los principales exportadores fueron México (25%), Chile (16%), Israel (13%), España (11%) y Sudáfrica (10%). Los principales importadores fueron Francia (31%), Estados Unidos (23%), Reino Unido (7%), Países Bajos (6%), Japón (4%) y Canadá (4%).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C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214578" cy="1632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000" b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s-EC" sz="2000" b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s-EC" sz="2000" b="1" dirty="0" smtClean="0">
                <a:solidFill>
                  <a:schemeClr val="tx1"/>
                </a:solidFill>
                <a:latin typeface="Baskerville Old Face" pitchFamily="18" charset="0"/>
              </a:rPr>
              <a:t>1.3.3 MARACUYA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29699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C" smtClean="0"/>
              <a:t>El nombre científico es Passiflora edulis, de la familia Passifloraceae y la variedad es Flavicarpa. El período vegetativo es de 2 – 3 años; mientras que su vida útil oscila entre los 6 a 8 años.</a:t>
            </a:r>
          </a:p>
          <a:p>
            <a:r>
              <a:rPr lang="es-EC" smtClean="0"/>
              <a:t>El área sembrada se encuentra alrededor de las 26.000 hectáreas con una producción promedio de 212.000 toneladas métricas y un rendimiento</a:t>
            </a:r>
            <a:br>
              <a:rPr lang="es-EC" smtClean="0"/>
            </a:br>
            <a:r>
              <a:rPr lang="es-EC" smtClean="0"/>
              <a:t>de 8 Tm/Ha.</a:t>
            </a:r>
          </a:p>
          <a:p>
            <a:r>
              <a:rPr lang="es-EC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14314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1.4</a:t>
            </a:r>
            <a:r>
              <a:rPr lang="es-EC" sz="1800" i="1" smtClean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s-EC" sz="1800" b="1" i="1" smtClean="0">
                <a:solidFill>
                  <a:srgbClr val="000000"/>
                </a:solidFill>
                <a:latin typeface="Baskerville Old Face" pitchFamily="18" charset="0"/>
              </a:rPr>
              <a:t>CARACTERISTICAS DEL SERVICIO</a:t>
            </a:r>
            <a:r>
              <a:rPr lang="es-EC" sz="2000" b="1" i="1" smtClean="0">
                <a:solidFill>
                  <a:srgbClr val="000000"/>
                </a:solidFill>
                <a:latin typeface="Baskerville Old Face" pitchFamily="18" charset="0"/>
              </a:rPr>
              <a:t/>
            </a:r>
            <a:br>
              <a:rPr lang="es-EC" sz="2000" b="1" i="1" smtClean="0">
                <a:solidFill>
                  <a:srgbClr val="000000"/>
                </a:solidFill>
                <a:latin typeface="Baskerville Old Face" pitchFamily="18" charset="0"/>
              </a:rPr>
            </a:br>
            <a:endParaRPr lang="es-EC" sz="1800" i="1" smtClean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3072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C" smtClean="0"/>
              <a:t>Fomentar la relación comercial entre compradores y vendedores.</a:t>
            </a:r>
          </a:p>
          <a:p>
            <a:r>
              <a:rPr lang="es-EC" smtClean="0"/>
              <a:t>Asegurar el oportuno abastecimiento con el volumen de mercadería requerida.</a:t>
            </a:r>
          </a:p>
          <a:p>
            <a:r>
              <a:rPr lang="es-EC" smtClean="0"/>
              <a:t>Asegurar que la documentación con la que el comprador podrá liberar su mercadería, sea elaborada correctamente y enviada a tiempo.</a:t>
            </a:r>
          </a:p>
          <a:p>
            <a:r>
              <a:rPr lang="es-EC" smtClean="0"/>
              <a:t>Asegurar la correcta manipulación de la carga hasta su arribo a manos del comprador.</a:t>
            </a:r>
          </a:p>
          <a:p>
            <a:endParaRPr lang="es-EC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42900" indent="-342900" algn="ctr"/>
            <a:r>
              <a:rPr lang="es-EC" sz="1800" b="1" smtClean="0">
                <a:solidFill>
                  <a:srgbClr val="000000"/>
                </a:solidFill>
              </a:rPr>
              <a:t>1.5 ALCANCE</a:t>
            </a:r>
            <a:r>
              <a:rPr lang="es-EC" sz="2000" b="1" smtClean="0">
                <a:solidFill>
                  <a:srgbClr val="000000"/>
                </a:solidFill>
              </a:rPr>
              <a:t/>
            </a:r>
            <a:br>
              <a:rPr lang="es-EC" sz="2000" b="1" smtClean="0">
                <a:solidFill>
                  <a:srgbClr val="000000"/>
                </a:solidFill>
              </a:rPr>
            </a:br>
            <a:endParaRPr lang="es-EC" sz="1800" smtClean="0">
              <a:solidFill>
                <a:srgbClr val="000000"/>
              </a:solidFill>
            </a:endParaRPr>
          </a:p>
        </p:txBody>
      </p:sp>
      <p:sp>
        <p:nvSpPr>
          <p:cNvPr id="31747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C" smtClean="0"/>
              <a:t>planificación estratégica, la exploración completa de la región Costa del Ecuador en la búsqueda de pequeños y medianos productores de estos tres frutos: mango, aguacate y maracuyá, para la apertura de nuevos mercados de Asia.</a:t>
            </a:r>
          </a:p>
          <a:p>
            <a:r>
              <a:rPr lang="es-ES" smtClean="0"/>
              <a:t>una vida útil de 5 años aproximados en el cual ayudará a fomentar las ventas individuales y administración de negocios.</a:t>
            </a:r>
          </a:p>
          <a:p>
            <a:endParaRPr lang="es-EC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1532</Words>
  <Application>Microsoft Office PowerPoint</Application>
  <PresentationFormat>Presentación en pantalla (4:3)</PresentationFormat>
  <Paragraphs>133</Paragraphs>
  <Slides>50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8" baseType="lpstr">
      <vt:lpstr>Tw Cen MT</vt:lpstr>
      <vt:lpstr>Arial</vt:lpstr>
      <vt:lpstr>Wingdings</vt:lpstr>
      <vt:lpstr>Wingdings 2</vt:lpstr>
      <vt:lpstr>Calibri</vt:lpstr>
      <vt:lpstr>Baskerville Old Face</vt:lpstr>
      <vt:lpstr>Intermedio</vt:lpstr>
      <vt:lpstr>Unknown</vt:lpstr>
      <vt:lpstr>AG BROKER ECUADOR </vt:lpstr>
      <vt:lpstr> 1.1 DEFINICION DE BROKER</vt:lpstr>
      <vt:lpstr>1.2 INTRODUCCIÓN </vt:lpstr>
      <vt:lpstr>1.3 RESUMEN  </vt:lpstr>
      <vt:lpstr>1.31 MANGO </vt:lpstr>
      <vt:lpstr> 1.3.2 AGUACATE </vt:lpstr>
      <vt:lpstr> 1.3.3 MARACUYA </vt:lpstr>
      <vt:lpstr>1.4 CARACTERISTICAS DEL SERVICIO </vt:lpstr>
      <vt:lpstr>1.5 ALCANCE </vt:lpstr>
      <vt:lpstr>1.6 OBJETIVOS </vt:lpstr>
      <vt:lpstr>Analisis interno de  ag broker</vt:lpstr>
      <vt:lpstr> 2.3.1MISION Y VISION DE BROKER </vt:lpstr>
      <vt:lpstr>2.3.2 ORGANIGRAMA DE LA EMPRESA</vt:lpstr>
      <vt:lpstr>FUNCIONES ADMINISTRATIVAS</vt:lpstr>
      <vt:lpstr>  2.3.4 ANÁLISIS FODA </vt:lpstr>
      <vt:lpstr>2.3.4 ANÁLISIS FODA</vt:lpstr>
      <vt:lpstr>2.2 INVESTIGACIÓN DE MERCADO Y SU ANÁLISIS 1.3.1 Encuesta y tabulación </vt:lpstr>
      <vt:lpstr>2.2 INVESTIGACIÓN DE MERCADO Y SU ANÁLISIS 1.3.1 Encuesta y tabulación</vt:lpstr>
      <vt:lpstr>2.2 INVESTIGACIÓN DE MERCADO Y SU ANÁLISIS 1.3.1 Encuesta y tabulación</vt:lpstr>
      <vt:lpstr>2.2 INVESTIGACIÓN DE MERCADO Y SU ANÁLISIS 1.3.1 Encuesta y tabulación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 2.3.2 Matríz Boston Consulting Group (BCG) </vt:lpstr>
      <vt:lpstr> 2.3.3 MATRIZ IMPLICACIÓN </vt:lpstr>
      <vt:lpstr> 2.3 ESTUDIO TÉCNICO  </vt:lpstr>
      <vt:lpstr>ANALISIS FINANCIERO</vt:lpstr>
      <vt:lpstr> 3.1 INVERSIÓN INICIAL</vt:lpstr>
      <vt:lpstr>3.2 CUADRO DE INGRESOS </vt:lpstr>
      <vt:lpstr>3.2.1a CÁLCULO DE LA DEMANDA</vt:lpstr>
      <vt:lpstr>3.2.1b CÁLCULO DE LA DEMANDA </vt:lpstr>
      <vt:lpstr>3.3 COSTOS </vt:lpstr>
      <vt:lpstr>3.3 COSTOS</vt:lpstr>
      <vt:lpstr>3.3 COSTOS</vt:lpstr>
      <vt:lpstr>3.4 CAPITAL DE TRABAJO: </vt:lpstr>
      <vt:lpstr>3.5 ESTADO DE PÉRDIDAS Y GANANCIAS </vt:lpstr>
      <vt:lpstr>3.6 TASA DE DESCUENTO TMAR (MÉTODO CAPM) </vt:lpstr>
      <vt:lpstr>3.7 FLUJOS DE CAJA  </vt:lpstr>
      <vt:lpstr>3.7 FLUJOS DE CAJA</vt:lpstr>
      <vt:lpstr>3.8 RECUPERACIÓN DEL CAPITAL (PAY BACK) </vt:lpstr>
      <vt:lpstr> CONCLUSIONES </vt:lpstr>
      <vt:lpstr>RECOMENDACIONES </vt:lpstr>
      <vt:lpstr>Modelo del Flujo de Proceso de AG Broker</vt:lpstr>
      <vt:lpstr>Muchas gracias, Dios los bendiga!</vt:lpstr>
    </vt:vector>
  </TitlesOfParts>
  <Company>XTRATECH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BROKER ECUADOR</dc:title>
  <dc:creator>user</dc:creator>
  <cp:lastModifiedBy>silgivar</cp:lastModifiedBy>
  <cp:revision>14</cp:revision>
  <dcterms:created xsi:type="dcterms:W3CDTF">2010-03-02T05:15:39Z</dcterms:created>
  <dcterms:modified xsi:type="dcterms:W3CDTF">2010-06-09T15:44:05Z</dcterms:modified>
</cp:coreProperties>
</file>