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304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74" r:id="rId17"/>
    <p:sldId id="273" r:id="rId18"/>
    <p:sldId id="270" r:id="rId19"/>
    <p:sldId id="263" r:id="rId20"/>
    <p:sldId id="264" r:id="rId21"/>
    <p:sldId id="265" r:id="rId22"/>
    <p:sldId id="266" r:id="rId23"/>
    <p:sldId id="272" r:id="rId24"/>
    <p:sldId id="267" r:id="rId25"/>
    <p:sldId id="268" r:id="rId26"/>
    <p:sldId id="275" r:id="rId27"/>
    <p:sldId id="276" r:id="rId28"/>
    <p:sldId id="277" r:id="rId29"/>
    <p:sldId id="278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79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96D02-3E68-49C0-99BB-F1F208552549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C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E73F35-A8D4-4D9A-98B6-5B273623C4AE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8E2E9-489C-4A57-9BC6-75DF67BC2A5E}" type="slidenum">
              <a:rPr lang="es-EC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C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EB8845-A7F3-4745-AEDB-3806681A3B3C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C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99CF2A-DAE0-4ABD-A018-A17FC3E46F47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A826-D336-4BA8-AFDB-457C2E92E864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B26B-86B1-48E9-BFA3-23E1340E13A7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26A4-8A2D-474A-B563-44C27B8DCCC0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90038-CA70-4203-9D41-E1342326CA02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92848-D57F-465E-9B40-B7F76996D911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37EF-6A4E-470B-85A9-65D0ACD8B32F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0C61CC-461C-40B8-BD8E-B4926CEAE7E4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C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8CE00-6ADE-4FF9-9F66-538EBB51BB0B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A7223B-A7A3-4B48-9EC0-ED9FDEC46CE7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82B429-C018-4BC6-A085-FF7B9EBA28C1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55EDD4-C470-4DBC-B699-7C1C23175CBE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9FEC35-80CB-446B-9941-19E4BD0F4C50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AE89A-4E96-4C07-9E6D-567F8017BA4A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25B138-47D6-4338-B963-52DAF6A9F625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C5A4-B71D-40AA-B1AA-609C21CB6B9F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2D8C2-1CF2-46AB-B7E8-7A66DD03D324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C76AC9-1F6D-4948-9C5C-A87B67FCA1D6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3C031D-D630-4868-90F4-4AC283DC4A06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D8246A-AA9E-4F95-A832-0155176463DA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C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D7FCE0-23A9-4A5D-BAE0-9AE111B2FBFA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DF054B9-7AD1-4DEB-A8B6-89A0380B95E7}" type="datetimeFigureOut">
              <a:rPr lang="es-EC"/>
              <a:pPr>
                <a:defRPr/>
              </a:pPr>
              <a:t>09/06/2010</a:t>
            </a:fld>
            <a:endParaRPr lang="es-EC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C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C6D4245-375A-4140-A926-0CF67A810353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829761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ES" sz="3600" dirty="0" smtClean="0"/>
              <a:t>Proyecto de inversión para la producción y comercialización de colada morada lista para consumir para la ciudad de Guayaquil.</a:t>
            </a:r>
            <a:endParaRPr lang="es-EC" sz="3600" dirty="0"/>
          </a:p>
        </p:txBody>
      </p:sp>
      <p:sp>
        <p:nvSpPr>
          <p:cNvPr id="9219" name="Content Placeholder 1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7772400" cy="1200150"/>
          </a:xfrm>
        </p:spPr>
        <p:txBody>
          <a:bodyPr/>
          <a:lstStyle/>
          <a:p>
            <a:pPr marR="0" algn="ctr" eaLnBrk="1" hangingPunct="1"/>
            <a:endParaRPr lang="es-EC" dirty="0" smtClean="0"/>
          </a:p>
          <a:p>
            <a:pPr marR="0" eaLnBrk="1" hangingPunct="1"/>
            <a:r>
              <a:rPr lang="es-EC" dirty="0" smtClean="0"/>
              <a:t>Johnny </a:t>
            </a:r>
            <a:r>
              <a:rPr lang="es-EC" dirty="0" err="1" smtClean="0"/>
              <a:t>Larreategui</a:t>
            </a:r>
            <a:r>
              <a:rPr lang="es-EC" dirty="0" smtClean="0"/>
              <a:t> M.</a:t>
            </a:r>
          </a:p>
          <a:p>
            <a:pPr marR="0" eaLnBrk="1" hangingPunct="1"/>
            <a:r>
              <a:rPr lang="es-EC" dirty="0" smtClean="0"/>
              <a:t>Guillermo Solórzano B.</a:t>
            </a:r>
          </a:p>
          <a:p>
            <a:pPr marR="0" eaLnBrk="1" hangingPunct="1"/>
            <a:r>
              <a:rPr lang="es-EC" dirty="0" smtClean="0"/>
              <a:t>Oscar Bravo 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/>
              <a:t>Misión </a:t>
            </a:r>
            <a:endParaRPr lang="es-ES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Proporcionar un producto personalizado, innovador y eficiente, con altos estándares de calidad dentro del mercado de comodidad y conveniencia.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Visión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Llegar a ser una gran empresa ecuatoriana, dentro del mercado de bebidas, orientada a cubrir las necesidades del consumidor, ofreciendo una nueva y diferente opción dentro del mercado, con personalidad y características propias.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4700" y="1692275"/>
            <a:ext cx="7369175" cy="4308475"/>
          </a:xfrm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sz="3600" smtClean="0"/>
              <a:t>Organigrama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813" y="1143000"/>
          <a:ext cx="8015286" cy="5730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14758"/>
              </a:tblGrid>
              <a:tr h="39614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FORTALEZAS</a:t>
                      </a:r>
                      <a:r>
                        <a:rPr lang="es-EC" baseline="0" dirty="0" smtClean="0"/>
                        <a:t>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DEBIILIDADES</a:t>
                      </a:r>
                      <a:endParaRPr lang="es-EC" dirty="0"/>
                    </a:p>
                  </a:txBody>
                  <a:tcPr/>
                </a:tc>
              </a:tr>
              <a:tr h="2389934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Producto tradicional innovador en el mercado ecuatoriano.(F1)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Precio promedio por debajo del mercado.(F2)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Envase que brinda comodidad y facilidad de consumo.(F3)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Mayor accesibilidad a nuestro innovador producto.(F4)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existen competidores directos que ofrezcan las mismas características de nuestro producto. (F5)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Alto costo de las maquinarias a implementarse. (D1)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Poco capital propio para iniciar el proyecto.(D2)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contar con una apropiada infraestructura al poner en marcha el proyecto.(D3)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Deficiencia dentro de la línea de distribución del producto.(D4)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C" dirty="0"/>
                    </a:p>
                  </a:txBody>
                  <a:tcPr/>
                </a:tc>
              </a:tr>
              <a:tr h="396149"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>
                          <a:solidFill>
                            <a:schemeClr val="bg1"/>
                          </a:solidFill>
                        </a:rPr>
                        <a:t>OPORTUNIDADES</a:t>
                      </a:r>
                      <a:r>
                        <a:rPr lang="es-EC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>
                          <a:solidFill>
                            <a:schemeClr val="bg1"/>
                          </a:solidFill>
                        </a:rPr>
                        <a:t>AMENAZAS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96149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Oportunidad de expandirnos dentro del territorio nacional según se incremente su aceptación a mediano o largo plazo.(O1)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Capacidad de aceptación para un mismo producto con diferentes características.(O2)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 líderes dentro del la línea de producción y comercialización del producto, gracias a la forma de presentación aplicada.(O3)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Potenciales Competidores.(A1)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 el producto no sea aceptado por nuestros clientes potenciales.(A2)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Barreras de entrada al mercado para nuestro producto. (A3)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Posibilidad de que grandes cadenas de productos lácteos o bebidas incursionen  en el campo de la colada morada.(A4)</a:t>
                      </a:r>
                      <a:endParaRPr lang="es-EC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Análisis FODA Del Proyecto</a:t>
            </a:r>
            <a:r>
              <a:rPr lang="es-EC" sz="3600" dirty="0" smtClean="0">
                <a:solidFill>
                  <a:srgbClr val="000000"/>
                </a:solidFill>
              </a:rPr>
              <a:t/>
            </a:r>
            <a:br>
              <a:rPr lang="es-EC" sz="3600" dirty="0" smtClean="0">
                <a:solidFill>
                  <a:srgbClr val="000000"/>
                </a:solidFill>
              </a:rPr>
            </a:br>
            <a:endParaRPr lang="es-EC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972050"/>
          </a:xfrm>
        </p:spPr>
        <p:txBody>
          <a:bodyPr/>
          <a:lstStyle/>
          <a:p>
            <a:pPr algn="just" eaLnBrk="1" hangingPunct="1"/>
            <a:r>
              <a:rPr lang="es-ES" sz="2000" smtClean="0"/>
              <a:t>Conocer el perfil de los consumidores que desean este producto.</a:t>
            </a:r>
            <a:endParaRPr lang="es-EC" sz="2000" smtClean="0"/>
          </a:p>
          <a:p>
            <a:pPr algn="just" eaLnBrk="1" hangingPunct="1"/>
            <a:r>
              <a:rPr lang="es-ES" sz="2000" smtClean="0"/>
              <a:t>Determinar nuestra demanda potencial.</a:t>
            </a:r>
            <a:endParaRPr lang="es-EC" sz="2000" smtClean="0"/>
          </a:p>
          <a:p>
            <a:pPr algn="just" eaLnBrk="1" hangingPunct="1"/>
            <a:r>
              <a:rPr lang="es-ES" sz="2000" smtClean="0"/>
              <a:t>Conocer el comportamiento de los guayaquileños, sus gustos y tendencias.</a:t>
            </a:r>
            <a:endParaRPr lang="es-EC" sz="2000" smtClean="0"/>
          </a:p>
          <a:p>
            <a:pPr algn="just" eaLnBrk="1" hangingPunct="1"/>
            <a:r>
              <a:rPr lang="es-ES" sz="2000" smtClean="0"/>
              <a:t>Determinar el segmento de mercado y  grado de aceptación del producto.</a:t>
            </a:r>
            <a:endParaRPr lang="es-EC" sz="2000" smtClean="0"/>
          </a:p>
          <a:p>
            <a:pPr algn="just" eaLnBrk="1" hangingPunct="1"/>
            <a:r>
              <a:rPr lang="es-ES" sz="2000" smtClean="0"/>
              <a:t>Determinar los puntos de venta del producto.</a:t>
            </a:r>
            <a:endParaRPr lang="es-EC" sz="2000" smtClean="0"/>
          </a:p>
          <a:p>
            <a:pPr algn="just" eaLnBrk="1" hangingPunct="1"/>
            <a:r>
              <a:rPr lang="es-ES" sz="2000" smtClean="0"/>
              <a:t>Determinar un precio de referencia a pagar del consumidor.</a:t>
            </a:r>
            <a:endParaRPr lang="es-EC" sz="2000" smtClean="0"/>
          </a:p>
          <a:p>
            <a:pPr algn="just" eaLnBrk="1" hangingPunct="1"/>
            <a:r>
              <a:rPr lang="es-ES" sz="2000" smtClean="0"/>
              <a:t>Determinar un sector de la ciudad de mayor aceptación del producto.</a:t>
            </a:r>
            <a:endParaRPr lang="es-EC" sz="2000" smtClean="0"/>
          </a:p>
          <a:p>
            <a:pPr algn="just" eaLnBrk="1" hangingPunct="1"/>
            <a:r>
              <a:rPr lang="es-ES" sz="2000" smtClean="0"/>
              <a:t>Determinar la preferencia de los consumidores en cuanto a la presentación, envase y contenido en el que desean encontrar el producto.</a:t>
            </a:r>
            <a:endParaRPr lang="es-EC" sz="2000" smtClean="0"/>
          </a:p>
          <a:p>
            <a:pPr eaLnBrk="1" hangingPunct="1"/>
            <a:endParaRPr lang="es-EC" sz="200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smtClean="0"/>
              <a:t>Objetivos Del Estudio De Mercado</a:t>
            </a:r>
            <a:endParaRPr lang="es-EC" sz="36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 fontScale="92500" lnSpcReduction="20000"/>
          </a:bodyPr>
          <a:lstStyle/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s-ES" sz="2800" b="1" dirty="0"/>
              <a:t>Clientes Potenciales </a:t>
            </a:r>
            <a:r>
              <a:rPr lang="es-ES" sz="2800" b="1" dirty="0" smtClean="0"/>
              <a:t>:</a:t>
            </a:r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" sz="2800" dirty="0" smtClean="0"/>
              <a:t>Nivel socioeconómico  medio-alto.</a:t>
            </a:r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" sz="2800" dirty="0" smtClean="0"/>
              <a:t>Mayores a 18 años.</a:t>
            </a:r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es-EC" sz="2800" dirty="0"/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s-ES" sz="2800" b="1" dirty="0"/>
              <a:t>Amenaza De Nuevos </a:t>
            </a:r>
            <a:r>
              <a:rPr lang="es-ES" sz="2800" b="1" dirty="0" smtClean="0"/>
              <a:t>Competidores:</a:t>
            </a:r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" sz="2800" dirty="0" smtClean="0"/>
              <a:t>Fábricas productoras de bebidas (yogurt , jugos).</a:t>
            </a:r>
            <a:endParaRPr lang="es-ES" sz="2800" b="1" dirty="0" smtClean="0"/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es-EC" sz="2800" dirty="0"/>
          </a:p>
          <a:p>
            <a:pPr marL="342900" lvl="2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s-ES" sz="2800" b="1" dirty="0"/>
              <a:t>Análisis D</a:t>
            </a:r>
            <a:r>
              <a:rPr lang="es-ES" sz="2800" b="1" dirty="0" smtClean="0"/>
              <a:t>e Los Precios: </a:t>
            </a:r>
          </a:p>
          <a:p>
            <a:pPr marL="342900" lvl="2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s-ES" sz="2800" dirty="0" smtClean="0"/>
              <a:t>Precio en función del costo estimado de producción del producto, tomando en referencia el precio de nuestros  competidores  directos e indirectos.</a:t>
            </a:r>
            <a:endParaRPr lang="es-EC" sz="2800" dirty="0" smtClean="0"/>
          </a:p>
          <a:p>
            <a:pPr marL="342900" lvl="2" indent="-342900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s-ES" sz="2800" b="1" dirty="0" smtClean="0"/>
          </a:p>
          <a:p>
            <a:pPr marL="342900" lvl="2" indent="-342900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es-EC" sz="2800" dirty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Análisis De La Oferta</a:t>
            </a:r>
            <a:r>
              <a:rPr lang="es-EC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C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C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Porcentaje de aceptación de la colada morada en la ciudad de Guayaquil.</a:t>
            </a:r>
          </a:p>
          <a:p>
            <a:pPr eaLnBrk="1" hangingPunct="1"/>
            <a:endParaRPr lang="es-ES" b="1" smtClean="0"/>
          </a:p>
          <a:p>
            <a:pPr eaLnBrk="1" hangingPunct="1"/>
            <a:endParaRPr lang="es-ES" b="1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smtClean="0"/>
              <a:t>Resultados de la Encuesta</a:t>
            </a:r>
          </a:p>
        </p:txBody>
      </p:sp>
      <p:pic>
        <p:nvPicPr>
          <p:cNvPr id="23556" name="Imagen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571750"/>
            <a:ext cx="4295775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Porcentaje de consumo en las distintas épocas del año</a:t>
            </a:r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</p:txBody>
      </p:sp>
      <p:pic>
        <p:nvPicPr>
          <p:cNvPr id="24579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2571750"/>
            <a:ext cx="40671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Porcentaje de disposición a adquirir nuestro producto</a:t>
            </a:r>
          </a:p>
          <a:p>
            <a:pPr eaLnBrk="1" hangingPunct="1">
              <a:buFont typeface="Wingdings 3" pitchFamily="18" charset="2"/>
              <a:buNone/>
            </a:pPr>
            <a:endParaRPr lang="es-ES" b="1" smtClean="0"/>
          </a:p>
        </p:txBody>
      </p:sp>
      <p:pic>
        <p:nvPicPr>
          <p:cNvPr id="25603" name="Imagen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2286000"/>
            <a:ext cx="4414838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525963"/>
          </a:xfrm>
        </p:spPr>
        <p:txBody>
          <a:bodyPr/>
          <a:lstStyle/>
          <a:p>
            <a:pPr eaLnBrk="1" hangingPunct="1"/>
            <a:r>
              <a:rPr lang="es-ES" b="1" smtClean="0"/>
              <a:t>Disponibilidad a pagar (300ml.)</a:t>
            </a:r>
            <a:endParaRPr lang="es-EC" smtClean="0"/>
          </a:p>
          <a:p>
            <a:pPr eaLnBrk="1" hangingPunct="1"/>
            <a:endParaRPr lang="es-EC" smtClean="0"/>
          </a:p>
        </p:txBody>
      </p:sp>
      <p:pic>
        <p:nvPicPr>
          <p:cNvPr id="26627" name="Imagen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071688"/>
            <a:ext cx="4816475" cy="391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agen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35163" y="1481138"/>
            <a:ext cx="5273675" cy="4525962"/>
          </a:xfrm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Matriz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Boston Consulting Group (BCG)</a:t>
            </a:r>
            <a:r>
              <a:rPr lang="es-EC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C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C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Introducción</a:t>
            </a:r>
            <a:endParaRPr lang="es-EC" dirty="0"/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s-ES" dirty="0" smtClean="0"/>
              <a:t>La ciudad de Guayaquil se caracteriza por preservar costumbres y tradiciones, entre ellas la colada morada que se consume en las fechas cercanas al Día de los Difuntos.</a:t>
            </a:r>
          </a:p>
          <a:p>
            <a:pPr algn="just" eaLnBrk="1" hangingPunct="1">
              <a:buFont typeface="Wingdings 3" pitchFamily="18" charset="2"/>
              <a:buNone/>
            </a:pPr>
            <a:endParaRPr lang="es-ES" dirty="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es-ES" dirty="0" smtClean="0"/>
              <a:t>Con nuestro proyecto buscamos introducir al mercado un producto nuevo denominado “Morada Colada”, y tratar de posicionar dentro del mercado un concepto nuevo de tomar la colada morada.</a:t>
            </a:r>
            <a:endParaRPr lang="es-EC" dirty="0" smtClean="0"/>
          </a:p>
          <a:p>
            <a:pPr eaLnBrk="1" hangingPunct="1">
              <a:buFont typeface="Wingdings" pitchFamily="2" charset="2"/>
              <a:buChar char="Ø"/>
            </a:pPr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n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1571625"/>
            <a:ext cx="5964237" cy="4525963"/>
          </a:xfrm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Matriz de Implicación (FCB)</a:t>
            </a:r>
            <a:r>
              <a:rPr lang="es-EC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C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C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00625"/>
          </a:xfrm>
        </p:spPr>
        <p:txBody>
          <a:bodyPr rtlCol="0">
            <a:normAutofit fontScale="70000" lnSpcReduction="20000"/>
          </a:bodyPr>
          <a:lstStyle/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s-ES" sz="3100" b="1" dirty="0" err="1" smtClean="0"/>
              <a:t>Macrosegmentación</a:t>
            </a:r>
            <a:endParaRPr lang="es-ES" sz="3100" b="1" dirty="0" smtClean="0"/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s-ES" b="1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300" b="1" dirty="0"/>
              <a:t>Necesidades:</a:t>
            </a:r>
            <a:r>
              <a:rPr lang="es-ES" sz="2300" dirty="0"/>
              <a:t> </a:t>
            </a:r>
            <a:r>
              <a:rPr lang="es-ES" sz="2300" dirty="0" smtClean="0"/>
              <a:t>ahorro </a:t>
            </a:r>
            <a:r>
              <a:rPr lang="es-ES" sz="2300" dirty="0"/>
              <a:t>de </a:t>
            </a:r>
            <a:r>
              <a:rPr lang="es-ES" sz="2300" dirty="0" smtClean="0"/>
              <a:t>tiempo en su preparación y disposición para cualquier </a:t>
            </a:r>
            <a:r>
              <a:rPr lang="es-ES" sz="2300" dirty="0"/>
              <a:t>época del </a:t>
            </a:r>
            <a:r>
              <a:rPr lang="es-ES" sz="2300" dirty="0" smtClean="0"/>
              <a:t>año.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C" sz="23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300" b="1" dirty="0"/>
              <a:t>Tecnología:</a:t>
            </a:r>
            <a:r>
              <a:rPr lang="es-ES" sz="2300" dirty="0"/>
              <a:t> </a:t>
            </a:r>
            <a:r>
              <a:rPr lang="es-ES" sz="2300" dirty="0" smtClean="0"/>
              <a:t>nuevo producto en </a:t>
            </a:r>
            <a:r>
              <a:rPr lang="es-ES" sz="2300" dirty="0"/>
              <a:t>al mercado </a:t>
            </a:r>
            <a:r>
              <a:rPr lang="es-ES" sz="2300" dirty="0" smtClean="0"/>
              <a:t>y en </a:t>
            </a:r>
            <a:r>
              <a:rPr lang="es-ES" sz="2300" dirty="0"/>
              <a:t>envase aséptico </a:t>
            </a:r>
            <a:r>
              <a:rPr lang="es-ES" sz="2300" dirty="0" smtClean="0"/>
              <a:t>para su conservación.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C" sz="23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300" b="1" dirty="0"/>
              <a:t>Grupos de compradores</a:t>
            </a:r>
            <a:r>
              <a:rPr lang="es-ES" sz="2300" i="1" dirty="0"/>
              <a:t>:</a:t>
            </a:r>
            <a:r>
              <a:rPr lang="es-ES" sz="2300" dirty="0"/>
              <a:t> </a:t>
            </a:r>
            <a:r>
              <a:rPr lang="es-ES" sz="2300" dirty="0" smtClean="0"/>
              <a:t>orientado a personas </a:t>
            </a:r>
            <a:r>
              <a:rPr lang="es-ES" sz="2300" dirty="0"/>
              <a:t>de 18 años en adelante </a:t>
            </a:r>
            <a:r>
              <a:rPr lang="es-ES" sz="2300" dirty="0" smtClean="0"/>
              <a:t>y falta de </a:t>
            </a:r>
            <a:r>
              <a:rPr lang="es-ES" sz="2300" dirty="0"/>
              <a:t>tiempo para preparar este </a:t>
            </a:r>
            <a:r>
              <a:rPr lang="es-ES" sz="2300" dirty="0" smtClean="0"/>
              <a:t>producto.</a:t>
            </a:r>
            <a:endParaRPr lang="es-ES" sz="2300" b="1" dirty="0" smtClean="0"/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es-EC" sz="3100" dirty="0"/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s-ES" sz="3100" b="1" dirty="0" err="1" smtClean="0"/>
              <a:t>Microsegmentación</a:t>
            </a:r>
            <a:endParaRPr lang="es-ES" sz="3100" b="1" dirty="0" smtClean="0"/>
          </a:p>
          <a:p>
            <a:pPr marL="342900" lvl="3" indent="-342900" algn="just" eaLnBrk="1" fontAlgn="auto" hangingPunct="1"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/>
            </a:pPr>
            <a:endParaRPr lang="es-EC" sz="24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400" b="1" dirty="0"/>
              <a:t>Ubicación:</a:t>
            </a:r>
            <a:r>
              <a:rPr lang="es-ES" sz="2400" i="1" dirty="0"/>
              <a:t> </a:t>
            </a:r>
            <a:r>
              <a:rPr lang="es-ES" sz="2400" dirty="0"/>
              <a:t>Sectores de clase media-alta y alta.</a:t>
            </a:r>
            <a:endParaRPr lang="es-EC" sz="24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400" b="1" dirty="0"/>
              <a:t>Sexo:</a:t>
            </a:r>
            <a:r>
              <a:rPr lang="es-ES" sz="2400" i="1" dirty="0"/>
              <a:t> </a:t>
            </a:r>
            <a:r>
              <a:rPr lang="es-ES" sz="2400" dirty="0"/>
              <a:t>Femenino/Masculino</a:t>
            </a:r>
            <a:endParaRPr lang="es-EC" sz="24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400" b="1" dirty="0"/>
              <a:t>Edad: </a:t>
            </a:r>
            <a:r>
              <a:rPr lang="es-ES" sz="2400" dirty="0"/>
              <a:t>18 - 65  años</a:t>
            </a:r>
            <a:endParaRPr lang="es-EC" sz="24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400" b="1" dirty="0"/>
              <a:t>Actividad: </a:t>
            </a:r>
            <a:r>
              <a:rPr lang="es-ES" sz="2400" dirty="0"/>
              <a:t>Trabajo o actividades fuera del hogar</a:t>
            </a:r>
            <a:r>
              <a:rPr lang="es-ES" sz="2400" i="1" dirty="0"/>
              <a:t>.</a:t>
            </a:r>
            <a:endParaRPr lang="es-EC" sz="24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400" b="1" dirty="0"/>
              <a:t>Intereses:</a:t>
            </a:r>
            <a:r>
              <a:rPr lang="es-ES" sz="2400" i="1" dirty="0"/>
              <a:t> </a:t>
            </a:r>
            <a:r>
              <a:rPr lang="es-ES" sz="2400" dirty="0" smtClean="0"/>
              <a:t>falta de tiempo.</a:t>
            </a:r>
            <a:endParaRPr lang="es-EC" sz="24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C" sz="2400" dirty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Macro y </a:t>
            </a:r>
            <a:r>
              <a:rPr lang="es-E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Microsegmentación</a:t>
            </a:r>
            <a:r>
              <a:rPr lang="es-EC" sz="3600" dirty="0" smtClean="0">
                <a:solidFill>
                  <a:srgbClr val="000000"/>
                </a:solidFill>
              </a:rPr>
              <a:t/>
            </a:r>
            <a:br>
              <a:rPr lang="es-EC" sz="3600" dirty="0" smtClean="0">
                <a:solidFill>
                  <a:srgbClr val="000000"/>
                </a:solidFill>
              </a:rPr>
            </a:br>
            <a:endParaRPr lang="es-EC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b="1" dirty="0"/>
              <a:t>Amenazas de posibles </a:t>
            </a:r>
            <a:r>
              <a:rPr lang="es-ES" sz="2800" b="1" dirty="0" smtClean="0"/>
              <a:t>entrantes.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sz="28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800" b="1" dirty="0"/>
              <a:t>Barreras a la </a:t>
            </a:r>
            <a:r>
              <a:rPr lang="es-ES" sz="2800" b="1" dirty="0" smtClean="0"/>
              <a:t>entrada: </a:t>
            </a:r>
            <a:r>
              <a:rPr lang="es-ES" sz="2800" dirty="0" smtClean="0"/>
              <a:t>economías a escala, diferenciación del producto, requerimientos de capital, accesos de canales de distribución, respuesta esperada por los competidores establecidos.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28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b="1" dirty="0"/>
              <a:t>Rivalidad entre competidores </a:t>
            </a:r>
            <a:r>
              <a:rPr lang="es-ES" sz="2800" b="1" dirty="0" smtClean="0"/>
              <a:t>existentes.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400" dirty="0" smtClean="0"/>
              <a:t>Competencia en precios y/o cantidades, introducción de nuevos productos, servicio post-venta, entre otros.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sz="28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b="1" dirty="0"/>
              <a:t>Productos </a:t>
            </a:r>
            <a:r>
              <a:rPr lang="es-ES" sz="2800" b="1" dirty="0" smtClean="0"/>
              <a:t>sustitutos.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400" dirty="0" smtClean="0"/>
              <a:t>Indirectamente, los bienes sustitutos, podrían ser los productos hechos a base de yogurt, avena, entre otros.</a:t>
            </a:r>
            <a:endParaRPr lang="es-EC" sz="24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2800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sz="2800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Fuerzas de </a:t>
            </a:r>
            <a:r>
              <a:rPr lang="es-E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Porter</a:t>
            </a:r>
            <a:r>
              <a:rPr lang="es-EC" sz="3600" dirty="0" smtClean="0">
                <a:solidFill>
                  <a:srgbClr val="000000"/>
                </a:solidFill>
              </a:rPr>
              <a:t/>
            </a:r>
            <a:br>
              <a:rPr lang="es-EC" sz="3600" dirty="0" smtClean="0">
                <a:solidFill>
                  <a:srgbClr val="000000"/>
                </a:solidFill>
              </a:rPr>
            </a:br>
            <a:endParaRPr lang="es-EC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525962"/>
          </a:xfrm>
        </p:spPr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2600" b="1" dirty="0" smtClean="0"/>
              <a:t>Poder de negociación de los compradores.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600" dirty="0" smtClean="0"/>
              <a:t>Influyen en el margen de ganancia, ya que tienden a incrementar la rivalidad entre los vendedores vía disminución de precios.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EC" sz="26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2600" b="1" dirty="0" smtClean="0"/>
              <a:t>Poder de negociación de los vendedores o proveedores.</a:t>
            </a:r>
            <a:endParaRPr lang="es-EC" sz="26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600" dirty="0" smtClean="0"/>
              <a:t>Un proveedor que nos ofrezca un producto de calidad a un costo que nos permitirá mantener un buen precio para la venta de nuestro producto.</a:t>
            </a:r>
            <a:endParaRPr lang="es-EC" sz="26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sz="2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00625"/>
          </a:xfrm>
        </p:spPr>
        <p:txBody>
          <a:bodyPr rtlCol="0">
            <a:normAutofit fontScale="6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Producto: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Morada colada en envase aséptico en presentación personal.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Precio: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$1.00  envase personal de 300 ml.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C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Plaza: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Supermercados, tiendas y autoservicios de la ciudad de Guayaquil.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C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Promoción: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Medios de comunicación masiva.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Percepción por medio islas.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Combos promocionales.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Posicionamiento: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Alimento tradicional.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Establecer alianzas con cadenas distribuidoras de productos.</a:t>
            </a:r>
            <a:endParaRPr lang="es-ES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C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 </a:t>
            </a:r>
            <a:r>
              <a:rPr lang="es-E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Mix</a:t>
            </a:r>
            <a:r>
              <a:rPr lang="es-E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5 </a:t>
            </a:r>
            <a:r>
              <a:rPr lang="es-E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P’s</a:t>
            </a:r>
            <a:r>
              <a:rPr lang="es-EC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C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C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/>
              <a:t>Comercialización del </a:t>
            </a:r>
            <a:r>
              <a:rPr lang="es-ES" b="1" dirty="0" smtClean="0"/>
              <a:t>Producto: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/>
              <a:t>Modelo Productor-Distribuidor</a:t>
            </a:r>
            <a:endParaRPr lang="es-ES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/>
              <a:t>Promoción y </a:t>
            </a:r>
            <a:r>
              <a:rPr lang="es-ES" b="1" dirty="0" smtClean="0"/>
              <a:t>comunicación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/>
              <a:t>Estrategia  publicitaria de introducción (medios de comunicación).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/>
              <a:t>Estrategia publicitaria permanente (afiches, carteles, etc.)</a:t>
            </a:r>
            <a:endParaRPr lang="es-E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C" dirty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/>
              <a:t>Formas posibles de estimular el </a:t>
            </a:r>
            <a:r>
              <a:rPr lang="es-ES" b="1" dirty="0" smtClean="0"/>
              <a:t>interés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Servicio al cliente,  paquetes promocionales, </a:t>
            </a:r>
            <a:r>
              <a:rPr lang="es-ES" dirty="0" err="1" smtClean="0"/>
              <a:t>merchandising</a:t>
            </a:r>
            <a:r>
              <a:rPr lang="es-ES" dirty="0" smtClean="0"/>
              <a:t> , etc.</a:t>
            </a:r>
            <a:endParaRPr lang="es-EC" dirty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C" dirty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de Marketing</a:t>
            </a:r>
            <a:r>
              <a:rPr lang="es-EC" sz="3600" dirty="0" smtClean="0">
                <a:solidFill>
                  <a:srgbClr val="000000"/>
                </a:solidFill>
              </a:rPr>
              <a:t/>
            </a:r>
            <a:br>
              <a:rPr lang="es-EC" sz="3600" dirty="0" smtClean="0">
                <a:solidFill>
                  <a:srgbClr val="000000"/>
                </a:solidFill>
              </a:rPr>
            </a:br>
            <a:endParaRPr lang="es-EC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286375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Localización: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Alquiler de local para la producción y oficinas.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Equipos y muebles de oficina.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b="1" dirty="0" smtClean="0"/>
              <a:t> 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Maquinarias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Cocina industrial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Ollas Industriales Quirúrgicas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Refrigeradora industrial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Mezcladora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Silo de almacenamiento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Envasado: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Envasadora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Bomba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Tanque pulmón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Envases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dirty="0" smtClean="0"/>
              <a:t> 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Estudio Técnico 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4929188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Limpieza de Equipos.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Almacenamiento: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Gavetas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Cuarto frío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Transporte: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dirty="0" smtClean="0"/>
              <a:t>Camión para distribución del producto y traslado de la materia prima.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Requerimientos para el personal.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Uniformes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Redecillas para cabeza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Guantes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Botas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Mascarillas</a:t>
            </a: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ESTUDIO FINANCIERO </a:t>
            </a:r>
            <a:endParaRPr lang="es-EC" dirty="0"/>
          </a:p>
        </p:txBody>
      </p:sp>
      <p:sp>
        <p:nvSpPr>
          <p:cNvPr id="36867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es-E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De la inversión total el 40% será patrimonio, mientras que el 60% restante se lo obtendrá por medio de un préstamo bancario. </a:t>
            </a:r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Inversiones</a:t>
            </a:r>
            <a:endParaRPr lang="es-EC" dirty="0"/>
          </a:p>
        </p:txBody>
      </p:sp>
      <p:pic>
        <p:nvPicPr>
          <p:cNvPr id="37892" name="Imagen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357313"/>
            <a:ext cx="4857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Aspectos importantes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48237"/>
          </a:xfrm>
        </p:spPr>
        <p:txBody>
          <a:bodyPr>
            <a:normAutofit fontScale="25000" lnSpcReduction="20000"/>
          </a:bodyPr>
          <a:lstStyle/>
          <a:p>
            <a:pPr marL="365760" indent="-256032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9600" dirty="0" smtClean="0">
                <a:ea typeface="Calibri"/>
                <a:cs typeface="Times New Roman"/>
              </a:rPr>
              <a:t>Realizar un estudio de mercado que nos permita conocer las características deseadas por los consumidores.</a:t>
            </a:r>
          </a:p>
          <a:p>
            <a:pPr marL="365760" indent="-256032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" sz="9600" dirty="0" smtClean="0">
                <a:ea typeface="Calibri"/>
                <a:cs typeface="Times New Roman"/>
              </a:rPr>
              <a:t>Organizar un Plan de Marketing para darnos a conocer como empresa.</a:t>
            </a:r>
            <a:endParaRPr lang="es-EC" sz="9600" dirty="0">
              <a:ea typeface="Calibri"/>
              <a:cs typeface="Times New Roman"/>
            </a:endParaRPr>
          </a:p>
          <a:p>
            <a:pPr marL="365760" indent="-256032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" sz="9600" dirty="0" smtClean="0">
                <a:ea typeface="Calibri"/>
                <a:cs typeface="Times New Roman"/>
              </a:rPr>
              <a:t>Verificar la inversión y costos que implicaría la elaboración e implementación de nuestro proyecto.</a:t>
            </a:r>
            <a:endParaRPr lang="es-EC" sz="9600" dirty="0">
              <a:ea typeface="Calibri"/>
              <a:cs typeface="Times New Roman"/>
            </a:endParaRPr>
          </a:p>
          <a:p>
            <a:pPr marL="365760" indent="-256032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" sz="9600" dirty="0" smtClean="0">
                <a:ea typeface="Calibri"/>
                <a:cs typeface="Times New Roman"/>
              </a:rPr>
              <a:t>Estudiar la viabilidad financiera y rentabilidad así como el tiempo de recuperación de nuestra inversión inicial.</a:t>
            </a:r>
            <a:endParaRPr lang="es-EC" sz="9600" dirty="0">
              <a:ea typeface="Calibri"/>
              <a:cs typeface="Times New Roman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Precio por unidad es de $1</a:t>
            </a:r>
          </a:p>
          <a:p>
            <a:pPr eaLnBrk="1" hangingPunct="1"/>
            <a:r>
              <a:rPr lang="es-ES" smtClean="0"/>
              <a:t>Considerando un aumento del 2,5% en la demanda cada año.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Ingresos</a:t>
            </a:r>
            <a:endParaRPr lang="es-EC" dirty="0"/>
          </a:p>
        </p:txBody>
      </p:sp>
      <p:pic>
        <p:nvPicPr>
          <p:cNvPr id="38916" name="Imagen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785938"/>
            <a:ext cx="72151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dirty="0" smtClean="0"/>
              <a:t>Costos variables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/>
              <a:t>Dependerán del número de unidades vendidas de nuestro producto por año</a:t>
            </a:r>
            <a:endParaRPr lang="es-EC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Estimación de Costos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pic>
        <p:nvPicPr>
          <p:cNvPr id="39940" name="Imagen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071688"/>
            <a:ext cx="6427787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Costos Fijos</a:t>
            </a:r>
            <a:endParaRPr lang="es-EC" dirty="0"/>
          </a:p>
        </p:txBody>
      </p:sp>
      <p:pic>
        <p:nvPicPr>
          <p:cNvPr id="40964" name="Imag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143000"/>
            <a:ext cx="6367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Imagen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4500563"/>
            <a:ext cx="332581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s-EC"/>
          </a:p>
        </p:txBody>
      </p:sp>
      <p:pic>
        <p:nvPicPr>
          <p:cNvPr id="41988" name="Imagen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714375"/>
            <a:ext cx="61737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Imagen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000375"/>
            <a:ext cx="73755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Imagen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4357688"/>
            <a:ext cx="752633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monto de dinero que garantice los recursos para financiar los costos no cubiertos al iniciar las operaciones.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Es de $51,395.41 correspondiente al mes de Junio, por ser el mayor déficit acumulado.</a:t>
            </a:r>
            <a:endParaRPr lang="es-EC" smtClean="0"/>
          </a:p>
          <a:p>
            <a:pPr eaLnBrk="1" hangingPunct="1"/>
            <a:endParaRPr lang="es-ES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700" dirty="0" smtClean="0"/>
              <a:t>Capital de Trabajo</a:t>
            </a:r>
            <a:endParaRPr lang="es-EC" sz="3700" dirty="0"/>
          </a:p>
        </p:txBody>
      </p:sp>
      <p:pic>
        <p:nvPicPr>
          <p:cNvPr id="43012" name="Imagen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928938"/>
            <a:ext cx="79168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Valor de Desecho</a:t>
            </a:r>
            <a:endParaRPr lang="es-EC" dirty="0"/>
          </a:p>
        </p:txBody>
      </p:sp>
      <p:pic>
        <p:nvPicPr>
          <p:cNvPr id="44036" name="Imagen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143000"/>
            <a:ext cx="7215187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dirty="0" smtClean="0"/>
              <a:t>   Nos muestra la rentabilidad mínima que nuestro proyecto debe obtener para su viabilidad.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Riesgo país= El cual en la actualidad está en 8170 puntos lo que equivale al 8.17%.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Rf=5.2%, el cual es la tasa libre de riesgo (Bonos del Tesoro EEUU)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B= Coeficiente de riego del sector de producción de bebidas y alimentos , el cual es de 0.50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err="1" smtClean="0"/>
              <a:t>Rm</a:t>
            </a:r>
            <a:r>
              <a:rPr lang="es-ES" dirty="0" smtClean="0"/>
              <a:t>= Tasa de Rentabilidad del Mercado que equivale a 0,11 según fuentes del Banco Central del Ecuador.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Re= Costo de capital propio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Tasa de descuento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481138"/>
            <a:ext cx="8401050" cy="5162550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b="1" dirty="0" smtClean="0"/>
              <a:t>Re =  16.26%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Debido a la alta puntuación del Riesgo país, decidimos modificar la tasa de descuento, ya que esta fue más baja que el rendimiento esperado por los inversionistas, cercano a un 15% o 17%, pero lo redondeamos a un 20% debido al costo de oportunidad del negocio.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Castigamos también nuestra demanda estimada, obteniendo solo un 6,5% de nuestra población objetivo, para así tratar de mantener un equilibrio por el alto Riesgo País con el que se debería trabajar.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 smtClean="0"/>
              <a:t> </a:t>
            </a:r>
            <a:r>
              <a:rPr lang="es-EC" sz="3200" dirty="0" smtClean="0"/>
              <a:t/>
            </a:r>
            <a:br>
              <a:rPr lang="es-EC" sz="3200" dirty="0" smtClean="0"/>
            </a:br>
            <a:r>
              <a:rPr lang="es-ES" sz="3200" dirty="0" smtClean="0"/>
              <a:t>Re = </a:t>
            </a:r>
            <a:r>
              <a:rPr lang="es-ES" sz="3200" dirty="0" err="1" smtClean="0"/>
              <a:t>rf</a:t>
            </a:r>
            <a:r>
              <a:rPr lang="es-ES" sz="3200" dirty="0" smtClean="0"/>
              <a:t> + b ( </a:t>
            </a:r>
            <a:r>
              <a:rPr lang="es-ES" sz="3200" dirty="0" err="1" smtClean="0"/>
              <a:t>rm</a:t>
            </a:r>
            <a:r>
              <a:rPr lang="es-ES" sz="3200" dirty="0" smtClean="0"/>
              <a:t> - </a:t>
            </a:r>
            <a:r>
              <a:rPr lang="es-ES" sz="3200" dirty="0" err="1" smtClean="0"/>
              <a:t>rf</a:t>
            </a:r>
            <a:r>
              <a:rPr lang="es-ES" sz="3200" dirty="0" smtClean="0"/>
              <a:t> ) + Riesgo País</a:t>
            </a:r>
            <a:endParaRPr lang="es-EC" sz="3200" dirty="0"/>
          </a:p>
        </p:txBody>
      </p:sp>
      <p:pic>
        <p:nvPicPr>
          <p:cNvPr id="46084" name="Imagen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071688"/>
            <a:ext cx="46275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57313" y="3571875"/>
          <a:ext cx="4857784" cy="285752"/>
        </p:xfrm>
        <a:graphic>
          <a:graphicData uri="http://schemas.openxmlformats.org/drawingml/2006/table">
            <a:tbl>
              <a:tblPr/>
              <a:tblGrid>
                <a:gridCol w="2164882"/>
                <a:gridCol w="897634"/>
                <a:gridCol w="897634"/>
                <a:gridCol w="897634"/>
              </a:tblGrid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Arial"/>
                          <a:ea typeface="Times New Roman"/>
                        </a:rPr>
                        <a:t>Tasa de descuento </a:t>
                      </a:r>
                      <a:endParaRPr lang="es-EC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000" dirty="0" smtClean="0">
                          <a:latin typeface="Arial"/>
                          <a:ea typeface="Times New Roman"/>
                        </a:rPr>
                        <a:t>.50</a:t>
                      </a:r>
                      <a:r>
                        <a:rPr lang="es-EC" sz="1000" dirty="0">
                          <a:latin typeface="Arial"/>
                          <a:ea typeface="Times New Roman"/>
                        </a:rPr>
                        <a:t>%</a:t>
                      </a:r>
                      <a:endParaRPr lang="es-EC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 </a:t>
                      </a:r>
                      <a:endParaRPr lang="es-EC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Arial"/>
                          <a:ea typeface="Times New Roman"/>
                        </a:rPr>
                        <a:t>20%</a:t>
                      </a:r>
                      <a:endParaRPr lang="es-EC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Amortización </a:t>
            </a:r>
            <a:endParaRPr lang="es-EC" dirty="0"/>
          </a:p>
        </p:txBody>
      </p:sp>
      <p:pic>
        <p:nvPicPr>
          <p:cNvPr id="47108" name="Imagen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428750"/>
            <a:ext cx="50260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Imagen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2857500"/>
            <a:ext cx="3578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Imagen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4286250"/>
            <a:ext cx="61372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Flujo de Efectivo</a:t>
            </a:r>
            <a:endParaRPr lang="es-EC" dirty="0"/>
          </a:p>
        </p:txBody>
      </p:sp>
      <p:pic>
        <p:nvPicPr>
          <p:cNvPr id="48132" name="Imagen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214438"/>
            <a:ext cx="70723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Problemas y oportunidades</a:t>
            </a:r>
            <a:endParaRPr lang="es-EC" dirty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Actualmente en los hogares no es muy común observar el consumo de colada morada fuera de la fecha tradicional .</a:t>
            </a:r>
          </a:p>
          <a:p>
            <a:pPr algn="just" eaLnBrk="1" hangingPunct="1"/>
            <a:endParaRPr lang="es-ES" smtClean="0"/>
          </a:p>
          <a:p>
            <a:pPr algn="just" eaLnBrk="1" hangingPunct="1"/>
            <a:r>
              <a:rPr lang="es-ES" smtClean="0"/>
              <a:t>Nuestro producto plantea una forma innovadora de consumir la colada morada.</a:t>
            </a:r>
          </a:p>
          <a:p>
            <a:pPr algn="just" eaLnBrk="1" hangingPunct="1">
              <a:buFont typeface="Wingdings 3" pitchFamily="18" charset="2"/>
              <a:buNone/>
            </a:pPr>
            <a:endParaRPr lang="es-ES" smtClean="0"/>
          </a:p>
          <a:p>
            <a:pPr algn="just" eaLnBrk="1" hangingPunct="1"/>
            <a:r>
              <a:rPr lang="es-ES" smtClean="0"/>
              <a:t>Nuestro objetivo es cuantificar el nivel de aceptación, utilizando una estrategia que permita determinar los requerimientos del consumidor.</a:t>
            </a: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Se indica que el proyecto si es rentable dado que el VAN&gt;0, el cual es de $ 26.436,42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Al mismo tiempo la TIR es de 33% que es mayor a la tasa de descuento que es de 20%; lo cual confirma que el proyecto si es rentable.</a:t>
            </a: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VAN  y  TIR</a:t>
            </a:r>
            <a:endParaRPr lang="es-EC" dirty="0"/>
          </a:p>
        </p:txBody>
      </p:sp>
      <p:pic>
        <p:nvPicPr>
          <p:cNvPr id="49156" name="Imagen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643063"/>
            <a:ext cx="30083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Tomando en cuenta la tasa de descuento del 20% en el cálculo del período de recuperación, se ha determinado que el proyecto recuperará la inversión en el 5to año de operación.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sz="4600" dirty="0" err="1" smtClean="0"/>
              <a:t>Payback</a:t>
            </a:r>
            <a:r>
              <a:rPr lang="es-EC" sz="4600" dirty="0" smtClean="0"/>
              <a:t/>
            </a:r>
            <a:br>
              <a:rPr lang="es-EC" sz="4600" dirty="0" smtClean="0"/>
            </a:br>
            <a:endParaRPr lang="es-EC" sz="4600" dirty="0"/>
          </a:p>
        </p:txBody>
      </p:sp>
      <p:pic>
        <p:nvPicPr>
          <p:cNvPr id="50180" name="Imagen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3857625"/>
            <a:ext cx="750093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Imagen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5143500"/>
            <a:ext cx="41925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1"/>
          <p:cNvSpPr>
            <a:spLocks noGrp="1"/>
          </p:cNvSpPr>
          <p:nvPr>
            <p:ph idx="1"/>
          </p:nvPr>
        </p:nvSpPr>
        <p:spPr>
          <a:xfrm>
            <a:off x="428625" y="4857750"/>
            <a:ext cx="8301038" cy="13112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S" smtClean="0"/>
              <a:t>  </a:t>
            </a:r>
            <a:endParaRPr lang="es-EC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Análisis de Sensibilidad con respecto a ingresos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S" dirty="0" smtClean="0"/>
              <a:t> 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pic>
        <p:nvPicPr>
          <p:cNvPr id="51204" name="Imag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428875"/>
            <a:ext cx="67405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idx="1"/>
          </p:nvPr>
        </p:nvSpPr>
        <p:spPr>
          <a:xfrm>
            <a:off x="428625" y="4643438"/>
            <a:ext cx="8258175" cy="1363662"/>
          </a:xfrm>
        </p:spPr>
        <p:txBody>
          <a:bodyPr/>
          <a:lstStyle/>
          <a:p>
            <a:pPr algn="just" eaLnBrk="1" hangingPunct="1"/>
            <a:r>
              <a:rPr lang="es-ES" smtClean="0"/>
              <a:t>Una variación negativa en los ingresos repercute de mayor manera que una variación positiva respecto a los costos. </a:t>
            </a:r>
            <a:endParaRPr lang="es-EC" smtClean="0"/>
          </a:p>
          <a:p>
            <a:pPr eaLnBrk="1" hangingPunct="1"/>
            <a:endParaRPr lang="es-EC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Análisis de Sensibilidad con respecto a costos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pic>
        <p:nvPicPr>
          <p:cNvPr id="52228" name="Image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500313"/>
            <a:ext cx="7221538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364162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C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/>
              <a:t>El producto tiene grandes posibilidades de ser aceptado dentro del mercado.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/>
              <a:t>El proyecto si resulta rentable.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dirty="0" smtClean="0"/>
              <a:t>   VAN&gt;0          TIR&gt;TMAR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/>
              <a:t>Pioneros en el mercado equivalente a una ventaja competitiva.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C" dirty="0" smtClean="0"/>
              <a:t>Fuerte competencia en el mercado de bebidas.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Para que el producto alcance un buen posicionamiento en el mercado, se recomienda realizar constantes mejoras en la presentación y promoción del producto, para que de esta manera los consumidores se sientan satisfechos con el producto y sigamos siendo la primera opción en sus mentes.</a:t>
            </a:r>
            <a:endParaRPr lang="es-EC" smtClean="0"/>
          </a:p>
          <a:p>
            <a:pPr algn="just" eaLnBrk="1" hangingPunct="1"/>
            <a:endParaRPr lang="es-EC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Recomendaciones </a:t>
            </a:r>
            <a:r>
              <a:rPr lang="es-EC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C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C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mtClean="0"/>
          </a:p>
          <a:p>
            <a:pPr eaLnBrk="1" hangingPunct="1"/>
            <a:endParaRPr lang="es-EC" sz="440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es-EC" sz="4400" smtClean="0"/>
              <a:t>                           GRACIAS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Características del producto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dirty="0"/>
              <a:t>“Morada Colada” consiste en una bebida nutritiva realizada a base de harina de maíz negro, clavos de olor, raspadura, babaco, mora, piña, canela, hojas de arrayán, entre otras especias y frutas en un envase </a:t>
            </a:r>
            <a:r>
              <a:rPr lang="es-EC" dirty="0" smtClean="0"/>
              <a:t>aséptico.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El </a:t>
            </a:r>
            <a:r>
              <a:rPr lang="es-ES" dirty="0"/>
              <a:t>envase aséptico hecho de polipropileno </a:t>
            </a:r>
            <a:r>
              <a:rPr lang="es-ES" dirty="0" err="1"/>
              <a:t>bio</a:t>
            </a:r>
            <a:r>
              <a:rPr lang="es-ES" dirty="0"/>
              <a:t>-orientado, cuenta con una lámina de aluminio “abre fácil</a:t>
            </a:r>
            <a:r>
              <a:rPr lang="es-ES" dirty="0" smtClean="0"/>
              <a:t>”, </a:t>
            </a:r>
            <a:r>
              <a:rPr lang="es-ES" dirty="0"/>
              <a:t>y además con una pequeña cuchara </a:t>
            </a:r>
            <a:r>
              <a:rPr lang="es-ES" dirty="0" smtClean="0"/>
              <a:t>plástica.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dirty="0" smtClean="0"/>
              <a:t>Nuestra bebida, debido a sus componentes,  es buena fuente de proteínas, glúcidos y vitaminas.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Alcance</a:t>
            </a:r>
            <a:endParaRPr lang="es-EC" dirty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Según datos del Instituto Nacional de Estadísticas y Censos (INEC), en Guayaquil hay aproximadamente 2,366,902  habitantes.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es-ES" smtClean="0"/>
              <a:t> </a:t>
            </a:r>
            <a:endParaRPr lang="es-EC" smtClean="0"/>
          </a:p>
          <a:p>
            <a:pPr algn="just" eaLnBrk="1" hangingPunct="1"/>
            <a:r>
              <a:rPr lang="es-EC" smtClean="0"/>
              <a:t>“Morada Colada” estaría destinado a personas de estrato medio-alto, aproximadamente un 25% de la población, obteniendo un resultado estimado de 591,725 personas.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Objetivo general</a:t>
            </a:r>
            <a:endParaRPr lang="es-EC" dirty="0"/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Realizar un Proyecto de inversión para la producción y comercialización de colada morada lista para consumir para la ciudad de Guayaquil.</a:t>
            </a:r>
            <a:endParaRPr lang="es-EC" smtClean="0"/>
          </a:p>
          <a:p>
            <a:pPr eaLnBrk="1" hangingPunct="1">
              <a:buFont typeface="Wingdings 3" pitchFamily="18" charset="2"/>
              <a:buNone/>
            </a:pPr>
            <a:endParaRPr lang="es-EC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C" dirty="0" smtClean="0"/>
              <a:t>Objetivos específicos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55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3800" dirty="0"/>
              <a:t>Determinar  las características deseadas de nuestro producto por parte del cliente objetivo, mediante </a:t>
            </a:r>
            <a:r>
              <a:rPr lang="es-ES" sz="3800" dirty="0" smtClean="0"/>
              <a:t>un  </a:t>
            </a:r>
            <a:r>
              <a:rPr lang="es-ES" sz="3800" dirty="0"/>
              <a:t>estudio de mercado</a:t>
            </a:r>
            <a:r>
              <a:rPr lang="es-ES" sz="3800" dirty="0" smtClean="0"/>
              <a:t>.</a:t>
            </a:r>
            <a:r>
              <a:rPr lang="es-ES" sz="3800" dirty="0"/>
              <a:t> </a:t>
            </a:r>
            <a:endParaRPr lang="es-ES" sz="38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C" sz="38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3800" dirty="0"/>
              <a:t>Establecer una estrategia adecuada de promoción y publicidad través de un Plan de Marketing</a:t>
            </a:r>
            <a:r>
              <a:rPr lang="es-ES" sz="3800" dirty="0" smtClean="0"/>
              <a:t>.</a:t>
            </a:r>
            <a:r>
              <a:rPr lang="es-ES" sz="3800" dirty="0"/>
              <a:t> </a:t>
            </a:r>
            <a:endParaRPr lang="es-ES" sz="38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sz="38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3800" dirty="0"/>
              <a:t>Determinar el monto de la inversión necesaria, así como los costos de producción y comercialización de nuestro </a:t>
            </a:r>
            <a:r>
              <a:rPr lang="es-ES" sz="3800" dirty="0" smtClean="0"/>
              <a:t>producto.</a:t>
            </a:r>
            <a:r>
              <a:rPr lang="es-ES" sz="3800" dirty="0"/>
              <a:t> </a:t>
            </a:r>
            <a:endParaRPr lang="es-ES" sz="38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sz="38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3800" dirty="0"/>
              <a:t>Obtener la rentabilidad ofrecida por el proyecto (TIR), para su posterior comparación con la rentabilidad exigida por el inversor (TMAR</a:t>
            </a:r>
            <a:r>
              <a:rPr lang="es-ES" sz="3800" dirty="0" smtClean="0"/>
              <a:t>).</a:t>
            </a:r>
            <a:r>
              <a:rPr lang="es-ES" sz="3800" dirty="0"/>
              <a:t> </a:t>
            </a:r>
            <a:endParaRPr lang="es-ES" sz="38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sz="3800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3800" dirty="0"/>
              <a:t>Analizar la factibilidad financiera de llevar a cabo el proyecto.</a:t>
            </a:r>
            <a:endParaRPr lang="es-EC" sz="3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C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643188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ESTUDIO DE MERCADO</a:t>
            </a:r>
            <a:r>
              <a:rPr lang="es-EC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C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C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694</TotalTime>
  <Words>1820</Words>
  <Application>Microsoft Office PowerPoint</Application>
  <PresentationFormat>Presentación en pantalla (4:3)</PresentationFormat>
  <Paragraphs>312</Paragraphs>
  <Slides>46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5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Times New Roman</vt:lpstr>
      <vt:lpstr>Concourse</vt:lpstr>
      <vt:lpstr>Proyecto de inversión para la producción y comercialización de colada morada lista para consumir para la ciudad de Guayaquil.</vt:lpstr>
      <vt:lpstr>Introducción</vt:lpstr>
      <vt:lpstr>Aspectos importantes</vt:lpstr>
      <vt:lpstr>Problemas y oportunidades</vt:lpstr>
      <vt:lpstr>Características del producto</vt:lpstr>
      <vt:lpstr>Alcance</vt:lpstr>
      <vt:lpstr>Objetivo general</vt:lpstr>
      <vt:lpstr>Objetivos específicos</vt:lpstr>
      <vt:lpstr>ESTUDIO DE MERCADO </vt:lpstr>
      <vt:lpstr>Diapositiva 10</vt:lpstr>
      <vt:lpstr>Organigrama</vt:lpstr>
      <vt:lpstr>Análisis FODA Del Proyecto </vt:lpstr>
      <vt:lpstr>Objetivos Del Estudio De Mercado</vt:lpstr>
      <vt:lpstr>Análisis De La Oferta </vt:lpstr>
      <vt:lpstr>Resultados de la Encuesta</vt:lpstr>
      <vt:lpstr>Diapositiva 16</vt:lpstr>
      <vt:lpstr>Diapositiva 17</vt:lpstr>
      <vt:lpstr>Diapositiva 18</vt:lpstr>
      <vt:lpstr>Matriz Boston Consulting Group (BCG) </vt:lpstr>
      <vt:lpstr>Matriz de Implicación (FCB) </vt:lpstr>
      <vt:lpstr>Macro y Microsegmentación </vt:lpstr>
      <vt:lpstr>Fuerzas de Porter </vt:lpstr>
      <vt:lpstr>Diapositiva 23</vt:lpstr>
      <vt:lpstr>Marketing Mix: 5 P’s </vt:lpstr>
      <vt:lpstr>Plan de Marketing </vt:lpstr>
      <vt:lpstr>Estudio Técnico </vt:lpstr>
      <vt:lpstr>Diapositiva 27</vt:lpstr>
      <vt:lpstr>ESTUDIO FINANCIERO </vt:lpstr>
      <vt:lpstr>Inversiones</vt:lpstr>
      <vt:lpstr>Ingresos</vt:lpstr>
      <vt:lpstr>Estimación de Costos </vt:lpstr>
      <vt:lpstr>Costos Fijos</vt:lpstr>
      <vt:lpstr>Diapositiva 33</vt:lpstr>
      <vt:lpstr>Capital de Trabajo</vt:lpstr>
      <vt:lpstr>Valor de Desecho</vt:lpstr>
      <vt:lpstr>Tasa de descuento</vt:lpstr>
      <vt:lpstr>  Re = rf + b ( rm - rf ) + Riesgo País</vt:lpstr>
      <vt:lpstr>Amortización </vt:lpstr>
      <vt:lpstr>Flujo de Efectivo</vt:lpstr>
      <vt:lpstr>VAN  y  TIR</vt:lpstr>
      <vt:lpstr> Payback </vt:lpstr>
      <vt:lpstr>Análisis de Sensibilidad con respecto a ingresos   </vt:lpstr>
      <vt:lpstr>Análisis de Sensibilidad con respecto a costos </vt:lpstr>
      <vt:lpstr>Diapositiva 44</vt:lpstr>
      <vt:lpstr>Recomendaciones  </vt:lpstr>
      <vt:lpstr>Diapositiva 46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MERCADO</dc:title>
  <dc:creator>WindowsHP</dc:creator>
  <cp:lastModifiedBy>silgivar</cp:lastModifiedBy>
  <cp:revision>66</cp:revision>
  <dcterms:created xsi:type="dcterms:W3CDTF">2010-02-28T18:41:06Z</dcterms:created>
  <dcterms:modified xsi:type="dcterms:W3CDTF">2010-06-09T15:59:12Z</dcterms:modified>
</cp:coreProperties>
</file>