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sldIdLst>
    <p:sldId id="256" r:id="rId2"/>
    <p:sldId id="286" r:id="rId3"/>
    <p:sldId id="257" r:id="rId4"/>
    <p:sldId id="258" r:id="rId5"/>
    <p:sldId id="259" r:id="rId6"/>
    <p:sldId id="260" r:id="rId7"/>
    <p:sldId id="261" r:id="rId8"/>
    <p:sldId id="309" r:id="rId9"/>
    <p:sldId id="310" r:id="rId10"/>
    <p:sldId id="311" r:id="rId11"/>
    <p:sldId id="263" r:id="rId12"/>
    <p:sldId id="264" r:id="rId13"/>
    <p:sldId id="313" r:id="rId14"/>
    <p:sldId id="265" r:id="rId15"/>
    <p:sldId id="287" r:id="rId16"/>
    <p:sldId id="271" r:id="rId17"/>
    <p:sldId id="272" r:id="rId18"/>
    <p:sldId id="273" r:id="rId19"/>
    <p:sldId id="274" r:id="rId20"/>
    <p:sldId id="275" r:id="rId21"/>
    <p:sldId id="276" r:id="rId22"/>
    <p:sldId id="277" r:id="rId23"/>
    <p:sldId id="278" r:id="rId24"/>
    <p:sldId id="279" r:id="rId25"/>
    <p:sldId id="280" r:id="rId26"/>
    <p:sldId id="301" r:id="rId27"/>
    <p:sldId id="312" r:id="rId28"/>
    <p:sldId id="302" r:id="rId29"/>
    <p:sldId id="303" r:id="rId30"/>
    <p:sldId id="281" r:id="rId31"/>
    <p:sldId id="282" r:id="rId32"/>
    <p:sldId id="283" r:id="rId33"/>
    <p:sldId id="284" r:id="rId34"/>
    <p:sldId id="288" r:id="rId35"/>
    <p:sldId id="304" r:id="rId36"/>
    <p:sldId id="290" r:id="rId37"/>
    <p:sldId id="305" r:id="rId38"/>
    <p:sldId id="306" r:id="rId39"/>
    <p:sldId id="292" r:id="rId40"/>
    <p:sldId id="293" r:id="rId41"/>
    <p:sldId id="294" r:id="rId42"/>
    <p:sldId id="308" r:id="rId43"/>
    <p:sldId id="307" r:id="rId44"/>
    <p:sldId id="297" r:id="rId45"/>
    <p:sldId id="298" r:id="rId46"/>
    <p:sldId id="299" r:id="rId47"/>
    <p:sldId id="300" r:id="rId48"/>
  </p:sldIdLst>
  <p:sldSz cx="9144000" cy="6858000" type="screen4x3"/>
  <p:notesSz cx="6858000" cy="9144000"/>
  <p:defaultTextStyle>
    <a:defPPr>
      <a:defRPr lang="es-E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E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97A7B76-D13E-41F8-B571-8245875A4C0F}" type="datetimeFigureOut">
              <a:rPr lang="es-ES"/>
              <a:pPr>
                <a:defRPr/>
              </a:pPr>
              <a:t>09/06/2010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0F0D442-2FFF-48BF-AC19-E82C1AC4C64B}"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460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0BE57C-79B8-4694-8DC0-E8EA8ADFB6D0}" type="slidenum">
              <a:rPr lang="es-ES"/>
              <a:pPr fontAlgn="base">
                <a:spcBef>
                  <a:spcPct val="0"/>
                </a:spcBef>
                <a:spcAft>
                  <a:spcPct val="0"/>
                </a:spcAft>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471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C418AB-EE6D-44F9-A138-A8AE35B9A48D}" type="slidenum">
              <a:rPr lang="es-ES"/>
              <a:pPr fontAlgn="base">
                <a:spcBef>
                  <a:spcPct val="0"/>
                </a:spcBef>
                <a:spcAft>
                  <a:spcPct val="0"/>
                </a:spcAft>
              </a:pPr>
              <a:t>17</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481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707E1C-08F8-4A5C-915D-7B7110072952}" type="slidenum">
              <a:rPr lang="es-ES"/>
              <a:pPr fontAlgn="base">
                <a:spcBef>
                  <a:spcPct val="0"/>
                </a:spcBef>
                <a:spcAft>
                  <a:spcPct val="0"/>
                </a:spcAft>
              </a:pPr>
              <a:t>33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sp useBgFill="1">
        <p:nvSpPr>
          <p:cNvPr id="5" name="4 Rectángulo redondeado"/>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6" name="5 Rectángulo"/>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7" name="6 Rectángulo"/>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10" name="9 Rectángulo"/>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s-ES" smtClean="0"/>
              <a:t>Haga clic para modificar el estilo de título del patrón</a:t>
            </a:r>
            <a:endParaRPr lang="en-US"/>
          </a:p>
        </p:txBody>
      </p:sp>
      <p:sp>
        <p:nvSpPr>
          <p:cNvPr id="11" name="27 Marcador de fecha"/>
          <p:cNvSpPr>
            <a:spLocks noGrp="1"/>
          </p:cNvSpPr>
          <p:nvPr>
            <p:ph type="dt" sz="half" idx="10"/>
          </p:nvPr>
        </p:nvSpPr>
        <p:spPr/>
        <p:txBody>
          <a:bodyPr/>
          <a:lstStyle>
            <a:lvl1pPr>
              <a:defRPr/>
            </a:lvl1pPr>
          </a:lstStyle>
          <a:p>
            <a:pPr>
              <a:defRPr/>
            </a:pPr>
            <a:fld id="{BE2A3049-B7C1-4D16-AC76-4373D8E9428A}" type="datetimeFigureOut">
              <a:rPr lang="es-ES"/>
              <a:pPr>
                <a:defRPr/>
              </a:pPr>
              <a:t>09/06/2010</a:t>
            </a:fld>
            <a:endParaRPr lang="es-ES"/>
          </a:p>
        </p:txBody>
      </p:sp>
      <p:sp>
        <p:nvSpPr>
          <p:cNvPr id="12" name="16 Marcador de pie de página"/>
          <p:cNvSpPr>
            <a:spLocks noGrp="1"/>
          </p:cNvSpPr>
          <p:nvPr>
            <p:ph type="ftr" sz="quarter" idx="11"/>
          </p:nvPr>
        </p:nvSpPr>
        <p:spPr/>
        <p:txBody>
          <a:bodyPr/>
          <a:lstStyle>
            <a:lvl1pPr>
              <a:defRPr/>
            </a:lvl1pPr>
          </a:lstStyle>
          <a:p>
            <a:pPr>
              <a:defRPr/>
            </a:pPr>
            <a:endParaRPr lang="es-ES"/>
          </a:p>
        </p:txBody>
      </p:sp>
      <p:sp>
        <p:nvSpPr>
          <p:cNvPr id="13" name="28 Marcador de número de diapositiva"/>
          <p:cNvSpPr>
            <a:spLocks noGrp="1"/>
          </p:cNvSpPr>
          <p:nvPr>
            <p:ph type="sldNum" sz="quarter" idx="12"/>
          </p:nvPr>
        </p:nvSpPr>
        <p:spPr/>
        <p:txBody>
          <a:bodyPr/>
          <a:lstStyle>
            <a:lvl1pPr>
              <a:defRPr sz="1400" smtClean="0">
                <a:solidFill>
                  <a:srgbClr val="FFFFFF"/>
                </a:solidFill>
              </a:defRPr>
            </a:lvl1pPr>
          </a:lstStyle>
          <a:p>
            <a:pPr>
              <a:defRPr/>
            </a:pPr>
            <a:fld id="{941B5917-5FA3-40EE-9F92-E8845CB2D24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4ABD2876-A633-4773-9A03-CC98E322B8AC}" type="datetimeFigureOut">
              <a:rPr lang="es-ES"/>
              <a:pPr>
                <a:defRPr/>
              </a:pPr>
              <a:t>09/06/2010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FB236D7E-F444-4135-A57F-68300DC8DFC8}"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C77F5F7-22DF-4023-BC16-D0640F6FC9AF}" type="datetimeFigureOut">
              <a:rPr lang="es-ES"/>
              <a:pPr>
                <a:defRPr/>
              </a:pPr>
              <a:t>09/06/2010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87F867BD-AA9D-4BCD-A7AD-EC9A25A09CCF}"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914400" y="1447800"/>
            <a:ext cx="7772400" cy="4572000"/>
          </a:xfrm>
        </p:spPr>
        <p:txBody>
          <a:bodyPr/>
          <a:lstStyle/>
          <a:p>
            <a:endParaRPr lang="es-ES"/>
          </a:p>
        </p:txBody>
      </p:sp>
      <p:sp>
        <p:nvSpPr>
          <p:cNvPr id="4" name="3 Marcador de fecha"/>
          <p:cNvSpPr>
            <a:spLocks noGrp="1"/>
          </p:cNvSpPr>
          <p:nvPr>
            <p:ph type="dt" sz="half" idx="10"/>
          </p:nvPr>
        </p:nvSpPr>
        <p:spPr>
          <a:xfrm>
            <a:off x="6172200" y="6191250"/>
            <a:ext cx="2476500" cy="476250"/>
          </a:xfrm>
        </p:spPr>
        <p:txBody>
          <a:bodyPr/>
          <a:lstStyle>
            <a:lvl1pPr>
              <a:defRPr/>
            </a:lvl1pPr>
          </a:lstStyle>
          <a:p>
            <a:pPr>
              <a:defRPr/>
            </a:pPr>
            <a:fld id="{F5B47084-8F32-4B98-B1B1-70B682C6AB34}" type="datetimeFigureOut">
              <a:rPr lang="es-ES"/>
              <a:pPr>
                <a:defRPr/>
              </a:pPr>
              <a:t>09/06/2010</a:t>
            </a:fld>
            <a:endParaRPr lang="es-ES"/>
          </a:p>
        </p:txBody>
      </p:sp>
      <p:sp>
        <p:nvSpPr>
          <p:cNvPr id="5" name="4 Marcador de pie de página"/>
          <p:cNvSpPr>
            <a:spLocks noGrp="1"/>
          </p:cNvSpPr>
          <p:nvPr>
            <p:ph type="ftr" sz="quarter" idx="11"/>
          </p:nvPr>
        </p:nvSpPr>
        <p:spPr>
          <a:xfrm>
            <a:off x="914400" y="6172200"/>
            <a:ext cx="3962400" cy="457200"/>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146050" y="6210300"/>
            <a:ext cx="457200" cy="457200"/>
          </a:xfrm>
        </p:spPr>
        <p:txBody>
          <a:bodyPr/>
          <a:lstStyle>
            <a:lvl1pPr>
              <a:defRPr/>
            </a:lvl1pPr>
          </a:lstStyle>
          <a:p>
            <a:pPr>
              <a:defRPr/>
            </a:pPr>
            <a:fld id="{9471A751-E403-405F-B5AA-132A97352E9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914400" y="1447800"/>
            <a:ext cx="77724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D2156605-B43B-47F0-946A-8B6C31E1470F}" type="datetimeFigureOut">
              <a:rPr lang="es-ES"/>
              <a:pPr>
                <a:defRPr/>
              </a:pPr>
              <a:t>09/06/2010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F6E8E688-C536-4EB6-BD21-96E8BB9D2DB6}"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sp useBgFill="1">
        <p:nvSpPr>
          <p:cNvPr id="5" name="4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6" name="5 Rectángulo"/>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7" name="6 Rectángulo"/>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8" name="7 Rectángulo"/>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2" name="1 Título"/>
          <p:cNvSpPr>
            <a:spLocks noGrp="1"/>
          </p:cNvSpPr>
          <p:nvPr>
            <p:ph type="title"/>
          </p:nvPr>
        </p:nvSpPr>
        <p:spPr>
          <a:xfrm>
            <a:off x="722313" y="952500"/>
            <a:ext cx="7772400" cy="1362075"/>
          </a:xfrm>
        </p:spPr>
        <p:txBody>
          <a:bodyPr/>
          <a:lstStyle>
            <a:lvl1pPr algn="l">
              <a:buNone/>
              <a:defRPr sz="4000" b="0" cap="none"/>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9" name="3 Marcador de fecha"/>
          <p:cNvSpPr>
            <a:spLocks noGrp="1"/>
          </p:cNvSpPr>
          <p:nvPr>
            <p:ph type="dt" sz="half" idx="10"/>
          </p:nvPr>
        </p:nvSpPr>
        <p:spPr/>
        <p:txBody>
          <a:bodyPr/>
          <a:lstStyle>
            <a:lvl1pPr>
              <a:defRPr/>
            </a:lvl1pPr>
          </a:lstStyle>
          <a:p>
            <a:pPr>
              <a:defRPr/>
            </a:pPr>
            <a:fld id="{0F423137-C8E0-4490-A198-8B64DAE8F8D8}" type="datetimeFigureOut">
              <a:rPr lang="es-ES"/>
              <a:pPr>
                <a:defRPr/>
              </a:pPr>
              <a:t>09/06/2010</a:t>
            </a:fld>
            <a:endParaRPr lang="es-ES"/>
          </a:p>
        </p:txBody>
      </p:sp>
      <p:sp>
        <p:nvSpPr>
          <p:cNvPr id="10" name="4 Marcador de pie de página"/>
          <p:cNvSpPr>
            <a:spLocks noGrp="1"/>
          </p:cNvSpPr>
          <p:nvPr>
            <p:ph type="ftr" sz="quarter" idx="11"/>
          </p:nvPr>
        </p:nvSpPr>
        <p:spPr>
          <a:xfrm>
            <a:off x="800100" y="6172200"/>
            <a:ext cx="4000500" cy="457200"/>
          </a:xfrm>
        </p:spPr>
        <p:txBody>
          <a:bodyPr/>
          <a:lstStyle>
            <a:lvl1pPr>
              <a:defRPr/>
            </a:lvl1pPr>
          </a:lstStyle>
          <a:p>
            <a:pPr>
              <a:defRPr/>
            </a:pPr>
            <a:endParaRPr lang="es-ES"/>
          </a:p>
        </p:txBody>
      </p:sp>
      <p:sp>
        <p:nvSpPr>
          <p:cNvPr id="11" name="5 Marcador de número de diapositiva"/>
          <p:cNvSpPr>
            <a:spLocks noGrp="1"/>
          </p:cNvSpPr>
          <p:nvPr>
            <p:ph type="sldNum" sz="quarter" idx="12"/>
          </p:nvPr>
        </p:nvSpPr>
        <p:spPr>
          <a:xfrm>
            <a:off x="146050" y="6208713"/>
            <a:ext cx="457200" cy="457200"/>
          </a:xfrm>
        </p:spPr>
        <p:txBody>
          <a:bodyPr/>
          <a:lstStyle>
            <a:lvl1pPr>
              <a:defRPr/>
            </a:lvl1pPr>
          </a:lstStyle>
          <a:p>
            <a:pPr>
              <a:defRPr/>
            </a:pPr>
            <a:fld id="{32E34CBA-2350-468D-BC4E-6807506EF345}"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914400" y="1447800"/>
            <a:ext cx="374904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933950" y="1447800"/>
            <a:ext cx="374904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9C0547C3-AAE7-4975-8D5E-616F9A56F2B6}" type="datetimeFigureOut">
              <a:rPr lang="es-ES"/>
              <a:pPr>
                <a:defRPr/>
              </a:pPr>
              <a:t>09/06/2010</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397181C6-A044-4C4F-889D-37120C0E08E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11" name="10 Marcador de contenido"/>
          <p:cNvSpPr>
            <a:spLocks noGrp="1"/>
          </p:cNvSpPr>
          <p:nvPr>
            <p:ph sz="half" idx="2"/>
          </p:nvPr>
        </p:nvSpPr>
        <p:spPr>
          <a:xfrm>
            <a:off x="914400" y="2247900"/>
            <a:ext cx="37338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4"/>
          </p:nvPr>
        </p:nvSpPr>
        <p:spPr>
          <a:xfrm>
            <a:off x="4953000" y="2247900"/>
            <a:ext cx="37338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13 Marcador de fecha"/>
          <p:cNvSpPr>
            <a:spLocks noGrp="1"/>
          </p:cNvSpPr>
          <p:nvPr>
            <p:ph type="dt" sz="half" idx="10"/>
          </p:nvPr>
        </p:nvSpPr>
        <p:spPr/>
        <p:txBody>
          <a:bodyPr/>
          <a:lstStyle>
            <a:lvl1pPr>
              <a:defRPr/>
            </a:lvl1pPr>
          </a:lstStyle>
          <a:p>
            <a:pPr>
              <a:defRPr/>
            </a:pPr>
            <a:fld id="{B5429738-2A46-4BB3-8284-BED6D11BB4D3}" type="datetimeFigureOut">
              <a:rPr lang="es-ES"/>
              <a:pPr>
                <a:defRPr/>
              </a:pPr>
              <a:t>09/06/2010</a:t>
            </a:fld>
            <a:endParaRPr lang="es-ES"/>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FEEC0DF0-1FAD-4EFA-92BB-26C70262974B}"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B6C7DC90-FF6A-4972-9778-12EF0E941A20}" type="datetimeFigureOut">
              <a:rPr lang="es-ES"/>
              <a:pPr>
                <a:defRPr/>
              </a:pPr>
              <a:t>09/06/2010</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460EE3E3-3916-49F5-A22A-096CDE36FBB7}"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EE6094E3-7CCE-4E4D-B57B-FC775C2F003D}" type="datetimeFigureOut">
              <a:rPr lang="es-ES"/>
              <a:pPr>
                <a:defRPr/>
              </a:pPr>
              <a:t>09/06/2010</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9A2682E7-BC2E-4A7E-8FCC-A425EC2C175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4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useBgFill="1">
        <p:nvSpPr>
          <p:cNvPr id="6" name="5 Rectángulo redondeado"/>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2" name="1 Título"/>
          <p:cNvSpPr>
            <a:spLocks noGrp="1"/>
          </p:cNvSpPr>
          <p:nvPr>
            <p:ph type="title"/>
          </p:nvPr>
        </p:nvSpPr>
        <p:spPr>
          <a:xfrm>
            <a:off x="914400" y="273050"/>
            <a:ext cx="7772400" cy="1143000"/>
          </a:xfrm>
        </p:spPr>
        <p:txBody>
          <a:bodyPr/>
          <a:lstStyle>
            <a:lvl1pPr algn="l">
              <a:buNone/>
              <a:defRPr sz="40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1" name="10 Marcador de contenido"/>
          <p:cNvSpPr>
            <a:spLocks noGrp="1"/>
          </p:cNvSpPr>
          <p:nvPr>
            <p:ph sz="quarter" idx="1"/>
          </p:nvPr>
        </p:nvSpPr>
        <p:spPr>
          <a:xfrm>
            <a:off x="2971800" y="1600200"/>
            <a:ext cx="57150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4 Marcador de fecha"/>
          <p:cNvSpPr>
            <a:spLocks noGrp="1"/>
          </p:cNvSpPr>
          <p:nvPr>
            <p:ph type="dt" sz="half" idx="10"/>
          </p:nvPr>
        </p:nvSpPr>
        <p:spPr/>
        <p:txBody>
          <a:bodyPr/>
          <a:lstStyle>
            <a:lvl1pPr>
              <a:defRPr/>
            </a:lvl1pPr>
          </a:lstStyle>
          <a:p>
            <a:pPr>
              <a:defRPr/>
            </a:pPr>
            <a:fld id="{3DDFBF71-9483-40EB-969C-B2DB466646E4}" type="datetimeFigureOut">
              <a:rPr lang="es-ES"/>
              <a:pPr>
                <a:defRPr/>
              </a:pPr>
              <a:t>09/06/2010</a:t>
            </a:fld>
            <a:endParaRPr lang="es-ES"/>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BDE462DD-7C2A-4A67-A38E-85F4CFCAAA4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Rectángulo"/>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6" name="5 Rectángulo"/>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7" name="6 Rectángulo"/>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8" name="4 Marcador de fecha"/>
          <p:cNvSpPr>
            <a:spLocks noGrp="1"/>
          </p:cNvSpPr>
          <p:nvPr>
            <p:ph type="dt" sz="half" idx="10"/>
          </p:nvPr>
        </p:nvSpPr>
        <p:spPr/>
        <p:txBody>
          <a:bodyPr/>
          <a:lstStyle>
            <a:lvl1pPr>
              <a:defRPr/>
            </a:lvl1pPr>
          </a:lstStyle>
          <a:p>
            <a:pPr>
              <a:defRPr/>
            </a:pPr>
            <a:fld id="{F8E83E3A-3CF5-4CFC-9895-4E56A075055B}" type="datetimeFigureOut">
              <a:rPr lang="es-ES"/>
              <a:pPr>
                <a:defRPr/>
              </a:pPr>
              <a:t>09/06/2010</a:t>
            </a:fld>
            <a:endParaRPr lang="es-ES"/>
          </a:p>
        </p:txBody>
      </p:sp>
      <p:sp>
        <p:nvSpPr>
          <p:cNvPr id="9" name="5 Marcador de pie de página"/>
          <p:cNvSpPr>
            <a:spLocks noGrp="1"/>
          </p:cNvSpPr>
          <p:nvPr>
            <p:ph type="ftr" sz="quarter" idx="11"/>
          </p:nvPr>
        </p:nvSpPr>
        <p:spPr>
          <a:xfrm>
            <a:off x="914400" y="6172200"/>
            <a:ext cx="3886200" cy="457200"/>
          </a:xfrm>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a:xfrm>
            <a:off x="146050" y="6208713"/>
            <a:ext cx="457200" cy="457200"/>
          </a:xfrm>
        </p:spPr>
        <p:txBody>
          <a:bodyPr/>
          <a:lstStyle>
            <a:lvl1pPr>
              <a:defRPr/>
            </a:lvl1pPr>
          </a:lstStyle>
          <a:p>
            <a:pPr>
              <a:defRPr/>
            </a:pPr>
            <a:fld id="{56846263-B1EC-4853-B4D2-E574A2D885D9}"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sp useBgFill="1">
        <p:nvSpPr>
          <p:cNvPr id="8" name="7 Rectángulo redondeado"/>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fontAlgn="auto">
              <a:spcBef>
                <a:spcPts val="0"/>
              </a:spcBef>
              <a:spcAft>
                <a:spcPts val="0"/>
              </a:spcAft>
              <a:defRPr/>
            </a:pPr>
            <a:endParaRPr lang="en-US"/>
          </a:p>
        </p:txBody>
      </p:sp>
      <p:sp>
        <p:nvSpPr>
          <p:cNvPr id="1028" name="21 Marcador de título"/>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12 Marcador de texto"/>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037B4CEB-D718-459E-AEDD-BE257D2C8041}" type="datetimeFigureOut">
              <a:rPr lang="es-ES"/>
              <a:pPr>
                <a:defRPr/>
              </a:pPr>
              <a:t>09/06/2010</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endParaRPr lang="es-ES"/>
          </a:p>
        </p:txBody>
      </p:sp>
      <p:sp>
        <p:nvSpPr>
          <p:cNvPr id="23" name="22 Marcador de número de diapositiva"/>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3C1B408B-EFB1-4106-8C68-985387C01472}"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0" r:id="rId1"/>
    <p:sldLayoutId id="2147483712" r:id="rId2"/>
    <p:sldLayoutId id="2147483721" r:id="rId3"/>
    <p:sldLayoutId id="2147483713" r:id="rId4"/>
    <p:sldLayoutId id="2147483714" r:id="rId5"/>
    <p:sldLayoutId id="2147483715" r:id="rId6"/>
    <p:sldLayoutId id="2147483716" r:id="rId7"/>
    <p:sldLayoutId id="2147483722" r:id="rId8"/>
    <p:sldLayoutId id="2147483723" r:id="rId9"/>
    <p:sldLayoutId id="2147483717" r:id="rId10"/>
    <p:sldLayoutId id="2147483718" r:id="rId11"/>
    <p:sldLayoutId id="2147483719" r:id="rId12"/>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Georgia" pitchFamily="18" charset="0"/>
        </a:defRPr>
      </a:lvl2pPr>
      <a:lvl3pPr algn="l" rtl="0" fontAlgn="base">
        <a:spcBef>
          <a:spcPct val="0"/>
        </a:spcBef>
        <a:spcAft>
          <a:spcPct val="0"/>
        </a:spcAft>
        <a:defRPr sz="4000">
          <a:solidFill>
            <a:schemeClr val="tx2"/>
          </a:solidFill>
          <a:latin typeface="Georgia" pitchFamily="18" charset="0"/>
        </a:defRPr>
      </a:lvl3pPr>
      <a:lvl4pPr algn="l" rtl="0" fontAlgn="base">
        <a:spcBef>
          <a:spcPct val="0"/>
        </a:spcBef>
        <a:spcAft>
          <a:spcPct val="0"/>
        </a:spcAft>
        <a:defRPr sz="4000">
          <a:solidFill>
            <a:schemeClr val="tx2"/>
          </a:solidFill>
          <a:latin typeface="Georgia" pitchFamily="18" charset="0"/>
        </a:defRPr>
      </a:lvl4pPr>
      <a:lvl5pPr algn="l" rtl="0" fontAlgn="base">
        <a:spcBef>
          <a:spcPct val="0"/>
        </a:spcBef>
        <a:spcAft>
          <a:spcPct val="0"/>
        </a:spcAft>
        <a:defRPr sz="4000">
          <a:solidFill>
            <a:schemeClr val="tx2"/>
          </a:solidFill>
          <a:latin typeface="Georgia" pitchFamily="18" charset="0"/>
        </a:defRPr>
      </a:lvl5pPr>
      <a:lvl6pPr marL="457200" algn="l" rtl="0" fontAlgn="base">
        <a:spcBef>
          <a:spcPct val="0"/>
        </a:spcBef>
        <a:spcAft>
          <a:spcPct val="0"/>
        </a:spcAft>
        <a:defRPr sz="4000">
          <a:solidFill>
            <a:schemeClr val="tx2"/>
          </a:solidFill>
          <a:latin typeface="Georgia" pitchFamily="18" charset="0"/>
        </a:defRPr>
      </a:lvl6pPr>
      <a:lvl7pPr marL="914400" algn="l" rtl="0" fontAlgn="base">
        <a:spcBef>
          <a:spcPct val="0"/>
        </a:spcBef>
        <a:spcAft>
          <a:spcPct val="0"/>
        </a:spcAft>
        <a:defRPr sz="4000">
          <a:solidFill>
            <a:schemeClr val="tx2"/>
          </a:solidFill>
          <a:latin typeface="Georgia" pitchFamily="18" charset="0"/>
        </a:defRPr>
      </a:lvl7pPr>
      <a:lvl8pPr marL="1371600" algn="l" rtl="0" fontAlgn="base">
        <a:spcBef>
          <a:spcPct val="0"/>
        </a:spcBef>
        <a:spcAft>
          <a:spcPct val="0"/>
        </a:spcAft>
        <a:defRPr sz="4000">
          <a:solidFill>
            <a:schemeClr val="tx2"/>
          </a:solidFill>
          <a:latin typeface="Georgia" pitchFamily="18" charset="0"/>
        </a:defRPr>
      </a:lvl8pPr>
      <a:lvl9pPr marL="1828800" algn="l" rtl="0" fontAlgn="base">
        <a:spcBef>
          <a:spcPct val="0"/>
        </a:spcBef>
        <a:spcAft>
          <a:spcPct val="0"/>
        </a:spcAft>
        <a:defRPr sz="4000">
          <a:solidFill>
            <a:schemeClr val="tx2"/>
          </a:solidFill>
          <a:latin typeface="Georgia" pitchFamily="18"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3D9B8"/>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6BB1C9"/>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6BB1C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357188"/>
            <a:ext cx="9144000" cy="7500937"/>
          </a:xfrm>
        </p:spPr>
        <p:txBody>
          <a:bodyPr>
            <a:normAutofit/>
          </a:bodyPr>
          <a:lstStyle/>
          <a:p>
            <a:pPr>
              <a:lnSpc>
                <a:spcPct val="80000"/>
              </a:lnSpc>
            </a:pPr>
            <a:r>
              <a:rPr lang="es-ES" sz="1400" b="1" smtClean="0">
                <a:solidFill>
                  <a:schemeClr val="folHlink"/>
                </a:solidFill>
              </a:rPr>
              <a:t>ESCUELA SUPERIOR POLITECNICA DEL LITORAL</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FACULTAD DE ECONOMÍA Y NEGOCIOS</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smtClean="0">
                <a:solidFill>
                  <a:schemeClr val="folHlink"/>
                </a:solidFill>
              </a:rPr>
              <a:t>             </a:t>
            </a:r>
          </a:p>
          <a:p>
            <a:pPr>
              <a:lnSpc>
                <a:spcPct val="80000"/>
              </a:lnSpc>
            </a:pPr>
            <a:r>
              <a:rPr lang="es-ES" sz="1400" b="1" smtClean="0">
                <a:solidFill>
                  <a:schemeClr val="folHlink"/>
                </a:solidFill>
              </a:rPr>
              <a:t>Proyecto de Inversión  para la Producción y Comercialización de agua purificada para el consumo humano en la provincia del Oro.</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Tesis de Grado</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Previa la obtención del Título de:</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Economista en gestión empresarial </a:t>
            </a:r>
            <a:endParaRPr lang="es-ES" sz="1400" smtClean="0">
              <a:solidFill>
                <a:schemeClr val="folHlink"/>
              </a:solidFill>
            </a:endParaRPr>
          </a:p>
          <a:p>
            <a:pPr>
              <a:lnSpc>
                <a:spcPct val="80000"/>
              </a:lnSpc>
            </a:pPr>
            <a:r>
              <a:rPr lang="es-ES" sz="1400" b="1" smtClean="0">
                <a:solidFill>
                  <a:schemeClr val="folHlink"/>
                </a:solidFill>
              </a:rPr>
              <a:t>(Especialización finanzas)</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Presentado por</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Aroca Mosquera Dixon Danny</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Ruiz Tinizaray Félix Daniel</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Guayaquil-Ecuador</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400" b="1" smtClean="0">
                <a:solidFill>
                  <a:schemeClr val="folHlink"/>
                </a:solidFill>
              </a:rPr>
              <a:t>2010</a:t>
            </a:r>
            <a:endParaRPr lang="es-ES" sz="1400" smtClean="0">
              <a:solidFill>
                <a:schemeClr val="folHlink"/>
              </a:solidFill>
            </a:endParaRPr>
          </a:p>
          <a:p>
            <a:pPr>
              <a:lnSpc>
                <a:spcPct val="80000"/>
              </a:lnSpc>
            </a:pPr>
            <a:r>
              <a:rPr lang="es-ES" sz="1400" b="1" smtClean="0">
                <a:solidFill>
                  <a:schemeClr val="folHlink"/>
                </a:solidFill>
              </a:rPr>
              <a:t> </a:t>
            </a:r>
            <a:endParaRPr lang="es-ES" sz="1400" smtClean="0">
              <a:solidFill>
                <a:schemeClr val="folHlink"/>
              </a:solidFill>
            </a:endParaRPr>
          </a:p>
          <a:p>
            <a:pPr>
              <a:lnSpc>
                <a:spcPct val="80000"/>
              </a:lnSpc>
            </a:pPr>
            <a:r>
              <a:rPr lang="es-ES" sz="1200" b="1" smtClean="0"/>
              <a:t> </a:t>
            </a:r>
            <a:endParaRPr lang="es-ES" sz="1200" smtClean="0"/>
          </a:p>
          <a:p>
            <a:pPr>
              <a:lnSpc>
                <a:spcPct val="80000"/>
              </a:lnSpc>
            </a:pPr>
            <a:r>
              <a:rPr lang="es-ES" sz="1200" smtClean="0"/>
              <a:t> </a:t>
            </a:r>
          </a:p>
          <a:p>
            <a:pPr>
              <a:lnSpc>
                <a:spcPct val="80000"/>
              </a:lnSpc>
            </a:pPr>
            <a:endParaRPr lang="es-ES" sz="1200" smtClean="0"/>
          </a:p>
        </p:txBody>
      </p:sp>
      <p:pic>
        <p:nvPicPr>
          <p:cNvPr id="6147" name="3 Imagen" descr="clip_image002.jpg"/>
          <p:cNvPicPr>
            <a:picLocks noChangeAspect="1"/>
          </p:cNvPicPr>
          <p:nvPr/>
        </p:nvPicPr>
        <p:blipFill>
          <a:blip r:embed="rId3"/>
          <a:srcRect/>
          <a:stretch>
            <a:fillRect/>
          </a:stretch>
        </p:blipFill>
        <p:spPr bwMode="auto">
          <a:xfrm>
            <a:off x="7115175" y="214313"/>
            <a:ext cx="1457325" cy="1071562"/>
          </a:xfrm>
          <a:prstGeom prst="rect">
            <a:avLst/>
          </a:prstGeom>
          <a:noFill/>
          <a:ln w="9525">
            <a:noFill/>
            <a:miter lim="800000"/>
            <a:headEnd/>
            <a:tailEnd/>
          </a:ln>
        </p:spPr>
      </p:pic>
      <p:pic>
        <p:nvPicPr>
          <p:cNvPr id="6148" name="4 Imagen" descr="clip_image002.jpg"/>
          <p:cNvPicPr>
            <a:picLocks noChangeAspect="1"/>
          </p:cNvPicPr>
          <p:nvPr/>
        </p:nvPicPr>
        <p:blipFill>
          <a:blip r:embed="rId4"/>
          <a:srcRect/>
          <a:stretch>
            <a:fillRect/>
          </a:stretch>
        </p:blipFill>
        <p:spPr bwMode="auto">
          <a:xfrm>
            <a:off x="928688" y="214313"/>
            <a:ext cx="1257300" cy="1071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p:nvPr>
        </p:nvSpPr>
        <p:spPr/>
        <p:txBody>
          <a:bodyPr/>
          <a:lstStyle/>
          <a:p>
            <a:r>
              <a:rPr lang="es-ES" b="1" smtClean="0">
                <a:solidFill>
                  <a:schemeClr val="folHlink"/>
                </a:solidFill>
              </a:rPr>
              <a:t>OBJETIVOS ESPECÍFICO</a:t>
            </a:r>
            <a:r>
              <a:rPr lang="es-ES" smtClean="0"/>
              <a:t> </a:t>
            </a:r>
          </a:p>
        </p:txBody>
      </p:sp>
      <p:sp>
        <p:nvSpPr>
          <p:cNvPr id="99331" name="Rectangle 3"/>
          <p:cNvSpPr>
            <a:spLocks noGrp="1"/>
          </p:cNvSpPr>
          <p:nvPr>
            <p:ph type="body" idx="1"/>
          </p:nvPr>
        </p:nvSpPr>
        <p:spPr/>
        <p:txBody>
          <a:bodyPr/>
          <a:lstStyle/>
          <a:p>
            <a:endParaRPr lang="es-ES" smtClean="0"/>
          </a:p>
          <a:p>
            <a:r>
              <a:rPr lang="es-ES" smtClean="0"/>
              <a:t>Realizar un Estudio de Mercado que nos permita determinar la oferta y demanda de Agua purificada en la Provincia de El Oro, analizando las variables de la mezcla de mercado. </a:t>
            </a:r>
          </a:p>
          <a:p>
            <a:endParaRPr lang="es-ES" smtClean="0"/>
          </a:p>
          <a:p>
            <a:r>
              <a:rPr lang="es-ES" smtClean="0"/>
              <a:t>Determinar la Inversión, Financiamiento y el análisis financiero del proyecto, que nos permita determinar la factibilidad del mismo.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Marcador de contenido"/>
          <p:cNvSpPr>
            <a:spLocks noGrp="1"/>
          </p:cNvSpPr>
          <p:nvPr>
            <p:ph sz="quarter" idx="1"/>
          </p:nvPr>
        </p:nvSpPr>
        <p:spPr>
          <a:xfrm>
            <a:off x="928688" y="2428875"/>
            <a:ext cx="7772400" cy="1766888"/>
          </a:xfrm>
        </p:spPr>
        <p:txBody>
          <a:bodyPr/>
          <a:lstStyle/>
          <a:p>
            <a:pPr algn="ctr"/>
            <a:r>
              <a:rPr lang="es-ES" sz="8000" b="1" smtClean="0">
                <a:solidFill>
                  <a:schemeClr val="folHlink"/>
                </a:solidFill>
              </a:rPr>
              <a:t>CAPITULO II</a:t>
            </a:r>
            <a:r>
              <a:rPr lang="es-ES" sz="6000" b="1" smtClean="0">
                <a:solidFill>
                  <a:srgbClr val="0070C0"/>
                </a:solidFill>
              </a:rPr>
              <a:t>  </a:t>
            </a:r>
            <a:endParaRPr lang="es-ES" sz="6000" smtClean="0">
              <a:solidFill>
                <a:srgbClr val="0070C0"/>
              </a:solidFill>
            </a:endParaRPr>
          </a:p>
          <a:p>
            <a:pPr algn="ctr"/>
            <a:endParaRPr lang="es-ES" sz="6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sz="quarter" idx="1"/>
          </p:nvPr>
        </p:nvSpPr>
        <p:spPr>
          <a:xfrm>
            <a:off x="900113" y="1700213"/>
            <a:ext cx="7772400" cy="4213225"/>
          </a:xfrm>
        </p:spPr>
        <p:txBody>
          <a:bodyPr/>
          <a:lstStyle/>
          <a:p>
            <a:pPr>
              <a:buFont typeface="Wingdings 2" pitchFamily="18" charset="2"/>
              <a:buNone/>
            </a:pPr>
            <a:r>
              <a:rPr lang="es-ES" sz="1700" b="1" smtClean="0"/>
              <a:t>   </a:t>
            </a:r>
          </a:p>
          <a:p>
            <a:pPr>
              <a:buFont typeface="Wingdings 2" pitchFamily="18" charset="2"/>
              <a:buNone/>
            </a:pPr>
            <a:r>
              <a:rPr lang="es-ES" sz="1700" b="1" smtClean="0"/>
              <a:t> </a:t>
            </a:r>
          </a:p>
          <a:p>
            <a:pPr>
              <a:buFont typeface="Wingdings 2" pitchFamily="18" charset="2"/>
              <a:buNone/>
            </a:pPr>
            <a:r>
              <a:rPr lang="es-ES" sz="1700" b="1" smtClean="0"/>
              <a:t>Misión:</a:t>
            </a:r>
            <a:r>
              <a:rPr lang="es-ES" sz="1700" smtClean="0"/>
              <a:t> </a:t>
            </a:r>
          </a:p>
          <a:p>
            <a:pPr>
              <a:buFont typeface="Wingdings 2" pitchFamily="18" charset="2"/>
              <a:buNone/>
            </a:pPr>
            <a:r>
              <a:rPr lang="es-ES" sz="1700" smtClean="0"/>
              <a:t>     Satisfacer la necesidad de nuestros clientes ofreciendo productos de calidad, con una excelente actitud de servicio a precios accesibles.</a:t>
            </a:r>
          </a:p>
          <a:p>
            <a:pPr>
              <a:buFont typeface="Wingdings 2" pitchFamily="18" charset="2"/>
              <a:buNone/>
            </a:pPr>
            <a:r>
              <a:rPr lang="es-ES" sz="1700" smtClean="0"/>
              <a:t> </a:t>
            </a:r>
          </a:p>
          <a:p>
            <a:pPr>
              <a:buFont typeface="Wingdings 2" pitchFamily="18" charset="2"/>
              <a:buNone/>
            </a:pPr>
            <a:endParaRPr lang="es-ES" sz="1700" b="1" smtClean="0"/>
          </a:p>
          <a:p>
            <a:pPr>
              <a:buFont typeface="Wingdings 2" pitchFamily="18" charset="2"/>
              <a:buNone/>
            </a:pPr>
            <a:r>
              <a:rPr lang="es-ES" sz="1700" b="1" smtClean="0"/>
              <a:t> Visión:</a:t>
            </a:r>
            <a:endParaRPr lang="es-ES" sz="1700" smtClean="0"/>
          </a:p>
          <a:p>
            <a:pPr>
              <a:buFont typeface="Wingdings 2" pitchFamily="18" charset="2"/>
              <a:buNone/>
            </a:pPr>
            <a:r>
              <a:rPr lang="es-ES" sz="1700" smtClean="0"/>
              <a:t>     Ser una empresa con una solida estructura organizacional que proporcione bienestar a sus empleados, clientes y proveedores.</a:t>
            </a:r>
          </a:p>
          <a:p>
            <a:pPr>
              <a:buFont typeface="Wingdings 2" pitchFamily="18" charset="2"/>
              <a:buNone/>
            </a:pPr>
            <a:r>
              <a:rPr lang="es-ES" sz="1700" smtClean="0"/>
              <a:t>     Basándonos en la necesidad de superarse diariamente buscamos enfrentarnos a un futuro firme y solido a través de una visión clara y acorde a nuestras circunstancias empresariales</a:t>
            </a:r>
          </a:p>
          <a:p>
            <a:endParaRPr lang="es-ES" smtClean="0"/>
          </a:p>
        </p:txBody>
      </p:sp>
      <p:sp>
        <p:nvSpPr>
          <p:cNvPr id="5" name="1 Título"/>
          <p:cNvSpPr>
            <a:spLocks noGrp="1"/>
          </p:cNvSpPr>
          <p:nvPr>
            <p:ph type="title"/>
          </p:nvPr>
        </p:nvSpPr>
        <p:spPr/>
        <p:txBody>
          <a:bodyPr>
            <a:normAutofit/>
          </a:bodyPr>
          <a:lstStyle/>
          <a:p>
            <a:r>
              <a:rPr lang="es-ES" smtClean="0">
                <a:solidFill>
                  <a:schemeClr val="folHlink"/>
                </a:solidFill>
              </a:rPr>
              <a:t>MISION Y VISION DE LA EMPRESA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2 Marcador de contenido"/>
          <p:cNvSpPr>
            <a:spLocks noGrp="1"/>
          </p:cNvSpPr>
          <p:nvPr>
            <p:ph sz="quarter" idx="4294967295"/>
          </p:nvPr>
        </p:nvSpPr>
        <p:spPr>
          <a:xfrm>
            <a:off x="900113" y="1557338"/>
            <a:ext cx="7772400" cy="4213225"/>
          </a:xfrm>
        </p:spPr>
        <p:txBody>
          <a:bodyPr/>
          <a:lstStyle/>
          <a:p>
            <a:pPr>
              <a:buFont typeface="Wingdings 2" pitchFamily="18" charset="2"/>
              <a:buNone/>
            </a:pPr>
            <a:r>
              <a:rPr lang="es-ES" sz="1700" b="1" smtClean="0"/>
              <a:t>   </a:t>
            </a:r>
          </a:p>
          <a:p>
            <a:pPr>
              <a:buFont typeface="Wingdings 2" pitchFamily="18" charset="2"/>
              <a:buNone/>
            </a:pPr>
            <a:r>
              <a:rPr lang="es-ES" sz="1700" b="1" smtClean="0"/>
              <a:t> Fortaleza:</a:t>
            </a:r>
            <a:r>
              <a:rPr lang="es-ES" sz="1700" smtClean="0"/>
              <a:t> </a:t>
            </a:r>
          </a:p>
          <a:p>
            <a:pPr>
              <a:buFont typeface="Wingdings 2" pitchFamily="18" charset="2"/>
              <a:buNone/>
            </a:pPr>
            <a:r>
              <a:rPr lang="es-ES" sz="1700" smtClean="0"/>
              <a:t>     Ventajas Naturales</a:t>
            </a:r>
          </a:p>
          <a:p>
            <a:pPr>
              <a:buFont typeface="Wingdings 2" pitchFamily="18" charset="2"/>
              <a:buNone/>
            </a:pPr>
            <a:r>
              <a:rPr lang="es-ES" sz="1700" smtClean="0"/>
              <a:t>	Sistema de Calidad y Producción aceptable</a:t>
            </a:r>
            <a:endParaRPr lang="es-ES" sz="1700" b="1" smtClean="0"/>
          </a:p>
          <a:p>
            <a:pPr>
              <a:buFont typeface="Wingdings 2" pitchFamily="18" charset="2"/>
              <a:buNone/>
            </a:pPr>
            <a:r>
              <a:rPr lang="es-ES" sz="1700" b="1" smtClean="0"/>
              <a:t> Debilidades:</a:t>
            </a:r>
            <a:endParaRPr lang="es-ES" sz="1700" smtClean="0"/>
          </a:p>
          <a:p>
            <a:pPr>
              <a:buFont typeface="Wingdings 2" pitchFamily="18" charset="2"/>
              <a:buNone/>
            </a:pPr>
            <a:r>
              <a:rPr lang="es-ES" sz="1700" smtClean="0"/>
              <a:t>     No poseer experiencia en el mercado</a:t>
            </a:r>
          </a:p>
          <a:p>
            <a:pPr>
              <a:buFont typeface="Wingdings 2" pitchFamily="18" charset="2"/>
              <a:buNone/>
            </a:pPr>
            <a:r>
              <a:rPr lang="es-ES" sz="1700" smtClean="0"/>
              <a:t>	Búsqueda de nuevos consumidores</a:t>
            </a:r>
          </a:p>
          <a:p>
            <a:pPr>
              <a:buFont typeface="Wingdings 2" pitchFamily="18" charset="2"/>
              <a:buNone/>
            </a:pPr>
            <a:r>
              <a:rPr lang="es-ES" sz="1700" b="1" smtClean="0"/>
              <a:t> Amenazas:</a:t>
            </a:r>
            <a:r>
              <a:rPr lang="es-ES" sz="1700" smtClean="0"/>
              <a:t> </a:t>
            </a:r>
          </a:p>
          <a:p>
            <a:pPr>
              <a:buFont typeface="Wingdings 2" pitchFamily="18" charset="2"/>
              <a:buNone/>
            </a:pPr>
            <a:r>
              <a:rPr lang="es-ES" sz="1700" smtClean="0"/>
              <a:t>     Competencia desleal</a:t>
            </a:r>
          </a:p>
          <a:p>
            <a:pPr>
              <a:buFont typeface="Wingdings 2" pitchFamily="18" charset="2"/>
              <a:buNone/>
            </a:pPr>
            <a:r>
              <a:rPr lang="es-ES" sz="1700" smtClean="0"/>
              <a:t>	Problemas de distribución en logística </a:t>
            </a:r>
            <a:endParaRPr lang="es-ES" sz="1700" b="1" smtClean="0"/>
          </a:p>
          <a:p>
            <a:pPr>
              <a:buFont typeface="Wingdings 2" pitchFamily="18" charset="2"/>
              <a:buNone/>
            </a:pPr>
            <a:r>
              <a:rPr lang="es-ES" sz="1700" b="1" smtClean="0"/>
              <a:t> Oportunidades:</a:t>
            </a:r>
            <a:endParaRPr lang="es-ES" sz="1700" smtClean="0"/>
          </a:p>
          <a:p>
            <a:pPr>
              <a:buFont typeface="Wingdings 2" pitchFamily="18" charset="2"/>
              <a:buNone/>
            </a:pPr>
            <a:r>
              <a:rPr lang="es-ES" sz="1700" smtClean="0"/>
              <a:t>     Nuevos canales de ventas	</a:t>
            </a:r>
          </a:p>
          <a:p>
            <a:pPr>
              <a:buFont typeface="Wingdings 2" pitchFamily="18" charset="2"/>
              <a:buNone/>
            </a:pPr>
            <a:r>
              <a:rPr lang="es-ES" sz="1700" smtClean="0"/>
              <a:t>	Agua rica en minerales.</a:t>
            </a:r>
          </a:p>
          <a:p>
            <a:pPr>
              <a:buFont typeface="Wingdings 2" pitchFamily="18" charset="2"/>
              <a:buNone/>
            </a:pPr>
            <a:endParaRPr lang="es-ES" smtClean="0"/>
          </a:p>
          <a:p>
            <a:pPr>
              <a:buFont typeface="Wingdings 2" pitchFamily="18" charset="2"/>
              <a:buNone/>
            </a:pPr>
            <a:endParaRPr lang="es-ES" smtClean="0"/>
          </a:p>
        </p:txBody>
      </p:sp>
      <p:sp>
        <p:nvSpPr>
          <p:cNvPr id="5" name="1 Título"/>
          <p:cNvSpPr>
            <a:spLocks noGrp="1"/>
          </p:cNvSpPr>
          <p:nvPr>
            <p:ph type="title" idx="4294967295"/>
          </p:nvPr>
        </p:nvSpPr>
        <p:spPr/>
        <p:txBody>
          <a:bodyPr>
            <a:normAutofit/>
          </a:bodyPr>
          <a:lstStyle/>
          <a:p>
            <a:r>
              <a:rPr lang="es-ES" smtClean="0">
                <a:solidFill>
                  <a:schemeClr val="folHlink"/>
                </a:solidFill>
              </a:rPr>
              <a:t>FODA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marL="342900" indent="-342900" algn="ctr"/>
            <a:r>
              <a:rPr lang="es-EC" sz="3200" b="1" smtClean="0">
                <a:solidFill>
                  <a:schemeClr val="folHlink"/>
                </a:solidFill>
              </a:rPr>
              <a:t>ORGANIGRAMA DE LA EMPRESA</a:t>
            </a:r>
            <a:r>
              <a:rPr lang="es-ES" sz="2000" b="1" smtClean="0">
                <a:solidFill>
                  <a:srgbClr val="000000"/>
                </a:solidFill>
              </a:rPr>
              <a:t/>
            </a:r>
            <a:br>
              <a:rPr lang="es-ES" sz="2000" b="1" smtClean="0">
                <a:solidFill>
                  <a:srgbClr val="000000"/>
                </a:solidFill>
              </a:rPr>
            </a:br>
            <a:endParaRPr lang="es-ES" sz="1800" smtClean="0">
              <a:solidFill>
                <a:srgbClr val="000000"/>
              </a:solidFill>
            </a:endParaRPr>
          </a:p>
        </p:txBody>
      </p:sp>
      <p:pic>
        <p:nvPicPr>
          <p:cNvPr id="16387" name="3 Marcador de contenido" descr="clip_image001.gif"/>
          <p:cNvPicPr>
            <a:picLocks noGrp="1" noChangeAspect="1"/>
          </p:cNvPicPr>
          <p:nvPr>
            <p:ph sz="quarter" idx="1"/>
          </p:nvPr>
        </p:nvPicPr>
        <p:blipFill>
          <a:blip r:embed="rId2"/>
          <a:srcRect/>
          <a:stretch>
            <a:fillRect/>
          </a:stretch>
        </p:blipFill>
        <p:spPr>
          <a:xfrm>
            <a:off x="642938" y="1643063"/>
            <a:ext cx="8001000" cy="442912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contenido"/>
          <p:cNvSpPr>
            <a:spLocks noGrp="1"/>
          </p:cNvSpPr>
          <p:nvPr>
            <p:ph sz="quarter" idx="1"/>
          </p:nvPr>
        </p:nvSpPr>
        <p:spPr>
          <a:xfrm>
            <a:off x="642938" y="1484313"/>
            <a:ext cx="7772400" cy="3313112"/>
          </a:xfrm>
        </p:spPr>
        <p:txBody>
          <a:bodyPr/>
          <a:lstStyle/>
          <a:p>
            <a:pPr algn="ctr">
              <a:buFont typeface="Wingdings 2" pitchFamily="18" charset="2"/>
              <a:buNone/>
            </a:pPr>
            <a:r>
              <a:rPr lang="es-ES" smtClean="0"/>
              <a:t>    </a:t>
            </a:r>
            <a:r>
              <a:rPr lang="es-ES" sz="4000" smtClean="0">
                <a:solidFill>
                  <a:schemeClr val="folHlink"/>
                </a:solidFill>
              </a:rPr>
              <a:t>INVESTIGACIÓN DE MERCADO Y SU ANÁLISIS </a:t>
            </a:r>
            <a:r>
              <a:rPr lang="es-MX" sz="4000" smtClean="0">
                <a:solidFill>
                  <a:schemeClr val="folHlink"/>
                </a:solidFill>
              </a:rPr>
              <a:t>DE LA ENCUESTA </a:t>
            </a:r>
            <a:r>
              <a:rPr lang="es-EC" sz="4000" smtClean="0">
                <a:solidFill>
                  <a:schemeClr val="folHlink"/>
                </a:solidFill>
              </a:rPr>
              <a:t>APLICADA  A LOS CONSUMIDORES DE LA PROVINCIA EL ORO</a:t>
            </a:r>
            <a:endParaRPr lang="es-ES" sz="4000" smtClean="0">
              <a:solidFill>
                <a:schemeClr val="folHlin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Marcador de contenido"/>
          <p:cNvSpPr>
            <a:spLocks noGrp="1"/>
          </p:cNvSpPr>
          <p:nvPr>
            <p:ph sz="quarter" idx="1"/>
          </p:nvPr>
        </p:nvSpPr>
        <p:spPr>
          <a:xfrm>
            <a:off x="857250" y="714375"/>
            <a:ext cx="7772400" cy="4572000"/>
          </a:xfrm>
        </p:spPr>
        <p:txBody>
          <a:bodyPr/>
          <a:lstStyle/>
          <a:p>
            <a:pPr>
              <a:buFont typeface="Wingdings 2" pitchFamily="18" charset="2"/>
              <a:buNone/>
            </a:pPr>
            <a:r>
              <a:rPr lang="es-EC" smtClean="0"/>
              <a:t> </a:t>
            </a:r>
            <a:endParaRPr lang="es-ES" b="1" smtClean="0"/>
          </a:p>
          <a:p>
            <a:pPr>
              <a:buFont typeface="Wingdings 2" pitchFamily="18" charset="2"/>
              <a:buNone/>
            </a:pPr>
            <a:r>
              <a:rPr lang="es-EC" b="1" smtClean="0">
                <a:solidFill>
                  <a:schemeClr val="folHlink"/>
                </a:solidFill>
              </a:rPr>
              <a:t>1. ¿Consume Agua Purificada?</a:t>
            </a:r>
            <a:r>
              <a:rPr lang="es-EC" smtClean="0">
                <a:solidFill>
                  <a:srgbClr val="0070C0"/>
                </a:solidFill>
              </a:rPr>
              <a:t>	</a:t>
            </a:r>
            <a:endParaRPr lang="es-ES" b="1" smtClean="0">
              <a:solidFill>
                <a:srgbClr val="0070C0"/>
              </a:solidFill>
            </a:endParaRPr>
          </a:p>
        </p:txBody>
      </p:sp>
      <p:pic>
        <p:nvPicPr>
          <p:cNvPr id="18435" name="6 Imagen" descr="clip_image002.gif"/>
          <p:cNvPicPr>
            <a:picLocks noChangeAspect="1"/>
          </p:cNvPicPr>
          <p:nvPr/>
        </p:nvPicPr>
        <p:blipFill>
          <a:blip r:embed="rId2"/>
          <a:srcRect/>
          <a:stretch>
            <a:fillRect/>
          </a:stretch>
        </p:blipFill>
        <p:spPr bwMode="auto">
          <a:xfrm>
            <a:off x="5148263" y="2349500"/>
            <a:ext cx="3781425" cy="2835275"/>
          </a:xfrm>
          <a:prstGeom prst="rect">
            <a:avLst/>
          </a:prstGeom>
          <a:noFill/>
          <a:ln w="9525">
            <a:noFill/>
            <a:miter lim="800000"/>
            <a:headEnd/>
            <a:tailEnd/>
          </a:ln>
        </p:spPr>
      </p:pic>
      <p:graphicFrame>
        <p:nvGraphicFramePr>
          <p:cNvPr id="18468" name="Group 36"/>
          <p:cNvGraphicFramePr>
            <a:graphicFrameLocks noGrp="1"/>
          </p:cNvGraphicFramePr>
          <p:nvPr/>
        </p:nvGraphicFramePr>
        <p:xfrm>
          <a:off x="395288" y="2492375"/>
          <a:ext cx="4357687" cy="2720975"/>
        </p:xfrm>
        <a:graphic>
          <a:graphicData uri="http://schemas.openxmlformats.org/drawingml/2006/table">
            <a:tbl>
              <a:tblPr/>
              <a:tblGrid>
                <a:gridCol w="1089025"/>
                <a:gridCol w="1089025"/>
                <a:gridCol w="1090612"/>
                <a:gridCol w="1089025"/>
              </a:tblGrid>
              <a:tr h="35560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730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Nº</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ALTERNATIVA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FRECUENCIA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SI</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384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96,00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NO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100,00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730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730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650" y="1196975"/>
            <a:ext cx="7772400" cy="1143000"/>
          </a:xfrm>
        </p:spPr>
        <p:txBody>
          <a:bodyPr>
            <a:normAutofit/>
          </a:bodyPr>
          <a:lstStyle/>
          <a:p>
            <a:pPr algn="ctr"/>
            <a:r>
              <a:rPr lang="es-EC" sz="2800" b="1" smtClean="0">
                <a:solidFill>
                  <a:schemeClr val="folHlink"/>
                </a:solidFill>
              </a:rPr>
              <a:t>2. ¿De las siguientes marcas de agua purificada, cual de ellas ha consumido?</a:t>
            </a:r>
            <a:r>
              <a:rPr lang="es-ES" sz="3600" b="1" smtClean="0">
                <a:solidFill>
                  <a:schemeClr val="folHlink"/>
                </a:solidFill>
              </a:rPr>
              <a:t/>
            </a:r>
            <a:br>
              <a:rPr lang="es-ES" sz="3600" b="1" smtClean="0">
                <a:solidFill>
                  <a:schemeClr val="folHlink"/>
                </a:solidFill>
              </a:rPr>
            </a:br>
            <a:endParaRPr lang="es-ES" sz="3600" b="1" smtClean="0">
              <a:solidFill>
                <a:schemeClr val="folHlink"/>
              </a:solidFill>
            </a:endParaRPr>
          </a:p>
        </p:txBody>
      </p:sp>
      <p:sp>
        <p:nvSpPr>
          <p:cNvPr id="19459" name="2 Marcador de contenido"/>
          <p:cNvSpPr>
            <a:spLocks noGrp="1"/>
          </p:cNvSpPr>
          <p:nvPr>
            <p:ph sz="quarter" idx="1"/>
          </p:nvPr>
        </p:nvSpPr>
        <p:spPr>
          <a:xfrm>
            <a:off x="900113" y="1484313"/>
            <a:ext cx="7772400" cy="4572000"/>
          </a:xfrm>
        </p:spPr>
        <p:txBody>
          <a:bodyPr/>
          <a:lstStyle/>
          <a:p>
            <a:endParaRPr lang="es-ES" smtClean="0"/>
          </a:p>
        </p:txBody>
      </p:sp>
      <p:pic>
        <p:nvPicPr>
          <p:cNvPr id="19460" name="Imagen 2"/>
          <p:cNvPicPr>
            <a:picLocks noChangeArrowheads="1"/>
          </p:cNvPicPr>
          <p:nvPr/>
        </p:nvPicPr>
        <p:blipFill>
          <a:blip r:embed="rId3"/>
          <a:srcRect/>
          <a:stretch>
            <a:fillRect/>
          </a:stretch>
        </p:blipFill>
        <p:spPr bwMode="auto">
          <a:xfrm>
            <a:off x="5076825" y="2997200"/>
            <a:ext cx="3762375" cy="2695575"/>
          </a:xfrm>
          <a:prstGeom prst="rect">
            <a:avLst/>
          </a:prstGeom>
          <a:noFill/>
          <a:ln w="9525">
            <a:noFill/>
            <a:miter lim="800000"/>
            <a:headEnd/>
            <a:tailEnd/>
          </a:ln>
        </p:spPr>
      </p:pic>
      <p:graphicFrame>
        <p:nvGraphicFramePr>
          <p:cNvPr id="6" name="5 Tabla"/>
          <p:cNvGraphicFramePr>
            <a:graphicFrameLocks noGrp="1"/>
          </p:cNvGraphicFramePr>
          <p:nvPr/>
        </p:nvGraphicFramePr>
        <p:xfrm>
          <a:off x="323850" y="3068638"/>
          <a:ext cx="4429125" cy="2643187"/>
        </p:xfrm>
        <a:graphic>
          <a:graphicData uri="http://schemas.openxmlformats.org/drawingml/2006/table">
            <a:tbl>
              <a:tblPr/>
              <a:tblGrid>
                <a:gridCol w="1106488"/>
                <a:gridCol w="1108075"/>
                <a:gridCol w="1106487"/>
                <a:gridCol w="1108075"/>
              </a:tblGrid>
              <a:tr h="1635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3813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Nº</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ALTERNATIVA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FRECUENCIAS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CRYSTALINA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87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22,66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LAS ROCAS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68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17,71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PURE WATER</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57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14,84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COLINAS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9,90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MANANTIAL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112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29,17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AGUA RICA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5,73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OTRAS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384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100,00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510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1635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1635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0113" y="260350"/>
            <a:ext cx="7772400" cy="1143000"/>
          </a:xfrm>
        </p:spPr>
        <p:txBody>
          <a:bodyPr>
            <a:normAutofit/>
          </a:bodyPr>
          <a:lstStyle/>
          <a:p>
            <a:pPr algn="ctr"/>
            <a:r>
              <a:rPr lang="es-ES" sz="3600" b="1" smtClean="0"/>
              <a:t/>
            </a:r>
            <a:br>
              <a:rPr lang="es-ES" sz="3600" b="1" smtClean="0"/>
            </a:br>
            <a:r>
              <a:rPr lang="es-ES_tradnl" sz="2800" b="1" smtClean="0">
                <a:solidFill>
                  <a:schemeClr val="folHlink"/>
                </a:solidFill>
              </a:rPr>
              <a:t>3. ¿Cuántos Litros de Agua Purificada consume a la semana su familia?</a:t>
            </a:r>
            <a:endParaRPr lang="es-ES" sz="2800" b="1" smtClean="0">
              <a:solidFill>
                <a:schemeClr val="folHlink"/>
              </a:solidFill>
            </a:endParaRPr>
          </a:p>
        </p:txBody>
      </p:sp>
      <p:sp>
        <p:nvSpPr>
          <p:cNvPr id="20483" name="2 Marcador de contenido"/>
          <p:cNvSpPr>
            <a:spLocks noGrp="1"/>
          </p:cNvSpPr>
          <p:nvPr>
            <p:ph sz="quarter" idx="1"/>
          </p:nvPr>
        </p:nvSpPr>
        <p:spPr/>
        <p:txBody>
          <a:bodyPr/>
          <a:lstStyle/>
          <a:p>
            <a:pPr>
              <a:buFont typeface="Wingdings 2" pitchFamily="18" charset="2"/>
              <a:buNone/>
            </a:pPr>
            <a:endParaRPr lang="es-ES" smtClean="0"/>
          </a:p>
        </p:txBody>
      </p:sp>
      <p:pic>
        <p:nvPicPr>
          <p:cNvPr id="20484" name="4 Imagen" descr="clip_image002.gif"/>
          <p:cNvPicPr>
            <a:picLocks noChangeAspect="1"/>
          </p:cNvPicPr>
          <p:nvPr/>
        </p:nvPicPr>
        <p:blipFill>
          <a:blip r:embed="rId2"/>
          <a:srcRect/>
          <a:stretch>
            <a:fillRect/>
          </a:stretch>
        </p:blipFill>
        <p:spPr bwMode="auto">
          <a:xfrm>
            <a:off x="4859338" y="2636838"/>
            <a:ext cx="3810000" cy="2647950"/>
          </a:xfrm>
          <a:prstGeom prst="rect">
            <a:avLst/>
          </a:prstGeom>
          <a:noFill/>
          <a:ln w="9525">
            <a:noFill/>
            <a:miter lim="800000"/>
            <a:headEnd/>
            <a:tailEnd/>
          </a:ln>
        </p:spPr>
      </p:pic>
      <p:graphicFrame>
        <p:nvGraphicFramePr>
          <p:cNvPr id="6" name="5 Tabla"/>
          <p:cNvGraphicFramePr>
            <a:graphicFrameLocks noGrp="1"/>
          </p:cNvGraphicFramePr>
          <p:nvPr/>
        </p:nvGraphicFramePr>
        <p:xfrm>
          <a:off x="684213" y="2565400"/>
          <a:ext cx="3857625" cy="2643188"/>
        </p:xfrm>
        <a:graphic>
          <a:graphicData uri="http://schemas.openxmlformats.org/drawingml/2006/table">
            <a:tbl>
              <a:tblPr/>
              <a:tblGrid>
                <a:gridCol w="338137"/>
                <a:gridCol w="1381125"/>
                <a:gridCol w="1443038"/>
                <a:gridCol w="695325"/>
              </a:tblGrid>
              <a:tr h="18732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5083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1746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Nº</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ALTERNATIVA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FRECUENCIAS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½ - 20 LIT.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124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32,29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21 - 40 LIT.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92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23,96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41- 60 LIT.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60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15,63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61- 80 LIT.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11,46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81- 100 LIT.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9,11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101 - 120 LIT.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7,55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OTROS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384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100,00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1762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17462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813" y="1143000"/>
            <a:ext cx="7772400" cy="642938"/>
          </a:xfrm>
        </p:spPr>
        <p:txBody>
          <a:bodyPr>
            <a:normAutofit/>
          </a:bodyPr>
          <a:lstStyle/>
          <a:p>
            <a:pPr algn="ctr"/>
            <a:r>
              <a:rPr lang="es-ES_tradnl" sz="1400" b="1" smtClean="0">
                <a:solidFill>
                  <a:schemeClr val="folHlink"/>
                </a:solidFill>
              </a:rPr>
              <a:t>4. ¿Indique el lugar donde adquiere este producto, señale con una (x) la alternativa correcta?</a:t>
            </a:r>
            <a:r>
              <a:rPr lang="es-ES" sz="1400" b="1" smtClean="0">
                <a:solidFill>
                  <a:schemeClr val="folHlink"/>
                </a:solidFill>
              </a:rPr>
              <a:t/>
            </a:r>
            <a:br>
              <a:rPr lang="es-ES" sz="1400" b="1" smtClean="0">
                <a:solidFill>
                  <a:schemeClr val="folHlink"/>
                </a:solidFill>
              </a:rPr>
            </a:br>
            <a:endParaRPr lang="es-ES" sz="1400" b="1" smtClean="0">
              <a:solidFill>
                <a:schemeClr val="folHlink"/>
              </a:solidFill>
            </a:endParaRPr>
          </a:p>
        </p:txBody>
      </p:sp>
      <p:sp>
        <p:nvSpPr>
          <p:cNvPr id="21507" name="2 Marcador de contenido"/>
          <p:cNvSpPr>
            <a:spLocks noGrp="1"/>
          </p:cNvSpPr>
          <p:nvPr>
            <p:ph sz="quarter" idx="1"/>
          </p:nvPr>
        </p:nvSpPr>
        <p:spPr>
          <a:xfrm>
            <a:off x="500063" y="1447800"/>
            <a:ext cx="8186737" cy="4572000"/>
          </a:xfrm>
        </p:spPr>
        <p:txBody>
          <a:bodyPr/>
          <a:lstStyle/>
          <a:p>
            <a:endParaRPr lang="es-ES" sz="2000" b="1" smtClean="0"/>
          </a:p>
          <a:p>
            <a:pPr>
              <a:buFont typeface="Wingdings 2" pitchFamily="18" charset="2"/>
              <a:buNone/>
            </a:pPr>
            <a:endParaRPr lang="es-ES" smtClean="0"/>
          </a:p>
        </p:txBody>
      </p:sp>
      <p:pic>
        <p:nvPicPr>
          <p:cNvPr id="21508" name="Imagen 4"/>
          <p:cNvPicPr>
            <a:picLocks noChangeArrowheads="1"/>
          </p:cNvPicPr>
          <p:nvPr/>
        </p:nvPicPr>
        <p:blipFill>
          <a:blip r:embed="rId2"/>
          <a:srcRect/>
          <a:stretch>
            <a:fillRect/>
          </a:stretch>
        </p:blipFill>
        <p:spPr bwMode="auto">
          <a:xfrm>
            <a:off x="5003800" y="2133600"/>
            <a:ext cx="3781425" cy="3049588"/>
          </a:xfrm>
          <a:prstGeom prst="rect">
            <a:avLst/>
          </a:prstGeom>
          <a:noFill/>
          <a:ln w="9525">
            <a:noFill/>
            <a:miter lim="800000"/>
            <a:headEnd/>
            <a:tailEnd/>
          </a:ln>
        </p:spPr>
      </p:pic>
      <p:graphicFrame>
        <p:nvGraphicFramePr>
          <p:cNvPr id="5" name="4 Tabla"/>
          <p:cNvGraphicFramePr>
            <a:graphicFrameLocks noGrp="1"/>
          </p:cNvGraphicFramePr>
          <p:nvPr/>
        </p:nvGraphicFramePr>
        <p:xfrm>
          <a:off x="468313" y="2492375"/>
          <a:ext cx="4357687" cy="2643188"/>
        </p:xfrm>
        <a:graphic>
          <a:graphicData uri="http://schemas.openxmlformats.org/drawingml/2006/table">
            <a:tbl>
              <a:tblPr/>
              <a:tblGrid>
                <a:gridCol w="363537"/>
                <a:gridCol w="1693863"/>
                <a:gridCol w="1550987"/>
                <a:gridCol w="749300"/>
              </a:tblGrid>
              <a:tr h="25400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1273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54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Nº</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ALTERNATIVA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FRECUENCIAS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TIENDAS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238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61,98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COMISARIATOS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3,39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REPARTIDORES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133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34,64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OTROS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Times New Roman" pitchFamily="18" charset="0"/>
                        </a:rPr>
                        <a:t>384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Times New Roman" pitchFamily="18" charset="0"/>
                        </a:rPr>
                        <a:t>100,00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5400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contenido"/>
          <p:cNvSpPr>
            <a:spLocks noGrp="1"/>
          </p:cNvSpPr>
          <p:nvPr>
            <p:ph sz="quarter" idx="1"/>
          </p:nvPr>
        </p:nvSpPr>
        <p:spPr>
          <a:xfrm>
            <a:off x="755650" y="2420938"/>
            <a:ext cx="7772400" cy="2592387"/>
          </a:xfrm>
        </p:spPr>
        <p:txBody>
          <a:bodyPr/>
          <a:lstStyle/>
          <a:p>
            <a:pPr algn="ctr"/>
            <a:r>
              <a:rPr lang="es-ES" sz="8000" b="1" smtClean="0">
                <a:solidFill>
                  <a:schemeClr val="folHlink"/>
                </a:solidFill>
              </a:rPr>
              <a:t>CAPITULO I</a:t>
            </a:r>
            <a:r>
              <a:rPr lang="es-ES" sz="6600" b="1" smtClean="0">
                <a:solidFill>
                  <a:srgbClr val="0070C0"/>
                </a:solidFill>
              </a:rPr>
              <a:t>  </a:t>
            </a:r>
            <a:endParaRPr lang="es-ES" sz="6600" smtClean="0">
              <a:solidFill>
                <a:srgbClr val="0070C0"/>
              </a:solidFill>
            </a:endParaRPr>
          </a:p>
          <a:p>
            <a:pPr algn="ctr"/>
            <a:endParaRPr lang="es-E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785813" y="1214438"/>
            <a:ext cx="7772400" cy="1143000"/>
          </a:xfrm>
        </p:spPr>
        <p:txBody>
          <a:bodyPr/>
          <a:lstStyle/>
          <a:p>
            <a:pPr algn="ctr"/>
            <a:r>
              <a:rPr lang="es-ES_tradnl" sz="2000" b="1" smtClean="0">
                <a:solidFill>
                  <a:schemeClr val="folHlink"/>
                </a:solidFill>
              </a:rPr>
              <a:t>5. ¿En Qué tipo de presentación adquiere usted este producto, señale con una (x) la respuesta elegida?</a:t>
            </a:r>
            <a:r>
              <a:rPr lang="es-ES_tradnl" sz="2000" b="1" smtClean="0"/>
              <a:t/>
            </a:r>
            <a:br>
              <a:rPr lang="es-ES_tradnl" sz="2000" b="1" smtClean="0"/>
            </a:br>
            <a:r>
              <a:rPr lang="es-ES" sz="2000" b="1" smtClean="0"/>
              <a:t/>
            </a:r>
            <a:br>
              <a:rPr lang="es-ES" sz="2000" b="1" smtClean="0"/>
            </a:br>
            <a:endParaRPr lang="es-ES" sz="2000" b="1" smtClean="0"/>
          </a:p>
        </p:txBody>
      </p:sp>
      <p:sp>
        <p:nvSpPr>
          <p:cNvPr id="22531" name="2 Marcador de contenido"/>
          <p:cNvSpPr>
            <a:spLocks noGrp="1"/>
          </p:cNvSpPr>
          <p:nvPr>
            <p:ph sz="quarter" idx="1"/>
          </p:nvPr>
        </p:nvSpPr>
        <p:spPr>
          <a:xfrm>
            <a:off x="5257800" y="7245350"/>
            <a:ext cx="7772400" cy="2124075"/>
          </a:xfrm>
        </p:spPr>
        <p:txBody>
          <a:bodyPr/>
          <a:lstStyle/>
          <a:p>
            <a:endParaRPr lang="es-ES" smtClean="0"/>
          </a:p>
        </p:txBody>
      </p:sp>
      <p:pic>
        <p:nvPicPr>
          <p:cNvPr id="22532" name="Imagen 5"/>
          <p:cNvPicPr>
            <a:picLocks noChangeArrowheads="1"/>
          </p:cNvPicPr>
          <p:nvPr/>
        </p:nvPicPr>
        <p:blipFill>
          <a:blip r:embed="rId3"/>
          <a:srcRect/>
          <a:stretch>
            <a:fillRect/>
          </a:stretch>
        </p:blipFill>
        <p:spPr bwMode="auto">
          <a:xfrm>
            <a:off x="4932363" y="2924175"/>
            <a:ext cx="3781425" cy="2724150"/>
          </a:xfrm>
          <a:prstGeom prst="rect">
            <a:avLst/>
          </a:prstGeom>
          <a:noFill/>
          <a:ln w="9525">
            <a:noFill/>
            <a:miter lim="800000"/>
            <a:headEnd/>
            <a:tailEnd/>
          </a:ln>
        </p:spPr>
      </p:pic>
      <p:graphicFrame>
        <p:nvGraphicFramePr>
          <p:cNvPr id="22579" name="Group 51"/>
          <p:cNvGraphicFramePr>
            <a:graphicFrameLocks noGrp="1"/>
          </p:cNvGraphicFramePr>
          <p:nvPr/>
        </p:nvGraphicFramePr>
        <p:xfrm>
          <a:off x="611188" y="2492375"/>
          <a:ext cx="4286250" cy="3278188"/>
        </p:xfrm>
        <a:graphic>
          <a:graphicData uri="http://schemas.openxmlformats.org/drawingml/2006/table">
            <a:tbl>
              <a:tblPr/>
              <a:tblGrid>
                <a:gridCol w="288925"/>
                <a:gridCol w="1543050"/>
                <a:gridCol w="1436687"/>
                <a:gridCol w="1017588"/>
              </a:tblGrid>
              <a:tr h="2778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333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70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Nº</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ALTERNATIVA</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FRECUENCIAS</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s-E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1</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BIDÓN (20 LIT.)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96</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25,00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2</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GALÓN (5 LIT.)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53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13,80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FUNDA ( 4 LIT.)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73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19,01</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4</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BOTELLA (</a:t>
                      </a:r>
                      <a:r>
                        <a:rPr kumimoji="0" lang="es-ES" sz="1600" b="0" i="0" u="none" strike="noStrike" cap="none" normalizeH="0" baseline="0" smtClean="0">
                          <a:ln>
                            <a:noFill/>
                          </a:ln>
                          <a:solidFill>
                            <a:schemeClr val="tx1"/>
                          </a:solidFill>
                          <a:effectLst/>
                          <a:latin typeface="Book Antiqua" pitchFamily="18" charset="0"/>
                          <a:cs typeface="Times New Roman" pitchFamily="18" charset="0"/>
                        </a:rPr>
                        <a:t>½</a:t>
                      </a: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 LIT.)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96</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25,00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FUNDA (½ LIT.)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66</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17,19</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TOTAL</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cs typeface="Times New Roman" pitchFamily="18" charset="0"/>
                        </a:rPr>
                        <a:t>384</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Times New Roman" pitchFamily="18" charset="0"/>
                          <a:cs typeface="Times New Roman" pitchFamily="18" charset="0"/>
                        </a:rPr>
                        <a:t>100,00</a:t>
                      </a:r>
                      <a:endParaRPr kumimoji="0" lang="es-E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701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22580" name="Object 52"/>
          <p:cNvGraphicFramePr>
            <a:graphicFrameLocks noChangeAspect="1"/>
          </p:cNvGraphicFramePr>
          <p:nvPr/>
        </p:nvGraphicFramePr>
        <p:xfrm>
          <a:off x="8101013" y="1628775"/>
          <a:ext cx="6096000" cy="4067175"/>
        </p:xfrm>
        <a:graphic>
          <a:graphicData uri="http://schemas.openxmlformats.org/presentationml/2006/ole">
            <p:oleObj spid="_x0000_s22580" name="Gráfico" r:id="rId4" imgW="6096000" imgH="4067251" progId="MSGraph.Chart.8">
              <p:embed followColorScheme="full"/>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88" y="214313"/>
            <a:ext cx="7772400" cy="1143000"/>
          </a:xfrm>
        </p:spPr>
        <p:txBody>
          <a:bodyPr>
            <a:normAutofit/>
          </a:bodyPr>
          <a:lstStyle/>
          <a:p>
            <a:pPr algn="ctr"/>
            <a:r>
              <a:rPr lang="es-ES_tradnl" sz="2000" b="1" smtClean="0">
                <a:solidFill>
                  <a:schemeClr val="folHlink"/>
                </a:solidFill>
              </a:rPr>
              <a:t>6. ¿Cuál es la característica más importante que usted toma en cuenta al momento de comprar agua purificada?</a:t>
            </a:r>
            <a:r>
              <a:rPr lang="es-ES" sz="2000" b="1" smtClean="0">
                <a:solidFill>
                  <a:schemeClr val="folHlink"/>
                </a:solidFill>
              </a:rPr>
              <a:t/>
            </a:r>
            <a:br>
              <a:rPr lang="es-ES" sz="2000" b="1" smtClean="0">
                <a:solidFill>
                  <a:schemeClr val="folHlink"/>
                </a:solidFill>
              </a:rPr>
            </a:br>
            <a:endParaRPr lang="es-ES" sz="2000" b="1" smtClean="0">
              <a:solidFill>
                <a:schemeClr val="folHlink"/>
              </a:solidFill>
            </a:endParaRPr>
          </a:p>
        </p:txBody>
      </p:sp>
      <p:sp>
        <p:nvSpPr>
          <p:cNvPr id="23555" name="2 Marcador de contenido"/>
          <p:cNvSpPr>
            <a:spLocks noGrp="1"/>
          </p:cNvSpPr>
          <p:nvPr>
            <p:ph sz="quarter" idx="1"/>
          </p:nvPr>
        </p:nvSpPr>
        <p:spPr>
          <a:xfrm>
            <a:off x="857250" y="1143000"/>
            <a:ext cx="7772400" cy="1338263"/>
          </a:xfrm>
        </p:spPr>
        <p:txBody>
          <a:bodyPr/>
          <a:lstStyle/>
          <a:p>
            <a:endParaRPr lang="es-ES" sz="1800" b="1" smtClean="0"/>
          </a:p>
          <a:p>
            <a:endParaRPr lang="es-ES" smtClean="0"/>
          </a:p>
        </p:txBody>
      </p:sp>
      <p:pic>
        <p:nvPicPr>
          <p:cNvPr id="23556" name="Imagen 6"/>
          <p:cNvPicPr>
            <a:picLocks noChangeArrowheads="1"/>
          </p:cNvPicPr>
          <p:nvPr/>
        </p:nvPicPr>
        <p:blipFill>
          <a:blip r:embed="rId2"/>
          <a:srcRect/>
          <a:stretch>
            <a:fillRect/>
          </a:stretch>
        </p:blipFill>
        <p:spPr bwMode="auto">
          <a:xfrm>
            <a:off x="5003800" y="1844675"/>
            <a:ext cx="3762375" cy="3105150"/>
          </a:xfrm>
          <a:prstGeom prst="rect">
            <a:avLst/>
          </a:prstGeom>
          <a:noFill/>
          <a:ln w="9525">
            <a:noFill/>
            <a:miter lim="800000"/>
            <a:headEnd/>
            <a:tailEnd/>
          </a:ln>
        </p:spPr>
      </p:pic>
      <p:graphicFrame>
        <p:nvGraphicFramePr>
          <p:cNvPr id="5" name="4 Tabla"/>
          <p:cNvGraphicFramePr>
            <a:graphicFrameLocks noGrp="1"/>
          </p:cNvGraphicFramePr>
          <p:nvPr/>
        </p:nvGraphicFramePr>
        <p:xfrm>
          <a:off x="611188" y="1557338"/>
          <a:ext cx="4143375" cy="3440112"/>
        </p:xfrm>
        <a:graphic>
          <a:graphicData uri="http://schemas.openxmlformats.org/drawingml/2006/table">
            <a:tbl>
              <a:tblPr/>
              <a:tblGrid>
                <a:gridCol w="249237"/>
                <a:gridCol w="1343025"/>
                <a:gridCol w="1239838"/>
                <a:gridCol w="1311275"/>
              </a:tblGrid>
              <a:tr h="23336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4381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15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Nº</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ALTERNATIVA</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 FRECUENCIAS</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63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PRECIO</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80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20,83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2</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CALIDAD</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109</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28,39</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63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CANTIDAD</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46</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11,98</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4</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SABOR</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45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11,72</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63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PRECIO Y CALIDAD</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75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19,53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6</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CALIDAD Y CANTIDAD</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19</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4,95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7</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PRECIO Y CANTIDAD</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2,60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637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TOTAL</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384</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100,00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04788">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400" b="1" smtClean="0">
                <a:solidFill>
                  <a:schemeClr val="folHlink"/>
                </a:solidFill>
              </a:rPr>
              <a:t>7. ¿A que precio adquiere usted el producto?</a:t>
            </a:r>
            <a:r>
              <a:rPr lang="es-ES" sz="2400" b="1" smtClean="0">
                <a:solidFill>
                  <a:schemeClr val="folHlink"/>
                </a:solidFill>
              </a:rPr>
              <a:t/>
            </a:r>
            <a:br>
              <a:rPr lang="es-ES" sz="2400" b="1" smtClean="0">
                <a:solidFill>
                  <a:schemeClr val="folHlink"/>
                </a:solidFill>
              </a:rPr>
            </a:br>
            <a:endParaRPr lang="es-ES" sz="2400" b="1" smtClean="0">
              <a:solidFill>
                <a:schemeClr val="folHlink"/>
              </a:solidFill>
            </a:endParaRPr>
          </a:p>
        </p:txBody>
      </p:sp>
      <p:sp>
        <p:nvSpPr>
          <p:cNvPr id="24579" name="2 Marcador de contenido"/>
          <p:cNvSpPr>
            <a:spLocks noGrp="1"/>
          </p:cNvSpPr>
          <p:nvPr>
            <p:ph sz="quarter" idx="1"/>
          </p:nvPr>
        </p:nvSpPr>
        <p:spPr>
          <a:xfrm>
            <a:off x="900113" y="908050"/>
            <a:ext cx="7772400" cy="2071688"/>
          </a:xfrm>
        </p:spPr>
        <p:txBody>
          <a:bodyPr/>
          <a:lstStyle/>
          <a:p>
            <a:endParaRPr lang="es-ES" sz="1600" smtClean="0">
              <a:latin typeface="Arial" charset="0"/>
              <a:cs typeface="Arial" charset="0"/>
            </a:endParaRPr>
          </a:p>
          <a:p>
            <a:endParaRPr lang="es-ES" smtClean="0"/>
          </a:p>
        </p:txBody>
      </p:sp>
      <p:graphicFrame>
        <p:nvGraphicFramePr>
          <p:cNvPr id="4" name="3 Tabla"/>
          <p:cNvGraphicFramePr>
            <a:graphicFrameLocks noGrp="1"/>
          </p:cNvGraphicFramePr>
          <p:nvPr/>
        </p:nvGraphicFramePr>
        <p:xfrm>
          <a:off x="323850" y="1916113"/>
          <a:ext cx="4500563" cy="3429000"/>
        </p:xfrm>
        <a:graphic>
          <a:graphicData uri="http://schemas.openxmlformats.org/drawingml/2006/table">
            <a:tbl>
              <a:tblPr/>
              <a:tblGrid>
                <a:gridCol w="817563"/>
                <a:gridCol w="1095375"/>
                <a:gridCol w="1035050"/>
                <a:gridCol w="1036637"/>
                <a:gridCol w="515938"/>
              </a:tblGrid>
              <a:tr h="158750">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8275">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Cuadro N.7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57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Nº</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ALTERNATIVA</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VALOR $</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 FRECUENCIAS</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BIDÓN(20 LIT.)</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1,40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94</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24,48</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vMerge="1">
                  <a:txBody>
                    <a:bodyPr/>
                    <a:lstStyle/>
                    <a:p>
                      <a:endParaRPr lang="es-ES"/>
                    </a:p>
                  </a:txBody>
                  <a:tcPr/>
                </a:tc>
                <a:tc v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1,60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2</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0,52</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2</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GALÓN (5 LIT.)</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1,00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47</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12,24</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vMerge="1">
                  <a:txBody>
                    <a:bodyPr/>
                    <a:lstStyle/>
                    <a:p>
                      <a:endParaRPr lang="es-ES"/>
                    </a:p>
                  </a:txBody>
                  <a:tcPr/>
                </a:tc>
                <a:tc v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1,10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6</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1,56</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3</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FUNDA( 4 LIT.)</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0,40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68</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17,71</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vMerge="1">
                  <a:txBody>
                    <a:bodyPr/>
                    <a:lstStyle/>
                    <a:p>
                      <a:endParaRPr lang="es-ES"/>
                    </a:p>
                  </a:txBody>
                  <a:tcPr/>
                </a:tc>
                <a:tc v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0,50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5</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1,30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4</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BOTELLA(½ L)</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0,25</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93</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24,22</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vMerge="1">
                  <a:txBody>
                    <a:bodyPr/>
                    <a:lstStyle/>
                    <a:p>
                      <a:endParaRPr lang="es-ES"/>
                    </a:p>
                  </a:txBody>
                  <a:tcPr/>
                </a:tc>
                <a:tc v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0,30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3</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0,78</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5</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FUNDA(½ LIT.)</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0,15</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64</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16,67</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vMerge="1">
                  <a:txBody>
                    <a:bodyPr/>
                    <a:lstStyle/>
                    <a:p>
                      <a:endParaRPr lang="es-ES"/>
                    </a:p>
                  </a:txBody>
                  <a:tcPr/>
                </a:tc>
                <a:tc v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0,18</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2</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0,52</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TOTAL</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384</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Times New Roman" pitchFamily="18" charset="0"/>
                        </a:rPr>
                        <a:t>100,00</a:t>
                      </a:r>
                      <a:endParaRPr kumimoji="0" lang="es-E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163">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58750">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pic>
        <p:nvPicPr>
          <p:cNvPr id="24652" name="Imagen 7"/>
          <p:cNvPicPr>
            <a:picLocks noChangeArrowheads="1"/>
          </p:cNvPicPr>
          <p:nvPr/>
        </p:nvPicPr>
        <p:blipFill>
          <a:blip r:embed="rId2"/>
          <a:srcRect/>
          <a:stretch>
            <a:fillRect/>
          </a:stretch>
        </p:blipFill>
        <p:spPr bwMode="auto">
          <a:xfrm>
            <a:off x="5003800" y="1916113"/>
            <a:ext cx="3743325" cy="338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4213" y="765175"/>
            <a:ext cx="7772400" cy="1143000"/>
          </a:xfrm>
        </p:spPr>
        <p:txBody>
          <a:bodyPr>
            <a:normAutofit/>
          </a:bodyPr>
          <a:lstStyle/>
          <a:p>
            <a:pPr algn="ctr"/>
            <a:r>
              <a:rPr lang="es-ES_tradnl" sz="1800" b="1" smtClean="0">
                <a:solidFill>
                  <a:schemeClr val="folHlink"/>
                </a:solidFill>
              </a:rPr>
              <a:t>8. ¿Le gustaría que existiera una nueva planta purificadora de agua para el consumo humano en la provincia de El Oro?</a:t>
            </a:r>
            <a:r>
              <a:rPr lang="es-ES" sz="3600" b="1" smtClean="0">
                <a:solidFill>
                  <a:schemeClr val="folHlink"/>
                </a:solidFill>
              </a:rPr>
              <a:t/>
            </a:r>
            <a:br>
              <a:rPr lang="es-ES" sz="3600" b="1" smtClean="0">
                <a:solidFill>
                  <a:schemeClr val="folHlink"/>
                </a:solidFill>
              </a:rPr>
            </a:br>
            <a:endParaRPr lang="es-ES" sz="3600" b="1" smtClean="0">
              <a:solidFill>
                <a:schemeClr val="folHlink"/>
              </a:solidFill>
            </a:endParaRPr>
          </a:p>
        </p:txBody>
      </p:sp>
      <p:sp>
        <p:nvSpPr>
          <p:cNvPr id="25603" name="2 Marcador de contenido"/>
          <p:cNvSpPr>
            <a:spLocks noGrp="1"/>
          </p:cNvSpPr>
          <p:nvPr>
            <p:ph sz="quarter" idx="1"/>
          </p:nvPr>
        </p:nvSpPr>
        <p:spPr>
          <a:xfrm>
            <a:off x="571500" y="1214438"/>
            <a:ext cx="7772400" cy="981075"/>
          </a:xfrm>
        </p:spPr>
        <p:txBody>
          <a:bodyPr/>
          <a:lstStyle/>
          <a:p>
            <a:pPr marL="2057400" lvl="4"/>
            <a:endParaRPr lang="es-ES" sz="1600" smtClean="0"/>
          </a:p>
        </p:txBody>
      </p:sp>
      <p:pic>
        <p:nvPicPr>
          <p:cNvPr id="25604" name="Imagen 8"/>
          <p:cNvPicPr>
            <a:picLocks noChangeArrowheads="1"/>
          </p:cNvPicPr>
          <p:nvPr/>
        </p:nvPicPr>
        <p:blipFill>
          <a:blip r:embed="rId2"/>
          <a:srcRect/>
          <a:stretch>
            <a:fillRect/>
          </a:stretch>
        </p:blipFill>
        <p:spPr bwMode="auto">
          <a:xfrm>
            <a:off x="4932363" y="2708275"/>
            <a:ext cx="3784600" cy="2881313"/>
          </a:xfrm>
          <a:prstGeom prst="rect">
            <a:avLst/>
          </a:prstGeom>
          <a:noFill/>
          <a:ln w="9525">
            <a:noFill/>
            <a:miter lim="800000"/>
            <a:headEnd/>
            <a:tailEnd/>
          </a:ln>
        </p:spPr>
      </p:pic>
      <p:graphicFrame>
        <p:nvGraphicFramePr>
          <p:cNvPr id="5" name="4 Tabla"/>
          <p:cNvGraphicFramePr>
            <a:graphicFrameLocks noGrp="1"/>
          </p:cNvGraphicFramePr>
          <p:nvPr/>
        </p:nvGraphicFramePr>
        <p:xfrm>
          <a:off x="468313" y="2420938"/>
          <a:ext cx="4281487" cy="3500437"/>
        </p:xfrm>
        <a:graphic>
          <a:graphicData uri="http://schemas.openxmlformats.org/drawingml/2006/table">
            <a:tbl>
              <a:tblPr/>
              <a:tblGrid>
                <a:gridCol w="231775"/>
                <a:gridCol w="1238250"/>
                <a:gridCol w="1149350"/>
                <a:gridCol w="1662112"/>
              </a:tblGrid>
              <a:tr h="2571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5111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466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Nº</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ALTERNATIVA</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FRECUENCIAS</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SI</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375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97,66</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NO</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9</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2,34</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TOTAL</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384</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100</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chemeClr val="tx1"/>
                          </a:solidFill>
                          <a:effectLst/>
                          <a:latin typeface="Book Antiqua" pitchFamily="18"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079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z="1000" b="0" i="0" u="none" strike="noStrike" cap="none" normalizeH="0" baseline="0" smtClean="0">
                        <a:ln>
                          <a:noFill/>
                        </a:ln>
                        <a:solidFill>
                          <a:schemeClr val="tx1"/>
                        </a:solidFill>
                        <a:effectLst/>
                        <a:latin typeface="Book Antiqua"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0956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0113" y="1125538"/>
            <a:ext cx="7772400" cy="1143000"/>
          </a:xfrm>
        </p:spPr>
        <p:txBody>
          <a:bodyPr>
            <a:normAutofit/>
          </a:bodyPr>
          <a:lstStyle/>
          <a:p>
            <a:pPr algn="ctr"/>
            <a:r>
              <a:rPr lang="es-ES_tradnl" sz="2000" b="1" smtClean="0">
                <a:solidFill>
                  <a:schemeClr val="folHlink"/>
                </a:solidFill>
              </a:rPr>
              <a:t>9. ¿Estaría dispuesto a adquirir agua purificada de la nueva planta que se creará en nuestra provincia?</a:t>
            </a:r>
            <a:r>
              <a:rPr lang="es-ES" sz="3600" b="1" smtClean="0"/>
              <a:t/>
            </a:r>
            <a:br>
              <a:rPr lang="es-ES" sz="3600" b="1" smtClean="0"/>
            </a:br>
            <a:endParaRPr lang="es-ES" sz="3600" smtClean="0"/>
          </a:p>
        </p:txBody>
      </p:sp>
      <p:sp>
        <p:nvSpPr>
          <p:cNvPr id="26627" name="2 Marcador de contenido"/>
          <p:cNvSpPr>
            <a:spLocks noGrp="1"/>
          </p:cNvSpPr>
          <p:nvPr>
            <p:ph sz="quarter" idx="1"/>
          </p:nvPr>
        </p:nvSpPr>
        <p:spPr>
          <a:xfrm>
            <a:off x="914400" y="1447800"/>
            <a:ext cx="7772400" cy="909638"/>
          </a:xfrm>
        </p:spPr>
        <p:txBody>
          <a:bodyPr/>
          <a:lstStyle/>
          <a:p>
            <a:endParaRPr lang="es-ES" smtClean="0"/>
          </a:p>
        </p:txBody>
      </p:sp>
      <p:pic>
        <p:nvPicPr>
          <p:cNvPr id="26628" name="Imagen 9"/>
          <p:cNvPicPr>
            <a:picLocks noChangeArrowheads="1"/>
          </p:cNvPicPr>
          <p:nvPr/>
        </p:nvPicPr>
        <p:blipFill>
          <a:blip r:embed="rId2"/>
          <a:srcRect/>
          <a:stretch>
            <a:fillRect/>
          </a:stretch>
        </p:blipFill>
        <p:spPr bwMode="auto">
          <a:xfrm>
            <a:off x="5003800" y="2708275"/>
            <a:ext cx="3762375" cy="2628900"/>
          </a:xfrm>
          <a:prstGeom prst="rect">
            <a:avLst/>
          </a:prstGeom>
          <a:noFill/>
          <a:ln w="9525">
            <a:noFill/>
            <a:miter lim="800000"/>
            <a:headEnd/>
            <a:tailEnd/>
          </a:ln>
        </p:spPr>
      </p:pic>
      <p:graphicFrame>
        <p:nvGraphicFramePr>
          <p:cNvPr id="5" name="4 Tabla"/>
          <p:cNvGraphicFramePr>
            <a:graphicFrameLocks noGrp="1"/>
          </p:cNvGraphicFramePr>
          <p:nvPr/>
        </p:nvGraphicFramePr>
        <p:xfrm>
          <a:off x="611188" y="2565400"/>
          <a:ext cx="4286250" cy="2676525"/>
        </p:xfrm>
        <a:graphic>
          <a:graphicData uri="http://schemas.openxmlformats.org/drawingml/2006/table">
            <a:tbl>
              <a:tblPr/>
              <a:tblGrid>
                <a:gridCol w="254000"/>
                <a:gridCol w="1349375"/>
                <a:gridCol w="1255712"/>
                <a:gridCol w="1427163"/>
              </a:tblGrid>
              <a:tr h="2952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57308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66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Nº</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ALTERNATIVA</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FRECUENCIAS </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 </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SI</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369</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98,40</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NO</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6</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1,60</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TOTAL</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375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100</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31273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000" b="1" smtClean="0">
                <a:solidFill>
                  <a:schemeClr val="folHlink"/>
                </a:solidFill>
              </a:rPr>
              <a:t>10. ¿Qué medio de comunicación es el que más utiliza usted?</a:t>
            </a:r>
            <a:r>
              <a:rPr lang="es-ES" sz="3600" b="1" smtClean="0"/>
              <a:t/>
            </a:r>
            <a:br>
              <a:rPr lang="es-ES" sz="3600" b="1" smtClean="0"/>
            </a:br>
            <a:endParaRPr lang="es-ES" sz="3600" smtClean="0"/>
          </a:p>
        </p:txBody>
      </p:sp>
      <p:sp>
        <p:nvSpPr>
          <p:cNvPr id="27651" name="2 Marcador de contenido"/>
          <p:cNvSpPr>
            <a:spLocks noGrp="1"/>
          </p:cNvSpPr>
          <p:nvPr>
            <p:ph sz="quarter" idx="1"/>
          </p:nvPr>
        </p:nvSpPr>
        <p:spPr>
          <a:xfrm>
            <a:off x="900113" y="1628775"/>
            <a:ext cx="7772400" cy="1338263"/>
          </a:xfrm>
        </p:spPr>
        <p:txBody>
          <a:bodyPr/>
          <a:lstStyle/>
          <a:p>
            <a:endParaRPr lang="es-ES" smtClean="0"/>
          </a:p>
        </p:txBody>
      </p:sp>
      <p:pic>
        <p:nvPicPr>
          <p:cNvPr id="27652" name="Imagen 10"/>
          <p:cNvPicPr>
            <a:picLocks noChangeArrowheads="1"/>
          </p:cNvPicPr>
          <p:nvPr/>
        </p:nvPicPr>
        <p:blipFill>
          <a:blip r:embed="rId2"/>
          <a:srcRect/>
          <a:stretch>
            <a:fillRect/>
          </a:stretch>
        </p:blipFill>
        <p:spPr bwMode="auto">
          <a:xfrm>
            <a:off x="4643438" y="2420938"/>
            <a:ext cx="3790950" cy="3024187"/>
          </a:xfrm>
          <a:prstGeom prst="rect">
            <a:avLst/>
          </a:prstGeom>
          <a:noFill/>
          <a:ln w="9525">
            <a:noFill/>
            <a:miter lim="800000"/>
            <a:headEnd/>
            <a:tailEnd/>
          </a:ln>
        </p:spPr>
      </p:pic>
      <p:graphicFrame>
        <p:nvGraphicFramePr>
          <p:cNvPr id="7" name="6 Tabla"/>
          <p:cNvGraphicFramePr>
            <a:graphicFrameLocks noGrp="1"/>
          </p:cNvGraphicFramePr>
          <p:nvPr/>
        </p:nvGraphicFramePr>
        <p:xfrm>
          <a:off x="611188" y="2492375"/>
          <a:ext cx="3786187" cy="2955925"/>
        </p:xfrm>
        <a:graphic>
          <a:graphicData uri="http://schemas.openxmlformats.org/drawingml/2006/table">
            <a:tbl>
              <a:tblPr/>
              <a:tblGrid>
                <a:gridCol w="260350"/>
                <a:gridCol w="1390650"/>
                <a:gridCol w="1296987"/>
                <a:gridCol w="838200"/>
              </a:tblGrid>
              <a:tr h="24606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60350">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Cuadro N.10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46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Nº</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ALTERNATIVA</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FRECUENCIAS </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 </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TELEVISIÓN</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125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32,55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RADIO</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118</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30,73</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PRENSA ESCRITA</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102</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26,56</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4</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HOJAS VOLANTES</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6,51</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AFICHES</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14</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3,65</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TOTAL</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384</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100,00</a:t>
                      </a:r>
                      <a:endParaRPr kumimoji="0" lang="es-ES"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4606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pPr algn="ctr"/>
            <a:r>
              <a:rPr lang="en-US" sz="3600" b="1" smtClean="0">
                <a:solidFill>
                  <a:schemeClr val="folHlink"/>
                </a:solidFill>
              </a:rPr>
              <a:t>Matriz Boston Consulting Group (BCG)</a:t>
            </a:r>
            <a:endParaRPr lang="es-ES" sz="3600" b="1" smtClean="0">
              <a:solidFill>
                <a:schemeClr val="folHlink"/>
              </a:solidFill>
            </a:endParaRPr>
          </a:p>
        </p:txBody>
      </p:sp>
      <p:pic>
        <p:nvPicPr>
          <p:cNvPr id="60424" name="Imagen 1" descr="http://bp0.blogger.com/_x3l3Y7K-UQQ/R1N7AKo_-8I/AAAAAAAAAH8/9jovkrWmWvE/s1600-R/Dibujo13.bmp"/>
          <p:cNvPicPr>
            <a:picLocks noChangeArrowheads="1"/>
          </p:cNvPicPr>
          <p:nvPr>
            <p:ph type="body" sz="half" idx="1"/>
          </p:nvPr>
        </p:nvPicPr>
        <p:blipFill>
          <a:blip r:embed="rId2"/>
          <a:srcRect/>
          <a:stretch>
            <a:fillRect/>
          </a:stretch>
        </p:blipFill>
        <p:spPr>
          <a:xfrm>
            <a:off x="684213" y="1628775"/>
            <a:ext cx="4032250" cy="3960813"/>
          </a:xfrm>
        </p:spPr>
      </p:pic>
      <p:sp>
        <p:nvSpPr>
          <p:cNvPr id="60425" name="Rectangle 9"/>
          <p:cNvSpPr>
            <a:spLocks noGrp="1"/>
          </p:cNvSpPr>
          <p:nvPr>
            <p:ph type="body" sz="half" idx="2"/>
          </p:nvPr>
        </p:nvSpPr>
        <p:spPr>
          <a:xfrm>
            <a:off x="4932363" y="1989138"/>
            <a:ext cx="3810000" cy="3168650"/>
          </a:xfrm>
        </p:spPr>
        <p:txBody>
          <a:bodyPr/>
          <a:lstStyle/>
          <a:p>
            <a:r>
              <a:rPr lang="es-ES" sz="2200" b="1" smtClean="0"/>
              <a:t>El Bidón.</a:t>
            </a:r>
            <a:r>
              <a:rPr lang="es-ES" sz="2200" smtClean="0"/>
              <a:t> sería considerado como nuestro producto estrella </a:t>
            </a:r>
          </a:p>
          <a:p>
            <a:r>
              <a:rPr lang="es-ES" sz="2200" b="1" smtClean="0"/>
              <a:t>La botella ½Lt.</a:t>
            </a:r>
            <a:r>
              <a:rPr lang="es-ES" sz="2200" smtClean="0"/>
              <a:t> seria nuestro producto vaca </a:t>
            </a:r>
          </a:p>
          <a:p>
            <a:r>
              <a:rPr lang="es-ES" sz="2200" b="1" smtClean="0"/>
              <a:t>Funda de 4lts</a:t>
            </a:r>
            <a:r>
              <a:rPr lang="es-ES" sz="2200" smtClean="0"/>
              <a:t>. sería nuestro producto dilema (producto pregunta)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p:txBody>
          <a:bodyPr/>
          <a:lstStyle/>
          <a:p>
            <a:r>
              <a:rPr lang="es-ES" b="1" smtClean="0">
                <a:solidFill>
                  <a:schemeClr val="folHlink"/>
                </a:solidFill>
              </a:rPr>
              <a:t>MATRIZ IMPLICACIÓN</a:t>
            </a:r>
          </a:p>
        </p:txBody>
      </p:sp>
      <p:sp>
        <p:nvSpPr>
          <p:cNvPr id="109571" name="Rectangle 3"/>
          <p:cNvSpPr>
            <a:spLocks noGrp="1"/>
          </p:cNvSpPr>
          <p:nvPr>
            <p:ph type="body" idx="1"/>
          </p:nvPr>
        </p:nvSpPr>
        <p:spPr/>
        <p:txBody>
          <a:bodyPr/>
          <a:lstStyle/>
          <a:p>
            <a:endParaRPr lang="es-ES" smtClean="0"/>
          </a:p>
        </p:txBody>
      </p:sp>
      <p:pic>
        <p:nvPicPr>
          <p:cNvPr id="109883" name="Rectangle 57"/>
          <p:cNvPicPr>
            <a:picLocks noChangeArrowheads="1"/>
          </p:cNvPicPr>
          <p:nvPr/>
        </p:nvPicPr>
        <p:blipFill>
          <a:blip r:embed="rId2"/>
          <a:srcRect/>
          <a:stretch>
            <a:fillRect/>
          </a:stretch>
        </p:blipFill>
        <p:spPr bwMode="auto">
          <a:xfrm>
            <a:off x="1116013" y="2708275"/>
            <a:ext cx="287337" cy="2160588"/>
          </a:xfrm>
          <a:prstGeom prst="rect">
            <a:avLst/>
          </a:prstGeom>
          <a:noFill/>
        </p:spPr>
      </p:pic>
      <p:pic>
        <p:nvPicPr>
          <p:cNvPr id="109881" name="Rectangle 51"/>
          <p:cNvPicPr>
            <a:picLocks noChangeArrowheads="1"/>
          </p:cNvPicPr>
          <p:nvPr/>
        </p:nvPicPr>
        <p:blipFill>
          <a:blip r:embed="rId3"/>
          <a:srcRect/>
          <a:stretch>
            <a:fillRect/>
          </a:stretch>
        </p:blipFill>
        <p:spPr bwMode="auto">
          <a:xfrm>
            <a:off x="1692275" y="2636838"/>
            <a:ext cx="358775" cy="812800"/>
          </a:xfrm>
          <a:prstGeom prst="rect">
            <a:avLst/>
          </a:prstGeom>
          <a:noFill/>
        </p:spPr>
      </p:pic>
      <p:pic>
        <p:nvPicPr>
          <p:cNvPr id="109882" name="Imagen 82"/>
          <p:cNvPicPr>
            <a:picLocks noChangeArrowheads="1"/>
          </p:cNvPicPr>
          <p:nvPr/>
        </p:nvPicPr>
        <p:blipFill>
          <a:blip r:embed="rId4"/>
          <a:srcRect/>
          <a:stretch>
            <a:fillRect/>
          </a:stretch>
        </p:blipFill>
        <p:spPr bwMode="auto">
          <a:xfrm>
            <a:off x="1619250" y="4076700"/>
            <a:ext cx="360363" cy="865188"/>
          </a:xfrm>
          <a:prstGeom prst="rect">
            <a:avLst/>
          </a:prstGeom>
          <a:noFill/>
        </p:spPr>
      </p:pic>
      <p:sp>
        <p:nvSpPr>
          <p:cNvPr id="109884" name="Rectangle 316"/>
          <p:cNvSpPr>
            <a:spLocks noChangeArrowheads="1"/>
          </p:cNvSpPr>
          <p:nvPr/>
        </p:nvSpPr>
        <p:spPr bwMode="auto">
          <a:xfrm>
            <a:off x="0" y="1476375"/>
            <a:ext cx="9144000" cy="0"/>
          </a:xfrm>
          <a:prstGeom prst="rect">
            <a:avLst/>
          </a:prstGeom>
          <a:noFill/>
          <a:ln w="9525">
            <a:noFill/>
            <a:miter lim="800000"/>
            <a:headEnd/>
            <a:tailEnd/>
          </a:ln>
          <a:effectLst/>
        </p:spPr>
        <p:txBody>
          <a:bodyPr wrap="none" anchor="ctr">
            <a:spAutoFit/>
          </a:bodyPr>
          <a:lstStyle/>
          <a:p>
            <a:pPr algn="l"/>
            <a:endParaRPr lang="es-ES">
              <a:latin typeface="Georgia" pitchFamily="18" charset="0"/>
            </a:endParaRPr>
          </a:p>
        </p:txBody>
      </p:sp>
      <p:sp>
        <p:nvSpPr>
          <p:cNvPr id="109885" name="Rectangle 317"/>
          <p:cNvSpPr>
            <a:spLocks noChangeArrowheads="1"/>
          </p:cNvSpPr>
          <p:nvPr/>
        </p:nvSpPr>
        <p:spPr bwMode="auto">
          <a:xfrm>
            <a:off x="0" y="1476375"/>
            <a:ext cx="781050" cy="0"/>
          </a:xfrm>
          <a:prstGeom prst="rect">
            <a:avLst/>
          </a:prstGeom>
          <a:noFill/>
          <a:ln w="9525">
            <a:noFill/>
            <a:miter lim="800000"/>
            <a:headEnd/>
            <a:tailEnd/>
          </a:ln>
          <a:effectLst/>
        </p:spPr>
        <p:txBody>
          <a:bodyPr wrap="none" anchor="b">
            <a:spAutoFit/>
          </a:bodyPr>
          <a:lstStyle/>
          <a:p>
            <a:endParaRPr lang="es-ES"/>
          </a:p>
        </p:txBody>
      </p:sp>
      <p:graphicFrame>
        <p:nvGraphicFramePr>
          <p:cNvPr id="110005" name="Group 437"/>
          <p:cNvGraphicFramePr>
            <a:graphicFrameLocks noGrp="1"/>
          </p:cNvGraphicFramePr>
          <p:nvPr/>
        </p:nvGraphicFramePr>
        <p:xfrm>
          <a:off x="2195513" y="1773238"/>
          <a:ext cx="4141787" cy="4043362"/>
        </p:xfrm>
        <a:graphic>
          <a:graphicData uri="http://schemas.openxmlformats.org/drawingml/2006/table">
            <a:tbl>
              <a:tblPr/>
              <a:tblGrid>
                <a:gridCol w="781050"/>
                <a:gridCol w="1282700"/>
                <a:gridCol w="208280"/>
                <a:gridCol w="1712913"/>
                <a:gridCol w="208280"/>
              </a:tblGrid>
              <a:tr h="171450">
                <a:tc rowSpan="9">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b" horzOverflow="overflow">
                    <a:lnL cap="flat">
                      <a:noFill/>
                    </a:lnL>
                    <a:lnR>
                      <a:noFill/>
                    </a:lnR>
                    <a:lnT cap="flat">
                      <a:noFill/>
                    </a:lnT>
                    <a:lnB cap="flat">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Times New Roman" pitchFamily="18" charset="0"/>
                        </a:rPr>
                        <a:t/>
                      </a:r>
                      <a:br>
                        <a:rPr kumimoji="0" lang="es-ES" sz="1000" b="0" i="0" u="none" strike="noStrike" cap="none" normalizeH="0" baseline="0" smtClean="0">
                          <a:ln>
                            <a:noFill/>
                          </a:ln>
                          <a:solidFill>
                            <a:schemeClr val="tx1"/>
                          </a:solidFill>
                          <a:effectLst/>
                          <a:latin typeface="Times New Roman" pitchFamily="18" charset="0"/>
                          <a:cs typeface="Times New Roman" pitchFamily="18" charset="0"/>
                        </a:rPr>
                      </a:br>
                      <a:endParaRPr kumimoji="0" lang="es-E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700" b="1" i="0" u="none" strike="noStrike" cap="none" normalizeH="0" baseline="0" smtClean="0">
                          <a:ln>
                            <a:noFill/>
                          </a:ln>
                          <a:solidFill>
                            <a:srgbClr val="000000"/>
                          </a:solidFill>
                          <a:effectLst/>
                          <a:latin typeface="Arial" charset="0"/>
                          <a:ea typeface="Times New Roman" pitchFamily="18" charset="0"/>
                          <a:cs typeface="Arial" charset="0"/>
                        </a:rPr>
                        <a:t>        </a:t>
                      </a:r>
                      <a:r>
                        <a:rPr kumimoji="0" lang="es-ES" sz="1600" b="1" i="0" u="none" strike="noStrike" cap="none" normalizeH="0" baseline="0" smtClean="0">
                          <a:ln>
                            <a:noFill/>
                          </a:ln>
                          <a:solidFill>
                            <a:srgbClr val="000000"/>
                          </a:solidFill>
                          <a:effectLst/>
                          <a:latin typeface="Arial" charset="0"/>
                          <a:ea typeface="Times New Roman" pitchFamily="18" charset="0"/>
                          <a:cs typeface="Arial" charset="0"/>
                        </a:rPr>
                        <a:t>MATRIZ FCB</a:t>
                      </a:r>
                      <a:endParaRPr kumimoji="0" lang="es-E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c hMerge="1">
                  <a:txBody>
                    <a:bodyPr/>
                    <a:lstStyle/>
                    <a:p>
                      <a:endParaRPr lang="es-ES"/>
                    </a:p>
                  </a:txBody>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cap="flat">
                      <a:noFill/>
                    </a:lnR>
                    <a:lnT cap="flat">
                      <a:noFill/>
                    </a:lnT>
                    <a:lnB>
                      <a:noFill/>
                    </a:lnB>
                    <a:lnTlToBr>
                      <a:noFill/>
                    </a:lnTlToBr>
                    <a:lnBlToTr>
                      <a:noFill/>
                    </a:lnBlToTr>
                    <a:noFill/>
                  </a:tcPr>
                </a:tc>
              </a:tr>
              <a:tr h="171450">
                <a:tc vMerge="1">
                  <a:txBody>
                    <a:bodyPr/>
                    <a:lstStyle/>
                    <a:p>
                      <a:endParaRPr lang="es-E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charset="0"/>
                          <a:ea typeface="Times New Roman" pitchFamily="18" charset="0"/>
                          <a:cs typeface="Arial" charset="0"/>
                        </a:rPr>
                        <a:t>MODO INTELECTUAL</a:t>
                      </a:r>
                      <a:endParaRPr kumimoji="0" lang="es-ES" sz="9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charset="0"/>
                          <a:ea typeface="Times New Roman" pitchFamily="18" charset="0"/>
                          <a:cs typeface="Arial" charset="0"/>
                        </a:rPr>
                        <a:t>MODO EMOCIONAL</a:t>
                      </a:r>
                      <a:endParaRPr kumimoji="0" lang="es-ES" sz="9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161925">
                <a:tc vMerge="1">
                  <a:txBody>
                    <a:bodyPr/>
                    <a:lstStyle/>
                    <a:p>
                      <a:endParaRPr lang="es-E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Arial" charset="0"/>
                          <a:ea typeface="Times New Roman" pitchFamily="18" charset="0"/>
                          <a:cs typeface="Arial" charset="0"/>
                        </a:rPr>
                        <a:t>A</a:t>
                      </a:r>
                      <a:r>
                        <a:rPr kumimoji="0" lang="es-ES" sz="800" b="0" i="0" u="none" strike="noStrike" cap="none" normalizeH="0" baseline="0" smtClean="0">
                          <a:ln>
                            <a:noFill/>
                          </a:ln>
                          <a:solidFill>
                            <a:srgbClr val="000000"/>
                          </a:solidFill>
                          <a:effectLst/>
                          <a:latin typeface="Arial" charset="0"/>
                          <a:ea typeface="Times New Roman" pitchFamily="18" charset="0"/>
                          <a:cs typeface="Arial" charset="0"/>
                        </a:rPr>
                        <a:t>PRENDIZAJ</a:t>
                      </a:r>
                      <a:r>
                        <a:rPr kumimoji="0" lang="es-ES" sz="700" b="0" i="0" u="none" strike="noStrike" cap="none" normalizeH="0" baseline="0" smtClean="0">
                          <a:ln>
                            <a:noFill/>
                          </a:ln>
                          <a:solidFill>
                            <a:srgbClr val="000000"/>
                          </a:solidFill>
                          <a:effectLst/>
                          <a:latin typeface="Arial" charset="0"/>
                          <a:ea typeface="Times New Roman" pitchFamily="18" charset="0"/>
                          <a:cs typeface="Arial" charset="0"/>
                        </a:rPr>
                        <a:t>E</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Georgia"/>
                          <a:ea typeface="Times New Roman" pitchFamily="18" charset="0"/>
                          <a:cs typeface="Arial" charset="0"/>
                        </a:rPr>
                        <a:t> </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CCFF"/>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rgbClr val="000000"/>
                          </a:solidFill>
                          <a:effectLst/>
                          <a:latin typeface="Arial" charset="0"/>
                          <a:ea typeface="Times New Roman" pitchFamily="18" charset="0"/>
                          <a:cs typeface="Arial" charset="0"/>
                        </a:rPr>
                        <a:t>AFECTIVIDAD</a:t>
                      </a:r>
                      <a:endParaRPr kumimoji="0" lang="es-ES" sz="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161925">
                <a:tc vMerge="1">
                  <a:txBody>
                    <a:bodyPr/>
                    <a:lstStyle/>
                    <a:p>
                      <a:endParaRPr lang="es-E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Arial" charset="0"/>
                          <a:ea typeface="Times New Roman" pitchFamily="18" charset="0"/>
                          <a:cs typeface="Arial" charset="0"/>
                        </a:rPr>
                        <a:t>(i, e, a)</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a:noFill/>
                    </a:lnR>
                    <a:lnT>
                      <a:noFill/>
                    </a:lnT>
                    <a:lnB>
                      <a:noFill/>
                    </a:lnB>
                    <a:lnTlToBr>
                      <a:noFill/>
                    </a:lnTlToBr>
                    <a:lnBlToTr>
                      <a:noFill/>
                    </a:lnBlToTr>
                    <a:solidFill>
                      <a:srgbClr val="00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Georgia"/>
                          <a:ea typeface="Times New Roman" pitchFamily="18" charset="0"/>
                          <a:cs typeface="Arial" charset="0"/>
                        </a:rPr>
                        <a:t> </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a:noFill/>
                    </a:lnR>
                    <a:lnT>
                      <a:noFill/>
                    </a:lnT>
                    <a:lnB>
                      <a:noFill/>
                    </a:lnB>
                    <a:lnTlToBr>
                      <a:noFill/>
                    </a:lnTlToBr>
                    <a:lnBlToTr>
                      <a:noFill/>
                    </a:lnBlToTr>
                    <a:solidFill>
                      <a:srgbClr val="00CCFF"/>
                    </a:solidFill>
                  </a:tcPr>
                </a:tc>
                <a:tc vMerge="1">
                  <a:txBody>
                    <a:bodyPr/>
                    <a:lstStyle/>
                    <a:p>
                      <a:endParaRPr lang="es-ES"/>
                    </a:p>
                  </a:txBody>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71450">
                <a:tc vMerge="1">
                  <a:txBody>
                    <a:bodyPr/>
                    <a:lstStyle/>
                    <a:p>
                      <a:endParaRPr lang="es-E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Georgia"/>
                          <a:ea typeface="Times New Roman" pitchFamily="18" charset="0"/>
                          <a:cs typeface="Arial" charset="0"/>
                        </a:rPr>
                        <a:t> </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Georgia"/>
                          <a:ea typeface="Times New Roman" pitchFamily="18" charset="0"/>
                          <a:cs typeface="Arial" charset="0"/>
                        </a:rPr>
                        <a:t> </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vMerge="1">
                  <a:txBody>
                    <a:bodyPr/>
                    <a:lstStyle/>
                    <a:p>
                      <a:endParaRPr lang="es-ES"/>
                    </a:p>
                  </a:txBody>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52400">
                <a:tc vMerge="1">
                  <a:txBody>
                    <a:bodyPr/>
                    <a:lstStyle/>
                    <a:p>
                      <a:endParaRPr lang="es-ES"/>
                    </a:p>
                  </a:txBody>
                  <a:tcPr/>
                </a:tc>
                <a:tc rowSpan="3"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rgbClr val="000000"/>
                          </a:solidFill>
                          <a:effectLst/>
                          <a:latin typeface="Arial" charset="0"/>
                          <a:ea typeface="Times New Roman" pitchFamily="18" charset="0"/>
                          <a:cs typeface="Arial" charset="0"/>
                        </a:rPr>
                        <a:t>RUTINA</a:t>
                      </a:r>
                      <a:endParaRPr kumimoji="0" lang="es-ES" sz="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hMerge="1">
                  <a:txBody>
                    <a:bodyPr/>
                    <a:lstStyle/>
                    <a:p>
                      <a:endParaRPr lang="es-ES"/>
                    </a:p>
                  </a:txBody>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rgbClr val="000000"/>
                          </a:solidFill>
                          <a:effectLst/>
                          <a:latin typeface="Arial" charset="0"/>
                          <a:ea typeface="Times New Roman" pitchFamily="18" charset="0"/>
                          <a:cs typeface="Arial" charset="0"/>
                        </a:rPr>
                        <a:t>HEDONISMO</a:t>
                      </a:r>
                      <a:endParaRPr kumimoji="0" lang="es-ES" sz="1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152400">
                <a:tc vMerge="1">
                  <a:txBody>
                    <a:bodyPr/>
                    <a:lstStyle/>
                    <a:p>
                      <a:endParaRPr lang="es-ES"/>
                    </a:p>
                  </a:txBody>
                  <a:tcPr/>
                </a:tc>
                <a:tc gridSpan="2" vMerge="1">
                  <a:txBody>
                    <a:bodyPr/>
                    <a:lstStyle/>
                    <a:p>
                      <a:endParaRPr lang="es-ES"/>
                    </a:p>
                  </a:txBody>
                  <a:tcPr/>
                </a:tc>
                <a:tc hMerge="1"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0338">
                <a:tc vMerge="1">
                  <a:txBody>
                    <a:bodyPr/>
                    <a:lstStyle/>
                    <a:p>
                      <a:endParaRPr lang="es-ES"/>
                    </a:p>
                  </a:txBody>
                  <a:tcPr/>
                </a:tc>
                <a:tc gridSpan="2" vMerge="1">
                  <a:txBody>
                    <a:bodyPr/>
                    <a:lstStyle/>
                    <a:p>
                      <a:endParaRPr lang="es-ES"/>
                    </a:p>
                  </a:txBody>
                  <a:tcPr/>
                </a:tc>
                <a:tc hMerge="1"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71450">
                <a:tc vMerge="1">
                  <a:txBody>
                    <a:bodyPr/>
                    <a:lstStyle/>
                    <a:p>
                      <a:endParaRPr lang="es-E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charset="0"/>
                          <a:ea typeface="Times New Roman" pitchFamily="18" charset="0"/>
                          <a:cs typeface="Arial" charset="0"/>
                        </a:rPr>
                        <a:t>LOGICO</a:t>
                      </a:r>
                      <a:endParaRPr kumimoji="0" lang="es-ES" sz="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700" b="1" i="0" u="none" strike="noStrike" cap="none" normalizeH="0" baseline="0" smtClean="0">
                          <a:ln>
                            <a:noFill/>
                          </a:ln>
                          <a:solidFill>
                            <a:srgbClr val="000000"/>
                          </a:solidFill>
                          <a:effectLst/>
                          <a:latin typeface="Arial" charset="0"/>
                          <a:ea typeface="Times New Roman" pitchFamily="18" charset="0"/>
                          <a:cs typeface="Arial" charset="0"/>
                        </a:rPr>
                        <a:t> </a:t>
                      </a:r>
                      <a:r>
                        <a:rPr kumimoji="0" lang="es-ES" sz="800" b="1" i="0" u="none" strike="noStrike" cap="none" normalizeH="0" baseline="0" smtClean="0">
                          <a:ln>
                            <a:noFill/>
                          </a:ln>
                          <a:solidFill>
                            <a:srgbClr val="000000"/>
                          </a:solidFill>
                          <a:effectLst/>
                          <a:latin typeface="Arial" charset="0"/>
                          <a:ea typeface="Times New Roman" pitchFamily="18" charset="0"/>
                          <a:cs typeface="Arial" charset="0"/>
                        </a:rPr>
                        <a:t>EMOTIVO </a:t>
                      </a:r>
                      <a:endParaRPr kumimoji="0" lang="es-ES" sz="800" b="0" i="0" u="none" strike="noStrike" cap="none" normalizeH="0" baseline="0" smtClean="0">
                        <a:ln>
                          <a:noFill/>
                        </a:ln>
                        <a:solidFill>
                          <a:schemeClr val="tx1"/>
                        </a:solidFill>
                        <a:effectLst/>
                        <a:latin typeface="Georgia"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s-ES" sz="22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110002" name="Rectangle 434"/>
          <p:cNvSpPr>
            <a:spLocks noChangeArrowheads="1"/>
          </p:cNvSpPr>
          <p:nvPr/>
        </p:nvSpPr>
        <p:spPr bwMode="auto">
          <a:xfrm>
            <a:off x="0" y="5381625"/>
            <a:ext cx="9144000" cy="0"/>
          </a:xfrm>
          <a:prstGeom prst="rect">
            <a:avLst/>
          </a:prstGeom>
          <a:noFill/>
          <a:ln w="9525">
            <a:noFill/>
            <a:miter lim="800000"/>
            <a:headEnd/>
            <a:tailEnd/>
          </a:ln>
          <a:effectLst/>
        </p:spPr>
        <p:txBody>
          <a:bodyPr wrap="none" anchor="ctr">
            <a:spAutoFit/>
          </a:bodyPr>
          <a:lstStyle/>
          <a:p>
            <a:pPr algn="l"/>
            <a:endParaRPr lang="es-ES">
              <a:latin typeface="Georg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p:txBody>
          <a:bodyPr/>
          <a:lstStyle/>
          <a:p>
            <a:pPr algn="ctr"/>
            <a:r>
              <a:rPr lang="es-MX" b="1" smtClean="0">
                <a:solidFill>
                  <a:schemeClr val="folHlink"/>
                </a:solidFill>
              </a:rPr>
              <a:t>FUERZAS DE PORTER</a:t>
            </a:r>
            <a:r>
              <a:rPr lang="es-MX" smtClean="0"/>
              <a:t> </a:t>
            </a:r>
            <a:endParaRPr lang="es-ES" smtClean="0"/>
          </a:p>
        </p:txBody>
      </p:sp>
      <p:pic>
        <p:nvPicPr>
          <p:cNvPr id="69636" name="Imagen 23"/>
          <p:cNvPicPr>
            <a:picLocks noChangeArrowheads="1"/>
          </p:cNvPicPr>
          <p:nvPr>
            <p:ph type="body" idx="1"/>
          </p:nvPr>
        </p:nvPicPr>
        <p:blipFill>
          <a:blip r:embed="rId2"/>
          <a:srcRect/>
          <a:stretch>
            <a:fillRect/>
          </a:stretch>
        </p:blipFill>
        <p:spPr>
          <a:xfrm>
            <a:off x="1476375" y="1862138"/>
            <a:ext cx="6259513" cy="394335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algn="ctr"/>
            <a:r>
              <a:rPr lang="es-ES" sz="4400" b="1" smtClean="0">
                <a:solidFill>
                  <a:schemeClr val="folHlink"/>
                </a:solidFill>
              </a:rPr>
              <a:t>Marketing Mix</a:t>
            </a:r>
          </a:p>
        </p:txBody>
      </p:sp>
      <p:pic>
        <p:nvPicPr>
          <p:cNvPr id="70660" name="Imagen 14"/>
          <p:cNvPicPr>
            <a:picLocks noChangeArrowheads="1"/>
          </p:cNvPicPr>
          <p:nvPr>
            <p:ph type="body" idx="1"/>
          </p:nvPr>
        </p:nvPicPr>
        <p:blipFill>
          <a:blip r:embed="rId2"/>
          <a:srcRect/>
          <a:stretch>
            <a:fillRect/>
          </a:stretch>
        </p:blipFill>
        <p:spPr>
          <a:xfrm>
            <a:off x="1547813" y="1844675"/>
            <a:ext cx="6119812" cy="3744913"/>
          </a:xfrm>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900113" y="476250"/>
            <a:ext cx="7772400" cy="1143000"/>
          </a:xfrm>
        </p:spPr>
        <p:txBody>
          <a:bodyPr/>
          <a:lstStyle/>
          <a:p>
            <a:pPr algn="ctr"/>
            <a:r>
              <a:rPr lang="es-ES" sz="4400" b="1" smtClean="0">
                <a:solidFill>
                  <a:schemeClr val="folHlink"/>
                </a:solidFill>
              </a:rPr>
              <a:t>INTRODUCCIÓN</a:t>
            </a:r>
          </a:p>
        </p:txBody>
      </p:sp>
      <p:sp>
        <p:nvSpPr>
          <p:cNvPr id="8195" name="2 Marcador de contenido"/>
          <p:cNvSpPr>
            <a:spLocks noGrp="1"/>
          </p:cNvSpPr>
          <p:nvPr>
            <p:ph sz="quarter" idx="1"/>
          </p:nvPr>
        </p:nvSpPr>
        <p:spPr>
          <a:xfrm>
            <a:off x="755650" y="2420938"/>
            <a:ext cx="7772400" cy="2303462"/>
          </a:xfrm>
        </p:spPr>
        <p:txBody>
          <a:bodyPr/>
          <a:lstStyle/>
          <a:p>
            <a:pPr>
              <a:buFont typeface="Wingdings 2" pitchFamily="18" charset="2"/>
              <a:buNone/>
            </a:pPr>
            <a:r>
              <a:rPr lang="es-ES" smtClean="0"/>
              <a:t>    </a:t>
            </a:r>
            <a:r>
              <a:rPr lang="es-ES" sz="1600" smtClean="0"/>
              <a:t>Impulsando el desarrollo del país en la provincia de El Oro, específicamente en el cantón Huaquillas, se plantea la creación de una empresa dedicada a la “Producción y Comercialización de Agua Purificada para el Consumo Humano”.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contenido"/>
          <p:cNvSpPr>
            <a:spLocks noGrp="1"/>
          </p:cNvSpPr>
          <p:nvPr>
            <p:ph sz="quarter" idx="1"/>
          </p:nvPr>
        </p:nvSpPr>
        <p:spPr>
          <a:xfrm>
            <a:off x="928688" y="2857500"/>
            <a:ext cx="7772400" cy="1409700"/>
          </a:xfrm>
        </p:spPr>
        <p:txBody>
          <a:bodyPr/>
          <a:lstStyle/>
          <a:p>
            <a:pPr algn="ctr">
              <a:buFont typeface="Wingdings 2" pitchFamily="18" charset="2"/>
              <a:buNone/>
            </a:pPr>
            <a:r>
              <a:rPr lang="es-ES" b="1" smtClean="0"/>
              <a:t> </a:t>
            </a:r>
            <a:r>
              <a:rPr lang="es-ES" sz="8000" b="1" smtClean="0">
                <a:solidFill>
                  <a:schemeClr val="folHlink"/>
                </a:solidFill>
              </a:rPr>
              <a:t>CAPITULO III</a:t>
            </a:r>
            <a:r>
              <a:rPr lang="es-ES" sz="6600" b="1" smtClean="0">
                <a:solidFill>
                  <a:srgbClr val="0070C0"/>
                </a:solidFill>
              </a:rPr>
              <a:t>  </a:t>
            </a:r>
            <a:endParaRPr lang="es-ES" sz="6600" smtClean="0">
              <a:solidFill>
                <a:srgbClr val="0070C0"/>
              </a:solidFill>
            </a:endParaRPr>
          </a:p>
          <a:p>
            <a:pPr algn="ctr">
              <a:buFont typeface="Wingdings 2" pitchFamily="18" charset="2"/>
              <a:buNone/>
            </a:pPr>
            <a:endParaRPr lang="es-E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pPr marL="342900" indent="-342900" algn="ctr"/>
            <a:r>
              <a:rPr lang="es-EC" sz="3200" b="1" smtClean="0">
                <a:solidFill>
                  <a:schemeClr val="folHlink"/>
                </a:solidFill>
              </a:rPr>
              <a:t>INVERSIÓN INICIAL</a:t>
            </a:r>
            <a:r>
              <a:rPr lang="es-ES" sz="2000" b="1" smtClean="0">
                <a:solidFill>
                  <a:srgbClr val="000000"/>
                </a:solidFill>
              </a:rPr>
              <a:t/>
            </a:r>
            <a:br>
              <a:rPr lang="es-ES" sz="2000" b="1" smtClean="0">
                <a:solidFill>
                  <a:srgbClr val="000000"/>
                </a:solidFill>
              </a:rPr>
            </a:br>
            <a:endParaRPr lang="es-ES" sz="1800" smtClean="0">
              <a:solidFill>
                <a:srgbClr val="000000"/>
              </a:solidFill>
            </a:endParaRPr>
          </a:p>
        </p:txBody>
      </p:sp>
      <p:graphicFrame>
        <p:nvGraphicFramePr>
          <p:cNvPr id="5" name="4 Tabla"/>
          <p:cNvGraphicFramePr>
            <a:graphicFrameLocks noGrp="1"/>
          </p:cNvGraphicFramePr>
          <p:nvPr/>
        </p:nvGraphicFramePr>
        <p:xfrm>
          <a:off x="928688" y="1214438"/>
          <a:ext cx="7429500" cy="4662487"/>
        </p:xfrm>
        <a:graphic>
          <a:graphicData uri="http://schemas.openxmlformats.org/drawingml/2006/table">
            <a:tbl>
              <a:tblPr/>
              <a:tblGrid>
                <a:gridCol w="2987675"/>
                <a:gridCol w="1260475"/>
                <a:gridCol w="1658937"/>
                <a:gridCol w="1522413"/>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smtClean="0">
                          <a:ln>
                            <a:noFill/>
                          </a:ln>
                          <a:solidFill>
                            <a:srgbClr val="FF0000"/>
                          </a:solidFill>
                          <a:effectLst/>
                          <a:latin typeface="Arial" charset="0"/>
                          <a:cs typeface="Times New Roman" pitchFamily="18" charset="0"/>
                        </a:rPr>
                        <a:t>ESTADO SITUACION INICIAL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ACTIVO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PASIVO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DISPONIBLE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Préstamo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61481,55357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CC"/>
                    </a:solid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Capital de Trabajo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4908,86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FIJOS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117005,75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Times New Roman" pitchFamily="18" charset="0"/>
                        </a:rPr>
                        <a:t>Máq. y Equipo de Planta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110885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Muebles y Enseres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6020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Útiles de oficina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100,75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DIFERIDOS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1048,5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PATRIMONIO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Gasto de Constitución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335,5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Gasto de Funcionamiento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713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Capital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61481,55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Total Activo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122963,11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Total Pasivo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122963,11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rgbClr val="000000"/>
                        </a:solidFill>
                        <a:effectLst/>
                        <a:latin typeface="Calibri" pitchFamily="34"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rgbClr val="000000"/>
                        </a:solidFill>
                        <a:effectLst/>
                        <a:latin typeface="Calibri" pitchFamily="34" charset="0"/>
                        <a:cs typeface="Times New Roman" pitchFamily="18" charset="0"/>
                      </a:endParaRPr>
                    </a:p>
                  </a:txBody>
                  <a:tcPr marL="44450" marR="4445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Inversión Inicial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118054,25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rgbClr val="000000"/>
                        </a:solidFill>
                        <a:effectLst/>
                        <a:latin typeface="Calibri" pitchFamily="34"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rgbClr val="000000"/>
                        </a:solidFill>
                        <a:effectLst/>
                        <a:latin typeface="Calibri" pitchFamily="34" charset="0"/>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1214438"/>
            <a:ext cx="7772400" cy="511175"/>
          </a:xfrm>
        </p:spPr>
        <p:txBody>
          <a:bodyPr>
            <a:normAutofit/>
          </a:bodyPr>
          <a:lstStyle/>
          <a:p>
            <a:pPr marL="342900" indent="-342900" algn="ctr"/>
            <a:r>
              <a:rPr lang="es-EC" sz="3600" b="1" smtClean="0">
                <a:solidFill>
                  <a:schemeClr val="folHlink"/>
                </a:solidFill>
              </a:rPr>
              <a:t>CUADRO DE INGRESOS</a:t>
            </a:r>
            <a:r>
              <a:rPr lang="es-ES" sz="2500" b="1" smtClean="0">
                <a:solidFill>
                  <a:srgbClr val="000000"/>
                </a:solidFill>
              </a:rPr>
              <a:t/>
            </a:r>
            <a:br>
              <a:rPr lang="es-ES" sz="2500" b="1" smtClean="0">
                <a:solidFill>
                  <a:srgbClr val="000000"/>
                </a:solidFill>
              </a:rPr>
            </a:br>
            <a:r>
              <a:rPr lang="es-EC" sz="1600" smtClean="0">
                <a:solidFill>
                  <a:srgbClr val="000000"/>
                </a:solidFill>
              </a:rPr>
              <a:t> </a:t>
            </a:r>
            <a:r>
              <a:rPr lang="es-ES" sz="1600" smtClean="0">
                <a:solidFill>
                  <a:srgbClr val="000000"/>
                </a:solidFill>
              </a:rPr>
              <a:t/>
            </a:r>
            <a:br>
              <a:rPr lang="es-ES" sz="1600" smtClean="0">
                <a:solidFill>
                  <a:srgbClr val="000000"/>
                </a:solidFill>
              </a:rPr>
            </a:br>
            <a:endParaRPr lang="es-ES" sz="1600" smtClean="0">
              <a:solidFill>
                <a:srgbClr val="000000"/>
              </a:solidFill>
            </a:endParaRPr>
          </a:p>
        </p:txBody>
      </p:sp>
      <p:graphicFrame>
        <p:nvGraphicFramePr>
          <p:cNvPr id="4" name="3 Tabla"/>
          <p:cNvGraphicFramePr>
            <a:graphicFrameLocks noGrp="1"/>
          </p:cNvGraphicFramePr>
          <p:nvPr/>
        </p:nvGraphicFramePr>
        <p:xfrm>
          <a:off x="714375" y="1214438"/>
          <a:ext cx="7715250" cy="4929187"/>
        </p:xfrm>
        <a:graphic>
          <a:graphicData uri="http://schemas.openxmlformats.org/drawingml/2006/table">
            <a:tbl>
              <a:tblPr/>
              <a:tblGrid>
                <a:gridCol w="2654140"/>
                <a:gridCol w="1340741"/>
                <a:gridCol w="964281"/>
                <a:gridCol w="1266080"/>
                <a:gridCol w="1490062"/>
              </a:tblGrid>
              <a:tr h="598344">
                <a:tc gridSpan="5">
                  <a:txBody>
                    <a:bodyPr/>
                    <a:lstStyle/>
                    <a:p>
                      <a:pPr algn="ctr">
                        <a:spcAft>
                          <a:spcPts val="0"/>
                        </a:spcAft>
                      </a:pPr>
                      <a:r>
                        <a:rPr lang="es-ES" sz="1200" b="1" dirty="0">
                          <a:solidFill>
                            <a:srgbClr val="FF0000"/>
                          </a:solidFill>
                          <a:latin typeface="Arial"/>
                          <a:ea typeface="Times New Roman"/>
                        </a:rPr>
                        <a:t>Ingresos</a:t>
                      </a:r>
                      <a:endParaRPr lang="es-ES" sz="1200" dirty="0">
                        <a:latin typeface="Times New Roman"/>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911763">
                <a:tc>
                  <a:txBody>
                    <a:bodyPr/>
                    <a:lstStyle/>
                    <a:p>
                      <a:pPr algn="ctr">
                        <a:spcAft>
                          <a:spcPts val="0"/>
                        </a:spcAft>
                      </a:pPr>
                      <a:r>
                        <a:rPr lang="es-ES" sz="1000" b="1">
                          <a:latin typeface="Arial"/>
                          <a:ea typeface="Times New Roman"/>
                        </a:rPr>
                        <a:t>DETALLE</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DEMANDA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P. VENTA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000" b="1">
                          <a:latin typeface="Arial"/>
                          <a:ea typeface="Times New Roman"/>
                        </a:rPr>
                        <a:t>INGRESO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569853">
                <a:tc>
                  <a:txBody>
                    <a:bodyPr/>
                    <a:lstStyle/>
                    <a:p>
                      <a:pPr algn="ctr">
                        <a:spcAft>
                          <a:spcPts val="0"/>
                        </a:spcAft>
                      </a:pPr>
                      <a:r>
                        <a:rPr lang="es-ES" sz="1000" b="1">
                          <a:latin typeface="Arial"/>
                          <a:ea typeface="Times New Roman"/>
                        </a:rPr>
                        <a:t>Demanda Mensual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b="1">
                          <a:solidFill>
                            <a:srgbClr val="000000"/>
                          </a:solidFill>
                          <a:latin typeface="Calibri"/>
                          <a:ea typeface="Times New Roman"/>
                        </a:rPr>
                        <a:t>27411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$30.700,8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s-ES" sz="1100" b="1">
                          <a:solidFill>
                            <a:srgbClr val="000000"/>
                          </a:solidFill>
                          <a:latin typeface="Calibri"/>
                          <a:ea typeface="Times New Roman"/>
                        </a:rPr>
                        <a:t>Ing. Mensual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853">
                <a:tc>
                  <a:txBody>
                    <a:bodyPr/>
                    <a:lstStyle/>
                    <a:p>
                      <a:pPr algn="ctr">
                        <a:spcAft>
                          <a:spcPts val="0"/>
                        </a:spcAft>
                      </a:pPr>
                      <a:r>
                        <a:rPr lang="es-ES" sz="1000" b="1">
                          <a:latin typeface="Arial"/>
                          <a:ea typeface="Times New Roman"/>
                        </a:rPr>
                        <a:t>Demanda anual año 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b="1">
                          <a:solidFill>
                            <a:srgbClr val="000000"/>
                          </a:solidFill>
                          <a:latin typeface="Calibri"/>
                          <a:ea typeface="Times New Roman"/>
                        </a:rPr>
                        <a:t>328937,143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$1,12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$368.409,6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s-ES" sz="1100" b="1">
                          <a:solidFill>
                            <a:srgbClr val="000000"/>
                          </a:solidFill>
                          <a:latin typeface="Calibri"/>
                          <a:ea typeface="Times New Roman"/>
                        </a:rPr>
                        <a:t>Ing. Anual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853">
                <a:tc>
                  <a:txBody>
                    <a:bodyPr/>
                    <a:lstStyle/>
                    <a:p>
                      <a:pPr algn="ctr">
                        <a:spcAft>
                          <a:spcPts val="0"/>
                        </a:spcAft>
                      </a:pPr>
                      <a:r>
                        <a:rPr lang="es-ES" sz="1000" b="1">
                          <a:latin typeface="Arial"/>
                          <a:ea typeface="Times New Roman"/>
                        </a:rPr>
                        <a:t>Demanda anual año 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378277,714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$1,18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$444.854,6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endParaRPr lang="es-ES" sz="1100">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69853">
                <a:tc>
                  <a:txBody>
                    <a:bodyPr/>
                    <a:lstStyle/>
                    <a:p>
                      <a:pPr algn="ctr">
                        <a:spcAft>
                          <a:spcPts val="0"/>
                        </a:spcAft>
                      </a:pPr>
                      <a:r>
                        <a:rPr lang="es-ES" sz="1000" b="1">
                          <a:latin typeface="Arial"/>
                          <a:ea typeface="Times New Roman"/>
                        </a:rPr>
                        <a:t>Demanda anual año 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435019,371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$1,23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$537.161,9</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endParaRPr lang="es-ES" sz="1100" dirty="0">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569853">
                <a:tc>
                  <a:txBody>
                    <a:bodyPr/>
                    <a:lstStyle/>
                    <a:p>
                      <a:pPr algn="ctr">
                        <a:spcAft>
                          <a:spcPts val="0"/>
                        </a:spcAft>
                      </a:pPr>
                      <a:r>
                        <a:rPr lang="es-ES" sz="1000" b="1">
                          <a:latin typeface="Arial"/>
                          <a:ea typeface="Times New Roman"/>
                        </a:rPr>
                        <a:t>Demanda anual año 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500272,277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$1,30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$648.623,0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endParaRPr lang="es-ES" sz="1100">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569853">
                <a:tc>
                  <a:txBody>
                    <a:bodyPr/>
                    <a:lstStyle/>
                    <a:p>
                      <a:pPr algn="ctr">
                        <a:spcAft>
                          <a:spcPts val="0"/>
                        </a:spcAft>
                      </a:pPr>
                      <a:r>
                        <a:rPr lang="es-ES" sz="1000" b="1">
                          <a:latin typeface="Arial"/>
                          <a:ea typeface="Times New Roman"/>
                        </a:rPr>
                        <a:t>Demanda anual año 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575313,119</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$1,36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$783.212,3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endParaRPr lang="es-ES" sz="1100" dirty="0">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p:txBody>
          <a:bodyPr/>
          <a:lstStyle/>
          <a:p>
            <a:pPr marL="342900" indent="-342900" algn="ctr"/>
            <a:r>
              <a:rPr lang="es-EC" sz="2800" b="1" smtClean="0">
                <a:solidFill>
                  <a:schemeClr val="folHlink"/>
                </a:solidFill>
              </a:rPr>
              <a:t>CÁLCULO DE LA DEMANDA</a:t>
            </a:r>
            <a:r>
              <a:rPr lang="es-ES" sz="2000" b="1" smtClean="0">
                <a:solidFill>
                  <a:srgbClr val="000000"/>
                </a:solidFill>
              </a:rPr>
              <a:t/>
            </a:r>
            <a:br>
              <a:rPr lang="es-ES" sz="2000" b="1" smtClean="0">
                <a:solidFill>
                  <a:srgbClr val="000000"/>
                </a:solidFill>
              </a:rPr>
            </a:br>
            <a:endParaRPr lang="es-ES" sz="1800" smtClean="0">
              <a:solidFill>
                <a:srgbClr val="000000"/>
              </a:solidFill>
            </a:endParaRPr>
          </a:p>
        </p:txBody>
      </p:sp>
      <p:graphicFrame>
        <p:nvGraphicFramePr>
          <p:cNvPr id="31781" name="Group 37"/>
          <p:cNvGraphicFramePr>
            <a:graphicFrameLocks noGrp="1"/>
          </p:cNvGraphicFramePr>
          <p:nvPr/>
        </p:nvGraphicFramePr>
        <p:xfrm>
          <a:off x="928688" y="1357313"/>
          <a:ext cx="7500937" cy="3295650"/>
        </p:xfrm>
        <a:graphic>
          <a:graphicData uri="http://schemas.openxmlformats.org/drawingml/2006/table">
            <a:tbl>
              <a:tblPr/>
              <a:tblGrid>
                <a:gridCol w="6072187"/>
                <a:gridCol w="1428750"/>
              </a:tblGrid>
              <a:tr h="2984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0000"/>
                          </a:solidFill>
                          <a:effectLst/>
                          <a:latin typeface="Arial" charset="0"/>
                          <a:cs typeface="Times New Roman" pitchFamily="18" charset="0"/>
                        </a:rPr>
                        <a:t>Demanda anual de agua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Demanda Total Anual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319800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D. Mensual Promedio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26650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60% Demanda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15990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demanda Semanal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2284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Consumo semanal     bindones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6853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Consumo Mensual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27411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Consumo Anual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328937</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costo de produccion   por envase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0,11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Precio de de venta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1,12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1819" name="Group 75"/>
          <p:cNvGraphicFramePr>
            <a:graphicFrameLocks noGrp="1"/>
          </p:cNvGraphicFramePr>
          <p:nvPr/>
        </p:nvGraphicFramePr>
        <p:xfrm>
          <a:off x="1908175" y="5084763"/>
          <a:ext cx="4368800" cy="534987"/>
        </p:xfrm>
        <a:graphic>
          <a:graphicData uri="http://schemas.openxmlformats.org/drawingml/2006/table">
            <a:tbl>
              <a:tblPr/>
              <a:tblGrid>
                <a:gridCol w="1651000"/>
                <a:gridCol w="1435100"/>
                <a:gridCol w="1282700"/>
              </a:tblGrid>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Arial" charset="0"/>
                          <a:cs typeface="Arial" charset="0"/>
                        </a:rPr>
                        <a:t> TOTAL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de Fmilias (4)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Prov. De El Oro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1300000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325000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54" name="Rectangle 86"/>
          <p:cNvSpPr>
            <a:spLocks noGrp="1"/>
          </p:cNvSpPr>
          <p:nvPr>
            <p:ph type="title" idx="4294967295"/>
          </p:nvPr>
        </p:nvSpPr>
        <p:spPr/>
        <p:txBody>
          <a:bodyPr/>
          <a:lstStyle/>
          <a:p>
            <a:r>
              <a:rPr lang="es-ES" b="1" smtClean="0">
                <a:solidFill>
                  <a:schemeClr val="folHlink"/>
                </a:solidFill>
              </a:rPr>
              <a:t>COSTOS</a:t>
            </a:r>
            <a:r>
              <a:rPr lang="es-ES" smtClean="0">
                <a:solidFill>
                  <a:schemeClr val="folHlink"/>
                </a:solidFill>
              </a:rPr>
              <a:t> </a:t>
            </a:r>
            <a:r>
              <a:rPr lang="es-ES" b="1" smtClean="0">
                <a:solidFill>
                  <a:schemeClr val="folHlink"/>
                </a:solidFill>
              </a:rPr>
              <a:t>FIJOS</a:t>
            </a:r>
          </a:p>
        </p:txBody>
      </p:sp>
      <p:graphicFrame>
        <p:nvGraphicFramePr>
          <p:cNvPr id="32841" name="Group 73"/>
          <p:cNvGraphicFramePr>
            <a:graphicFrameLocks noGrp="1"/>
          </p:cNvGraphicFramePr>
          <p:nvPr>
            <p:ph sz="half" idx="4294967295"/>
          </p:nvPr>
        </p:nvGraphicFramePr>
        <p:xfrm>
          <a:off x="914400" y="1447800"/>
          <a:ext cx="3810000" cy="4572000"/>
        </p:xfrm>
        <a:graphic>
          <a:graphicData uri="http://schemas.openxmlformats.org/drawingml/2006/table">
            <a:tbl>
              <a:tblPr/>
              <a:tblGrid>
                <a:gridCol w="3810000"/>
              </a:tblGrid>
              <a:tr h="4572000">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32809" name="Group 41"/>
          <p:cNvGraphicFramePr>
            <a:graphicFrameLocks noGrp="1"/>
          </p:cNvGraphicFramePr>
          <p:nvPr/>
        </p:nvGraphicFramePr>
        <p:xfrm>
          <a:off x="1116013" y="1052513"/>
          <a:ext cx="6858000" cy="3802062"/>
        </p:xfrm>
        <a:graphic>
          <a:graphicData uri="http://schemas.openxmlformats.org/drawingml/2006/table">
            <a:tbl>
              <a:tblPr/>
              <a:tblGrid>
                <a:gridCol w="2176462"/>
                <a:gridCol w="960438"/>
                <a:gridCol w="954087"/>
                <a:gridCol w="1519238"/>
                <a:gridCol w="1247775"/>
              </a:tblGrid>
              <a:tr h="6445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1436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MANO DE OBRA INDIRECTA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14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CARGO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CANTIDAD</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MENSUAL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TOTAL MENSUAL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TOTAL ANUAL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Guardianía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280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840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10080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Mantenimiento y Limpieza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240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480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Times New Roman" pitchFamily="18" charset="0"/>
                        </a:rPr>
                        <a:t>5760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1320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15840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32806" name="Rectangle 1"/>
          <p:cNvSpPr>
            <a:spLocks noChangeArrowheads="1"/>
          </p:cNvSpPr>
          <p:nvPr/>
        </p:nvSpPr>
        <p:spPr bwMode="auto">
          <a:xfrm flipV="1">
            <a:off x="0" y="1146175"/>
            <a:ext cx="9144000" cy="366713"/>
          </a:xfrm>
          <a:prstGeom prst="rect">
            <a:avLst/>
          </a:prstGeom>
          <a:noFill/>
          <a:ln w="9525">
            <a:noFill/>
            <a:miter lim="800000"/>
            <a:headEnd/>
            <a:tailEnd/>
          </a:ln>
        </p:spPr>
        <p:txBody>
          <a:bodyPr rot="10800000" anchor="ctr">
            <a:spAutoFit/>
          </a:bodyPr>
          <a:lstStyle/>
          <a:p>
            <a:pPr algn="l"/>
            <a:endParaRPr lang="es-ES"/>
          </a:p>
        </p:txBody>
      </p:sp>
      <p:graphicFrame>
        <p:nvGraphicFramePr>
          <p:cNvPr id="32819" name="Group 51"/>
          <p:cNvGraphicFramePr>
            <a:graphicFrameLocks noGrp="1"/>
          </p:cNvGraphicFramePr>
          <p:nvPr/>
        </p:nvGraphicFramePr>
        <p:xfrm>
          <a:off x="4133850" y="3216275"/>
          <a:ext cx="876300" cy="427038"/>
        </p:xfrm>
        <a:graphic>
          <a:graphicData uri="http://schemas.openxmlformats.org/drawingml/2006/table">
            <a:tbl>
              <a:tblPr/>
              <a:tblGrid>
                <a:gridCol w="876300"/>
              </a:tblGrid>
              <a:tr h="190500">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COSTOS FIJOS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32829" name="Group 61"/>
          <p:cNvGraphicFramePr>
            <a:graphicFrameLocks noGrp="1"/>
          </p:cNvGraphicFramePr>
          <p:nvPr/>
        </p:nvGraphicFramePr>
        <p:xfrm>
          <a:off x="4133850" y="3216275"/>
          <a:ext cx="876300" cy="427038"/>
        </p:xfrm>
        <a:graphic>
          <a:graphicData uri="http://schemas.openxmlformats.org/drawingml/2006/table">
            <a:tbl>
              <a:tblPr/>
              <a:tblGrid>
                <a:gridCol w="876300"/>
              </a:tblGrid>
              <a:tr h="190500">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COSTOS FIJOS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32853" name="Group 85"/>
          <p:cNvGraphicFramePr>
            <a:graphicFrameLocks noGrp="1"/>
          </p:cNvGraphicFramePr>
          <p:nvPr>
            <p:ph sz="half" idx="4294967295"/>
          </p:nvPr>
        </p:nvGraphicFramePr>
        <p:xfrm>
          <a:off x="4876800" y="1447800"/>
          <a:ext cx="3810000" cy="4572000"/>
        </p:xfrm>
        <a:graphic>
          <a:graphicData uri="http://schemas.openxmlformats.org/drawingml/2006/table">
            <a:tbl>
              <a:tblPr/>
              <a:tblGrid>
                <a:gridCol w="3810000"/>
              </a:tblGrid>
              <a:tr h="4572000">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20" name="Rectangle 340"/>
          <p:cNvSpPr>
            <a:spLocks noGrp="1"/>
          </p:cNvSpPr>
          <p:nvPr>
            <p:ph type="title"/>
          </p:nvPr>
        </p:nvSpPr>
        <p:spPr/>
        <p:txBody>
          <a:bodyPr/>
          <a:lstStyle/>
          <a:p>
            <a:endParaRPr lang="es-ES" smtClean="0"/>
          </a:p>
        </p:txBody>
      </p:sp>
      <p:graphicFrame>
        <p:nvGraphicFramePr>
          <p:cNvPr id="72019" name="Group 339"/>
          <p:cNvGraphicFramePr>
            <a:graphicFrameLocks noGrp="1"/>
          </p:cNvGraphicFramePr>
          <p:nvPr>
            <p:ph idx="1"/>
          </p:nvPr>
        </p:nvGraphicFramePr>
        <p:xfrm>
          <a:off x="900113" y="1196975"/>
          <a:ext cx="7772400" cy="4572000"/>
        </p:xfrm>
        <a:graphic>
          <a:graphicData uri="http://schemas.openxmlformats.org/drawingml/2006/table">
            <a:tbl>
              <a:tblPr/>
              <a:tblGrid>
                <a:gridCol w="2951162"/>
                <a:gridCol w="446088"/>
                <a:gridCol w="1108075"/>
                <a:gridCol w="1733550"/>
                <a:gridCol w="1533525"/>
              </a:tblGrid>
              <a:tr h="392113">
                <a:tc gridSpan="5">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MANO DE OBRA DIRECTA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95288">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CARGO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Q</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MENSUAL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TOTAL MENSUAL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 TOTAL ANUAL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Gerente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1200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1200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14400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Jefe Financiero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9600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Jefe Produccion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9600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Jefe Venta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9600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Asistentes y Secretarias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240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960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11520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Jefe de Planta (Maq. Empacadora)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6000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Ayudante Maq y Empacador</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240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3600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43200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Vendedores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4400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52800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TOTAL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13060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156720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pPr algn="ctr"/>
            <a:endParaRPr lang="es-ES" b="1" smtClean="0">
              <a:solidFill>
                <a:srgbClr val="0070C0"/>
              </a:solidFill>
            </a:endParaRPr>
          </a:p>
        </p:txBody>
      </p:sp>
      <p:graphicFrame>
        <p:nvGraphicFramePr>
          <p:cNvPr id="6" name="5 Tabla"/>
          <p:cNvGraphicFramePr>
            <a:graphicFrameLocks noGrp="1"/>
          </p:cNvGraphicFramePr>
          <p:nvPr/>
        </p:nvGraphicFramePr>
        <p:xfrm>
          <a:off x="571500" y="1285875"/>
          <a:ext cx="4071938" cy="3857625"/>
        </p:xfrm>
        <a:graphic>
          <a:graphicData uri="http://schemas.openxmlformats.org/drawingml/2006/table">
            <a:tbl>
              <a:tblPr/>
              <a:tblGrid>
                <a:gridCol w="2515279"/>
                <a:gridCol w="1556687"/>
              </a:tblGrid>
              <a:tr h="403039">
                <a:tc gridSpan="2">
                  <a:txBody>
                    <a:bodyPr/>
                    <a:lstStyle/>
                    <a:p>
                      <a:pPr algn="ctr">
                        <a:spcAft>
                          <a:spcPts val="0"/>
                        </a:spcAft>
                      </a:pPr>
                      <a:r>
                        <a:rPr lang="es-ES" sz="1200" b="1" dirty="0">
                          <a:solidFill>
                            <a:srgbClr val="FF0000"/>
                          </a:solidFill>
                          <a:latin typeface="Arial"/>
                          <a:ea typeface="Times New Roman"/>
                        </a:rPr>
                        <a:t>COSTO  DE PLANTA </a:t>
                      </a:r>
                      <a:endParaRPr lang="es-ES" sz="1200" dirty="0">
                        <a:latin typeface="Times New Roman"/>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r>
              <a:tr h="383846">
                <a:tc>
                  <a:txBody>
                    <a:bodyPr/>
                    <a:lstStyle/>
                    <a:p>
                      <a:pPr algn="ctr">
                        <a:spcAft>
                          <a:spcPts val="0"/>
                        </a:spcAft>
                      </a:pPr>
                      <a:r>
                        <a:rPr lang="es-ES" sz="1200" b="1" dirty="0">
                          <a:latin typeface="Arial"/>
                          <a:ea typeface="Times New Roman"/>
                        </a:rPr>
                        <a:t>DESCRIPCION</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solidFill>
                            <a:srgbClr val="000000"/>
                          </a:solidFill>
                          <a:latin typeface="Calibri"/>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846">
                <a:tc>
                  <a:txBody>
                    <a:bodyPr/>
                    <a:lstStyle/>
                    <a:p>
                      <a:pPr>
                        <a:spcAft>
                          <a:spcPts val="0"/>
                        </a:spcAft>
                      </a:pPr>
                      <a:r>
                        <a:rPr lang="es-ES" sz="1200" b="1" dirty="0">
                          <a:solidFill>
                            <a:srgbClr val="000000"/>
                          </a:solidFill>
                          <a:latin typeface="Calibri"/>
                          <a:ea typeface="Times New Roman"/>
                        </a:rPr>
                        <a:t>Tamaño Planta m2</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400 m2</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846">
                <a:tc>
                  <a:txBody>
                    <a:bodyPr/>
                    <a:lstStyle/>
                    <a:p>
                      <a:pPr>
                        <a:spcAft>
                          <a:spcPts val="0"/>
                        </a:spcAft>
                      </a:pPr>
                      <a:r>
                        <a:rPr lang="es-ES" sz="1200" b="1" dirty="0">
                          <a:solidFill>
                            <a:srgbClr val="000000"/>
                          </a:solidFill>
                          <a:latin typeface="Calibri"/>
                          <a:ea typeface="Times New Roman"/>
                        </a:rPr>
                        <a:t>Cuota de entrada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a:solidFill>
                            <a:srgbClr val="000000"/>
                          </a:solidFill>
                          <a:latin typeface="Calibri"/>
                          <a:ea typeface="Times New Roman"/>
                        </a:rPr>
                        <a:t>10%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846">
                <a:tc>
                  <a:txBody>
                    <a:bodyPr/>
                    <a:lstStyle/>
                    <a:p>
                      <a:pPr>
                        <a:spcAft>
                          <a:spcPts val="0"/>
                        </a:spcAft>
                      </a:pPr>
                      <a:r>
                        <a:rPr lang="es-ES" sz="1200" b="1" dirty="0">
                          <a:solidFill>
                            <a:srgbClr val="000000"/>
                          </a:solidFill>
                          <a:latin typeface="Calibri"/>
                          <a:ea typeface="Times New Roman"/>
                        </a:rPr>
                        <a:t>Años plazo</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5</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846">
                <a:tc>
                  <a:txBody>
                    <a:bodyPr/>
                    <a:lstStyle/>
                    <a:p>
                      <a:pPr>
                        <a:spcAft>
                          <a:spcPts val="0"/>
                        </a:spcAft>
                      </a:pPr>
                      <a:r>
                        <a:rPr lang="es-ES" sz="1200" b="1">
                          <a:solidFill>
                            <a:srgbClr val="000000"/>
                          </a:solidFill>
                          <a:latin typeface="Calibri"/>
                          <a:ea typeface="Times New Roman"/>
                        </a:rPr>
                        <a:t>Costo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$40.000</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83846">
                <a:tc>
                  <a:txBody>
                    <a:bodyPr/>
                    <a:lstStyle/>
                    <a:p>
                      <a:pPr>
                        <a:spcAft>
                          <a:spcPts val="0"/>
                        </a:spcAft>
                      </a:pPr>
                      <a:r>
                        <a:rPr lang="es-ES" sz="1200" b="1">
                          <a:solidFill>
                            <a:srgbClr val="000000"/>
                          </a:solidFill>
                          <a:latin typeface="Calibri"/>
                          <a:ea typeface="Times New Roman"/>
                        </a:rPr>
                        <a:t>Cuota entrada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$4.000</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846">
                <a:tc>
                  <a:txBody>
                    <a:bodyPr/>
                    <a:lstStyle/>
                    <a:p>
                      <a:pPr>
                        <a:spcAft>
                          <a:spcPts val="0"/>
                        </a:spcAft>
                      </a:pPr>
                      <a:r>
                        <a:rPr lang="es-ES" sz="1200" b="1">
                          <a:solidFill>
                            <a:srgbClr val="000000"/>
                          </a:solidFill>
                          <a:latin typeface="Calibri"/>
                          <a:ea typeface="Times New Roman"/>
                        </a:rPr>
                        <a:t>Tasa mensual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0,949%</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846">
                <a:tc>
                  <a:txBody>
                    <a:bodyPr/>
                    <a:lstStyle/>
                    <a:p>
                      <a:pPr>
                        <a:spcAft>
                          <a:spcPts val="0"/>
                        </a:spcAft>
                      </a:pPr>
                      <a:r>
                        <a:rPr lang="es-ES" sz="1200" b="1">
                          <a:solidFill>
                            <a:srgbClr val="000000"/>
                          </a:solidFill>
                          <a:latin typeface="Calibri"/>
                          <a:ea typeface="Times New Roman"/>
                        </a:rPr>
                        <a:t>Cuota Mensual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$ 877,43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83846">
                <a:tc>
                  <a:txBody>
                    <a:bodyPr/>
                    <a:lstStyle/>
                    <a:p>
                      <a:pPr>
                        <a:spcAft>
                          <a:spcPts val="0"/>
                        </a:spcAft>
                      </a:pPr>
                      <a:r>
                        <a:rPr lang="es-ES" sz="1200" b="1">
                          <a:solidFill>
                            <a:srgbClr val="000000"/>
                          </a:solidFill>
                          <a:latin typeface="Calibri"/>
                          <a:ea typeface="Times New Roman"/>
                        </a:rPr>
                        <a:t>Anual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$ 10.529,13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7" name="6 Tabla"/>
          <p:cNvGraphicFramePr>
            <a:graphicFrameLocks noGrp="1"/>
          </p:cNvGraphicFramePr>
          <p:nvPr/>
        </p:nvGraphicFramePr>
        <p:xfrm>
          <a:off x="500063" y="5429250"/>
          <a:ext cx="8072437" cy="1000125"/>
        </p:xfrm>
        <a:graphic>
          <a:graphicData uri="http://schemas.openxmlformats.org/drawingml/2006/table">
            <a:tbl>
              <a:tblPr/>
              <a:tblGrid>
                <a:gridCol w="2046281"/>
                <a:gridCol w="1134912"/>
                <a:gridCol w="1018842"/>
                <a:gridCol w="983591"/>
                <a:gridCol w="945760"/>
                <a:gridCol w="945760"/>
                <a:gridCol w="997347"/>
              </a:tblGrid>
              <a:tr h="362367">
                <a:tc>
                  <a:txBody>
                    <a:bodyPr/>
                    <a:lstStyle/>
                    <a:p>
                      <a:pPr algn="ctr">
                        <a:spcAft>
                          <a:spcPts val="0"/>
                        </a:spcAft>
                      </a:pPr>
                      <a:r>
                        <a:rPr lang="es-ES" sz="1200" b="1" dirty="0">
                          <a:latin typeface="Arial"/>
                          <a:ea typeface="Times New Roman"/>
                        </a:rPr>
                        <a:t>FINANCIA. BODEGA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a:latin typeface="Arial"/>
                          <a:ea typeface="Times New Roman"/>
                        </a:rPr>
                        <a:t>Año 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a:latin typeface="Arial"/>
                          <a:ea typeface="Times New Roman"/>
                        </a:rPr>
                        <a:t>Año 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a:latin typeface="Arial"/>
                          <a:ea typeface="Times New Roman"/>
                        </a:rPr>
                        <a:t>Año 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a:latin typeface="Arial"/>
                          <a:ea typeface="Times New Roman"/>
                        </a:rPr>
                        <a:t>Año 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b="1">
                          <a:latin typeface="Arial"/>
                          <a:ea typeface="Times New Roman"/>
                        </a:rPr>
                        <a:t>Año 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latin typeface="Arial"/>
                          <a:ea typeface="Times New Roman"/>
                        </a:rPr>
                        <a:t>TOTAL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765">
                <a:tc>
                  <a:txBody>
                    <a:bodyPr/>
                    <a:lstStyle/>
                    <a:p>
                      <a:pPr algn="ctr">
                        <a:spcAft>
                          <a:spcPts val="0"/>
                        </a:spcAft>
                      </a:pPr>
                      <a:r>
                        <a:rPr lang="es-ES" sz="1200" b="1" dirty="0">
                          <a:solidFill>
                            <a:srgbClr val="000000"/>
                          </a:solidFill>
                          <a:latin typeface="Calibri"/>
                          <a:ea typeface="Times New Roman"/>
                        </a:rPr>
                        <a:t>Pago Anual</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$ 14.529,13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$ 10.529,13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$ 10.529,13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$ 10.529,13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dirty="0">
                          <a:solidFill>
                            <a:srgbClr val="000000"/>
                          </a:solidFill>
                          <a:latin typeface="Calibri"/>
                          <a:ea typeface="Times New Roman"/>
                        </a:rPr>
                        <a:t>$ 10.529,13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latin typeface="Arial"/>
                          <a:ea typeface="Times New Roman"/>
                        </a:rPr>
                        <a:t>$ 56.645,67</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es-ES" b="1" u="sng" smtClean="0">
                <a:solidFill>
                  <a:schemeClr val="folHlink"/>
                </a:solidFill>
              </a:rPr>
              <a:t>COSTO VARIABLES</a:t>
            </a:r>
            <a:r>
              <a:rPr lang="es-ES" smtClean="0"/>
              <a:t> </a:t>
            </a:r>
          </a:p>
        </p:txBody>
      </p:sp>
      <p:graphicFrame>
        <p:nvGraphicFramePr>
          <p:cNvPr id="73943" name="Group 215"/>
          <p:cNvGraphicFramePr>
            <a:graphicFrameLocks noGrp="1"/>
          </p:cNvGraphicFramePr>
          <p:nvPr>
            <p:ph idx="1"/>
          </p:nvPr>
        </p:nvGraphicFramePr>
        <p:xfrm>
          <a:off x="914400" y="1447800"/>
          <a:ext cx="7772400" cy="4572000"/>
        </p:xfrm>
        <a:graphic>
          <a:graphicData uri="http://schemas.openxmlformats.org/drawingml/2006/table">
            <a:tbl>
              <a:tblPr/>
              <a:tblGrid>
                <a:gridCol w="2054225"/>
                <a:gridCol w="1174750"/>
                <a:gridCol w="1211263"/>
                <a:gridCol w="1660525"/>
                <a:gridCol w="1671637"/>
              </a:tblGrid>
              <a:tr h="582613">
                <a:tc gridSpan="5">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MATERIALES DIRECTOS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87375">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Descripcion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Cantidad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P.COMPRA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MENSUAL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TOTAL ANUAL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3888">
                <a:tc>
                  <a:txBody>
                    <a:bodyPr/>
                    <a:lstStyle/>
                    <a:p>
                      <a:pPr marL="273050" marR="0" lvl="0" indent="-273050" algn="just"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tapas para el envase</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Narrow" pitchFamily="34" charset="0"/>
                        </a:rPr>
                        <a:t>         27.411   </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Narrow" pitchFamily="34" charset="0"/>
                        </a:rPr>
                        <a:t>              0,04 </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1.096,46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13.157,49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3125">
                <a:tc>
                  <a:txBody>
                    <a:bodyPr/>
                    <a:lstStyle/>
                    <a:p>
                      <a:pPr marL="273050" marR="0" lvl="0" indent="-273050" algn="just"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costo de agua por envase</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Narrow" pitchFamily="34" charset="0"/>
                        </a:rPr>
                        <a:t>         27.411   </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Narrow" pitchFamily="34" charset="0"/>
                        </a:rPr>
                        <a:t>              0,20 </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5.482,29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65.787,43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5475">
                <a:tc>
                  <a:txBody>
                    <a:bodyPr/>
                    <a:lstStyle/>
                    <a:p>
                      <a:pPr marL="273050" marR="0" lvl="0" indent="-273050" algn="l" defTabSz="914400" rtl="0" eaLnBrk="1" fontAlgn="ctr"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Etiquetas (unidad)</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Narrow" pitchFamily="34" charset="0"/>
                        </a:rPr>
                        <a:t>27411,43</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0,02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548,23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6.578,74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3888">
                <a:tc>
                  <a:txBody>
                    <a:bodyPr/>
                    <a:lstStyle/>
                    <a:p>
                      <a:pPr marL="273050" marR="0" lvl="0" indent="-273050" algn="just" defTabSz="914400" rtl="0" eaLnBrk="1" fontAlgn="ctr"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Cloro (galones)</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Narrow" pitchFamily="34" charset="0"/>
                        </a:rPr>
                        <a:t>50,00</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1,45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72,50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870,00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5638">
                <a:tc>
                  <a:txBody>
                    <a:bodyPr/>
                    <a:lstStyle/>
                    <a:p>
                      <a:pPr marL="273050" marR="0" lvl="0" indent="-273050" algn="just"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Narrow" pitchFamily="34" charset="0"/>
                        </a:rPr>
                        <a:t>Total</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7.199,47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           86.393,66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04" name="Rectangle 228"/>
          <p:cNvSpPr>
            <a:spLocks noGrp="1"/>
          </p:cNvSpPr>
          <p:nvPr>
            <p:ph type="title"/>
          </p:nvPr>
        </p:nvSpPr>
        <p:spPr/>
        <p:txBody>
          <a:bodyPr/>
          <a:lstStyle/>
          <a:p>
            <a:endParaRPr lang="es-ES" smtClean="0"/>
          </a:p>
        </p:txBody>
      </p:sp>
      <p:graphicFrame>
        <p:nvGraphicFramePr>
          <p:cNvPr id="76003" name="Group 227"/>
          <p:cNvGraphicFramePr>
            <a:graphicFrameLocks noGrp="1"/>
          </p:cNvGraphicFramePr>
          <p:nvPr>
            <p:ph idx="1"/>
          </p:nvPr>
        </p:nvGraphicFramePr>
        <p:xfrm>
          <a:off x="914400" y="2133600"/>
          <a:ext cx="7772400" cy="3167063"/>
        </p:xfrm>
        <a:graphic>
          <a:graphicData uri="http://schemas.openxmlformats.org/drawingml/2006/table">
            <a:tbl>
              <a:tblPr/>
              <a:tblGrid>
                <a:gridCol w="2373313"/>
                <a:gridCol w="1281112"/>
                <a:gridCol w="1225550"/>
                <a:gridCol w="1916113"/>
                <a:gridCol w="976312"/>
              </a:tblGrid>
              <a:tr h="639763">
                <a:tc gridSpan="5">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MATERIALES INDIRECTOS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42938">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DESCRIPCION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CANTIDAD</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MENSUAL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TOTAL MENSUAL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ANUAL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8563">
                <a:tc>
                  <a:txBody>
                    <a:bodyPr/>
                    <a:lstStyle/>
                    <a:p>
                      <a:pPr marL="273050" marR="0" lvl="0" indent="-273050" algn="just" defTabSz="914400" rtl="0" eaLnBrk="1" fontAlgn="t"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cs typeface="Times New Roman" pitchFamily="18" charset="0"/>
                        </a:rPr>
                        <a:t>Suministro de Limpieza</a:t>
                      </a:r>
                      <a:endParaRPr kumimoji="0" lang="es-ES" sz="1800" b="0" i="0" u="none" strike="noStrike" cap="none" normalizeH="0" baseline="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88,67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88,67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1064,04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00">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rPr>
                        <a:t>Total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88,67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273050" marR="0" lvl="0" indent="-27305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1064,04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p:txBody>
          <a:bodyPr/>
          <a:lstStyle/>
          <a:p>
            <a:pPr algn="ctr"/>
            <a:r>
              <a:rPr lang="es-ES" b="1" smtClean="0">
                <a:solidFill>
                  <a:schemeClr val="folHlink"/>
                </a:solidFill>
              </a:rPr>
              <a:t>CAPITAL DE TRABAJO</a:t>
            </a:r>
          </a:p>
        </p:txBody>
      </p:sp>
      <p:graphicFrame>
        <p:nvGraphicFramePr>
          <p:cNvPr id="4" name="3 Tabla"/>
          <p:cNvGraphicFramePr>
            <a:graphicFrameLocks noGrp="1"/>
          </p:cNvGraphicFramePr>
          <p:nvPr/>
        </p:nvGraphicFramePr>
        <p:xfrm>
          <a:off x="214313" y="1428750"/>
          <a:ext cx="8715375" cy="4572000"/>
        </p:xfrm>
        <a:graphic>
          <a:graphicData uri="http://schemas.openxmlformats.org/drawingml/2006/table">
            <a:tbl>
              <a:tblPr/>
              <a:tblGrid>
                <a:gridCol w="1000132"/>
                <a:gridCol w="642942"/>
                <a:gridCol w="714380"/>
                <a:gridCol w="642942"/>
                <a:gridCol w="716597"/>
                <a:gridCol w="586220"/>
                <a:gridCol w="586220"/>
                <a:gridCol w="586220"/>
                <a:gridCol w="668014"/>
                <a:gridCol w="624417"/>
                <a:gridCol w="586220"/>
                <a:gridCol w="683313"/>
                <a:gridCol w="677817"/>
              </a:tblGrid>
              <a:tr h="914406">
                <a:tc>
                  <a:txBody>
                    <a:bodyPr/>
                    <a:lstStyle/>
                    <a:p>
                      <a:pPr algn="ctr">
                        <a:spcAft>
                          <a:spcPts val="0"/>
                        </a:spcAft>
                      </a:pPr>
                      <a:r>
                        <a:rPr lang="es-ES" sz="1000" b="1" dirty="0">
                          <a:latin typeface="Arial"/>
                          <a:ea typeface="Times New Roman"/>
                        </a:rPr>
                        <a:t>DETALLE</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ENERO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FEBRERO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MARZO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ABRIL</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MAYO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JUNIO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JULIO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AGOSTO</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SEPTIEMBRE</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OCTUBRE</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NOVIEMBRE</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dirty="0">
                          <a:latin typeface="Arial"/>
                          <a:ea typeface="Times New Roman"/>
                        </a:rPr>
                        <a:t>DICIEMBRE</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spcAft>
                          <a:spcPts val="0"/>
                        </a:spcAft>
                      </a:pPr>
                      <a:r>
                        <a:rPr lang="es-ES" sz="1000" b="1" dirty="0">
                          <a:latin typeface="Arial"/>
                          <a:ea typeface="Times New Roman"/>
                        </a:rPr>
                        <a:t>Ingreso Mensual</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30700,80</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30700,80</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30700,80</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30700,80</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30700,80</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30700,80</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spcAft>
                          <a:spcPts val="0"/>
                        </a:spcAft>
                      </a:pPr>
                      <a:r>
                        <a:rPr lang="es-ES" sz="1000" b="1">
                          <a:latin typeface="Arial"/>
                          <a:ea typeface="Times New Roman"/>
                        </a:rPr>
                        <a:t>Egreso Mensual</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31109,87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31109,87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31109,87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spcAft>
                          <a:spcPts val="0"/>
                        </a:spcAft>
                      </a:pPr>
                      <a:r>
                        <a:rPr lang="es-ES" sz="1000" b="1">
                          <a:latin typeface="Arial"/>
                          <a:ea typeface="Times New Roman"/>
                        </a:rPr>
                        <a:t>Saldo Mensual</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spcAft>
                          <a:spcPts val="0"/>
                        </a:spcAft>
                      </a:pPr>
                      <a:r>
                        <a:rPr lang="es-ES" sz="1000" b="1">
                          <a:latin typeface="Arial"/>
                          <a:ea typeface="Times New Roman"/>
                        </a:rPr>
                        <a:t>Saldo Acumulado</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-409,07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-818,14</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-1227,21</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-1636,29</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-2045,36</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-2454,43</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-2863,50</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solidFill>
                            <a:srgbClr val="000000"/>
                          </a:solidFill>
                          <a:latin typeface="Calibri"/>
                          <a:ea typeface="Times New Roman"/>
                        </a:rPr>
                        <a:t>-3272,57</a:t>
                      </a:r>
                      <a:endParaRPr lang="es-ES" sz="10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-3681,64</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-4090,71</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-4499,79</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dirty="0">
                          <a:solidFill>
                            <a:srgbClr val="000000"/>
                          </a:solidFill>
                          <a:latin typeface="Calibri"/>
                          <a:ea typeface="Times New Roman"/>
                        </a:rPr>
                        <a:t>-4908,86</a:t>
                      </a:r>
                      <a:endParaRPr lang="es-ES" sz="10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smtClean="0">
                <a:solidFill>
                  <a:schemeClr val="folHlink"/>
                </a:solidFill>
              </a:rPr>
              <a:t>RESEÑA HISTORICA</a:t>
            </a:r>
            <a:r>
              <a:rPr lang="es-ES" sz="3600" smtClean="0"/>
              <a:t/>
            </a:r>
            <a:br>
              <a:rPr lang="es-ES" sz="3600" smtClean="0"/>
            </a:br>
            <a:endParaRPr lang="es-ES" sz="3600" smtClean="0"/>
          </a:p>
        </p:txBody>
      </p:sp>
      <p:sp>
        <p:nvSpPr>
          <p:cNvPr id="9219" name="2 Marcador de contenido"/>
          <p:cNvSpPr>
            <a:spLocks noGrp="1"/>
          </p:cNvSpPr>
          <p:nvPr>
            <p:ph sz="quarter" idx="1"/>
          </p:nvPr>
        </p:nvSpPr>
        <p:spPr>
          <a:xfrm>
            <a:off x="900113" y="1844675"/>
            <a:ext cx="7772400" cy="3781425"/>
          </a:xfrm>
        </p:spPr>
        <p:txBody>
          <a:bodyPr/>
          <a:lstStyle/>
          <a:p>
            <a:endParaRPr lang="es-ES" sz="1800" smtClean="0"/>
          </a:p>
          <a:p>
            <a:r>
              <a:rPr lang="es-ES" sz="1800" smtClean="0"/>
              <a:t>El agua es -después del aire- el elemento más indispensable para la existencia de vida en este planeta.</a:t>
            </a:r>
          </a:p>
          <a:p>
            <a:endParaRPr lang="es-ES" sz="1800" smtClean="0"/>
          </a:p>
          <a:p>
            <a:r>
              <a:rPr lang="es-ES" sz="1800" smtClean="0"/>
              <a:t> Se puede decir que donde no hay agua no hay vida. Pero únicamente el 0,003 % del agua del mundo es aprovechable para el consumo humano, y de ésta, una gran parte está contaminada. Esto hace que junto al petróleo sea el recurso más codiciado por el capitalismo, que no contento con privatizar la tierra, está ahora privatizando el agua.</a:t>
            </a:r>
          </a:p>
          <a:p>
            <a:endParaRPr lang="es-ES" sz="1800" smtClean="0"/>
          </a:p>
          <a:p>
            <a:r>
              <a:rPr lang="es-ES" sz="2000" smtClean="0"/>
              <a:t>En la actualidad, hay más de 1.300 millones de personas sin acceso al agua potable.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1116013" y="260350"/>
            <a:ext cx="7772400" cy="1143000"/>
          </a:xfrm>
        </p:spPr>
        <p:txBody>
          <a:bodyPr/>
          <a:lstStyle/>
          <a:p>
            <a:pPr marL="342900" indent="-342900" algn="ctr"/>
            <a:r>
              <a:rPr lang="es-EC" sz="2400" b="1" smtClean="0">
                <a:solidFill>
                  <a:schemeClr val="folHlink"/>
                </a:solidFill>
              </a:rPr>
              <a:t>ESTADO DE PÉRDIDAS Y GANANCIAS</a:t>
            </a:r>
            <a:r>
              <a:rPr lang="es-ES" sz="1800" b="1" smtClean="0">
                <a:solidFill>
                  <a:srgbClr val="000000"/>
                </a:solidFill>
              </a:rPr>
              <a:t/>
            </a:r>
            <a:br>
              <a:rPr lang="es-ES" sz="1800" b="1" smtClean="0">
                <a:solidFill>
                  <a:srgbClr val="000000"/>
                </a:solidFill>
              </a:rPr>
            </a:br>
            <a:endParaRPr lang="es-ES" sz="1800" smtClean="0">
              <a:solidFill>
                <a:srgbClr val="000000"/>
              </a:solidFill>
            </a:endParaRPr>
          </a:p>
        </p:txBody>
      </p:sp>
      <p:graphicFrame>
        <p:nvGraphicFramePr>
          <p:cNvPr id="4" name="3 Tabla"/>
          <p:cNvGraphicFramePr>
            <a:graphicFrameLocks noGrp="1"/>
          </p:cNvGraphicFramePr>
          <p:nvPr/>
        </p:nvGraphicFramePr>
        <p:xfrm>
          <a:off x="642938" y="1285875"/>
          <a:ext cx="7715250" cy="4929188"/>
        </p:xfrm>
        <a:graphic>
          <a:graphicData uri="http://schemas.openxmlformats.org/drawingml/2006/table">
            <a:tbl>
              <a:tblPr/>
              <a:tblGrid>
                <a:gridCol w="3068089"/>
                <a:gridCol w="928600"/>
                <a:gridCol w="928600"/>
                <a:gridCol w="928600"/>
                <a:gridCol w="930286"/>
                <a:gridCol w="931128"/>
              </a:tblGrid>
              <a:tr h="227624">
                <a:tc gridSpan="6">
                  <a:txBody>
                    <a:bodyPr/>
                    <a:lstStyle/>
                    <a:p>
                      <a:pPr algn="ctr">
                        <a:spcAft>
                          <a:spcPts val="0"/>
                        </a:spcAft>
                      </a:pPr>
                      <a:r>
                        <a:rPr lang="es-ES" sz="1200" b="1" u="sng">
                          <a:solidFill>
                            <a:srgbClr val="FF0000"/>
                          </a:solidFill>
                          <a:latin typeface="Arial"/>
                          <a:ea typeface="Times New Roman"/>
                        </a:rPr>
                        <a:t>ESTADO DE PERDIDAS Y GANANCIAS</a:t>
                      </a:r>
                      <a:endParaRPr lang="es-ES" sz="1200">
                        <a:latin typeface="Times New Roman"/>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75754">
                <a:tc>
                  <a:txBody>
                    <a:bodyPr/>
                    <a:lstStyle/>
                    <a:p>
                      <a:pPr algn="ctr">
                        <a:spcAft>
                          <a:spcPts val="0"/>
                        </a:spcAft>
                      </a:pPr>
                      <a:r>
                        <a:rPr lang="es-ES" sz="1000" b="1">
                          <a:latin typeface="Arial"/>
                          <a:ea typeface="Times New Roman"/>
                        </a:rPr>
                        <a:t>Detalle</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Año 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Año 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Año 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Año 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b="1">
                          <a:latin typeface="Arial"/>
                          <a:ea typeface="Times New Roman"/>
                        </a:rPr>
                        <a:t>Año 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Ingresos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368409,60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444854,59</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537161,92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648623,02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783212,29</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Costo de Venta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293605,70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308285,98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323700,28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339885,30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356879,56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Costo de bodega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14529,13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10529,13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10529,13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10529,13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10529,13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000" b="1">
                          <a:latin typeface="Arial"/>
                          <a:ea typeface="Times New Roman"/>
                        </a:rPr>
                        <a:t>Margen Bruto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60274,77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126039,48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202932,50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298208,59</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415803,60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000" b="1">
                          <a:latin typeface="Arial"/>
                          <a:ea typeface="Times New Roman"/>
                        </a:rPr>
                        <a:t>Gastos Operacionales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98727,67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103444,15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108632,27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114339,22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120616,85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Gastos Administrativos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47164,80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51881,28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57069,41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62776,35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69053,98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Amortización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209,70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209,70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209,70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209,70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209,70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Depreciación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18713,17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18713,17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18713,17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18713,17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18713,17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Gastos de Venta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32640,00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32640,00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32640,00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32640,00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32640,00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000" b="1">
                          <a:latin typeface="Arial"/>
                          <a:ea typeface="Times New Roman"/>
                        </a:rPr>
                        <a:t>Utilidad Operacional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-38452,90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22595,33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94300,23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183869,37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295186,75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000" b="1">
                          <a:latin typeface="Arial"/>
                          <a:ea typeface="Times New Roman"/>
                        </a:rPr>
                        <a:t>Gastos Financieros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solidFill>
                            <a:srgbClr val="000000"/>
                          </a:solidFill>
                          <a:latin typeface="Calibri"/>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Intereses sobre prestamos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6148,16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5141,10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4033,35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2814,81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1474,43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000" b="1">
                          <a:latin typeface="Arial"/>
                          <a:ea typeface="Times New Roman"/>
                        </a:rPr>
                        <a:t>Utilidad antes de Impuestos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-44601,05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17454,23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90266,88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181054,56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000" b="1">
                          <a:latin typeface="Arial"/>
                          <a:ea typeface="Times New Roman"/>
                        </a:rPr>
                        <a:t>293712,32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25% Impuestos a la Renta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4363,56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22566,72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45263,64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73428,08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754">
                <a:tc>
                  <a:txBody>
                    <a:bodyPr/>
                    <a:lstStyle/>
                    <a:p>
                      <a:pPr>
                        <a:spcAft>
                          <a:spcPts val="0"/>
                        </a:spcAft>
                      </a:pPr>
                      <a:r>
                        <a:rPr lang="es-ES" sz="1100" b="1">
                          <a:solidFill>
                            <a:srgbClr val="000000"/>
                          </a:solidFill>
                          <a:latin typeface="Calibri"/>
                          <a:ea typeface="Times New Roman"/>
                        </a:rPr>
                        <a:t>15% Participación de Trabajadores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2618,13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13540,03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27158,18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100">
                          <a:solidFill>
                            <a:srgbClr val="000000"/>
                          </a:solidFill>
                          <a:latin typeface="Calibri"/>
                          <a:ea typeface="Times New Roman"/>
                        </a:rPr>
                        <a:t>44056,85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42">
                <a:tc>
                  <a:txBody>
                    <a:bodyPr/>
                    <a:lstStyle/>
                    <a:p>
                      <a:pPr>
                        <a:spcAft>
                          <a:spcPts val="0"/>
                        </a:spcAft>
                      </a:pPr>
                      <a:r>
                        <a:rPr lang="es-ES" sz="1200" b="1">
                          <a:solidFill>
                            <a:srgbClr val="000000"/>
                          </a:solidFill>
                          <a:latin typeface="Calibri"/>
                          <a:ea typeface="Times New Roman"/>
                        </a:rPr>
                        <a:t>UTILIDAD NETA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r">
                        <a:spcAft>
                          <a:spcPts val="0"/>
                        </a:spcAft>
                      </a:pPr>
                      <a:r>
                        <a:rPr lang="es-ES" sz="1100" b="1">
                          <a:solidFill>
                            <a:srgbClr val="000000"/>
                          </a:solidFill>
                          <a:latin typeface="Calibri"/>
                          <a:ea typeface="Times New Roman"/>
                        </a:rPr>
                        <a:t>-44601,05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r">
                        <a:spcAft>
                          <a:spcPts val="0"/>
                        </a:spcAft>
                      </a:pPr>
                      <a:r>
                        <a:rPr lang="es-ES" sz="1100" b="1">
                          <a:solidFill>
                            <a:srgbClr val="000000"/>
                          </a:solidFill>
                          <a:latin typeface="Calibri"/>
                          <a:ea typeface="Times New Roman"/>
                        </a:rPr>
                        <a:t>10472,54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r">
                        <a:spcAft>
                          <a:spcPts val="0"/>
                        </a:spcAft>
                      </a:pPr>
                      <a:r>
                        <a:rPr lang="es-ES" sz="1100" b="1">
                          <a:solidFill>
                            <a:srgbClr val="000000"/>
                          </a:solidFill>
                          <a:latin typeface="Calibri"/>
                          <a:ea typeface="Times New Roman"/>
                        </a:rPr>
                        <a:t>54160,13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r">
                        <a:spcAft>
                          <a:spcPts val="0"/>
                        </a:spcAft>
                      </a:pPr>
                      <a:r>
                        <a:rPr lang="es-ES" sz="1100" b="1">
                          <a:solidFill>
                            <a:srgbClr val="000000"/>
                          </a:solidFill>
                          <a:latin typeface="Calibri"/>
                          <a:ea typeface="Times New Roman"/>
                        </a:rPr>
                        <a:t>108632,74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r">
                        <a:spcAft>
                          <a:spcPts val="0"/>
                        </a:spcAft>
                      </a:pPr>
                      <a:r>
                        <a:rPr lang="es-ES" sz="1100" b="1" dirty="0">
                          <a:solidFill>
                            <a:srgbClr val="000000"/>
                          </a:solidFill>
                          <a:latin typeface="Calibri"/>
                          <a:ea typeface="Times New Roman"/>
                        </a:rPr>
                        <a:t>176227,39</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p:txBody>
          <a:bodyPr/>
          <a:lstStyle/>
          <a:p>
            <a:pPr marL="342900" indent="-342900" algn="ctr"/>
            <a:r>
              <a:rPr lang="es-EC" sz="2000" b="1" smtClean="0">
                <a:solidFill>
                  <a:schemeClr val="folHlink"/>
                </a:solidFill>
              </a:rPr>
              <a:t>TASA DE DESCUENTO TMAR (MÉTODO CAPM)</a:t>
            </a:r>
            <a:r>
              <a:rPr lang="es-ES" sz="2000" b="1" smtClean="0">
                <a:solidFill>
                  <a:schemeClr val="folHlink"/>
                </a:solidFill>
              </a:rPr>
              <a:t/>
            </a:r>
            <a:br>
              <a:rPr lang="es-ES" sz="2000" b="1" smtClean="0">
                <a:solidFill>
                  <a:schemeClr val="folHlink"/>
                </a:solidFill>
              </a:rPr>
            </a:br>
            <a:endParaRPr lang="es-ES" sz="2000" b="1" smtClean="0">
              <a:solidFill>
                <a:schemeClr val="folHlink"/>
              </a:solidFill>
            </a:endParaRPr>
          </a:p>
        </p:txBody>
      </p:sp>
      <p:graphicFrame>
        <p:nvGraphicFramePr>
          <p:cNvPr id="4" name="3 Tabla"/>
          <p:cNvGraphicFramePr>
            <a:graphicFrameLocks noGrp="1"/>
          </p:cNvGraphicFramePr>
          <p:nvPr/>
        </p:nvGraphicFramePr>
        <p:xfrm>
          <a:off x="500063" y="1285875"/>
          <a:ext cx="7786687" cy="1285875"/>
        </p:xfrm>
        <a:graphic>
          <a:graphicData uri="http://schemas.openxmlformats.org/drawingml/2006/table">
            <a:tbl>
              <a:tblPr/>
              <a:tblGrid>
                <a:gridCol w="3433096"/>
                <a:gridCol w="1273188"/>
                <a:gridCol w="679648"/>
                <a:gridCol w="1125572"/>
                <a:gridCol w="1275238"/>
              </a:tblGrid>
              <a:tr h="267362">
                <a:tc gridSpan="5">
                  <a:txBody>
                    <a:bodyPr/>
                    <a:lstStyle/>
                    <a:p>
                      <a:pPr algn="ctr">
                        <a:spcAft>
                          <a:spcPts val="0"/>
                        </a:spcAft>
                      </a:pPr>
                      <a:r>
                        <a:rPr lang="es-ES" sz="1200" b="1" u="sng" dirty="0">
                          <a:solidFill>
                            <a:srgbClr val="FF0000"/>
                          </a:solidFill>
                          <a:latin typeface="Arial"/>
                          <a:ea typeface="Times New Roman"/>
                        </a:rPr>
                        <a:t>CALCULO DE BETA</a:t>
                      </a:r>
                      <a:endParaRPr lang="es-ES" sz="1200" dirty="0">
                        <a:latin typeface="Times New Roman"/>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4630">
                <a:tc>
                  <a:txBody>
                    <a:bodyPr/>
                    <a:lstStyle/>
                    <a:p>
                      <a:pPr>
                        <a:spcAft>
                          <a:spcPts val="0"/>
                        </a:spcAft>
                      </a:pPr>
                      <a:r>
                        <a:rPr lang="es-ES" sz="1100" b="1">
                          <a:solidFill>
                            <a:srgbClr val="000000"/>
                          </a:solidFill>
                          <a:latin typeface="Calibri"/>
                          <a:ea typeface="Times New Roman"/>
                        </a:rPr>
                        <a:t>Beta Coefficient</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0,34</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0,44</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0,6</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solidFill>
                            <a:srgbClr val="000000"/>
                          </a:solidFill>
                          <a:latin typeface="Calibri"/>
                          <a:ea typeface="Times New Roman"/>
                        </a:rPr>
                        <a:t> </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630">
                <a:tc>
                  <a:txBody>
                    <a:bodyPr/>
                    <a:lstStyle/>
                    <a:p>
                      <a:pPr>
                        <a:spcAft>
                          <a:spcPts val="0"/>
                        </a:spcAft>
                      </a:pPr>
                      <a:r>
                        <a:rPr lang="es-ES" sz="1100" b="1">
                          <a:solidFill>
                            <a:srgbClr val="000000"/>
                          </a:solidFill>
                          <a:latin typeface="Calibri"/>
                          <a:ea typeface="Times New Roman"/>
                        </a:rPr>
                        <a:t>Market Cap (millones)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16,5</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11,2</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4,3</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32</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630">
                <a:tc>
                  <a:txBody>
                    <a:bodyPr/>
                    <a:lstStyle/>
                    <a:p>
                      <a:pPr>
                        <a:spcAft>
                          <a:spcPts val="0"/>
                        </a:spcAft>
                      </a:pPr>
                      <a:r>
                        <a:rPr lang="en-GB" sz="1100" b="1">
                          <a:solidFill>
                            <a:srgbClr val="000000"/>
                          </a:solidFill>
                          <a:latin typeface="Calibri"/>
                          <a:ea typeface="Times New Roman"/>
                        </a:rPr>
                        <a:t>Beta*(Mark Cap/Total Mark</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b="1">
                          <a:solidFill>
                            <a:srgbClr val="000000"/>
                          </a:solidFill>
                          <a:latin typeface="Calibri"/>
                          <a:ea typeface="Times New Roman"/>
                        </a:rPr>
                        <a:t> </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b="1" dirty="0">
                          <a:solidFill>
                            <a:srgbClr val="000000"/>
                          </a:solidFill>
                          <a:latin typeface="Calibri"/>
                          <a:ea typeface="Times New Roman"/>
                        </a:rPr>
                        <a:t> </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b="1" dirty="0">
                          <a:solidFill>
                            <a:srgbClr val="000000"/>
                          </a:solidFill>
                          <a:latin typeface="Calibri"/>
                          <a:ea typeface="Times New Roman"/>
                        </a:rPr>
                        <a:t> </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solidFill>
                            <a:srgbClr val="000000"/>
                          </a:solidFill>
                          <a:latin typeface="Calibri"/>
                          <a:ea typeface="Times New Roman"/>
                        </a:rPr>
                        <a:t>Beta</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630">
                <a:tc>
                  <a:txBody>
                    <a:bodyPr/>
                    <a:lstStyle/>
                    <a:p>
                      <a:pPr>
                        <a:spcAft>
                          <a:spcPts val="0"/>
                        </a:spcAft>
                      </a:pPr>
                      <a:r>
                        <a:rPr lang="en-GB" sz="1100" b="1">
                          <a:solidFill>
                            <a:srgbClr val="000000"/>
                          </a:solidFill>
                          <a:latin typeface="Calibri"/>
                          <a:ea typeface="Times New Roman"/>
                        </a:rPr>
                        <a:t>Beta*(Mark Cap/Total Mark</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0,1753125</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0,154</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0,080625</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dirty="0">
                          <a:solidFill>
                            <a:srgbClr val="000000"/>
                          </a:solidFill>
                          <a:latin typeface="Calibri"/>
                          <a:ea typeface="Times New Roman"/>
                        </a:rPr>
                        <a:t>0,4099375</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nvGraphicFramePr>
        <p:xfrm>
          <a:off x="642938" y="2643188"/>
          <a:ext cx="7286625" cy="3857625"/>
        </p:xfrm>
        <a:graphic>
          <a:graphicData uri="http://schemas.openxmlformats.org/drawingml/2006/table">
            <a:tbl>
              <a:tblPr/>
              <a:tblGrid>
                <a:gridCol w="3520655"/>
                <a:gridCol w="1744203"/>
                <a:gridCol w="2021817"/>
              </a:tblGrid>
              <a:tr h="288295">
                <a:tc gridSpan="3">
                  <a:txBody>
                    <a:bodyPr/>
                    <a:lstStyle/>
                    <a:p>
                      <a:pPr algn="ctr">
                        <a:spcAft>
                          <a:spcPts val="0"/>
                        </a:spcAft>
                      </a:pPr>
                      <a:r>
                        <a:rPr lang="es-ES" sz="1200" b="1" u="sng" dirty="0">
                          <a:solidFill>
                            <a:srgbClr val="FF0000"/>
                          </a:solidFill>
                          <a:latin typeface="Arial"/>
                          <a:ea typeface="Times New Roman"/>
                        </a:rPr>
                        <a:t>TMAR</a:t>
                      </a:r>
                      <a:endParaRPr lang="es-ES" sz="1200" dirty="0">
                        <a:latin typeface="Times New Roman"/>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74566">
                <a:tc>
                  <a:txBody>
                    <a:bodyPr/>
                    <a:lstStyle/>
                    <a:p>
                      <a:pPr>
                        <a:spcAft>
                          <a:spcPts val="0"/>
                        </a:spcAft>
                      </a:pPr>
                      <a:r>
                        <a:rPr lang="es-ES" sz="1200" b="1" dirty="0">
                          <a:solidFill>
                            <a:srgbClr val="000000"/>
                          </a:solidFill>
                          <a:latin typeface="Calibri"/>
                          <a:ea typeface="Times New Roman"/>
                        </a:rPr>
                        <a:t>Beta</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0,4099375</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a:solidFill>
                            <a:srgbClr val="000000"/>
                          </a:solidFill>
                          <a:latin typeface="Calibri"/>
                          <a:ea typeface="Times New Roman"/>
                        </a:rPr>
                        <a:t>L</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50%</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a:solidFill>
                            <a:srgbClr val="000000"/>
                          </a:solidFill>
                          <a:latin typeface="Calibri"/>
                          <a:ea typeface="Times New Roman"/>
                        </a:rPr>
                        <a:t>1-L</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50%</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dirty="0">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a:solidFill>
                            <a:srgbClr val="000000"/>
                          </a:solidFill>
                          <a:latin typeface="Calibri"/>
                          <a:ea typeface="Times New Roman"/>
                        </a:rPr>
                        <a:t>Riesgo País 24/03/2007</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8,1%</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err="1">
                          <a:solidFill>
                            <a:srgbClr val="000000"/>
                          </a:solidFill>
                          <a:latin typeface="Calibri"/>
                          <a:ea typeface="Times New Roman"/>
                        </a:rPr>
                        <a:t>rf</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0,0479</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err="1">
                          <a:solidFill>
                            <a:srgbClr val="000000"/>
                          </a:solidFill>
                          <a:latin typeface="Calibri"/>
                          <a:ea typeface="Times New Roman"/>
                        </a:rPr>
                        <a:t>rm</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0,06601</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err="1">
                          <a:solidFill>
                            <a:srgbClr val="000000"/>
                          </a:solidFill>
                          <a:latin typeface="Calibri"/>
                          <a:ea typeface="Times New Roman"/>
                        </a:rPr>
                        <a:t>rd</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10%</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a:solidFill>
                            <a:srgbClr val="000000"/>
                          </a:solidFill>
                          <a:latin typeface="Calibri"/>
                          <a:ea typeface="Times New Roman"/>
                        </a:rPr>
                        <a:t>t</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25%</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a:solidFill>
                            <a:srgbClr val="000000"/>
                          </a:solidFill>
                          <a:latin typeface="Calibri"/>
                          <a:ea typeface="Times New Roman"/>
                        </a:rPr>
                        <a:t>1-t</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75%</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err="1">
                          <a:solidFill>
                            <a:srgbClr val="000000"/>
                          </a:solidFill>
                          <a:latin typeface="Calibri"/>
                          <a:ea typeface="Times New Roman"/>
                        </a:rPr>
                        <a:t>rf</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12,9%</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274566">
                <a:tc>
                  <a:txBody>
                    <a:bodyPr/>
                    <a:lstStyle/>
                    <a:p>
                      <a:pPr>
                        <a:spcAft>
                          <a:spcPts val="0"/>
                        </a:spcAft>
                      </a:pPr>
                      <a:r>
                        <a:rPr lang="es-ES" sz="1200" b="1" dirty="0">
                          <a:solidFill>
                            <a:srgbClr val="000000"/>
                          </a:solidFill>
                          <a:latin typeface="Calibri"/>
                          <a:ea typeface="Times New Roman"/>
                        </a:rPr>
                        <a:t>Prima/Riesgo</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200" b="1">
                          <a:solidFill>
                            <a:srgbClr val="000000"/>
                          </a:solidFill>
                          <a:latin typeface="Calibri"/>
                          <a:ea typeface="Times New Roman"/>
                        </a:rPr>
                        <a:t>0,0181</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b="1">
                        <a:solidFill>
                          <a:srgbClr val="000000"/>
                        </a:solidFill>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74566">
                <a:tc>
                  <a:txBody>
                    <a:bodyPr/>
                    <a:lstStyle/>
                    <a:p>
                      <a:pPr>
                        <a:spcAft>
                          <a:spcPts val="0"/>
                        </a:spcAft>
                      </a:pPr>
                      <a:r>
                        <a:rPr lang="es-ES" sz="1200" b="1" u="sng" dirty="0">
                          <a:latin typeface="Arial"/>
                          <a:ea typeface="Times New Roman"/>
                        </a:rPr>
                        <a:t>re</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a:spcAft>
                          <a:spcPts val="0"/>
                        </a:spcAft>
                      </a:pPr>
                      <a:r>
                        <a:rPr lang="es-ES" sz="1200" b="1" dirty="0">
                          <a:solidFill>
                            <a:srgbClr val="000000"/>
                          </a:solidFill>
                          <a:latin typeface="Calibri"/>
                          <a:ea typeface="Times New Roman"/>
                        </a:rPr>
                        <a:t>0,13632397</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s-ES" sz="1200" b="1" dirty="0" err="1">
                          <a:latin typeface="Arial"/>
                          <a:ea typeface="Times New Roman"/>
                        </a:rPr>
                        <a:t>tmar</a:t>
                      </a:r>
                      <a:r>
                        <a:rPr lang="es-ES" sz="1200" b="1" dirty="0">
                          <a:latin typeface="Arial"/>
                          <a:ea typeface="Times New Roman"/>
                        </a:rPr>
                        <a:t>=13,63%</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74566">
                <a:tc>
                  <a:txBody>
                    <a:bodyPr/>
                    <a:lstStyle/>
                    <a:p>
                      <a:pPr>
                        <a:spcAft>
                          <a:spcPts val="0"/>
                        </a:spcAft>
                      </a:pPr>
                      <a:r>
                        <a:rPr lang="es-ES" sz="1200" b="1" u="sng">
                          <a:latin typeface="Arial"/>
                          <a:ea typeface="Times New Roman"/>
                        </a:rPr>
                        <a:t>rk</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a:spcAft>
                          <a:spcPts val="0"/>
                        </a:spcAft>
                      </a:pPr>
                      <a:r>
                        <a:rPr lang="es-ES" sz="1200" b="1">
                          <a:latin typeface="Arial"/>
                          <a:ea typeface="Times New Roman"/>
                        </a:rPr>
                        <a:t>0,10566198</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S" sz="1200" b="1" dirty="0">
                          <a:latin typeface="Arial"/>
                          <a:ea typeface="Times New Roman"/>
                        </a:rPr>
                        <a:t>11,32%</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422" name="Group 2286"/>
          <p:cNvGraphicFramePr>
            <a:graphicFrameLocks noGrp="1"/>
          </p:cNvGraphicFramePr>
          <p:nvPr/>
        </p:nvGraphicFramePr>
        <p:xfrm>
          <a:off x="1017588" y="115888"/>
          <a:ext cx="7108825" cy="6627812"/>
        </p:xfrm>
        <a:graphic>
          <a:graphicData uri="http://schemas.openxmlformats.org/drawingml/2006/table">
            <a:tbl>
              <a:tblPr/>
              <a:tblGrid>
                <a:gridCol w="2155825"/>
                <a:gridCol w="850900"/>
                <a:gridCol w="825500"/>
                <a:gridCol w="787400"/>
                <a:gridCol w="787400"/>
                <a:gridCol w="850900"/>
                <a:gridCol w="850900"/>
              </a:tblGrid>
              <a:tr h="0">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FF0000"/>
                          </a:solidFill>
                          <a:effectLst/>
                          <a:latin typeface="Arial" charset="0"/>
                          <a:cs typeface="Arial" charset="0"/>
                        </a:rPr>
                        <a:t>FLUJO DE CAJA DE LOS ACCIONISTA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86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Detalle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A</a:t>
                      </a:r>
                      <a:r>
                        <a:rPr kumimoji="0" lang="es-ES" sz="900" b="1" i="0" u="none" strike="noStrike" cap="none" normalizeH="0" baseline="0" smtClean="0">
                          <a:ln>
                            <a:noFill/>
                          </a:ln>
                          <a:solidFill>
                            <a:schemeClr val="tx1"/>
                          </a:solidFill>
                          <a:effectLst/>
                          <a:latin typeface="Georgia"/>
                          <a:cs typeface="Arial" charset="0"/>
                        </a:rPr>
                        <a:t>ñ</a:t>
                      </a:r>
                      <a:r>
                        <a:rPr kumimoji="0" lang="es-ES" sz="900" b="1" i="0" u="none" strike="noStrike" cap="none" normalizeH="0" baseline="0" smtClean="0">
                          <a:ln>
                            <a:noFill/>
                          </a:ln>
                          <a:solidFill>
                            <a:schemeClr val="tx1"/>
                          </a:solidFill>
                          <a:effectLst/>
                          <a:latin typeface="Arial" charset="0"/>
                          <a:cs typeface="Arial" charset="0"/>
                        </a:rPr>
                        <a:t>o 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A</a:t>
                      </a:r>
                      <a:r>
                        <a:rPr kumimoji="0" lang="es-ES" sz="900" b="1" i="0" u="none" strike="noStrike" cap="none" normalizeH="0" baseline="0" smtClean="0">
                          <a:ln>
                            <a:noFill/>
                          </a:ln>
                          <a:solidFill>
                            <a:schemeClr val="tx1"/>
                          </a:solidFill>
                          <a:effectLst/>
                          <a:latin typeface="Georgia"/>
                          <a:cs typeface="Arial" charset="0"/>
                        </a:rPr>
                        <a:t>ñ</a:t>
                      </a:r>
                      <a:r>
                        <a:rPr kumimoji="0" lang="es-ES" sz="900" b="1" i="0" u="none" strike="noStrike" cap="none" normalizeH="0" baseline="0" smtClean="0">
                          <a:ln>
                            <a:noFill/>
                          </a:ln>
                          <a:solidFill>
                            <a:schemeClr val="tx1"/>
                          </a:solidFill>
                          <a:effectLst/>
                          <a:latin typeface="Arial" charset="0"/>
                          <a:cs typeface="Arial" charset="0"/>
                        </a:rPr>
                        <a:t>o 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A</a:t>
                      </a:r>
                      <a:r>
                        <a:rPr kumimoji="0" lang="es-ES" sz="900" b="1" i="0" u="none" strike="noStrike" cap="none" normalizeH="0" baseline="0" smtClean="0">
                          <a:ln>
                            <a:noFill/>
                          </a:ln>
                          <a:solidFill>
                            <a:schemeClr val="tx1"/>
                          </a:solidFill>
                          <a:effectLst/>
                          <a:latin typeface="Georgia"/>
                          <a:cs typeface="Arial" charset="0"/>
                        </a:rPr>
                        <a:t>ñ</a:t>
                      </a:r>
                      <a:r>
                        <a:rPr kumimoji="0" lang="es-ES" sz="900" b="1" i="0" u="none" strike="noStrike" cap="none" normalizeH="0" baseline="0" smtClean="0">
                          <a:ln>
                            <a:noFill/>
                          </a:ln>
                          <a:solidFill>
                            <a:schemeClr val="tx1"/>
                          </a:solidFill>
                          <a:effectLst/>
                          <a:latin typeface="Arial" charset="0"/>
                          <a:cs typeface="Arial" charset="0"/>
                        </a:rPr>
                        <a:t>o 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A</a:t>
                      </a:r>
                      <a:r>
                        <a:rPr kumimoji="0" lang="es-ES" sz="900" b="1" i="0" u="none" strike="noStrike" cap="none" normalizeH="0" baseline="0" smtClean="0">
                          <a:ln>
                            <a:noFill/>
                          </a:ln>
                          <a:solidFill>
                            <a:schemeClr val="tx1"/>
                          </a:solidFill>
                          <a:effectLst/>
                          <a:latin typeface="Georgia"/>
                          <a:cs typeface="Arial" charset="0"/>
                        </a:rPr>
                        <a:t>ñ</a:t>
                      </a:r>
                      <a:r>
                        <a:rPr kumimoji="0" lang="es-ES" sz="900" b="1" i="0" u="none" strike="noStrike" cap="none" normalizeH="0" baseline="0" smtClean="0">
                          <a:ln>
                            <a:noFill/>
                          </a:ln>
                          <a:solidFill>
                            <a:schemeClr val="tx1"/>
                          </a:solidFill>
                          <a:effectLst/>
                          <a:latin typeface="Arial" charset="0"/>
                          <a:cs typeface="Arial" charset="0"/>
                        </a:rPr>
                        <a:t>o 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A</a:t>
                      </a:r>
                      <a:r>
                        <a:rPr kumimoji="0" lang="es-ES" sz="900" b="1" i="0" u="none" strike="noStrike" cap="none" normalizeH="0" baseline="0" smtClean="0">
                          <a:ln>
                            <a:noFill/>
                          </a:ln>
                          <a:solidFill>
                            <a:schemeClr val="tx1"/>
                          </a:solidFill>
                          <a:effectLst/>
                          <a:latin typeface="Georgia"/>
                          <a:cs typeface="Arial" charset="0"/>
                        </a:rPr>
                        <a:t>ñ</a:t>
                      </a:r>
                      <a:r>
                        <a:rPr kumimoji="0" lang="es-ES" sz="900" b="1" i="0" u="none" strike="noStrike" cap="none" normalizeH="0" baseline="0" smtClean="0">
                          <a:ln>
                            <a:noFill/>
                          </a:ln>
                          <a:solidFill>
                            <a:schemeClr val="tx1"/>
                          </a:solidFill>
                          <a:effectLst/>
                          <a:latin typeface="Arial" charset="0"/>
                          <a:cs typeface="Arial" charset="0"/>
                        </a:rPr>
                        <a:t>o 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A</a:t>
                      </a:r>
                      <a:r>
                        <a:rPr kumimoji="0" lang="es-ES" sz="900" b="1" i="0" u="none" strike="noStrike" cap="none" normalizeH="0" baseline="0" smtClean="0">
                          <a:ln>
                            <a:noFill/>
                          </a:ln>
                          <a:solidFill>
                            <a:schemeClr val="tx1"/>
                          </a:solidFill>
                          <a:effectLst/>
                          <a:latin typeface="Georgia"/>
                          <a:cs typeface="Arial" charset="0"/>
                        </a:rPr>
                        <a:t>ñ</a:t>
                      </a:r>
                      <a:r>
                        <a:rPr kumimoji="0" lang="es-ES" sz="900" b="1" i="0" u="none" strike="noStrike" cap="none" normalizeH="0" baseline="0" smtClean="0">
                          <a:ln>
                            <a:noFill/>
                          </a:ln>
                          <a:solidFill>
                            <a:schemeClr val="tx1"/>
                          </a:solidFill>
                          <a:effectLst/>
                          <a:latin typeface="Arial" charset="0"/>
                          <a:cs typeface="Arial" charset="0"/>
                        </a:rPr>
                        <a:t>o 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Ingresos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368409,60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444854,59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537161,92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648623,02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783212,29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Egresos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387939,63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403336,40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423938,82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445830,78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469102,68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Costos de Venta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293605,70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308285,98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323700,28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339885,30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356879,56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Costos de Bodega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14529,13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Coste de Fabricaci</a:t>
                      </a:r>
                      <a:r>
                        <a:rPr kumimoji="0" lang="es-ES" sz="900" b="1" i="0" u="none" strike="noStrike" cap="none" normalizeH="0" baseline="0" smtClean="0">
                          <a:ln>
                            <a:noFill/>
                          </a:ln>
                          <a:solidFill>
                            <a:schemeClr val="tx1"/>
                          </a:solidFill>
                          <a:effectLst/>
                          <a:latin typeface="Georgia"/>
                          <a:cs typeface="Arial" charset="0"/>
                        </a:rPr>
                        <a:t>ó</a:t>
                      </a:r>
                      <a:r>
                        <a:rPr kumimoji="0" lang="es-ES" sz="900" b="1" i="0" u="none" strike="noStrike" cap="none" normalizeH="0" baseline="0" smtClean="0">
                          <a:ln>
                            <a:noFill/>
                          </a:ln>
                          <a:solidFill>
                            <a:schemeClr val="tx1"/>
                          </a:solidFill>
                          <a:effectLst/>
                          <a:latin typeface="Arial" charset="0"/>
                          <a:cs typeface="Arial" charset="0"/>
                        </a:rPr>
                        <a:t>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308134,83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318815,12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334229,42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350414,43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367408,69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Gasto Administrativo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47164,80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51881,28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57069,41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62776,35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69053,98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Gasto de Venta y Publicidad</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8000"/>
                          </a:solidFill>
                          <a:effectLst/>
                          <a:latin typeface="Arial" charset="0"/>
                          <a:cs typeface="Arial" charset="0"/>
                        </a:rPr>
                        <a:t>Flujo Operacional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8000"/>
                          </a:solidFill>
                          <a:effectLst/>
                          <a:latin typeface="Arial" charset="0"/>
                          <a:cs typeface="Arial" charset="0"/>
                        </a:rPr>
                        <a:t>-19530,03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8000"/>
                          </a:solidFill>
                          <a:effectLst/>
                          <a:latin typeface="Arial" charset="0"/>
                          <a:cs typeface="Arial" charset="0"/>
                        </a:rPr>
                        <a:t>41518,20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8000"/>
                          </a:solidFill>
                          <a:effectLst/>
                          <a:latin typeface="Arial" charset="0"/>
                          <a:cs typeface="Arial" charset="0"/>
                        </a:rPr>
                        <a:t>113223,10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8000"/>
                          </a:solidFill>
                          <a:effectLst/>
                          <a:latin typeface="Arial" charset="0"/>
                          <a:cs typeface="Arial" charset="0"/>
                        </a:rPr>
                        <a:t>202792,24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8000"/>
                          </a:solidFill>
                          <a:effectLst/>
                          <a:latin typeface="Arial" charset="0"/>
                          <a:cs typeface="Arial" charset="0"/>
                        </a:rPr>
                        <a:t>314109,62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Amortizaci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 Intangible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Depreciaci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Arial" charset="0"/>
                          <a:cs typeface="Arial" charset="0"/>
                        </a:rPr>
                        <a:t>Flujo no Operacional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Arial" charset="0"/>
                          <a:cs typeface="Arial" charset="0"/>
                        </a:rPr>
                        <a:t>-38452,90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Arial" charset="0"/>
                          <a:cs typeface="Arial" charset="0"/>
                        </a:rPr>
                        <a:t>22595,33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Arial" charset="0"/>
                          <a:cs typeface="Arial" charset="0"/>
                        </a:rPr>
                        <a:t>94300,23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Arial" charset="0"/>
                          <a:cs typeface="Arial" charset="0"/>
                        </a:rPr>
                        <a:t>183869,37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FF"/>
                          </a:solidFill>
                          <a:effectLst/>
                          <a:latin typeface="Arial" charset="0"/>
                          <a:cs typeface="Arial" charset="0"/>
                        </a:rPr>
                        <a:t>295186,75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Intereses sobe pr</a:t>
                      </a:r>
                      <a:r>
                        <a:rPr kumimoji="0" lang="es-ES" sz="900" b="0" i="0" u="none" strike="noStrike" cap="none" normalizeH="0" baseline="0" smtClean="0">
                          <a:ln>
                            <a:noFill/>
                          </a:ln>
                          <a:solidFill>
                            <a:schemeClr val="tx1"/>
                          </a:solidFill>
                          <a:effectLst/>
                          <a:latin typeface="Georgia"/>
                          <a:cs typeface="Arial" charset="0"/>
                        </a:rPr>
                        <a:t>é</a:t>
                      </a:r>
                      <a:r>
                        <a:rPr kumimoji="0" lang="es-ES" sz="900" b="0" i="0" u="none" strike="noStrike" cap="none" normalizeH="0" baseline="0" smtClean="0">
                          <a:ln>
                            <a:noFill/>
                          </a:ln>
                          <a:solidFill>
                            <a:schemeClr val="tx1"/>
                          </a:solidFill>
                          <a:effectLst/>
                          <a:latin typeface="Arial" charset="0"/>
                          <a:cs typeface="Arial" charset="0"/>
                        </a:rPr>
                        <a:t>stamos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6148,16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5141,10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4033,35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2814,81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1474,43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Utilidad antes de Impuesto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-44601,05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17454,23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90266,88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181054,56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293712,32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25% Impuesto a la Renta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4363,56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22566,72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45263,64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73428,08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15% Participaci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 de Trabajadores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2618,13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13540,03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27158,18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44056,85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Utilidad Neta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-44601,05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10472,54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54160,13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108632,74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176227,39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Depreciaci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 y Amortizaci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 Intangible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Pago de Capital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10070,52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11077,58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12185,33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13403,87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14744,25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Prestamo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61481,55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Inversi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 Inicial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-118054,25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Valor de Salvamento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20499,17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Capital de Trabajo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-4908,86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charset="0"/>
                          <a:cs typeface="Arial" charset="0"/>
                        </a:rPr>
                        <a:t>Recuperaci</a:t>
                      </a:r>
                      <a:r>
                        <a:rPr kumimoji="0" lang="es-ES" sz="900" b="0" i="0" u="none" strike="noStrike" cap="none" normalizeH="0" baseline="0" smtClean="0">
                          <a:ln>
                            <a:noFill/>
                          </a:ln>
                          <a:solidFill>
                            <a:schemeClr val="tx1"/>
                          </a:solidFill>
                          <a:effectLst/>
                          <a:latin typeface="Georgia"/>
                          <a:cs typeface="Arial" charset="0"/>
                        </a:rPr>
                        <a:t>ó</a:t>
                      </a:r>
                      <a:r>
                        <a:rPr kumimoji="0" lang="es-ES" sz="900" b="0" i="0" u="none" strike="noStrike" cap="none" normalizeH="0" baseline="0" smtClean="0">
                          <a:ln>
                            <a:noFill/>
                          </a:ln>
                          <a:solidFill>
                            <a:schemeClr val="tx1"/>
                          </a:solidFill>
                          <a:effectLst/>
                          <a:latin typeface="Arial" charset="0"/>
                          <a:cs typeface="Arial" charset="0"/>
                        </a:rPr>
                        <a:t>n del Capital de Trabajo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rPr>
                        <a:t>4908,86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Flujo neto del accionistas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FF0000"/>
                          </a:solidFill>
                          <a:effectLst/>
                          <a:latin typeface="Arial" charset="0"/>
                          <a:cs typeface="Arial" charset="0"/>
                        </a:rPr>
                        <a:t>$ -61.481,55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FF0000"/>
                          </a:solidFill>
                          <a:effectLst/>
                          <a:latin typeface="Arial" charset="0"/>
                          <a:cs typeface="Arial" charset="0"/>
                        </a:rPr>
                        <a:t>$ -35.748,71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$ 18.317,83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$ 60.897,66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$ 114.151,74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$ 205.814,03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TMAR (CAPM)</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13,63%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TIR</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45,22%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VAN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charset="0"/>
                          <a:cs typeface="Arial" charset="0"/>
                        </a:rPr>
                        <a:t>$ 123.071,08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115" name="Group 1147"/>
          <p:cNvGraphicFramePr>
            <a:graphicFrameLocks noGrp="1"/>
          </p:cNvGraphicFramePr>
          <p:nvPr/>
        </p:nvGraphicFramePr>
        <p:xfrm>
          <a:off x="765175" y="207963"/>
          <a:ext cx="7613650" cy="6442075"/>
        </p:xfrm>
        <a:graphic>
          <a:graphicData uri="http://schemas.openxmlformats.org/drawingml/2006/table">
            <a:tbl>
              <a:tblPr/>
              <a:tblGrid>
                <a:gridCol w="2232025"/>
                <a:gridCol w="960438"/>
                <a:gridCol w="890587"/>
                <a:gridCol w="847725"/>
                <a:gridCol w="847725"/>
                <a:gridCol w="917575"/>
                <a:gridCol w="917575"/>
              </a:tblGrid>
              <a:tr h="200025">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0000"/>
                          </a:solidFill>
                          <a:effectLst/>
                          <a:latin typeface="Arial" charset="0"/>
                          <a:cs typeface="Arial" charset="0"/>
                        </a:rPr>
                        <a:t>FLUJO DE CAJA PROYECTO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Detalle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a:t>
                      </a:r>
                      <a:r>
                        <a:rPr kumimoji="0" lang="es-ES" sz="1000" b="1" i="0" u="none" strike="noStrike" cap="none" normalizeH="0" baseline="0" smtClean="0">
                          <a:ln>
                            <a:noFill/>
                          </a:ln>
                          <a:solidFill>
                            <a:schemeClr val="tx1"/>
                          </a:solidFill>
                          <a:effectLst/>
                          <a:latin typeface="Georgia"/>
                          <a:cs typeface="Arial" charset="0"/>
                        </a:rPr>
                        <a:t>ñ</a:t>
                      </a:r>
                      <a:r>
                        <a:rPr kumimoji="0" lang="es-ES" sz="1000" b="1" i="0" u="none" strike="noStrike" cap="none" normalizeH="0" baseline="0" smtClean="0">
                          <a:ln>
                            <a:noFill/>
                          </a:ln>
                          <a:solidFill>
                            <a:schemeClr val="tx1"/>
                          </a:solidFill>
                          <a:effectLst/>
                          <a:latin typeface="Arial" charset="0"/>
                          <a:cs typeface="Arial" charset="0"/>
                        </a:rPr>
                        <a:t>o 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a:t>
                      </a:r>
                      <a:r>
                        <a:rPr kumimoji="0" lang="es-ES" sz="1000" b="1" i="0" u="none" strike="noStrike" cap="none" normalizeH="0" baseline="0" smtClean="0">
                          <a:ln>
                            <a:noFill/>
                          </a:ln>
                          <a:solidFill>
                            <a:schemeClr val="tx1"/>
                          </a:solidFill>
                          <a:effectLst/>
                          <a:latin typeface="Georgia"/>
                          <a:cs typeface="Arial" charset="0"/>
                        </a:rPr>
                        <a:t>ñ</a:t>
                      </a:r>
                      <a:r>
                        <a:rPr kumimoji="0" lang="es-ES" sz="1000" b="1" i="0" u="none" strike="noStrike" cap="none" normalizeH="0" baseline="0" smtClean="0">
                          <a:ln>
                            <a:noFill/>
                          </a:ln>
                          <a:solidFill>
                            <a:schemeClr val="tx1"/>
                          </a:solidFill>
                          <a:effectLst/>
                          <a:latin typeface="Arial" charset="0"/>
                          <a:cs typeface="Arial" charset="0"/>
                        </a:rPr>
                        <a:t>o 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a:t>
                      </a:r>
                      <a:r>
                        <a:rPr kumimoji="0" lang="es-ES" sz="1000" b="1" i="0" u="none" strike="noStrike" cap="none" normalizeH="0" baseline="0" smtClean="0">
                          <a:ln>
                            <a:noFill/>
                          </a:ln>
                          <a:solidFill>
                            <a:schemeClr val="tx1"/>
                          </a:solidFill>
                          <a:effectLst/>
                          <a:latin typeface="Georgia"/>
                          <a:cs typeface="Arial" charset="0"/>
                        </a:rPr>
                        <a:t>ñ</a:t>
                      </a:r>
                      <a:r>
                        <a:rPr kumimoji="0" lang="es-ES" sz="1000" b="1" i="0" u="none" strike="noStrike" cap="none" normalizeH="0" baseline="0" smtClean="0">
                          <a:ln>
                            <a:noFill/>
                          </a:ln>
                          <a:solidFill>
                            <a:schemeClr val="tx1"/>
                          </a:solidFill>
                          <a:effectLst/>
                          <a:latin typeface="Arial" charset="0"/>
                          <a:cs typeface="Arial" charset="0"/>
                        </a:rPr>
                        <a:t>o 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a:t>
                      </a:r>
                      <a:r>
                        <a:rPr kumimoji="0" lang="es-ES" sz="1000" b="1" i="0" u="none" strike="noStrike" cap="none" normalizeH="0" baseline="0" smtClean="0">
                          <a:ln>
                            <a:noFill/>
                          </a:ln>
                          <a:solidFill>
                            <a:schemeClr val="tx1"/>
                          </a:solidFill>
                          <a:effectLst/>
                          <a:latin typeface="Georgia"/>
                          <a:cs typeface="Arial" charset="0"/>
                        </a:rPr>
                        <a:t>ñ</a:t>
                      </a:r>
                      <a:r>
                        <a:rPr kumimoji="0" lang="es-ES" sz="1000" b="1" i="0" u="none" strike="noStrike" cap="none" normalizeH="0" baseline="0" smtClean="0">
                          <a:ln>
                            <a:noFill/>
                          </a:ln>
                          <a:solidFill>
                            <a:schemeClr val="tx1"/>
                          </a:solidFill>
                          <a:effectLst/>
                          <a:latin typeface="Arial" charset="0"/>
                          <a:cs typeface="Arial" charset="0"/>
                        </a:rPr>
                        <a:t>o 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a:t>
                      </a:r>
                      <a:r>
                        <a:rPr kumimoji="0" lang="es-ES" sz="1000" b="1" i="0" u="none" strike="noStrike" cap="none" normalizeH="0" baseline="0" smtClean="0">
                          <a:ln>
                            <a:noFill/>
                          </a:ln>
                          <a:solidFill>
                            <a:schemeClr val="tx1"/>
                          </a:solidFill>
                          <a:effectLst/>
                          <a:latin typeface="Georgia"/>
                          <a:cs typeface="Arial" charset="0"/>
                        </a:rPr>
                        <a:t>ñ</a:t>
                      </a:r>
                      <a:r>
                        <a:rPr kumimoji="0" lang="es-ES" sz="1000" b="1" i="0" u="none" strike="noStrike" cap="none" normalizeH="0" baseline="0" smtClean="0">
                          <a:ln>
                            <a:noFill/>
                          </a:ln>
                          <a:solidFill>
                            <a:schemeClr val="tx1"/>
                          </a:solidFill>
                          <a:effectLst/>
                          <a:latin typeface="Arial" charset="0"/>
                          <a:cs typeface="Arial" charset="0"/>
                        </a:rPr>
                        <a:t>o 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A</a:t>
                      </a:r>
                      <a:r>
                        <a:rPr kumimoji="0" lang="es-ES" sz="1000" b="1" i="0" u="none" strike="noStrike" cap="none" normalizeH="0" baseline="0" smtClean="0">
                          <a:ln>
                            <a:noFill/>
                          </a:ln>
                          <a:solidFill>
                            <a:schemeClr val="tx1"/>
                          </a:solidFill>
                          <a:effectLst/>
                          <a:latin typeface="Georgia"/>
                          <a:cs typeface="Arial" charset="0"/>
                        </a:rPr>
                        <a:t>ñ</a:t>
                      </a:r>
                      <a:r>
                        <a:rPr kumimoji="0" lang="es-ES" sz="1000" b="1" i="0" u="none" strike="noStrike" cap="none" normalizeH="0" baseline="0" smtClean="0">
                          <a:ln>
                            <a:noFill/>
                          </a:ln>
                          <a:solidFill>
                            <a:schemeClr val="tx1"/>
                          </a:solidFill>
                          <a:effectLst/>
                          <a:latin typeface="Arial" charset="0"/>
                          <a:cs typeface="Arial" charset="0"/>
                        </a:rPr>
                        <a:t>o 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Ingresos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368409,60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444854,592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537161,92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648623,02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783212,29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Egresos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387939,63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403336,40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423938,82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445830,78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469102,68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Costos de Venta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293605,70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308285,98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323700,28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339885,30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356879,56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Costos de Bodega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14529,13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10529,13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Coste de Fabricaci</a:t>
                      </a:r>
                      <a:r>
                        <a:rPr kumimoji="0" lang="es-ES" sz="1000" b="1" i="0" u="none" strike="noStrike" cap="none" normalizeH="0" baseline="0" smtClean="0">
                          <a:ln>
                            <a:noFill/>
                          </a:ln>
                          <a:solidFill>
                            <a:schemeClr val="tx1"/>
                          </a:solidFill>
                          <a:effectLst/>
                          <a:latin typeface="Georgia"/>
                          <a:cs typeface="Arial" charset="0"/>
                        </a:rPr>
                        <a:t>ó</a:t>
                      </a:r>
                      <a:r>
                        <a:rPr kumimoji="0" lang="es-ES" sz="1000" b="1" i="0" u="none" strike="noStrike" cap="none" normalizeH="0" baseline="0" smtClean="0">
                          <a:ln>
                            <a:noFill/>
                          </a:ln>
                          <a:solidFill>
                            <a:schemeClr val="tx1"/>
                          </a:solidFill>
                          <a:effectLst/>
                          <a:latin typeface="Arial" charset="0"/>
                          <a:cs typeface="Arial" charset="0"/>
                        </a:rPr>
                        <a:t>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308134,83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318815,12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334229,42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350414,43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367408,69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Gasto Administrativo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47164,80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51881,28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57069,41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62776,35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69053,98</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Gasto de Venta y Publicidad</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32640,00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8000"/>
                          </a:solidFill>
                          <a:effectLst/>
                          <a:latin typeface="Arial" charset="0"/>
                          <a:cs typeface="Arial" charset="0"/>
                        </a:rPr>
                        <a:t>Flujo Operacional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8000"/>
                          </a:solidFill>
                          <a:effectLst/>
                          <a:latin typeface="Georgia"/>
                          <a:cs typeface="Arial" charset="0"/>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8000"/>
                          </a:solidFill>
                          <a:effectLst/>
                          <a:latin typeface="Arial" charset="0"/>
                          <a:cs typeface="Arial" charset="0"/>
                        </a:rPr>
                        <a:t>-19530,03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8000"/>
                          </a:solidFill>
                          <a:effectLst/>
                          <a:latin typeface="Arial" charset="0"/>
                          <a:cs typeface="Arial" charset="0"/>
                        </a:rPr>
                        <a:t>41518,20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8000"/>
                          </a:solidFill>
                          <a:effectLst/>
                          <a:latin typeface="Arial" charset="0"/>
                          <a:cs typeface="Arial" charset="0"/>
                        </a:rPr>
                        <a:t>113223,10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8000"/>
                          </a:solidFill>
                          <a:effectLst/>
                          <a:latin typeface="Arial" charset="0"/>
                          <a:cs typeface="Arial" charset="0"/>
                        </a:rPr>
                        <a:t>202792,24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8000"/>
                          </a:solidFill>
                          <a:effectLst/>
                          <a:latin typeface="Arial" charset="0"/>
                          <a:cs typeface="Arial" charset="0"/>
                        </a:rPr>
                        <a:t>314109,62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Amortizaci</a:t>
                      </a:r>
                      <a:r>
                        <a:rPr kumimoji="0" lang="es-ES" sz="1000" b="0" i="0" u="none" strike="noStrike" cap="none" normalizeH="0" baseline="0" smtClean="0">
                          <a:ln>
                            <a:noFill/>
                          </a:ln>
                          <a:solidFill>
                            <a:schemeClr val="tx1"/>
                          </a:solidFill>
                          <a:effectLst/>
                          <a:latin typeface="Georgia"/>
                          <a:cs typeface="Arial" charset="0"/>
                        </a:rPr>
                        <a:t>ó</a:t>
                      </a:r>
                      <a:r>
                        <a:rPr kumimoji="0" lang="es-ES" sz="1000" b="0" i="0" u="none" strike="noStrike" cap="none" normalizeH="0" baseline="0" smtClean="0">
                          <a:ln>
                            <a:noFill/>
                          </a:ln>
                          <a:solidFill>
                            <a:schemeClr val="tx1"/>
                          </a:solidFill>
                          <a:effectLst/>
                          <a:latin typeface="Arial" charset="0"/>
                          <a:cs typeface="Arial" charset="0"/>
                        </a:rPr>
                        <a:t>n Intangible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209,70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Depreciaci</a:t>
                      </a:r>
                      <a:r>
                        <a:rPr kumimoji="0" lang="es-ES" sz="1000" b="0" i="0" u="none" strike="noStrike" cap="none" normalizeH="0" baseline="0" smtClean="0">
                          <a:ln>
                            <a:noFill/>
                          </a:ln>
                          <a:solidFill>
                            <a:schemeClr val="tx1"/>
                          </a:solidFill>
                          <a:effectLst/>
                          <a:latin typeface="Georgia"/>
                          <a:cs typeface="Arial" charset="0"/>
                        </a:rPr>
                        <a:t>ó</a:t>
                      </a:r>
                      <a:r>
                        <a:rPr kumimoji="0" lang="es-ES" sz="1000" b="0" i="0" u="none" strike="noStrike" cap="none" normalizeH="0" baseline="0" smtClean="0">
                          <a:ln>
                            <a:noFill/>
                          </a:ln>
                          <a:solidFill>
                            <a:schemeClr val="tx1"/>
                          </a:solidFill>
                          <a:effectLst/>
                          <a:latin typeface="Arial" charset="0"/>
                          <a:cs typeface="Arial" charset="0"/>
                        </a:rPr>
                        <a:t>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18713,17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Utilidad antes de Impuesto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-38452,90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22595,33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94300,23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183869,37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295186,75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25% Impuesto a la Renta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5648,83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23575,06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45967,34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73796,69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15% Participaci</a:t>
                      </a:r>
                      <a:r>
                        <a:rPr kumimoji="0" lang="es-ES" sz="1000" b="0" i="0" u="none" strike="noStrike" cap="none" normalizeH="0" baseline="0" smtClean="0">
                          <a:ln>
                            <a:noFill/>
                          </a:ln>
                          <a:solidFill>
                            <a:schemeClr val="tx1"/>
                          </a:solidFill>
                          <a:effectLst/>
                          <a:latin typeface="Georgia"/>
                          <a:cs typeface="Arial" charset="0"/>
                        </a:rPr>
                        <a:t>ó</a:t>
                      </a:r>
                      <a:r>
                        <a:rPr kumimoji="0" lang="es-ES" sz="1000" b="0" i="0" u="none" strike="noStrike" cap="none" normalizeH="0" baseline="0" smtClean="0">
                          <a:ln>
                            <a:noFill/>
                          </a:ln>
                          <a:solidFill>
                            <a:schemeClr val="tx1"/>
                          </a:solidFill>
                          <a:effectLst/>
                          <a:latin typeface="Arial" charset="0"/>
                          <a:cs typeface="Arial" charset="0"/>
                        </a:rPr>
                        <a:t>n de Trabajadores</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0,00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3389,30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14145,03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27580,41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44278,01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Utilidad Neta</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-38452,90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13557,20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56580,14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110321,62</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177112,05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Depreciaci</a:t>
                      </a:r>
                      <a:r>
                        <a:rPr kumimoji="0" lang="es-ES" sz="1000" b="0" i="0" u="none" strike="noStrike" cap="none" normalizeH="0" baseline="0" smtClean="0">
                          <a:ln>
                            <a:noFill/>
                          </a:ln>
                          <a:solidFill>
                            <a:schemeClr val="tx1"/>
                          </a:solidFill>
                          <a:effectLst/>
                          <a:latin typeface="Georgia"/>
                          <a:cs typeface="Arial" charset="0"/>
                        </a:rPr>
                        <a:t>ó</a:t>
                      </a:r>
                      <a:r>
                        <a:rPr kumimoji="0" lang="es-ES" sz="1000" b="0" i="0" u="none" strike="noStrike" cap="none" normalizeH="0" baseline="0" smtClean="0">
                          <a:ln>
                            <a:noFill/>
                          </a:ln>
                          <a:solidFill>
                            <a:schemeClr val="tx1"/>
                          </a:solidFill>
                          <a:effectLst/>
                          <a:latin typeface="Arial" charset="0"/>
                          <a:cs typeface="Arial" charset="0"/>
                        </a:rPr>
                        <a:t>n y Amort. Intangible</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18922,87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Inversi</a:t>
                      </a:r>
                      <a:r>
                        <a:rPr kumimoji="0" lang="es-ES" sz="1000" b="0" i="0" u="none" strike="noStrike" cap="none" normalizeH="0" baseline="0" smtClean="0">
                          <a:ln>
                            <a:noFill/>
                          </a:ln>
                          <a:solidFill>
                            <a:schemeClr val="tx1"/>
                          </a:solidFill>
                          <a:effectLst/>
                          <a:latin typeface="Georgia"/>
                          <a:cs typeface="Arial" charset="0"/>
                        </a:rPr>
                        <a:t>ó</a:t>
                      </a:r>
                      <a:r>
                        <a:rPr kumimoji="0" lang="es-ES" sz="1000" b="0" i="0" u="none" strike="noStrike" cap="none" normalizeH="0" baseline="0" smtClean="0">
                          <a:ln>
                            <a:noFill/>
                          </a:ln>
                          <a:solidFill>
                            <a:schemeClr val="tx1"/>
                          </a:solidFill>
                          <a:effectLst/>
                          <a:latin typeface="Arial" charset="0"/>
                          <a:cs typeface="Arial" charset="0"/>
                        </a:rPr>
                        <a:t>n Inicial</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-118054,25</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Valor de Salvamento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20499,17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Capital de Trabajo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-4908,86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charset="0"/>
                          <a:cs typeface="Arial" charset="0"/>
                        </a:rPr>
                        <a:t>Recuperaci</a:t>
                      </a:r>
                      <a:r>
                        <a:rPr kumimoji="0" lang="es-ES" sz="1000" b="0" i="0" u="none" strike="noStrike" cap="none" normalizeH="0" baseline="0" smtClean="0">
                          <a:ln>
                            <a:noFill/>
                          </a:ln>
                          <a:solidFill>
                            <a:schemeClr val="tx1"/>
                          </a:solidFill>
                          <a:effectLst/>
                          <a:latin typeface="Georgia"/>
                          <a:cs typeface="Arial" charset="0"/>
                        </a:rPr>
                        <a:t>ó</a:t>
                      </a:r>
                      <a:r>
                        <a:rPr kumimoji="0" lang="es-ES" sz="1000" b="0" i="0" u="none" strike="noStrike" cap="none" normalizeH="0" baseline="0" smtClean="0">
                          <a:ln>
                            <a:noFill/>
                          </a:ln>
                          <a:solidFill>
                            <a:schemeClr val="tx1"/>
                          </a:solidFill>
                          <a:effectLst/>
                          <a:latin typeface="Arial" charset="0"/>
                          <a:cs typeface="Arial" charset="0"/>
                        </a:rPr>
                        <a:t>n del Capital de Trabajo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rPr>
                        <a:t>4908,86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Flujo neto del proyecto</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FF0000"/>
                          </a:solidFill>
                          <a:effectLst/>
                          <a:latin typeface="Arial" charset="0"/>
                          <a:cs typeface="Arial" charset="0"/>
                        </a:rPr>
                        <a:t>$ -122.963,11</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FF0000"/>
                          </a:solidFill>
                          <a:effectLst/>
                          <a:latin typeface="Arial" charset="0"/>
                          <a:cs typeface="Arial" charset="0"/>
                        </a:rPr>
                        <a:t>$ -19.530,03</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$ 32.480,06</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$ 75.503,00</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$ 129.244,49</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$ 221.442,94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WACC</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10,57%</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TIR</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34,84%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VAN</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cs typeface="Arial" charset="0"/>
                        </a:rPr>
                        <a:t>$ 146.787,04</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Georgia"/>
                        </a:rPr>
                        <a:t> </a:t>
                      </a:r>
                      <a:endParaRPr kumimoji="0" lang="es-ES" sz="1800" b="0" i="0" u="none" strike="noStrike" cap="none" normalizeH="0" baseline="0" smtClean="0">
                        <a:ln>
                          <a:noFill/>
                        </a:ln>
                        <a:solidFill>
                          <a:schemeClr val="tx1"/>
                        </a:solidFill>
                        <a:effectLst/>
                        <a:latin typeface="Georg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101" name="Group 141"/>
          <p:cNvGraphicFramePr>
            <a:graphicFrameLocks noGrp="1"/>
          </p:cNvGraphicFramePr>
          <p:nvPr/>
        </p:nvGraphicFramePr>
        <p:xfrm>
          <a:off x="714375" y="2562225"/>
          <a:ext cx="7643813" cy="1808163"/>
        </p:xfrm>
        <a:graphic>
          <a:graphicData uri="http://schemas.openxmlformats.org/drawingml/2006/table">
            <a:tbl>
              <a:tblPr/>
              <a:tblGrid>
                <a:gridCol w="1538288"/>
                <a:gridCol w="1452562"/>
                <a:gridCol w="1450975"/>
                <a:gridCol w="1600200"/>
                <a:gridCol w="1601788"/>
              </a:tblGrid>
              <a:tr h="2000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sng" strike="noStrike" cap="none" normalizeH="0" baseline="0" smtClean="0">
                          <a:ln>
                            <a:noFill/>
                          </a:ln>
                          <a:solidFill>
                            <a:schemeClr val="folHlink"/>
                          </a:solidFill>
                          <a:effectLst/>
                          <a:latin typeface="Arial" charset="0"/>
                          <a:cs typeface="Times New Roman" pitchFamily="18" charset="0"/>
                        </a:rPr>
                        <a:t>ANALISIS DE SENSIBILIDAD UNIVARIABLE</a:t>
                      </a: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9050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0025">
                <a:tc rowSpan="7">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VARIACION</a:t>
                      </a:r>
                      <a:br>
                        <a:rPr kumimoji="0" lang="es-ES" sz="1200" b="1" i="0" u="none" strike="noStrike" cap="none" normalizeH="0" baseline="0" smtClean="0">
                          <a:ln>
                            <a:noFill/>
                          </a:ln>
                          <a:solidFill>
                            <a:schemeClr val="tx1"/>
                          </a:solidFill>
                          <a:effectLst/>
                          <a:latin typeface="Arial" charset="0"/>
                          <a:cs typeface="Times New Roman" pitchFamily="18" charset="0"/>
                        </a:rPr>
                      </a:b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VAN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TIR</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RESULTADO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137336,90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51,52%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123071,08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45,22%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6600782%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26,90%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-40%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8944,55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15,12%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-43%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385,06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13,69%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-44%</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-2468,09862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13,23</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NO 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r>
            </a:tbl>
          </a:graphicData>
        </a:graphic>
      </p:graphicFrame>
      <p:graphicFrame>
        <p:nvGraphicFramePr>
          <p:cNvPr id="41100" name="Group 140"/>
          <p:cNvGraphicFramePr>
            <a:graphicFrameLocks noGrp="1"/>
          </p:cNvGraphicFramePr>
          <p:nvPr/>
        </p:nvGraphicFramePr>
        <p:xfrm>
          <a:off x="714375" y="357188"/>
          <a:ext cx="7643813" cy="1827212"/>
        </p:xfrm>
        <a:graphic>
          <a:graphicData uri="http://schemas.openxmlformats.org/drawingml/2006/table">
            <a:tbl>
              <a:tblPr/>
              <a:tblGrid>
                <a:gridCol w="1158875"/>
                <a:gridCol w="1390650"/>
                <a:gridCol w="1493838"/>
                <a:gridCol w="1719262"/>
                <a:gridCol w="1881188"/>
              </a:tblGrid>
              <a:tr h="3143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sng" strike="noStrike" cap="none" normalizeH="0" baseline="0" smtClean="0">
                          <a:ln>
                            <a:noFill/>
                          </a:ln>
                          <a:solidFill>
                            <a:schemeClr val="folHlink"/>
                          </a:solidFill>
                          <a:effectLst/>
                          <a:latin typeface="Arial" charset="0"/>
                          <a:cs typeface="Times New Roman" pitchFamily="18" charset="0"/>
                        </a:rPr>
                        <a:t>PAY BACK</a:t>
                      </a: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Times New Roman" pitchFamily="18" charset="0"/>
                        </a:rPr>
                        <a:t>Periodo en</a:t>
                      </a:r>
                      <a:br>
                        <a:rPr kumimoji="0" lang="es-ES" sz="1400" b="1" i="0" u="none" strike="noStrike" cap="none" normalizeH="0" baseline="0" smtClean="0">
                          <a:ln>
                            <a:noFill/>
                          </a:ln>
                          <a:solidFill>
                            <a:schemeClr val="tx1"/>
                          </a:solidFill>
                          <a:effectLst/>
                          <a:latin typeface="Arial" charset="0"/>
                          <a:cs typeface="Times New Roman" pitchFamily="18" charset="0"/>
                        </a:rPr>
                      </a:br>
                      <a:r>
                        <a:rPr kumimoji="0" lang="es-ES" sz="1400" b="1" i="0" u="none" strike="noStrike" cap="none" normalizeH="0" baseline="0" smtClean="0">
                          <a:ln>
                            <a:noFill/>
                          </a:ln>
                          <a:solidFill>
                            <a:schemeClr val="tx1"/>
                          </a:solidFill>
                          <a:effectLst/>
                          <a:latin typeface="Arial" charset="0"/>
                          <a:cs typeface="Times New Roman" pitchFamily="18" charset="0"/>
                        </a:rPr>
                        <a:t>(años)</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Times New Roman" pitchFamily="18" charset="0"/>
                        </a:rPr>
                        <a:t>Saldo</a:t>
                      </a:r>
                      <a:br>
                        <a:rPr kumimoji="0" lang="es-ES" sz="1400" b="1" i="0" u="none" strike="noStrike" cap="none" normalizeH="0" baseline="0" smtClean="0">
                          <a:ln>
                            <a:noFill/>
                          </a:ln>
                          <a:solidFill>
                            <a:schemeClr val="tx1"/>
                          </a:solidFill>
                          <a:effectLst/>
                          <a:latin typeface="Arial" charset="0"/>
                          <a:cs typeface="Times New Roman" pitchFamily="18" charset="0"/>
                        </a:rPr>
                      </a:br>
                      <a:r>
                        <a:rPr kumimoji="0" lang="es-ES" sz="1400" b="1" i="0" u="none" strike="noStrike" cap="none" normalizeH="0" baseline="0" smtClean="0">
                          <a:ln>
                            <a:noFill/>
                          </a:ln>
                          <a:solidFill>
                            <a:schemeClr val="tx1"/>
                          </a:solidFill>
                          <a:effectLst/>
                          <a:latin typeface="Arial" charset="0"/>
                          <a:cs typeface="Times New Roman" pitchFamily="18" charset="0"/>
                        </a:rPr>
                        <a:t>Inversion</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Times New Roman" pitchFamily="18" charset="0"/>
                        </a:rPr>
                        <a:t>Flujo de caja</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Times New Roman" pitchFamily="18" charset="0"/>
                        </a:rPr>
                        <a:t>Rentabilidad</a:t>
                      </a:r>
                      <a:br>
                        <a:rPr kumimoji="0" lang="es-ES" sz="1400" b="1" i="0" u="none" strike="noStrike" cap="none" normalizeH="0" baseline="0" smtClean="0">
                          <a:ln>
                            <a:noFill/>
                          </a:ln>
                          <a:solidFill>
                            <a:schemeClr val="tx1"/>
                          </a:solidFill>
                          <a:effectLst/>
                          <a:latin typeface="Arial" charset="0"/>
                          <a:cs typeface="Times New Roman" pitchFamily="18" charset="0"/>
                        </a:rPr>
                      </a:br>
                      <a:r>
                        <a:rPr kumimoji="0" lang="es-ES" sz="1400" b="1" i="0" u="none" strike="noStrike" cap="none" normalizeH="0" baseline="0" smtClean="0">
                          <a:ln>
                            <a:noFill/>
                          </a:ln>
                          <a:solidFill>
                            <a:schemeClr val="tx1"/>
                          </a:solidFill>
                          <a:effectLst/>
                          <a:latin typeface="Arial" charset="0"/>
                          <a:cs typeface="Times New Roman" pitchFamily="18" charset="0"/>
                        </a:rPr>
                        <a:t>Exigida</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Times New Roman" pitchFamily="18" charset="0"/>
                        </a:rPr>
                        <a:t>Recuperacion</a:t>
                      </a:r>
                      <a:br>
                        <a:rPr kumimoji="0" lang="es-ES" sz="1400" b="1" i="0" u="none" strike="noStrike" cap="none" normalizeH="0" baseline="0" smtClean="0">
                          <a:ln>
                            <a:noFill/>
                          </a:ln>
                          <a:solidFill>
                            <a:schemeClr val="tx1"/>
                          </a:solidFill>
                          <a:effectLst/>
                          <a:latin typeface="Arial" charset="0"/>
                          <a:cs typeface="Times New Roman" pitchFamily="18" charset="0"/>
                        </a:rPr>
                      </a:br>
                      <a:r>
                        <a:rPr kumimoji="0" lang="es-ES" sz="1400" b="1" i="0" u="none" strike="noStrike" cap="none" normalizeH="0" baseline="0" smtClean="0">
                          <a:ln>
                            <a:noFill/>
                          </a:ln>
                          <a:solidFill>
                            <a:schemeClr val="tx1"/>
                          </a:solidFill>
                          <a:effectLst/>
                          <a:latin typeface="Arial" charset="0"/>
                          <a:cs typeface="Times New Roman" pitchFamily="18" charset="0"/>
                        </a:rPr>
                        <a:t>Inversion</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cs typeface="Times New Roman" pitchFamily="18" charset="0"/>
                        </a:rPr>
                        <a:t>1</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Times New Roman" pitchFamily="18" charset="0"/>
                        </a:rPr>
                        <a:t>61481,55</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Times New Roman" pitchFamily="18" charset="0"/>
                        </a:rPr>
                        <a:t>-35748,71</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Times New Roman" pitchFamily="18" charset="0"/>
                        </a:rPr>
                        <a:t>8381,41</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cs typeface="Times New Roman" pitchFamily="18" charset="0"/>
                        </a:rPr>
                        <a:t>-44130,12</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2</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105611,67</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18317,83</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14397,40</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3920,42</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3</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101691,25</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60897,66</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13862,95</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47034,71</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4</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54656,54</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114151,74</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7451,00</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cs typeface="Times New Roman" pitchFamily="18" charset="0"/>
                        </a:rPr>
                        <a:t>106700,74</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-52044,20</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205814,03</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-7094,87</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cs typeface="Times New Roman" pitchFamily="18" charset="0"/>
                        </a:rPr>
                        <a:t>212908,90</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41102" name="Group 142"/>
          <p:cNvGraphicFramePr>
            <a:graphicFrameLocks noGrp="1"/>
          </p:cNvGraphicFramePr>
          <p:nvPr/>
        </p:nvGraphicFramePr>
        <p:xfrm>
          <a:off x="785813" y="4714875"/>
          <a:ext cx="7572375" cy="1617663"/>
        </p:xfrm>
        <a:graphic>
          <a:graphicData uri="http://schemas.openxmlformats.org/drawingml/2006/table">
            <a:tbl>
              <a:tblPr/>
              <a:tblGrid>
                <a:gridCol w="1560512"/>
                <a:gridCol w="1298575"/>
                <a:gridCol w="1300163"/>
                <a:gridCol w="1706562"/>
                <a:gridCol w="1706563"/>
              </a:tblGrid>
              <a:tr h="19050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folHlink"/>
                          </a:solidFill>
                          <a:effectLst/>
                          <a:latin typeface="Arial" charset="0"/>
                          <a:cs typeface="Times New Roman" pitchFamily="18" charset="0"/>
                        </a:rPr>
                        <a:t>ANALISIS DE SENSIBILIDAD RESPECTO A COSTOS</a:t>
                      </a: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0025">
                <a:tc rowSpan="7">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VARIACION</a:t>
                      </a:r>
                      <a:br>
                        <a:rPr kumimoji="0" lang="es-ES" sz="1200" b="1" i="0" u="none" strike="noStrike" cap="none" normalizeH="0" baseline="0" smtClean="0">
                          <a:ln>
                            <a:noFill/>
                          </a:ln>
                          <a:solidFill>
                            <a:schemeClr val="tx1"/>
                          </a:solidFill>
                          <a:effectLst/>
                          <a:latin typeface="Arial" charset="0"/>
                          <a:cs typeface="Times New Roman" pitchFamily="18" charset="0"/>
                        </a:rPr>
                      </a:b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VAN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TIR</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RESULTADO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273291,79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191,39%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123071,08</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45,22%</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10%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93026,79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34,46%</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20%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62982,79</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Times New Roman" pitchFamily="18" charset="0"/>
                        </a:rPr>
                        <a:t>26,15%</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40%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2894,51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14,10%</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190500">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41%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-109,91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Times New Roman" pitchFamily="18" charset="0"/>
                        </a:rPr>
                        <a:t>13,61%</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NO FACTIBLE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50" y="1285875"/>
            <a:ext cx="7772400" cy="511175"/>
          </a:xfrm>
        </p:spPr>
        <p:txBody>
          <a:bodyPr>
            <a:normAutofit/>
          </a:bodyPr>
          <a:lstStyle/>
          <a:p>
            <a:pPr algn="ctr"/>
            <a:r>
              <a:rPr lang="es-ES_tradnl" b="1" smtClean="0">
                <a:solidFill>
                  <a:schemeClr val="folHlink"/>
                </a:solidFill>
              </a:rPr>
              <a:t>CONCLUSIONES</a:t>
            </a:r>
            <a:r>
              <a:rPr lang="es-ES" sz="3600" b="1" smtClean="0"/>
              <a:t/>
            </a:r>
            <a:br>
              <a:rPr lang="es-ES" sz="3600" b="1" smtClean="0"/>
            </a:br>
            <a:endParaRPr lang="es-ES" sz="3600" smtClean="0"/>
          </a:p>
        </p:txBody>
      </p:sp>
      <p:sp>
        <p:nvSpPr>
          <p:cNvPr id="41987" name="2 Marcador de contenido"/>
          <p:cNvSpPr>
            <a:spLocks noGrp="1"/>
          </p:cNvSpPr>
          <p:nvPr>
            <p:ph sz="quarter" idx="1"/>
          </p:nvPr>
        </p:nvSpPr>
        <p:spPr>
          <a:xfrm>
            <a:off x="900113" y="2060575"/>
            <a:ext cx="7772400" cy="3600450"/>
          </a:xfrm>
        </p:spPr>
        <p:txBody>
          <a:bodyPr/>
          <a:lstStyle/>
          <a:p>
            <a:r>
              <a:rPr lang="es-ES_tradnl" sz="2000" smtClean="0"/>
              <a:t>Podemos decir que nuestro Proyecto es factible dado que la TIR &gt; TMAR </a:t>
            </a:r>
            <a:r>
              <a:rPr lang="es-EC" sz="2000" smtClean="0"/>
              <a:t> y nuestro VAN es mayor que cero.</a:t>
            </a:r>
          </a:p>
          <a:p>
            <a:endParaRPr lang="es-ES" sz="2000" b="1" smtClean="0"/>
          </a:p>
          <a:p>
            <a:r>
              <a:rPr lang="es-EC" sz="2000" smtClean="0"/>
              <a:t>Las condiciones del medio ambiente de la ciudad de Huaquillas -  El Oro son muy favorables para la producción y comercialización de Agua Purificada, obteniéndose un producto de excelente calidad y altos rendimientos</a:t>
            </a:r>
          </a:p>
          <a:p>
            <a:endParaRPr lang="es-EC" sz="2000" smtClean="0"/>
          </a:p>
          <a:p>
            <a:r>
              <a:rPr lang="es-EC" sz="2000" smtClean="0"/>
              <a:t>Por ultimo nuestro Proyecto es poco sensible si hay una variación negativa  en nuestros ingresos y lo mismo podemos decir en nuestros costos si es que llegan a subir.</a:t>
            </a:r>
            <a:endParaRPr lang="es-ES" sz="2000" b="1" smtClean="0"/>
          </a:p>
          <a:p>
            <a:endParaRPr lang="es-E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50" y="857250"/>
            <a:ext cx="7772400" cy="1143000"/>
          </a:xfrm>
        </p:spPr>
        <p:txBody>
          <a:bodyPr>
            <a:normAutofit/>
          </a:bodyPr>
          <a:lstStyle/>
          <a:p>
            <a:pPr algn="ctr"/>
            <a:r>
              <a:rPr lang="es-ES_tradnl" b="1" smtClean="0">
                <a:solidFill>
                  <a:schemeClr val="folHlink"/>
                </a:solidFill>
              </a:rPr>
              <a:t>RECOMENDACIONES</a:t>
            </a:r>
            <a:r>
              <a:rPr lang="es-ES" b="1" smtClean="0">
                <a:solidFill>
                  <a:schemeClr val="folHlink"/>
                </a:solidFill>
              </a:rPr>
              <a:t/>
            </a:r>
            <a:br>
              <a:rPr lang="es-ES" b="1" smtClean="0">
                <a:solidFill>
                  <a:schemeClr val="folHlink"/>
                </a:solidFill>
              </a:rPr>
            </a:br>
            <a:endParaRPr lang="es-ES" b="1" smtClean="0">
              <a:solidFill>
                <a:schemeClr val="folHlink"/>
              </a:solidFill>
            </a:endParaRPr>
          </a:p>
        </p:txBody>
      </p:sp>
      <p:sp>
        <p:nvSpPr>
          <p:cNvPr id="43011" name="2 Marcador de contenido"/>
          <p:cNvSpPr>
            <a:spLocks noGrp="1"/>
          </p:cNvSpPr>
          <p:nvPr>
            <p:ph sz="quarter" idx="1"/>
          </p:nvPr>
        </p:nvSpPr>
        <p:spPr>
          <a:xfrm>
            <a:off x="914400" y="1447800"/>
            <a:ext cx="7772400" cy="2338388"/>
          </a:xfrm>
        </p:spPr>
        <p:txBody>
          <a:bodyPr/>
          <a:lstStyle/>
          <a:p>
            <a:endParaRPr lang="es-EC" sz="2000" smtClean="0"/>
          </a:p>
          <a:p>
            <a:r>
              <a:rPr lang="es-EC" sz="2000" smtClean="0"/>
              <a:t>Se recomienda el desarrollar el presente proyecto para el aprovechamiento de los recursos naturales en la producción de Agua Purificada en la ciudad de El Oro, en vista de su rentabilidad y aceptación del producto y con el objeto de incentivar la producción y de obtener un valor agregado por dicha producción.</a:t>
            </a:r>
          </a:p>
          <a:p>
            <a:endParaRPr lang="es-ES" sz="2000" b="1" smtClean="0"/>
          </a:p>
          <a:p>
            <a:r>
              <a:rPr lang="es-EC" sz="2000" smtClean="0"/>
              <a:t>Se debe impulsar el fomento de la producción en la provincia de El Oro de agua purificada para el consumo humano, mediante el desarrollo de técnicas de alto rendimiento y la generación de tecnología productiva de bajo costo que eleve sus rendimientos y se haga competitiva.</a:t>
            </a:r>
            <a:endParaRPr lang="es-ES" sz="20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Marcador de contenido"/>
          <p:cNvSpPr>
            <a:spLocks noGrp="1"/>
          </p:cNvSpPr>
          <p:nvPr>
            <p:ph sz="quarter" idx="1"/>
          </p:nvPr>
        </p:nvSpPr>
        <p:spPr>
          <a:xfrm>
            <a:off x="827088" y="1989138"/>
            <a:ext cx="7772400" cy="2735262"/>
          </a:xfrm>
        </p:spPr>
        <p:txBody>
          <a:bodyPr/>
          <a:lstStyle/>
          <a:p>
            <a:pPr algn="ctr">
              <a:buFont typeface="Wingdings 2" pitchFamily="18" charset="2"/>
              <a:buNone/>
            </a:pPr>
            <a:r>
              <a:rPr lang="es-ES" sz="6000" smtClean="0">
                <a:solidFill>
                  <a:srgbClr val="0070C0"/>
                </a:solidFill>
              </a:rPr>
              <a:t> </a:t>
            </a:r>
            <a:r>
              <a:rPr lang="es-ES" sz="8000" smtClean="0">
                <a:solidFill>
                  <a:schemeClr val="folHlink"/>
                </a:solidFill>
              </a:rPr>
              <a:t>MUCHAS GRACIAS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0113" y="765175"/>
            <a:ext cx="7772400" cy="1368425"/>
          </a:xfrm>
        </p:spPr>
        <p:txBody>
          <a:bodyPr>
            <a:normAutofit/>
          </a:bodyPr>
          <a:lstStyle/>
          <a:p>
            <a:pPr algn="ctr"/>
            <a:r>
              <a:rPr lang="es-ES" sz="3200" b="1" smtClean="0">
                <a:solidFill>
                  <a:schemeClr val="folHlink"/>
                </a:solidFill>
              </a:rPr>
              <a:t>UBICACIÓN DEL CANTÓN HUAQUILLAS</a:t>
            </a:r>
          </a:p>
        </p:txBody>
      </p:sp>
      <p:sp useBgFill="1">
        <p:nvSpPr>
          <p:cNvPr id="10243" name="2 Marcador de contenido"/>
          <p:cNvSpPr>
            <a:spLocks noGrp="1"/>
          </p:cNvSpPr>
          <p:nvPr>
            <p:ph sz="quarter" idx="1"/>
          </p:nvPr>
        </p:nvSpPr>
        <p:spPr>
          <a:xfrm>
            <a:off x="900113" y="2349500"/>
            <a:ext cx="7772400" cy="3357563"/>
          </a:xfrm>
        </p:spPr>
        <p:txBody>
          <a:bodyPr/>
          <a:lstStyle/>
          <a:p>
            <a:endParaRPr lang="es-ES" sz="1700" smtClean="0"/>
          </a:p>
          <a:p>
            <a:r>
              <a:rPr lang="es-ES" sz="1700" smtClean="0"/>
              <a:t>Por su ubicación geográfica, la provincia cuenta con una densa red hidrográfica compuesta por siete cuencas hidrográficas cuyo final o desembocadura es el océano Pacífico</a:t>
            </a:r>
          </a:p>
          <a:p>
            <a:endParaRPr lang="es-ES" sz="1700" smtClean="0"/>
          </a:p>
          <a:p>
            <a:r>
              <a:rPr lang="es-ES" sz="1700" smtClean="0"/>
              <a:t>En cuanto al recurso hídrico subterráneo, el desconocimiento es mayor no sólo a nivel de provincia sino de país. </a:t>
            </a:r>
          </a:p>
          <a:p>
            <a:endParaRPr lang="es-ES" sz="1700" smtClean="0"/>
          </a:p>
          <a:p>
            <a:r>
              <a:rPr lang="es-ES" sz="1700" smtClean="0"/>
              <a:t>El agua subterránea es un inmenso embalse natural no utilizado suficientemente.</a:t>
            </a:r>
          </a:p>
          <a:p>
            <a:endParaRPr lang="es-E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755650" y="692150"/>
            <a:ext cx="7772400" cy="1368425"/>
          </a:xfrm>
        </p:spPr>
        <p:txBody>
          <a:bodyPr/>
          <a:lstStyle/>
          <a:p>
            <a:pPr algn="ctr"/>
            <a:r>
              <a:rPr lang="es-ES" b="1" smtClean="0">
                <a:solidFill>
                  <a:schemeClr val="folHlink"/>
                </a:solidFill>
              </a:rPr>
              <a:t>PROBLEMA Y OPORTUNIDADES</a:t>
            </a:r>
          </a:p>
        </p:txBody>
      </p:sp>
      <p:sp>
        <p:nvSpPr>
          <p:cNvPr id="11267" name="2 Marcador de contenido"/>
          <p:cNvSpPr>
            <a:spLocks noGrp="1"/>
          </p:cNvSpPr>
          <p:nvPr>
            <p:ph sz="quarter" idx="1"/>
          </p:nvPr>
        </p:nvSpPr>
        <p:spPr>
          <a:xfrm>
            <a:off x="900113" y="3141663"/>
            <a:ext cx="7772400" cy="1766887"/>
          </a:xfrm>
        </p:spPr>
        <p:txBody>
          <a:bodyPr/>
          <a:lstStyle/>
          <a:p>
            <a:r>
              <a:rPr lang="es-EC" sz="1800" smtClean="0"/>
              <a:t>En los últimos años la provincia de El Oro ha presentado un gran problema, específicamente relacionado con la salud de sus habitantes, y al hablar de salud obligadamente tenemos que hablar del agua potable existente en la provincia, ésta no es 100% apta para el consumo humano.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868362"/>
          </a:xfrm>
        </p:spPr>
        <p:txBody>
          <a:bodyPr>
            <a:normAutofit/>
          </a:bodyPr>
          <a:lstStyle/>
          <a:p>
            <a:r>
              <a:rPr lang="es-ES_tradnl" sz="3600" b="1" smtClean="0">
                <a:solidFill>
                  <a:schemeClr val="folHlink"/>
                </a:solidFill>
              </a:rPr>
              <a:t>CARACTERISTICAS DEL AGUA</a:t>
            </a:r>
            <a:r>
              <a:rPr lang="es-ES_tradnl" sz="3600" b="1" smtClean="0">
                <a:solidFill>
                  <a:srgbClr val="0070C0"/>
                </a:solidFill>
              </a:rPr>
              <a:t> </a:t>
            </a:r>
            <a:endParaRPr lang="es-ES" sz="3600" smtClean="0">
              <a:solidFill>
                <a:srgbClr val="0070C0"/>
              </a:solidFill>
            </a:endParaRPr>
          </a:p>
        </p:txBody>
      </p:sp>
      <p:sp>
        <p:nvSpPr>
          <p:cNvPr id="12291" name="2 Marcador de contenido"/>
          <p:cNvSpPr>
            <a:spLocks noGrp="1"/>
          </p:cNvSpPr>
          <p:nvPr>
            <p:ph sz="quarter" idx="1"/>
          </p:nvPr>
        </p:nvSpPr>
        <p:spPr/>
        <p:txBody>
          <a:bodyPr/>
          <a:lstStyle/>
          <a:p>
            <a:r>
              <a:rPr lang="es-ES_tradnl" smtClean="0"/>
              <a:t> </a:t>
            </a:r>
            <a:r>
              <a:rPr lang="es-ES_tradnl" sz="1900" smtClean="0"/>
              <a:t>El agua cubre tres cuartas partes de la superficie de la Tierra (mares, ríos, lagos, etc.) y constituye del 50% al 90% por peso, de todas las plantas y animales</a:t>
            </a:r>
          </a:p>
          <a:p>
            <a:r>
              <a:rPr lang="es-ES_tradnl" sz="1900" smtClean="0"/>
              <a:t>El agua no tratada se llama "agua natural" y el agua tratada se le llama "agua Depurada</a:t>
            </a:r>
          </a:p>
          <a:p>
            <a:r>
              <a:rPr lang="es-ES_tradnl" sz="1900" smtClean="0"/>
              <a:t>El agua potable no debe tener sabor ni olor extraños. Desde luego, conviene que el agua contenga cierta cantidad de sal, pues, en caso contrario, resulta insípida</a:t>
            </a:r>
          </a:p>
          <a:p>
            <a:r>
              <a:rPr lang="es-ES_tradnl" sz="1900" smtClean="0"/>
              <a:t>La temperatura óptima del agua es de 5°C a l5°C, el agua demasiado fría puede ser perjudicial a la salud y demasiado caliente no resulta refrescante,  </a:t>
            </a:r>
            <a:endParaRPr lang="es-ES" sz="1900" smtClean="0"/>
          </a:p>
          <a:p>
            <a:r>
              <a:rPr lang="es-ES_tradnl" sz="1900" smtClean="0"/>
              <a:t>Pero la temperatura óptima debe considerarse en el intervalo de 10 a 12°C.</a:t>
            </a:r>
            <a:endParaRPr lang="es-ES" sz="1900" smtClean="0"/>
          </a:p>
          <a:p>
            <a:endParaRPr lang="es-ES" smtClean="0"/>
          </a:p>
          <a:p>
            <a:endParaRPr lang="es-E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a:xfrm>
            <a:off x="1042988" y="765175"/>
            <a:ext cx="7772400" cy="1143000"/>
          </a:xfrm>
        </p:spPr>
        <p:txBody>
          <a:bodyPr/>
          <a:lstStyle/>
          <a:p>
            <a:pPr algn="ctr"/>
            <a:r>
              <a:rPr lang="es-ES" sz="4800" b="1" smtClean="0">
                <a:solidFill>
                  <a:schemeClr val="folHlink"/>
                </a:solidFill>
              </a:rPr>
              <a:t>ALCANCE</a:t>
            </a:r>
            <a:r>
              <a:rPr lang="es-ES" sz="4800" smtClean="0"/>
              <a:t> </a:t>
            </a:r>
          </a:p>
        </p:txBody>
      </p:sp>
      <p:sp>
        <p:nvSpPr>
          <p:cNvPr id="97283" name="Rectangle 3"/>
          <p:cNvSpPr>
            <a:spLocks noGrp="1"/>
          </p:cNvSpPr>
          <p:nvPr>
            <p:ph type="body" idx="1"/>
          </p:nvPr>
        </p:nvSpPr>
        <p:spPr>
          <a:xfrm>
            <a:off x="684213" y="2708275"/>
            <a:ext cx="7772400" cy="2844800"/>
          </a:xfrm>
        </p:spPr>
        <p:txBody>
          <a:bodyPr/>
          <a:lstStyle/>
          <a:p>
            <a:r>
              <a:rPr lang="es-ES" smtClean="0"/>
              <a:t>Nuestro proyecto abarca toda la provincia del oro, además  nuestra provincia tiene muchos recursos hídricos entre ellos ríos y fuentes subterráneas aun no explotadas de una forma eficiente.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es-ES" b="1" smtClean="0">
                <a:solidFill>
                  <a:schemeClr val="folHlink"/>
                </a:solidFill>
              </a:rPr>
              <a:t>OBJETIVO GENERAL</a:t>
            </a:r>
          </a:p>
        </p:txBody>
      </p:sp>
      <p:sp>
        <p:nvSpPr>
          <p:cNvPr id="98307" name="Rectangle 3"/>
          <p:cNvSpPr>
            <a:spLocks noGrp="1"/>
          </p:cNvSpPr>
          <p:nvPr>
            <p:ph type="body" idx="1"/>
          </p:nvPr>
        </p:nvSpPr>
        <p:spPr/>
        <p:txBody>
          <a:bodyPr/>
          <a:lstStyle/>
          <a:p>
            <a:endParaRPr lang="es-ES" smtClean="0"/>
          </a:p>
          <a:p>
            <a:endParaRPr lang="es-ES" smtClean="0"/>
          </a:p>
          <a:p>
            <a:endParaRPr lang="es-ES" smtClean="0"/>
          </a:p>
          <a:p>
            <a:r>
              <a:rPr lang="es-ES" smtClean="0"/>
              <a:t>Realizar un Proyecto de inversión  para la producción y comercialización de agua purificada para el consumo humano en la provincia del Oro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573</TotalTime>
  <Words>2511</Words>
  <Application>Microsoft Office PowerPoint</Application>
  <PresentationFormat>Presentación en pantalla (4:3)</PresentationFormat>
  <Paragraphs>1380</Paragraphs>
  <Slides>47</Slides>
  <Notes>3</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47</vt:i4>
      </vt:variant>
    </vt:vector>
  </HeadingPairs>
  <TitlesOfParts>
    <vt:vector size="56" baseType="lpstr">
      <vt:lpstr>Georgia</vt:lpstr>
      <vt:lpstr>Arial</vt:lpstr>
      <vt:lpstr>Wingdings 2</vt:lpstr>
      <vt:lpstr>Calibri</vt:lpstr>
      <vt:lpstr>Times New Roman</vt:lpstr>
      <vt:lpstr>Book Antiqua</vt:lpstr>
      <vt:lpstr>Arial Narrow</vt:lpstr>
      <vt:lpstr>Equidad</vt:lpstr>
      <vt:lpstr>Gráfico de Microsoft Graph</vt:lpstr>
      <vt:lpstr>Diapositiva 1</vt:lpstr>
      <vt:lpstr>Diapositiva 2</vt:lpstr>
      <vt:lpstr>INTRODUCCIÓN</vt:lpstr>
      <vt:lpstr>RESEÑA HISTORICA </vt:lpstr>
      <vt:lpstr>UBICACIÓN DEL CANTÓN HUAQUILLAS</vt:lpstr>
      <vt:lpstr>PROBLEMA Y OPORTUNIDADES</vt:lpstr>
      <vt:lpstr>CARACTERISTICAS DEL AGUA </vt:lpstr>
      <vt:lpstr>ALCANCE </vt:lpstr>
      <vt:lpstr>OBJETIVO GENERAL</vt:lpstr>
      <vt:lpstr>OBJETIVOS ESPECÍFICO </vt:lpstr>
      <vt:lpstr>Diapositiva 11</vt:lpstr>
      <vt:lpstr>MISION Y VISION DE LA EMPRESA</vt:lpstr>
      <vt:lpstr>FODA</vt:lpstr>
      <vt:lpstr>ORGANIGRAMA DE LA EMPRESA </vt:lpstr>
      <vt:lpstr>Diapositiva 15</vt:lpstr>
      <vt:lpstr>Diapositiva 16</vt:lpstr>
      <vt:lpstr>2. ¿De las siguientes marcas de agua purificada, cual de ellas ha consumido? </vt:lpstr>
      <vt:lpstr> 3. ¿Cuántos Litros de Agua Purificada consume a la semana su familia?</vt:lpstr>
      <vt:lpstr>4. ¿Indique el lugar donde adquiere este producto, señale con una (x) la alternativa correcta? </vt:lpstr>
      <vt:lpstr>5. ¿En Qué tipo de presentación adquiere usted este producto, señale con una (x) la respuesta elegida?  </vt:lpstr>
      <vt:lpstr>6. ¿Cuál es la característica más importante que usted toma en cuenta al momento de comprar agua purificada? </vt:lpstr>
      <vt:lpstr>7. ¿A que precio adquiere usted el producto? </vt:lpstr>
      <vt:lpstr>8. ¿Le gustaría que existiera una nueva planta purificadora de agua para el consumo humano en la provincia de El Oro? </vt:lpstr>
      <vt:lpstr>9. ¿Estaría dispuesto a adquirir agua purificada de la nueva planta que se creará en nuestra provincia? </vt:lpstr>
      <vt:lpstr>10. ¿Qué medio de comunicación es el que más utiliza usted? </vt:lpstr>
      <vt:lpstr>Matriz Boston Consulting Group (BCG)</vt:lpstr>
      <vt:lpstr>MATRIZ IMPLICACIÓN</vt:lpstr>
      <vt:lpstr>FUERZAS DE PORTER </vt:lpstr>
      <vt:lpstr>Marketing Mix</vt:lpstr>
      <vt:lpstr>Diapositiva 30</vt:lpstr>
      <vt:lpstr>INVERSIÓN INICIAL </vt:lpstr>
      <vt:lpstr>CUADRO DE INGRESOS   </vt:lpstr>
      <vt:lpstr>CÁLCULO DE LA DEMANDA </vt:lpstr>
      <vt:lpstr>COSTOS FIJOS</vt:lpstr>
      <vt:lpstr>Diapositiva 35</vt:lpstr>
      <vt:lpstr>Diapositiva 36</vt:lpstr>
      <vt:lpstr>COSTO VARIABLES </vt:lpstr>
      <vt:lpstr>Diapositiva 38</vt:lpstr>
      <vt:lpstr>CAPITAL DE TRABAJO</vt:lpstr>
      <vt:lpstr>ESTADO DE PÉRDIDAS Y GANANCIAS </vt:lpstr>
      <vt:lpstr>TASA DE DESCUENTO TMAR (MÉTODO CAPM) </vt:lpstr>
      <vt:lpstr>Diapositiva 42</vt:lpstr>
      <vt:lpstr>Diapositiva 43</vt:lpstr>
      <vt:lpstr>Diapositiva 44</vt:lpstr>
      <vt:lpstr>CONCLUSIONES </vt:lpstr>
      <vt:lpstr>RECOMENDACIONES </vt:lpstr>
      <vt:lpstr>Diapositiva 47</vt:lpstr>
    </vt:vector>
  </TitlesOfParts>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Danilo Ruiz</dc:creator>
  <cp:lastModifiedBy>silgivar</cp:lastModifiedBy>
  <cp:revision>51</cp:revision>
  <dcterms:created xsi:type="dcterms:W3CDTF">2010-03-02T16:49:34Z</dcterms:created>
  <dcterms:modified xsi:type="dcterms:W3CDTF">2010-06-09T18:53:57Z</dcterms:modified>
</cp:coreProperties>
</file>