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9"/>
  </p:notesMasterIdLst>
  <p:sldIdLst>
    <p:sldId id="256" r:id="rId2"/>
    <p:sldId id="257" r:id="rId3"/>
    <p:sldId id="258" r:id="rId4"/>
    <p:sldId id="264" r:id="rId5"/>
    <p:sldId id="261" r:id="rId6"/>
    <p:sldId id="265" r:id="rId7"/>
    <p:sldId id="259" r:id="rId8"/>
    <p:sldId id="263" r:id="rId9"/>
    <p:sldId id="262" r:id="rId10"/>
    <p:sldId id="266" r:id="rId11"/>
    <p:sldId id="269" r:id="rId12"/>
    <p:sldId id="301" r:id="rId13"/>
    <p:sldId id="271" r:id="rId14"/>
    <p:sldId id="272" r:id="rId15"/>
    <p:sldId id="270" r:id="rId16"/>
    <p:sldId id="273" r:id="rId17"/>
    <p:sldId id="302" r:id="rId18"/>
    <p:sldId id="277" r:id="rId19"/>
    <p:sldId id="274" r:id="rId20"/>
    <p:sldId id="275" r:id="rId21"/>
    <p:sldId id="276" r:id="rId22"/>
    <p:sldId id="281" r:id="rId23"/>
    <p:sldId id="278" r:id="rId24"/>
    <p:sldId id="279" r:id="rId25"/>
    <p:sldId id="303" r:id="rId26"/>
    <p:sldId id="304" r:id="rId27"/>
    <p:sldId id="280" r:id="rId28"/>
    <p:sldId id="305" r:id="rId29"/>
    <p:sldId id="306" r:id="rId30"/>
    <p:sldId id="307" r:id="rId31"/>
    <p:sldId id="308" r:id="rId32"/>
    <p:sldId id="309" r:id="rId33"/>
    <p:sldId id="310" r:id="rId34"/>
    <p:sldId id="289" r:id="rId35"/>
    <p:sldId id="290" r:id="rId36"/>
    <p:sldId id="291" r:id="rId37"/>
    <p:sldId id="292" r:id="rId38"/>
    <p:sldId id="293" r:id="rId39"/>
    <p:sldId id="311" r:id="rId40"/>
    <p:sldId id="294" r:id="rId41"/>
    <p:sldId id="312" r:id="rId42"/>
    <p:sldId id="313" r:id="rId43"/>
    <p:sldId id="285" r:id="rId44"/>
    <p:sldId id="314" r:id="rId45"/>
    <p:sldId id="315" r:id="rId46"/>
    <p:sldId id="316" r:id="rId47"/>
    <p:sldId id="317" r:id="rId4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8" autoAdjust="0"/>
    <p:restoredTop sz="94660"/>
  </p:normalViewPr>
  <p:slideViewPr>
    <p:cSldViewPr>
      <p:cViewPr>
        <p:scale>
          <a:sx n="70" d="100"/>
          <a:sy n="70" d="100"/>
        </p:scale>
        <p:origin x="-1110"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a\Documents\Mis%20archivos%20recibidos\analisis%20de%20sensibilidad%20tesisgrace%20final%2024_02_09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ia\Documents\Mis%20archivos%20recibidos\analisis%20de%20sensibilidad%20tesisgrace%20final%2024_02_09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autoTitleDeleted val="1"/>
    <c:view3D>
      <c:rotX val="30"/>
      <c:perspective val="30"/>
    </c:view3D>
    <c:plotArea>
      <c:layout/>
      <c:pie3DChart>
        <c:varyColors val="1"/>
        <c:ser>
          <c:idx val="0"/>
          <c:order val="0"/>
          <c:explosion val="26"/>
          <c:dLbls>
            <c:showCatName val="1"/>
            <c:showPercent val="1"/>
          </c:dLbls>
          <c:cat>
            <c:strRef>
              <c:f>[1]Hoja1!$H$3:$H$14</c:f>
              <c:strCache>
                <c:ptCount val="12"/>
                <c:pt idx="0">
                  <c:v>Alemania</c:v>
                </c:pt>
                <c:pt idx="1">
                  <c:v>Holanda</c:v>
                </c:pt>
                <c:pt idx="2">
                  <c:v>Francia</c:v>
                </c:pt>
                <c:pt idx="3">
                  <c:v>España</c:v>
                </c:pt>
                <c:pt idx="4">
                  <c:v>Austria</c:v>
                </c:pt>
                <c:pt idx="5">
                  <c:v>Belgica</c:v>
                </c:pt>
                <c:pt idx="6">
                  <c:v>Dinamarca</c:v>
                </c:pt>
                <c:pt idx="7">
                  <c:v>Filandia</c:v>
                </c:pt>
                <c:pt idx="8">
                  <c:v>Portugal</c:v>
                </c:pt>
                <c:pt idx="9">
                  <c:v>Reino Unido</c:v>
                </c:pt>
                <c:pt idx="10">
                  <c:v>Suecia</c:v>
                </c:pt>
                <c:pt idx="11">
                  <c:v>Suiza</c:v>
                </c:pt>
              </c:strCache>
            </c:strRef>
          </c:cat>
          <c:val>
            <c:numRef>
              <c:f>[1]Hoja1!$I$3:$I$14</c:f>
              <c:numCache>
                <c:formatCode>0%</c:formatCode>
                <c:ptCount val="12"/>
                <c:pt idx="0">
                  <c:v>0.2</c:v>
                </c:pt>
                <c:pt idx="1">
                  <c:v>0.16000000000000003</c:v>
                </c:pt>
                <c:pt idx="2">
                  <c:v>0.14000000000000001</c:v>
                </c:pt>
                <c:pt idx="3">
                  <c:v>0.12000000000000001</c:v>
                </c:pt>
                <c:pt idx="4" formatCode="0.00%">
                  <c:v>8.2000000000000003E-2</c:v>
                </c:pt>
                <c:pt idx="5" formatCode="0.00%">
                  <c:v>7.1000000000000008E-2</c:v>
                </c:pt>
                <c:pt idx="6">
                  <c:v>7.0000000000000021E-2</c:v>
                </c:pt>
                <c:pt idx="7" formatCode="0.00%">
                  <c:v>5.5000000000000007E-2</c:v>
                </c:pt>
                <c:pt idx="8">
                  <c:v>4.0000000000000008E-2</c:v>
                </c:pt>
                <c:pt idx="9" formatCode="0.00%">
                  <c:v>2.7000000000000007E-2</c:v>
                </c:pt>
                <c:pt idx="10" formatCode="0.00%">
                  <c:v>2.3000000000000003E-2</c:v>
                </c:pt>
                <c:pt idx="11">
                  <c:v>1.0000000000000002E-2</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33"/>
  <c:chart>
    <c:title>
      <c:tx>
        <c:rich>
          <a:bodyPr/>
          <a:lstStyle/>
          <a:p>
            <a:pPr>
              <a:defRPr/>
            </a:pPr>
            <a:r>
              <a:rPr lang="es-EC"/>
              <a:t>FINANCIAMIENTO</a:t>
            </a:r>
          </a:p>
        </c:rich>
      </c:tx>
    </c:title>
    <c:view3D>
      <c:rotX val="30"/>
      <c:perspective val="30"/>
    </c:view3D>
    <c:plotArea>
      <c:layout/>
      <c:pie3DChart>
        <c:varyColors val="1"/>
        <c:ser>
          <c:idx val="0"/>
          <c:order val="0"/>
          <c:dLbls>
            <c:delete val="1"/>
          </c:dLbls>
          <c:val>
            <c:numRef>
              <c:f>'[analisis de sensibilidad tesisgrace final 24_02_09final.xlsx]Hoja1'!$A$1:$A$2</c:f>
              <c:numCache>
                <c:formatCode>0%</c:formatCode>
                <c:ptCount val="2"/>
                <c:pt idx="0">
                  <c:v>0.5</c:v>
                </c:pt>
                <c:pt idx="1">
                  <c:v>0.5</c:v>
                </c:pt>
              </c:numCache>
            </c:numRef>
          </c:val>
        </c:ser>
        <c:dLbls>
          <c:showCatName val="1"/>
          <c:showPercent val="1"/>
        </c:dLbls>
      </c:pie3D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C9F8D-EDB1-40DB-9DA7-9B4270CF700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AB54B02E-2C00-46A4-88A3-F2DF235B841F}">
      <dgm:prSet phldrT="[Texto]"/>
      <dgm:spPr/>
      <dgm:t>
        <a:bodyPr anchor="ctr" anchorCtr="0"/>
        <a:lstStyle/>
        <a:p>
          <a:pPr algn="l"/>
          <a:r>
            <a:rPr lang="es-EC" dirty="0" err="1" smtClean="0"/>
            <a:t>Sapindaceae</a:t>
          </a:r>
          <a:endParaRPr lang="es-EC" dirty="0">
            <a:latin typeface="Georgia" pitchFamily="18" charset="0"/>
          </a:endParaRPr>
        </a:p>
      </dgm:t>
    </dgm:pt>
    <dgm:pt modelId="{A00B6DE1-5FCC-47EB-B0C5-78C4A720CBED}" type="parTrans" cxnId="{A4E5E0D5-2873-4FFC-95A9-9CF26C49CB6D}">
      <dgm:prSet/>
      <dgm:spPr/>
      <dgm:t>
        <a:bodyPr/>
        <a:lstStyle/>
        <a:p>
          <a:endParaRPr lang="es-EC"/>
        </a:p>
      </dgm:t>
    </dgm:pt>
    <dgm:pt modelId="{086C8CC8-ADF5-4135-9CF4-ED845DC3EE9B}" type="sibTrans" cxnId="{A4E5E0D5-2873-4FFC-95A9-9CF26C49CB6D}">
      <dgm:prSet/>
      <dgm:spPr/>
      <dgm:t>
        <a:bodyPr/>
        <a:lstStyle/>
        <a:p>
          <a:endParaRPr lang="es-EC"/>
        </a:p>
      </dgm:t>
    </dgm:pt>
    <dgm:pt modelId="{6550A9B3-D51E-4CB6-8807-889D5BE3C131}">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2800" dirty="0" smtClean="0">
              <a:latin typeface="Georgia" pitchFamily="18" charset="0"/>
            </a:rPr>
            <a:t>Nombre científico</a:t>
          </a:r>
          <a:r>
            <a:rPr lang="es-EC" sz="3100" dirty="0" smtClean="0"/>
            <a:t>. </a:t>
          </a:r>
          <a:endParaRPr lang="es-EC" sz="3100" dirty="0"/>
        </a:p>
      </dgm:t>
    </dgm:pt>
    <dgm:pt modelId="{F3FCFE16-F400-4380-A13D-ED51AAE411BE}" type="parTrans" cxnId="{A9007138-D3F9-46BB-B9FC-F55118CE2794}">
      <dgm:prSet/>
      <dgm:spPr/>
      <dgm:t>
        <a:bodyPr/>
        <a:lstStyle/>
        <a:p>
          <a:endParaRPr lang="es-EC"/>
        </a:p>
      </dgm:t>
    </dgm:pt>
    <dgm:pt modelId="{5207B85A-CDBA-4AEC-91B8-62185529081E}" type="sibTrans" cxnId="{A9007138-D3F9-46BB-B9FC-F55118CE2794}">
      <dgm:prSet/>
      <dgm:spPr/>
      <dgm:t>
        <a:bodyPr/>
        <a:lstStyle/>
        <a:p>
          <a:endParaRPr lang="es-EC"/>
        </a:p>
      </dgm:t>
    </dgm:pt>
    <dgm:pt modelId="{C00EC006-9AE1-48A2-8CA5-36D45DF26315}">
      <dgm:prSet phldrT="[Texto]" custT="1"/>
      <dgm:spPr/>
      <dgm:t>
        <a:bodyPr anchor="ctr" anchorCtr="0"/>
        <a:lstStyle/>
        <a:p>
          <a:r>
            <a:rPr lang="es-EC" sz="2000" i="1" dirty="0" err="1" smtClean="0">
              <a:latin typeface="Georgia" pitchFamily="18" charset="0"/>
            </a:rPr>
            <a:t>Nephelium</a:t>
          </a:r>
          <a:r>
            <a:rPr lang="es-EC" sz="2000" i="1" dirty="0" smtClean="0">
              <a:latin typeface="Georgia" pitchFamily="18" charset="0"/>
            </a:rPr>
            <a:t> </a:t>
          </a:r>
          <a:r>
            <a:rPr lang="es-EC" sz="2000" i="1" dirty="0" err="1" smtClean="0">
              <a:latin typeface="Georgia" pitchFamily="18" charset="0"/>
            </a:rPr>
            <a:t>lappaceum</a:t>
          </a:r>
          <a:endParaRPr lang="es-EC" sz="2000" dirty="0">
            <a:latin typeface="Georgia" pitchFamily="18" charset="0"/>
          </a:endParaRPr>
        </a:p>
      </dgm:t>
    </dgm:pt>
    <dgm:pt modelId="{D1260F99-1EE1-4A98-A020-91F203DCC35E}" type="parTrans" cxnId="{DA030290-86D5-489B-A479-40C1847C21E5}">
      <dgm:prSet/>
      <dgm:spPr/>
      <dgm:t>
        <a:bodyPr/>
        <a:lstStyle/>
        <a:p>
          <a:endParaRPr lang="es-EC"/>
        </a:p>
      </dgm:t>
    </dgm:pt>
    <dgm:pt modelId="{06CD8CFC-6A0A-400D-8DB8-D5E6C4794C9A}" type="sibTrans" cxnId="{DA030290-86D5-489B-A479-40C1847C21E5}">
      <dgm:prSet/>
      <dgm:spPr/>
      <dgm:t>
        <a:bodyPr/>
        <a:lstStyle/>
        <a:p>
          <a:endParaRPr lang="es-EC"/>
        </a:p>
      </dgm:t>
    </dgm:pt>
    <dgm:pt modelId="{E186CAC8-9A8D-4ED0-AF6D-1C28DBF6C30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2800" dirty="0" smtClean="0">
              <a:latin typeface="Georgia" pitchFamily="18" charset="0"/>
            </a:rPr>
            <a:t>Origen</a:t>
          </a:r>
          <a:r>
            <a:rPr lang="es-EC" sz="3200" dirty="0" smtClean="0">
              <a:latin typeface="Georgia" pitchFamily="18" charset="0"/>
            </a:rPr>
            <a:t> .</a:t>
          </a:r>
          <a:endParaRPr lang="es-EC" sz="3200" dirty="0">
            <a:latin typeface="Georgia" pitchFamily="18" charset="0"/>
          </a:endParaRPr>
        </a:p>
      </dgm:t>
    </dgm:pt>
    <dgm:pt modelId="{A8E0991B-DFBA-4819-87EF-22942A253849}" type="parTrans" cxnId="{27337DB5-4EDD-4FC1-B0BC-658587AA5694}">
      <dgm:prSet/>
      <dgm:spPr/>
      <dgm:t>
        <a:bodyPr/>
        <a:lstStyle/>
        <a:p>
          <a:endParaRPr lang="es-EC"/>
        </a:p>
      </dgm:t>
    </dgm:pt>
    <dgm:pt modelId="{3DCA81D2-5CC0-4D26-BD10-939877768FF7}" type="sibTrans" cxnId="{27337DB5-4EDD-4FC1-B0BC-658587AA5694}">
      <dgm:prSet/>
      <dgm:spPr/>
      <dgm:t>
        <a:bodyPr/>
        <a:lstStyle/>
        <a:p>
          <a:endParaRPr lang="es-EC"/>
        </a:p>
      </dgm:t>
    </dgm:pt>
    <dgm:pt modelId="{9BB3D2D2-91D5-4B17-8CCC-A110B1FD3246}">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2800" dirty="0" smtClean="0">
              <a:latin typeface="Georgia" pitchFamily="18" charset="0"/>
            </a:rPr>
            <a:t>Tipo de </a:t>
          </a:r>
          <a:r>
            <a:rPr lang="es-EC" sz="2800" dirty="0" err="1" smtClean="0">
              <a:latin typeface="Georgia" pitchFamily="18" charset="0"/>
            </a:rPr>
            <a:t>Arbol</a:t>
          </a:r>
          <a:endParaRPr lang="es-EC" sz="2800" dirty="0">
            <a:latin typeface="Georgia" pitchFamily="18" charset="0"/>
          </a:endParaRPr>
        </a:p>
      </dgm:t>
    </dgm:pt>
    <dgm:pt modelId="{2AA34DF5-026F-4894-8703-564C25C91FD1}" type="parTrans" cxnId="{A4FBB077-51D3-4825-9094-6F36C35841F3}">
      <dgm:prSet/>
      <dgm:spPr/>
      <dgm:t>
        <a:bodyPr/>
        <a:lstStyle/>
        <a:p>
          <a:endParaRPr lang="es-EC"/>
        </a:p>
      </dgm:t>
    </dgm:pt>
    <dgm:pt modelId="{FFE3D3CF-38F8-4F56-ABD2-3FF13C845506}" type="sibTrans" cxnId="{A4FBB077-51D3-4825-9094-6F36C35841F3}">
      <dgm:prSet/>
      <dgm:spPr/>
      <dgm:t>
        <a:bodyPr/>
        <a:lstStyle/>
        <a:p>
          <a:endParaRPr lang="es-EC"/>
        </a:p>
      </dgm:t>
    </dgm:pt>
    <dgm:pt modelId="{DD08E088-04A1-4396-BAEF-69D76B22CDB0}">
      <dgm:prSet/>
      <dgm:spPr/>
      <dgm:t>
        <a:bodyPr anchor="ctr" anchorCtr="0"/>
        <a:lstStyle/>
        <a:p>
          <a:r>
            <a:rPr lang="es-EC" dirty="0" smtClean="0">
              <a:latin typeface="Georgia" pitchFamily="18" charset="0"/>
            </a:rPr>
            <a:t>Asia</a:t>
          </a:r>
          <a:endParaRPr lang="es-EC" dirty="0">
            <a:latin typeface="Georgia" pitchFamily="18" charset="0"/>
          </a:endParaRPr>
        </a:p>
      </dgm:t>
    </dgm:pt>
    <dgm:pt modelId="{F09C35E7-6162-4309-A698-DBAE0DDF6127}" type="parTrans" cxnId="{075D0DE8-97BB-478D-B599-7AB5A70E0931}">
      <dgm:prSet/>
      <dgm:spPr/>
      <dgm:t>
        <a:bodyPr/>
        <a:lstStyle/>
        <a:p>
          <a:endParaRPr lang="es-EC"/>
        </a:p>
      </dgm:t>
    </dgm:pt>
    <dgm:pt modelId="{11C12890-E90B-49E8-82AE-23282ACF0CCC}" type="sibTrans" cxnId="{075D0DE8-97BB-478D-B599-7AB5A70E0931}">
      <dgm:prSet/>
      <dgm:spPr/>
      <dgm:t>
        <a:bodyPr/>
        <a:lstStyle/>
        <a:p>
          <a:endParaRPr lang="es-EC"/>
        </a:p>
      </dgm:t>
    </dgm:pt>
    <dgm:pt modelId="{1818D20D-7150-412D-A358-439D21502FE7}">
      <dgm:prSet/>
      <dgm:spPr/>
      <dgm:t>
        <a:bodyPr anchor="ctr" anchorCtr="0"/>
        <a:lstStyle/>
        <a:p>
          <a:r>
            <a:rPr lang="es-EC" dirty="0" smtClean="0"/>
            <a:t>Perennifolio </a:t>
          </a:r>
          <a:endParaRPr lang="es-EC" dirty="0">
            <a:latin typeface="Georgia" pitchFamily="18" charset="0"/>
          </a:endParaRPr>
        </a:p>
      </dgm:t>
    </dgm:pt>
    <dgm:pt modelId="{B26DE871-13B4-47B0-A16E-0ECC88471BBA}" type="parTrans" cxnId="{32340751-9B7A-4C86-AE5D-5F52DE0F8F10}">
      <dgm:prSet/>
      <dgm:spPr/>
      <dgm:t>
        <a:bodyPr/>
        <a:lstStyle/>
        <a:p>
          <a:endParaRPr lang="es-EC"/>
        </a:p>
      </dgm:t>
    </dgm:pt>
    <dgm:pt modelId="{9551CE0A-FAC9-40F6-9D51-836E6A6DCA9F}" type="sibTrans" cxnId="{32340751-9B7A-4C86-AE5D-5F52DE0F8F10}">
      <dgm:prSet/>
      <dgm:spPr/>
      <dgm:t>
        <a:bodyPr/>
        <a:lstStyle/>
        <a:p>
          <a:endParaRPr lang="es-EC"/>
        </a:p>
      </dgm:t>
    </dgm:pt>
    <dgm:pt modelId="{AFC1E8DF-8514-404F-9F29-9AFB8A1E2EB2}">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2800" dirty="0" smtClean="0">
              <a:latin typeface="Georgia" pitchFamily="18" charset="0"/>
            </a:rPr>
            <a:t>Familia</a:t>
          </a:r>
          <a:endParaRPr lang="es-EC" sz="2800" dirty="0">
            <a:latin typeface="Georgia" pitchFamily="18" charset="0"/>
          </a:endParaRPr>
        </a:p>
      </dgm:t>
    </dgm:pt>
    <dgm:pt modelId="{7FE85C61-6F6D-40AF-B09E-38ED65A8569C}" type="sibTrans" cxnId="{185FCB25-0682-4B66-B388-B75356D1BBAD}">
      <dgm:prSet/>
      <dgm:spPr/>
      <dgm:t>
        <a:bodyPr/>
        <a:lstStyle/>
        <a:p>
          <a:endParaRPr lang="es-EC"/>
        </a:p>
      </dgm:t>
    </dgm:pt>
    <dgm:pt modelId="{300C5DB5-477A-4868-AFF1-87C694B855D5}" type="parTrans" cxnId="{185FCB25-0682-4B66-B388-B75356D1BBAD}">
      <dgm:prSet/>
      <dgm:spPr/>
      <dgm:t>
        <a:bodyPr/>
        <a:lstStyle/>
        <a:p>
          <a:endParaRPr lang="es-EC"/>
        </a:p>
      </dgm:t>
    </dgm:pt>
    <dgm:pt modelId="{BAB0982E-077D-408B-9EA5-9ED8B5485874}" type="pres">
      <dgm:prSet presAssocID="{D7AC9F8D-EDB1-40DB-9DA7-9B4270CF700B}" presName="Name0" presStyleCnt="0">
        <dgm:presLayoutVars>
          <dgm:dir/>
          <dgm:animLvl val="lvl"/>
          <dgm:resizeHandles/>
        </dgm:presLayoutVars>
      </dgm:prSet>
      <dgm:spPr/>
      <dgm:t>
        <a:bodyPr/>
        <a:lstStyle/>
        <a:p>
          <a:endParaRPr lang="es-EC"/>
        </a:p>
      </dgm:t>
    </dgm:pt>
    <dgm:pt modelId="{45804423-8144-47DF-ACF2-B8F228781AB0}" type="pres">
      <dgm:prSet presAssocID="{AFC1E8DF-8514-404F-9F29-9AFB8A1E2EB2}" presName="linNode" presStyleCnt="0"/>
      <dgm:spPr/>
    </dgm:pt>
    <dgm:pt modelId="{EF311671-81CB-4449-BA8D-8C58ADF475E6}" type="pres">
      <dgm:prSet presAssocID="{AFC1E8DF-8514-404F-9F29-9AFB8A1E2EB2}" presName="parentShp" presStyleLbl="node1" presStyleIdx="0" presStyleCnt="4">
        <dgm:presLayoutVars>
          <dgm:bulletEnabled val="1"/>
        </dgm:presLayoutVars>
      </dgm:prSet>
      <dgm:spPr/>
      <dgm:t>
        <a:bodyPr/>
        <a:lstStyle/>
        <a:p>
          <a:endParaRPr lang="es-EC"/>
        </a:p>
      </dgm:t>
    </dgm:pt>
    <dgm:pt modelId="{9D3BC78C-7F79-46F7-90C6-7C9CA565E36C}" type="pres">
      <dgm:prSet presAssocID="{AFC1E8DF-8514-404F-9F29-9AFB8A1E2EB2}" presName="childShp" presStyleLbl="bgAccFollowNode1" presStyleIdx="0" presStyleCnt="4" custLinFactNeighborX="1128" custLinFactNeighborY="3947">
        <dgm:presLayoutVars>
          <dgm:bulletEnabled val="1"/>
        </dgm:presLayoutVars>
      </dgm:prSet>
      <dgm:spPr/>
      <dgm:t>
        <a:bodyPr/>
        <a:lstStyle/>
        <a:p>
          <a:endParaRPr lang="es-EC"/>
        </a:p>
      </dgm:t>
    </dgm:pt>
    <dgm:pt modelId="{E2B01318-22F9-40B7-A684-065E304E5905}" type="pres">
      <dgm:prSet presAssocID="{7FE85C61-6F6D-40AF-B09E-38ED65A8569C}" presName="spacing" presStyleCnt="0"/>
      <dgm:spPr/>
    </dgm:pt>
    <dgm:pt modelId="{A9746A06-F749-4DDC-96C5-91DBBCF86468}" type="pres">
      <dgm:prSet presAssocID="{6550A9B3-D51E-4CB6-8807-889D5BE3C131}" presName="linNode" presStyleCnt="0"/>
      <dgm:spPr/>
    </dgm:pt>
    <dgm:pt modelId="{B3B6DD09-0270-4890-BB41-0C4F456A2794}" type="pres">
      <dgm:prSet presAssocID="{6550A9B3-D51E-4CB6-8807-889D5BE3C131}" presName="parentShp" presStyleLbl="node1" presStyleIdx="1" presStyleCnt="4">
        <dgm:presLayoutVars>
          <dgm:bulletEnabled val="1"/>
        </dgm:presLayoutVars>
      </dgm:prSet>
      <dgm:spPr/>
      <dgm:t>
        <a:bodyPr/>
        <a:lstStyle/>
        <a:p>
          <a:endParaRPr lang="es-EC"/>
        </a:p>
      </dgm:t>
    </dgm:pt>
    <dgm:pt modelId="{5D691023-A7FF-4A08-B610-EFF8057596EB}" type="pres">
      <dgm:prSet presAssocID="{6550A9B3-D51E-4CB6-8807-889D5BE3C131}" presName="childShp" presStyleLbl="bgAccFollowNode1" presStyleIdx="1" presStyleCnt="4">
        <dgm:presLayoutVars>
          <dgm:bulletEnabled val="1"/>
        </dgm:presLayoutVars>
      </dgm:prSet>
      <dgm:spPr/>
      <dgm:t>
        <a:bodyPr/>
        <a:lstStyle/>
        <a:p>
          <a:endParaRPr lang="es-EC"/>
        </a:p>
      </dgm:t>
    </dgm:pt>
    <dgm:pt modelId="{928B618B-210A-4762-87FE-601282ACBFC9}" type="pres">
      <dgm:prSet presAssocID="{5207B85A-CDBA-4AEC-91B8-62185529081E}" presName="spacing" presStyleCnt="0"/>
      <dgm:spPr/>
    </dgm:pt>
    <dgm:pt modelId="{53B316A5-4C55-49AF-88B1-22D6ADBEBE3E}" type="pres">
      <dgm:prSet presAssocID="{E186CAC8-9A8D-4ED0-AF6D-1C28DBF6C30F}" presName="linNode" presStyleCnt="0"/>
      <dgm:spPr/>
    </dgm:pt>
    <dgm:pt modelId="{B3575F89-80EF-43CF-9CB9-99EE7DBA414E}" type="pres">
      <dgm:prSet presAssocID="{E186CAC8-9A8D-4ED0-AF6D-1C28DBF6C30F}" presName="parentShp" presStyleLbl="node1" presStyleIdx="2" presStyleCnt="4">
        <dgm:presLayoutVars>
          <dgm:bulletEnabled val="1"/>
        </dgm:presLayoutVars>
      </dgm:prSet>
      <dgm:spPr/>
      <dgm:t>
        <a:bodyPr/>
        <a:lstStyle/>
        <a:p>
          <a:endParaRPr lang="es-EC"/>
        </a:p>
      </dgm:t>
    </dgm:pt>
    <dgm:pt modelId="{3281F19B-6EAB-41D5-83F0-81D1B0D0E4A6}" type="pres">
      <dgm:prSet presAssocID="{E186CAC8-9A8D-4ED0-AF6D-1C28DBF6C30F}" presName="childShp" presStyleLbl="bgAccFollowNode1" presStyleIdx="2" presStyleCnt="4">
        <dgm:presLayoutVars>
          <dgm:bulletEnabled val="1"/>
        </dgm:presLayoutVars>
      </dgm:prSet>
      <dgm:spPr/>
      <dgm:t>
        <a:bodyPr/>
        <a:lstStyle/>
        <a:p>
          <a:endParaRPr lang="es-EC"/>
        </a:p>
      </dgm:t>
    </dgm:pt>
    <dgm:pt modelId="{3C67455C-4F0E-49A5-982B-AEDFC40C554F}" type="pres">
      <dgm:prSet presAssocID="{3DCA81D2-5CC0-4D26-BD10-939877768FF7}" presName="spacing" presStyleCnt="0"/>
      <dgm:spPr/>
    </dgm:pt>
    <dgm:pt modelId="{9BABB2F9-329D-4D08-9A64-FB00CD7C8386}" type="pres">
      <dgm:prSet presAssocID="{9BB3D2D2-91D5-4B17-8CCC-A110B1FD3246}" presName="linNode" presStyleCnt="0"/>
      <dgm:spPr/>
    </dgm:pt>
    <dgm:pt modelId="{A1CE93E8-9C47-4A82-A540-509C989D0829}" type="pres">
      <dgm:prSet presAssocID="{9BB3D2D2-91D5-4B17-8CCC-A110B1FD3246}" presName="parentShp" presStyleLbl="node1" presStyleIdx="3" presStyleCnt="4">
        <dgm:presLayoutVars>
          <dgm:bulletEnabled val="1"/>
        </dgm:presLayoutVars>
      </dgm:prSet>
      <dgm:spPr/>
      <dgm:t>
        <a:bodyPr/>
        <a:lstStyle/>
        <a:p>
          <a:endParaRPr lang="es-EC"/>
        </a:p>
      </dgm:t>
    </dgm:pt>
    <dgm:pt modelId="{C07F2A14-95D4-4142-BA34-55C06F4D96BB}" type="pres">
      <dgm:prSet presAssocID="{9BB3D2D2-91D5-4B17-8CCC-A110B1FD3246}" presName="childShp" presStyleLbl="bgAccFollowNode1" presStyleIdx="3" presStyleCnt="4">
        <dgm:presLayoutVars>
          <dgm:bulletEnabled val="1"/>
        </dgm:presLayoutVars>
      </dgm:prSet>
      <dgm:spPr/>
      <dgm:t>
        <a:bodyPr/>
        <a:lstStyle/>
        <a:p>
          <a:endParaRPr lang="es-EC"/>
        </a:p>
      </dgm:t>
    </dgm:pt>
  </dgm:ptLst>
  <dgm:cxnLst>
    <dgm:cxn modelId="{32340751-9B7A-4C86-AE5D-5F52DE0F8F10}" srcId="{9BB3D2D2-91D5-4B17-8CCC-A110B1FD3246}" destId="{1818D20D-7150-412D-A358-439D21502FE7}" srcOrd="0" destOrd="0" parTransId="{B26DE871-13B4-47B0-A16E-0ECC88471BBA}" sibTransId="{9551CE0A-FAC9-40F6-9D51-836E6A6DCA9F}"/>
    <dgm:cxn modelId="{A4FBB077-51D3-4825-9094-6F36C35841F3}" srcId="{D7AC9F8D-EDB1-40DB-9DA7-9B4270CF700B}" destId="{9BB3D2D2-91D5-4B17-8CCC-A110B1FD3246}" srcOrd="3" destOrd="0" parTransId="{2AA34DF5-026F-4894-8703-564C25C91FD1}" sibTransId="{FFE3D3CF-38F8-4F56-ABD2-3FF13C845506}"/>
    <dgm:cxn modelId="{F8AFE021-9F9F-46F0-9839-15BE253628B0}" type="presOf" srcId="{9BB3D2D2-91D5-4B17-8CCC-A110B1FD3246}" destId="{A1CE93E8-9C47-4A82-A540-509C989D0829}" srcOrd="0" destOrd="0" presId="urn:microsoft.com/office/officeart/2005/8/layout/vList6"/>
    <dgm:cxn modelId="{FC2FC902-444C-432F-AE73-9EF11B26A7C9}" type="presOf" srcId="{D7AC9F8D-EDB1-40DB-9DA7-9B4270CF700B}" destId="{BAB0982E-077D-408B-9EA5-9ED8B5485874}" srcOrd="0" destOrd="0" presId="urn:microsoft.com/office/officeart/2005/8/layout/vList6"/>
    <dgm:cxn modelId="{EA657713-77EF-449B-BD1C-4D70AC5D0856}" type="presOf" srcId="{AB54B02E-2C00-46A4-88A3-F2DF235B841F}" destId="{9D3BC78C-7F79-46F7-90C6-7C9CA565E36C}" srcOrd="0" destOrd="0" presId="urn:microsoft.com/office/officeart/2005/8/layout/vList6"/>
    <dgm:cxn modelId="{A4E5E0D5-2873-4FFC-95A9-9CF26C49CB6D}" srcId="{AFC1E8DF-8514-404F-9F29-9AFB8A1E2EB2}" destId="{AB54B02E-2C00-46A4-88A3-F2DF235B841F}" srcOrd="0" destOrd="0" parTransId="{A00B6DE1-5FCC-47EB-B0C5-78C4A720CBED}" sibTransId="{086C8CC8-ADF5-4135-9CF4-ED845DC3EE9B}"/>
    <dgm:cxn modelId="{075D0DE8-97BB-478D-B599-7AB5A70E0931}" srcId="{E186CAC8-9A8D-4ED0-AF6D-1C28DBF6C30F}" destId="{DD08E088-04A1-4396-BAEF-69D76B22CDB0}" srcOrd="0" destOrd="0" parTransId="{F09C35E7-6162-4309-A698-DBAE0DDF6127}" sibTransId="{11C12890-E90B-49E8-82AE-23282ACF0CCC}"/>
    <dgm:cxn modelId="{DA030290-86D5-489B-A479-40C1847C21E5}" srcId="{6550A9B3-D51E-4CB6-8807-889D5BE3C131}" destId="{C00EC006-9AE1-48A2-8CA5-36D45DF26315}" srcOrd="0" destOrd="0" parTransId="{D1260F99-1EE1-4A98-A020-91F203DCC35E}" sibTransId="{06CD8CFC-6A0A-400D-8DB8-D5E6C4794C9A}"/>
    <dgm:cxn modelId="{185FCB25-0682-4B66-B388-B75356D1BBAD}" srcId="{D7AC9F8D-EDB1-40DB-9DA7-9B4270CF700B}" destId="{AFC1E8DF-8514-404F-9F29-9AFB8A1E2EB2}" srcOrd="0" destOrd="0" parTransId="{300C5DB5-477A-4868-AFF1-87C694B855D5}" sibTransId="{7FE85C61-6F6D-40AF-B09E-38ED65A8569C}"/>
    <dgm:cxn modelId="{27337DB5-4EDD-4FC1-B0BC-658587AA5694}" srcId="{D7AC9F8D-EDB1-40DB-9DA7-9B4270CF700B}" destId="{E186CAC8-9A8D-4ED0-AF6D-1C28DBF6C30F}" srcOrd="2" destOrd="0" parTransId="{A8E0991B-DFBA-4819-87EF-22942A253849}" sibTransId="{3DCA81D2-5CC0-4D26-BD10-939877768FF7}"/>
    <dgm:cxn modelId="{EA8CC3AE-2B52-4772-A0D6-E63E4873A315}" type="presOf" srcId="{E186CAC8-9A8D-4ED0-AF6D-1C28DBF6C30F}" destId="{B3575F89-80EF-43CF-9CB9-99EE7DBA414E}" srcOrd="0" destOrd="0" presId="urn:microsoft.com/office/officeart/2005/8/layout/vList6"/>
    <dgm:cxn modelId="{39C6241C-D571-4557-966A-FB11A111095F}" type="presOf" srcId="{C00EC006-9AE1-48A2-8CA5-36D45DF26315}" destId="{5D691023-A7FF-4A08-B610-EFF8057596EB}" srcOrd="0" destOrd="0" presId="urn:microsoft.com/office/officeart/2005/8/layout/vList6"/>
    <dgm:cxn modelId="{3B1FED12-292A-4188-919B-CF15C7EEFA68}" type="presOf" srcId="{DD08E088-04A1-4396-BAEF-69D76B22CDB0}" destId="{3281F19B-6EAB-41D5-83F0-81D1B0D0E4A6}" srcOrd="0" destOrd="0" presId="urn:microsoft.com/office/officeart/2005/8/layout/vList6"/>
    <dgm:cxn modelId="{A9007138-D3F9-46BB-B9FC-F55118CE2794}" srcId="{D7AC9F8D-EDB1-40DB-9DA7-9B4270CF700B}" destId="{6550A9B3-D51E-4CB6-8807-889D5BE3C131}" srcOrd="1" destOrd="0" parTransId="{F3FCFE16-F400-4380-A13D-ED51AAE411BE}" sibTransId="{5207B85A-CDBA-4AEC-91B8-62185529081E}"/>
    <dgm:cxn modelId="{9E29E2A9-25BF-4192-B4F2-0E8EFA19B89A}" type="presOf" srcId="{6550A9B3-D51E-4CB6-8807-889D5BE3C131}" destId="{B3B6DD09-0270-4890-BB41-0C4F456A2794}" srcOrd="0" destOrd="0" presId="urn:microsoft.com/office/officeart/2005/8/layout/vList6"/>
    <dgm:cxn modelId="{58764FB8-966C-4DD9-A279-CD1657661CF5}" type="presOf" srcId="{AFC1E8DF-8514-404F-9F29-9AFB8A1E2EB2}" destId="{EF311671-81CB-4449-BA8D-8C58ADF475E6}" srcOrd="0" destOrd="0" presId="urn:microsoft.com/office/officeart/2005/8/layout/vList6"/>
    <dgm:cxn modelId="{8FC79D8E-0F70-4697-8793-1571B58F2B73}" type="presOf" srcId="{1818D20D-7150-412D-A358-439D21502FE7}" destId="{C07F2A14-95D4-4142-BA34-55C06F4D96BB}" srcOrd="0" destOrd="0" presId="urn:microsoft.com/office/officeart/2005/8/layout/vList6"/>
    <dgm:cxn modelId="{60222949-3B0B-432B-8032-730FD5058616}" type="presParOf" srcId="{BAB0982E-077D-408B-9EA5-9ED8B5485874}" destId="{45804423-8144-47DF-ACF2-B8F228781AB0}" srcOrd="0" destOrd="0" presId="urn:microsoft.com/office/officeart/2005/8/layout/vList6"/>
    <dgm:cxn modelId="{F23EC270-0CB6-4C4E-AF7C-1F0EF68452C8}" type="presParOf" srcId="{45804423-8144-47DF-ACF2-B8F228781AB0}" destId="{EF311671-81CB-4449-BA8D-8C58ADF475E6}" srcOrd="0" destOrd="0" presId="urn:microsoft.com/office/officeart/2005/8/layout/vList6"/>
    <dgm:cxn modelId="{4B907821-4E9F-47F9-8118-01FE7ACB3CFC}" type="presParOf" srcId="{45804423-8144-47DF-ACF2-B8F228781AB0}" destId="{9D3BC78C-7F79-46F7-90C6-7C9CA565E36C}" srcOrd="1" destOrd="0" presId="urn:microsoft.com/office/officeart/2005/8/layout/vList6"/>
    <dgm:cxn modelId="{CA498B45-4368-47DE-AD16-D6671ED68EDE}" type="presParOf" srcId="{BAB0982E-077D-408B-9EA5-9ED8B5485874}" destId="{E2B01318-22F9-40B7-A684-065E304E5905}" srcOrd="1" destOrd="0" presId="urn:microsoft.com/office/officeart/2005/8/layout/vList6"/>
    <dgm:cxn modelId="{9A1C6D29-466D-45DE-BB88-4B8AB28C8D2A}" type="presParOf" srcId="{BAB0982E-077D-408B-9EA5-9ED8B5485874}" destId="{A9746A06-F749-4DDC-96C5-91DBBCF86468}" srcOrd="2" destOrd="0" presId="urn:microsoft.com/office/officeart/2005/8/layout/vList6"/>
    <dgm:cxn modelId="{567A4522-B810-4762-822E-355225DE2CCA}" type="presParOf" srcId="{A9746A06-F749-4DDC-96C5-91DBBCF86468}" destId="{B3B6DD09-0270-4890-BB41-0C4F456A2794}" srcOrd="0" destOrd="0" presId="urn:microsoft.com/office/officeart/2005/8/layout/vList6"/>
    <dgm:cxn modelId="{1CF23C38-0EBC-4B4C-AD38-2CF17743818B}" type="presParOf" srcId="{A9746A06-F749-4DDC-96C5-91DBBCF86468}" destId="{5D691023-A7FF-4A08-B610-EFF8057596EB}" srcOrd="1" destOrd="0" presId="urn:microsoft.com/office/officeart/2005/8/layout/vList6"/>
    <dgm:cxn modelId="{B198A6F9-7687-4A0D-848C-6011F2847CD7}" type="presParOf" srcId="{BAB0982E-077D-408B-9EA5-9ED8B5485874}" destId="{928B618B-210A-4762-87FE-601282ACBFC9}" srcOrd="3" destOrd="0" presId="urn:microsoft.com/office/officeart/2005/8/layout/vList6"/>
    <dgm:cxn modelId="{E5797C65-0E50-4E4E-82B8-AF2083260053}" type="presParOf" srcId="{BAB0982E-077D-408B-9EA5-9ED8B5485874}" destId="{53B316A5-4C55-49AF-88B1-22D6ADBEBE3E}" srcOrd="4" destOrd="0" presId="urn:microsoft.com/office/officeart/2005/8/layout/vList6"/>
    <dgm:cxn modelId="{122DCFDC-C0D3-43AE-82BC-9263CF89E7FB}" type="presParOf" srcId="{53B316A5-4C55-49AF-88B1-22D6ADBEBE3E}" destId="{B3575F89-80EF-43CF-9CB9-99EE7DBA414E}" srcOrd="0" destOrd="0" presId="urn:microsoft.com/office/officeart/2005/8/layout/vList6"/>
    <dgm:cxn modelId="{5D3B7A3C-0A2D-469A-A49B-1C13CF2BEA51}" type="presParOf" srcId="{53B316A5-4C55-49AF-88B1-22D6ADBEBE3E}" destId="{3281F19B-6EAB-41D5-83F0-81D1B0D0E4A6}" srcOrd="1" destOrd="0" presId="urn:microsoft.com/office/officeart/2005/8/layout/vList6"/>
    <dgm:cxn modelId="{4FA376B7-0086-47C1-A8E5-744A1A95D568}" type="presParOf" srcId="{BAB0982E-077D-408B-9EA5-9ED8B5485874}" destId="{3C67455C-4F0E-49A5-982B-AEDFC40C554F}" srcOrd="5" destOrd="0" presId="urn:microsoft.com/office/officeart/2005/8/layout/vList6"/>
    <dgm:cxn modelId="{51F1E857-B877-443C-A219-F38101A0B210}" type="presParOf" srcId="{BAB0982E-077D-408B-9EA5-9ED8B5485874}" destId="{9BABB2F9-329D-4D08-9A64-FB00CD7C8386}" srcOrd="6" destOrd="0" presId="urn:microsoft.com/office/officeart/2005/8/layout/vList6"/>
    <dgm:cxn modelId="{21C01847-E6B0-4512-B305-C1D21A5D378C}" type="presParOf" srcId="{9BABB2F9-329D-4D08-9A64-FB00CD7C8386}" destId="{A1CE93E8-9C47-4A82-A540-509C989D0829}" srcOrd="0" destOrd="0" presId="urn:microsoft.com/office/officeart/2005/8/layout/vList6"/>
    <dgm:cxn modelId="{7839A01B-209E-456A-A032-6FD387DBFDB2}" type="presParOf" srcId="{9BABB2F9-329D-4D08-9A64-FB00CD7C8386}" destId="{C07F2A14-95D4-4142-BA34-55C06F4D96BB}"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2FF036E1-6959-44CA-86FD-5FE9C6CB7F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0C44E5C-9826-4EFE-BD3F-E374BA428177}">
      <dgm:prSet>
        <dgm:style>
          <a:lnRef idx="1">
            <a:schemeClr val="accent2"/>
          </a:lnRef>
          <a:fillRef idx="2">
            <a:schemeClr val="accent2"/>
          </a:fillRef>
          <a:effectRef idx="1">
            <a:schemeClr val="accent2"/>
          </a:effectRef>
          <a:fontRef idx="minor">
            <a:schemeClr val="dk1"/>
          </a:fontRef>
        </dgm:style>
      </dgm:prSet>
      <dgm:spPr/>
      <dgm:t>
        <a:bodyPr/>
        <a:lstStyle/>
        <a:p>
          <a:pPr algn="just" rtl="0"/>
          <a:r>
            <a:rPr lang="es-EC" dirty="0" smtClean="0"/>
            <a:t>El nombre Rambután proviene del vocablo malayo "</a:t>
          </a:r>
          <a:r>
            <a:rPr lang="es-EC" dirty="0" err="1" smtClean="0"/>
            <a:t>rambutí</a:t>
          </a:r>
          <a:r>
            <a:rPr lang="es-EC" dirty="0" smtClean="0"/>
            <a:t>", que significa pelo, y alude a las espinas largas y suaves que cubren la superficie del fruto.</a:t>
          </a:r>
          <a:endParaRPr lang="es-EC" dirty="0">
            <a:latin typeface="Georgia" pitchFamily="18" charset="0"/>
          </a:endParaRPr>
        </a:p>
      </dgm:t>
    </dgm:pt>
    <dgm:pt modelId="{DAE65CE0-CE2F-412B-B068-EABB71A1F8EE}" type="parTrans" cxnId="{11BB1536-2C8F-471C-81D2-6B948CB44AF2}">
      <dgm:prSet/>
      <dgm:spPr/>
      <dgm:t>
        <a:bodyPr/>
        <a:lstStyle/>
        <a:p>
          <a:endParaRPr lang="es-EC"/>
        </a:p>
      </dgm:t>
    </dgm:pt>
    <dgm:pt modelId="{31CE7629-03A3-441C-8898-7BEAB484AC48}" type="sibTrans" cxnId="{11BB1536-2C8F-471C-81D2-6B948CB44AF2}">
      <dgm:prSet/>
      <dgm:spPr/>
      <dgm:t>
        <a:bodyPr/>
        <a:lstStyle/>
        <a:p>
          <a:endParaRPr lang="es-EC"/>
        </a:p>
      </dgm:t>
    </dgm:pt>
    <dgm:pt modelId="{C38FDE84-0663-472D-84EC-EA2082127E83}">
      <dgm:prSet>
        <dgm:style>
          <a:lnRef idx="1">
            <a:schemeClr val="accent2"/>
          </a:lnRef>
          <a:fillRef idx="2">
            <a:schemeClr val="accent2"/>
          </a:fillRef>
          <a:effectRef idx="1">
            <a:schemeClr val="accent2"/>
          </a:effectRef>
          <a:fontRef idx="minor">
            <a:schemeClr val="dk1"/>
          </a:fontRef>
        </dgm:style>
      </dgm:prSet>
      <dgm:spPr/>
      <dgm:t>
        <a:bodyPr/>
        <a:lstStyle/>
        <a:p>
          <a:pPr rtl="0"/>
          <a:r>
            <a:rPr lang="es-ES" dirty="0" smtClean="0">
              <a:latin typeface="Georgia" pitchFamily="18" charset="0"/>
            </a:rPr>
            <a:t>En el Ecuador, el cultivo del Rambután tuvo inicios </a:t>
          </a:r>
          <a:r>
            <a:rPr lang="es-EC" dirty="0" smtClean="0">
              <a:latin typeface="Georgia" pitchFamily="18" charset="0"/>
            </a:rPr>
            <a:t>en la décadas de los setenta </a:t>
          </a:r>
          <a:r>
            <a:rPr lang="es-ES" dirty="0" smtClean="0">
              <a:latin typeface="Georgia" pitchFamily="18" charset="0"/>
            </a:rPr>
            <a:t> y la mayor concentración del cultivo se encuentra  en el </a:t>
          </a:r>
          <a:r>
            <a:rPr lang="es-EC" dirty="0" smtClean="0">
              <a:latin typeface="Georgia" pitchFamily="18" charset="0"/>
            </a:rPr>
            <a:t>Centro noroccidental del país. </a:t>
          </a:r>
          <a:endParaRPr lang="es-ES" dirty="0">
            <a:latin typeface="Georgia" pitchFamily="18" charset="0"/>
          </a:endParaRPr>
        </a:p>
      </dgm:t>
    </dgm:pt>
    <dgm:pt modelId="{62324E24-FE3D-4C64-9C69-EDFCFC0FFC9F}" type="parTrans" cxnId="{52F402D7-FC86-48A8-A0D8-6F37A5E7F28D}">
      <dgm:prSet/>
      <dgm:spPr/>
      <dgm:t>
        <a:bodyPr/>
        <a:lstStyle/>
        <a:p>
          <a:endParaRPr lang="es-EC"/>
        </a:p>
      </dgm:t>
    </dgm:pt>
    <dgm:pt modelId="{C178E9C0-C8CF-4966-8840-783734CF899C}" type="sibTrans" cxnId="{52F402D7-FC86-48A8-A0D8-6F37A5E7F28D}">
      <dgm:prSet/>
      <dgm:spPr/>
      <dgm:t>
        <a:bodyPr/>
        <a:lstStyle/>
        <a:p>
          <a:endParaRPr lang="es-EC"/>
        </a:p>
      </dgm:t>
    </dgm:pt>
    <dgm:pt modelId="{CB3148A9-CF92-4B70-B2B6-D91F06ED84DA}">
      <dgm:prSet>
        <dgm:style>
          <a:lnRef idx="1">
            <a:schemeClr val="accent2"/>
          </a:lnRef>
          <a:fillRef idx="2">
            <a:schemeClr val="accent2"/>
          </a:fillRef>
          <a:effectRef idx="1">
            <a:schemeClr val="accent2"/>
          </a:effectRef>
          <a:fontRef idx="minor">
            <a:schemeClr val="dk1"/>
          </a:fontRef>
        </dgm:style>
      </dgm:prSet>
      <dgm:spPr/>
      <dgm:t>
        <a:bodyPr/>
        <a:lstStyle/>
        <a:p>
          <a:pPr rtl="0"/>
          <a:r>
            <a:rPr lang="es-EC" dirty="0" smtClean="0">
              <a:latin typeface="Georgia" pitchFamily="18" charset="0"/>
            </a:rPr>
            <a:t>Quevedo, Buena </a:t>
          </a:r>
          <a:r>
            <a:rPr lang="es-EC" dirty="0" err="1" smtClean="0">
              <a:latin typeface="Georgia" pitchFamily="18" charset="0"/>
            </a:rPr>
            <a:t>Fé</a:t>
          </a:r>
          <a:r>
            <a:rPr lang="es-EC" dirty="0" smtClean="0">
              <a:latin typeface="Georgia" pitchFamily="18" charset="0"/>
            </a:rPr>
            <a:t>, Santo Domingo , la Reserva, 24 de mayo, Gualipe, Santa </a:t>
          </a:r>
          <a:r>
            <a:rPr lang="es-EC" dirty="0" err="1" smtClean="0">
              <a:latin typeface="Georgia" pitchFamily="18" charset="0"/>
            </a:rPr>
            <a:t>Maria</a:t>
          </a:r>
          <a:r>
            <a:rPr lang="es-EC" dirty="0" smtClean="0">
              <a:latin typeface="Georgia" pitchFamily="18" charset="0"/>
            </a:rPr>
            <a:t>, La concordia</a:t>
          </a:r>
          <a:endParaRPr lang="es-EC" dirty="0">
            <a:latin typeface="Georgia" pitchFamily="18" charset="0"/>
          </a:endParaRPr>
        </a:p>
      </dgm:t>
    </dgm:pt>
    <dgm:pt modelId="{A2583144-E18A-414F-83B1-D00AE59846EF}" type="parTrans" cxnId="{B0277DB2-ABAE-4E8B-ABF3-0B56E8E8CCA7}">
      <dgm:prSet/>
      <dgm:spPr/>
      <dgm:t>
        <a:bodyPr/>
        <a:lstStyle/>
        <a:p>
          <a:endParaRPr lang="es-EC"/>
        </a:p>
      </dgm:t>
    </dgm:pt>
    <dgm:pt modelId="{572A1B22-CFF7-4366-960C-9DBB6FA794D8}" type="sibTrans" cxnId="{B0277DB2-ABAE-4E8B-ABF3-0B56E8E8CCA7}">
      <dgm:prSet/>
      <dgm:spPr/>
      <dgm:t>
        <a:bodyPr/>
        <a:lstStyle/>
        <a:p>
          <a:endParaRPr lang="es-EC"/>
        </a:p>
      </dgm:t>
    </dgm:pt>
    <dgm:pt modelId="{E21D79F8-CD0A-42E6-A290-029EFE3DDD92}" type="pres">
      <dgm:prSet presAssocID="{2FF036E1-6959-44CA-86FD-5FE9C6CB7FA4}" presName="linear" presStyleCnt="0">
        <dgm:presLayoutVars>
          <dgm:animLvl val="lvl"/>
          <dgm:resizeHandles val="exact"/>
        </dgm:presLayoutVars>
      </dgm:prSet>
      <dgm:spPr/>
      <dgm:t>
        <a:bodyPr/>
        <a:lstStyle/>
        <a:p>
          <a:endParaRPr lang="es-EC"/>
        </a:p>
      </dgm:t>
    </dgm:pt>
    <dgm:pt modelId="{2EFE2566-7804-4F99-B69B-8EECC08B1477}" type="pres">
      <dgm:prSet presAssocID="{80C44E5C-9826-4EFE-BD3F-E374BA428177}" presName="parentText" presStyleLbl="node1" presStyleIdx="0" presStyleCnt="3" custLinFactNeighborX="-2188">
        <dgm:presLayoutVars>
          <dgm:chMax val="0"/>
          <dgm:bulletEnabled val="1"/>
        </dgm:presLayoutVars>
      </dgm:prSet>
      <dgm:spPr/>
      <dgm:t>
        <a:bodyPr/>
        <a:lstStyle/>
        <a:p>
          <a:endParaRPr lang="es-EC"/>
        </a:p>
      </dgm:t>
    </dgm:pt>
    <dgm:pt modelId="{5F16EF87-F7DA-4A55-B608-89C6E252541E}" type="pres">
      <dgm:prSet presAssocID="{31CE7629-03A3-441C-8898-7BEAB484AC48}" presName="spacer" presStyleCnt="0"/>
      <dgm:spPr/>
    </dgm:pt>
    <dgm:pt modelId="{DCACE99A-5AF6-491D-84BB-BB6BDAB1E128}" type="pres">
      <dgm:prSet presAssocID="{C38FDE84-0663-472D-84EC-EA2082127E83}" presName="parentText" presStyleLbl="node1" presStyleIdx="1" presStyleCnt="3" custLinFactNeighborX="-2188">
        <dgm:presLayoutVars>
          <dgm:chMax val="0"/>
          <dgm:bulletEnabled val="1"/>
        </dgm:presLayoutVars>
      </dgm:prSet>
      <dgm:spPr/>
      <dgm:t>
        <a:bodyPr/>
        <a:lstStyle/>
        <a:p>
          <a:endParaRPr lang="es-EC"/>
        </a:p>
      </dgm:t>
    </dgm:pt>
    <dgm:pt modelId="{76ACE44A-2519-4AF7-AB3B-096AA3D9DE3F}" type="pres">
      <dgm:prSet presAssocID="{C178E9C0-C8CF-4966-8840-783734CF899C}" presName="spacer" presStyleCnt="0"/>
      <dgm:spPr/>
    </dgm:pt>
    <dgm:pt modelId="{48D4E062-BCF6-46B0-92B0-6F24334919A2}" type="pres">
      <dgm:prSet presAssocID="{CB3148A9-CF92-4B70-B2B6-D91F06ED84DA}" presName="parentText" presStyleLbl="node1" presStyleIdx="2" presStyleCnt="3" custLinFactNeighborX="2499" custLinFactNeighborY="-74178">
        <dgm:presLayoutVars>
          <dgm:chMax val="0"/>
          <dgm:bulletEnabled val="1"/>
        </dgm:presLayoutVars>
      </dgm:prSet>
      <dgm:spPr/>
      <dgm:t>
        <a:bodyPr/>
        <a:lstStyle/>
        <a:p>
          <a:endParaRPr lang="es-EC"/>
        </a:p>
      </dgm:t>
    </dgm:pt>
  </dgm:ptLst>
  <dgm:cxnLst>
    <dgm:cxn modelId="{F84A206F-752C-4A1E-8458-88ECB4E196F8}" type="presOf" srcId="{80C44E5C-9826-4EFE-BD3F-E374BA428177}" destId="{2EFE2566-7804-4F99-B69B-8EECC08B1477}" srcOrd="0" destOrd="0" presId="urn:microsoft.com/office/officeart/2005/8/layout/vList2"/>
    <dgm:cxn modelId="{11BB1536-2C8F-471C-81D2-6B948CB44AF2}" srcId="{2FF036E1-6959-44CA-86FD-5FE9C6CB7FA4}" destId="{80C44E5C-9826-4EFE-BD3F-E374BA428177}" srcOrd="0" destOrd="0" parTransId="{DAE65CE0-CE2F-412B-B068-EABB71A1F8EE}" sibTransId="{31CE7629-03A3-441C-8898-7BEAB484AC48}"/>
    <dgm:cxn modelId="{52F402D7-FC86-48A8-A0D8-6F37A5E7F28D}" srcId="{2FF036E1-6959-44CA-86FD-5FE9C6CB7FA4}" destId="{C38FDE84-0663-472D-84EC-EA2082127E83}" srcOrd="1" destOrd="0" parTransId="{62324E24-FE3D-4C64-9C69-EDFCFC0FFC9F}" sibTransId="{C178E9C0-C8CF-4966-8840-783734CF899C}"/>
    <dgm:cxn modelId="{D3F9BF4C-A054-45C0-BD18-86F923F6B44E}" type="presOf" srcId="{CB3148A9-CF92-4B70-B2B6-D91F06ED84DA}" destId="{48D4E062-BCF6-46B0-92B0-6F24334919A2}" srcOrd="0" destOrd="0" presId="urn:microsoft.com/office/officeart/2005/8/layout/vList2"/>
    <dgm:cxn modelId="{F91A358E-4BF5-43BE-8179-0FD7F066A499}" type="presOf" srcId="{2FF036E1-6959-44CA-86FD-5FE9C6CB7FA4}" destId="{E21D79F8-CD0A-42E6-A290-029EFE3DDD92}" srcOrd="0" destOrd="0" presId="urn:microsoft.com/office/officeart/2005/8/layout/vList2"/>
    <dgm:cxn modelId="{56EE14CD-4D06-40B9-9BA2-4304B1CE0F7F}" type="presOf" srcId="{C38FDE84-0663-472D-84EC-EA2082127E83}" destId="{DCACE99A-5AF6-491D-84BB-BB6BDAB1E128}" srcOrd="0" destOrd="0" presId="urn:microsoft.com/office/officeart/2005/8/layout/vList2"/>
    <dgm:cxn modelId="{B0277DB2-ABAE-4E8B-ABF3-0B56E8E8CCA7}" srcId="{2FF036E1-6959-44CA-86FD-5FE9C6CB7FA4}" destId="{CB3148A9-CF92-4B70-B2B6-D91F06ED84DA}" srcOrd="2" destOrd="0" parTransId="{A2583144-E18A-414F-83B1-D00AE59846EF}" sibTransId="{572A1B22-CFF7-4366-960C-9DBB6FA794D8}"/>
    <dgm:cxn modelId="{D1990484-345C-4C56-97D8-8C9C5D4F88DB}" type="presParOf" srcId="{E21D79F8-CD0A-42E6-A290-029EFE3DDD92}" destId="{2EFE2566-7804-4F99-B69B-8EECC08B1477}" srcOrd="0" destOrd="0" presId="urn:microsoft.com/office/officeart/2005/8/layout/vList2"/>
    <dgm:cxn modelId="{73B95797-EAE6-4E04-8059-026E6766D56C}" type="presParOf" srcId="{E21D79F8-CD0A-42E6-A290-029EFE3DDD92}" destId="{5F16EF87-F7DA-4A55-B608-89C6E252541E}" srcOrd="1" destOrd="0" presId="urn:microsoft.com/office/officeart/2005/8/layout/vList2"/>
    <dgm:cxn modelId="{D1E45C35-6650-4374-82FF-6F35E93211A2}" type="presParOf" srcId="{E21D79F8-CD0A-42E6-A290-029EFE3DDD92}" destId="{DCACE99A-5AF6-491D-84BB-BB6BDAB1E128}" srcOrd="2" destOrd="0" presId="urn:microsoft.com/office/officeart/2005/8/layout/vList2"/>
    <dgm:cxn modelId="{A0C989FA-58E9-4CE4-B6A5-A01A9BBCB42D}" type="presParOf" srcId="{E21D79F8-CD0A-42E6-A290-029EFE3DDD92}" destId="{76ACE44A-2519-4AF7-AB3B-096AA3D9DE3F}" srcOrd="3" destOrd="0" presId="urn:microsoft.com/office/officeart/2005/8/layout/vList2"/>
    <dgm:cxn modelId="{C749D0A9-497E-4C09-BF5C-E0CEE2BF35C5}" type="presParOf" srcId="{E21D79F8-CD0A-42E6-A290-029EFE3DDD92}" destId="{48D4E062-BCF6-46B0-92B0-6F24334919A2}"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3F3DA-A4E1-4721-803B-2C81D8F48A64}" type="datetimeFigureOut">
              <a:rPr lang="es-EC" smtClean="0"/>
              <a:pPr/>
              <a:t>25/02/2010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6DD11-54FC-497A-BC2C-D2B5FB4E55BA}"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CD06DD11-54FC-497A-BC2C-D2B5FB4E55BA}" type="slidenum">
              <a:rPr lang="es-EC" smtClean="0"/>
              <a:pPr/>
              <a:t>11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CD06DD11-54FC-497A-BC2C-D2B5FB4E55BA}" type="slidenum">
              <a:rPr lang="es-EC" smtClean="0"/>
              <a:pPr/>
              <a:t>13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CD06DD11-54FC-497A-BC2C-D2B5FB4E55BA}" type="slidenum">
              <a:rPr lang="es-EC" smtClean="0"/>
              <a:pPr/>
              <a:t>38</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16" name="15 Marcador de número de diapositiva"/>
          <p:cNvSpPr>
            <a:spLocks noGrp="1"/>
          </p:cNvSpPr>
          <p:nvPr>
            <p:ph type="sldNum" sz="quarter" idx="11"/>
          </p:nvPr>
        </p:nvSpPr>
        <p:spPr/>
        <p:txBody>
          <a:bodyPr/>
          <a:lstStyle/>
          <a:p>
            <a:fld id="{566C0D49-9E54-46AF-A6B6-BD5F07DD6D56}" type="slidenum">
              <a:rPr lang="es-EC" smtClean="0"/>
              <a:pPr/>
              <a:t>‹Nº›</a:t>
            </a:fld>
            <a:endParaRPr lang="es-EC"/>
          </a:p>
        </p:txBody>
      </p:sp>
      <p:sp>
        <p:nvSpPr>
          <p:cNvPr id="17" name="16 Marcador de pie de página"/>
          <p:cNvSpPr>
            <a:spLocks noGrp="1"/>
          </p:cNvSpPr>
          <p:nvPr>
            <p:ph type="ftr" sz="quarter" idx="12"/>
          </p:nvPr>
        </p:nvSpPr>
        <p:spPr/>
        <p:txBody>
          <a:bodyPr/>
          <a:lstStyle/>
          <a:p>
            <a:endParaRPr lang="es-EC"/>
          </a:p>
        </p:txBody>
      </p:sp>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66C0D49-9E54-46AF-A6B6-BD5F07DD6D56}" type="slidenum">
              <a:rPr lang="es-EC" smtClean="0"/>
              <a:pPr/>
              <a:t>‹Nº›</a:t>
            </a:fld>
            <a:endParaRPr lang="es-EC"/>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66C0D49-9E54-46AF-A6B6-BD5F07DD6D56}" type="slidenum">
              <a:rPr lang="es-EC" smtClean="0"/>
              <a:pPr/>
              <a:t>‹Nº›</a:t>
            </a:fld>
            <a:endParaRPr lang="es-EC"/>
          </a:p>
        </p:txBody>
      </p:sp>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45E81320-40B3-4612-A831-B7426E3956F5}" type="datetimeFigureOut">
              <a:rPr lang="es-EC" smtClean="0"/>
              <a:pPr/>
              <a:t>25/02/2010</a:t>
            </a:fld>
            <a:endParaRPr lang="es-EC"/>
          </a:p>
        </p:txBody>
      </p:sp>
      <p:sp>
        <p:nvSpPr>
          <p:cNvPr id="15" name="14 Marcador de número de diapositiva"/>
          <p:cNvSpPr>
            <a:spLocks noGrp="1"/>
          </p:cNvSpPr>
          <p:nvPr>
            <p:ph type="sldNum" sz="quarter" idx="15"/>
          </p:nvPr>
        </p:nvSpPr>
        <p:spPr/>
        <p:txBody>
          <a:bodyPr/>
          <a:lstStyle>
            <a:lvl1pPr algn="ctr">
              <a:defRPr/>
            </a:lvl1pPr>
          </a:lstStyle>
          <a:p>
            <a:fld id="{566C0D49-9E54-46AF-A6B6-BD5F07DD6D56}" type="slidenum">
              <a:rPr lang="es-EC" smtClean="0"/>
              <a:pPr/>
              <a:t>‹Nº›</a:t>
            </a:fld>
            <a:endParaRPr lang="es-EC"/>
          </a:p>
        </p:txBody>
      </p:sp>
      <p:sp>
        <p:nvSpPr>
          <p:cNvPr id="16" name="15 Marcador de pie de página"/>
          <p:cNvSpPr>
            <a:spLocks noGrp="1"/>
          </p:cNvSpPr>
          <p:nvPr>
            <p:ph type="ftr" sz="quarter" idx="16"/>
          </p:nvPr>
        </p:nvSpPr>
        <p:spPr/>
        <p:txBody>
          <a:bodyPr/>
          <a:lstStyle/>
          <a:p>
            <a:endParaRPr lang="es-EC"/>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66C0D49-9E54-46AF-A6B6-BD5F07DD6D56}" type="slidenum">
              <a:rPr lang="es-EC" smtClean="0"/>
              <a:pPr/>
              <a:t>‹Nº›</a:t>
            </a:fld>
            <a:endParaRPr lang="es-EC"/>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66C0D49-9E54-46AF-A6B6-BD5F07DD6D56}" type="slidenum">
              <a:rPr lang="es-EC" smtClean="0"/>
              <a:pPr/>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566C0D49-9E54-46AF-A6B6-BD5F07DD6D56}" type="slidenum">
              <a:rPr lang="es-EC" smtClean="0"/>
              <a:pPr/>
              <a:t>‹Nº›</a:t>
            </a:fld>
            <a:endParaRPr lang="es-EC"/>
          </a:p>
        </p:txBody>
      </p:sp>
      <p:sp>
        <p:nvSpPr>
          <p:cNvPr id="8" name="7 Marcador de pie de página"/>
          <p:cNvSpPr>
            <a:spLocks noGrp="1"/>
          </p:cNvSpPr>
          <p:nvPr>
            <p:ph type="ftr" sz="quarter" idx="11"/>
          </p:nvPr>
        </p:nvSpPr>
        <p:spPr/>
        <p:txBody>
          <a:bodyPr/>
          <a:lstStyle/>
          <a:p>
            <a:endParaRPr lang="es-EC"/>
          </a:p>
        </p:txBody>
      </p:sp>
      <p:sp>
        <p:nvSpPr>
          <p:cNvPr id="7" name="6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66C0D49-9E54-46AF-A6B6-BD5F07DD6D56}" type="slidenum">
              <a:rPr lang="es-EC" smtClean="0"/>
              <a:pPr/>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66C0D49-9E54-46AF-A6B6-BD5F07DD6D56}" type="slidenum">
              <a:rPr lang="es-EC" smtClean="0"/>
              <a:pPr/>
              <a:t>‹Nº›</a:t>
            </a:fld>
            <a:endParaRPr lang="es-EC"/>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45E81320-40B3-4612-A831-B7426E3956F5}" type="datetimeFigureOut">
              <a:rPr lang="es-EC" smtClean="0"/>
              <a:pPr/>
              <a:t>25/02/2010</a:t>
            </a:fld>
            <a:endParaRPr lang="es-EC"/>
          </a:p>
        </p:txBody>
      </p:sp>
      <p:sp>
        <p:nvSpPr>
          <p:cNvPr id="9" name="8 Marcador de número de diapositiva"/>
          <p:cNvSpPr>
            <a:spLocks noGrp="1"/>
          </p:cNvSpPr>
          <p:nvPr>
            <p:ph type="sldNum" sz="quarter" idx="15"/>
          </p:nvPr>
        </p:nvSpPr>
        <p:spPr/>
        <p:txBody>
          <a:bodyPr/>
          <a:lstStyle/>
          <a:p>
            <a:fld id="{566C0D49-9E54-46AF-A6B6-BD5F07DD6D56}" type="slidenum">
              <a:rPr lang="es-EC" smtClean="0"/>
              <a:pPr/>
              <a:t>‹Nº›</a:t>
            </a:fld>
            <a:endParaRPr lang="es-EC"/>
          </a:p>
        </p:txBody>
      </p:sp>
      <p:sp>
        <p:nvSpPr>
          <p:cNvPr id="10" name="9 Marcador de pie de página"/>
          <p:cNvSpPr>
            <a:spLocks noGrp="1"/>
          </p:cNvSpPr>
          <p:nvPr>
            <p:ph type="ftr" sz="quarter" idx="16"/>
          </p:nvPr>
        </p:nvSpPr>
        <p:spPr/>
        <p:txBody>
          <a:bodyPr/>
          <a:lstStyle/>
          <a:p>
            <a:endParaRPr lang="es-EC"/>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45E81320-40B3-4612-A831-B7426E3956F5}" type="datetimeFigureOut">
              <a:rPr lang="es-EC" smtClean="0"/>
              <a:pPr/>
              <a:t>25/02/2010</a:t>
            </a:fld>
            <a:endParaRPr lang="es-EC"/>
          </a:p>
        </p:txBody>
      </p:sp>
      <p:sp>
        <p:nvSpPr>
          <p:cNvPr id="9" name="8 Marcador de número de diapositiva"/>
          <p:cNvSpPr>
            <a:spLocks noGrp="1"/>
          </p:cNvSpPr>
          <p:nvPr>
            <p:ph type="sldNum" sz="quarter" idx="11"/>
          </p:nvPr>
        </p:nvSpPr>
        <p:spPr/>
        <p:txBody>
          <a:bodyPr/>
          <a:lstStyle/>
          <a:p>
            <a:fld id="{566C0D49-9E54-46AF-A6B6-BD5F07DD6D56}" type="slidenum">
              <a:rPr lang="es-EC" smtClean="0"/>
              <a:pPr/>
              <a:t>‹Nº›</a:t>
            </a:fld>
            <a:endParaRPr lang="es-EC"/>
          </a:p>
        </p:txBody>
      </p:sp>
      <p:sp>
        <p:nvSpPr>
          <p:cNvPr id="10" name="9 Marcador de pie de página"/>
          <p:cNvSpPr>
            <a:spLocks noGrp="1"/>
          </p:cNvSpPr>
          <p:nvPr>
            <p:ph type="ftr" sz="quarter" idx="12"/>
          </p:nvPr>
        </p:nvSpPr>
        <p:spPr/>
        <p:txBody>
          <a:bodyPr/>
          <a:lstStyle/>
          <a:p>
            <a:endParaRPr lang="es-EC"/>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5E81320-40B3-4612-A831-B7426E3956F5}" type="datetimeFigureOut">
              <a:rPr lang="es-EC" smtClean="0"/>
              <a:pPr/>
              <a:t>25/02/2010</a:t>
            </a:fld>
            <a:endParaRPr lang="es-EC"/>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C"/>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6C0D49-9E54-46AF-A6B6-BD5F07DD6D56}" type="slidenum">
              <a:rPr lang="es-EC" smtClean="0"/>
              <a:pPr/>
              <a:t>‹Nº›</a:t>
            </a:fld>
            <a:endParaRPr lang="es-EC"/>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med">
    <p:wip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571480"/>
            <a:ext cx="7858180" cy="206210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C" sz="3200" b="1" dirty="0" smtClean="0">
                <a:latin typeface="Georgia" pitchFamily="18" charset="0"/>
              </a:rPr>
              <a:t>“PROYECTO PARA LA EXPORTACION DE RAMBUTAN (ACHOTILLO) A LA COMUNIDAD ECONOMICA EUROPEA”</a:t>
            </a:r>
            <a:endParaRPr lang="es-EC" sz="3200" b="1" dirty="0">
              <a:latin typeface="Georgia" pitchFamily="18" charset="0"/>
            </a:endParaRPr>
          </a:p>
        </p:txBody>
      </p:sp>
      <p:sp>
        <p:nvSpPr>
          <p:cNvPr id="5" name="4 CuadroTexto"/>
          <p:cNvSpPr txBox="1"/>
          <p:nvPr/>
        </p:nvSpPr>
        <p:spPr>
          <a:xfrm>
            <a:off x="1000100" y="3000372"/>
            <a:ext cx="3429024"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C" sz="3200" b="1" dirty="0" smtClean="0">
                <a:latin typeface="Georgia" pitchFamily="18" charset="0"/>
              </a:rPr>
              <a:t>INDICE</a:t>
            </a:r>
            <a:endParaRPr lang="es-EC" sz="3200" b="1" dirty="0">
              <a:latin typeface="Georgia" pitchFamily="18" charset="0"/>
            </a:endParaRPr>
          </a:p>
        </p:txBody>
      </p:sp>
      <p:sp>
        <p:nvSpPr>
          <p:cNvPr id="6" name="5 CuadroTexto"/>
          <p:cNvSpPr txBox="1"/>
          <p:nvPr/>
        </p:nvSpPr>
        <p:spPr>
          <a:xfrm>
            <a:off x="428596" y="3571876"/>
            <a:ext cx="4572032" cy="2723823"/>
          </a:xfrm>
          <a:prstGeom prst="rect">
            <a:avLst/>
          </a:prstGeom>
          <a:ln>
            <a:noFill/>
          </a:ln>
          <a:effectLst>
            <a:glow rad="228600">
              <a:schemeClr val="accent6">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lgn="just"/>
            <a:r>
              <a:rPr lang="es-EC" dirty="0" smtClean="0">
                <a:solidFill>
                  <a:schemeClr val="accent6">
                    <a:lumMod val="50000"/>
                  </a:schemeClr>
                </a:solidFill>
              </a:rPr>
              <a:t>	</a:t>
            </a:r>
          </a:p>
          <a:p>
            <a:pPr marL="457200" indent="-457200" algn="just"/>
            <a:r>
              <a:rPr lang="es-EC" dirty="0" smtClean="0">
                <a:solidFill>
                  <a:schemeClr val="accent6">
                    <a:lumMod val="50000"/>
                  </a:schemeClr>
                </a:solidFill>
              </a:rPr>
              <a:t>        </a:t>
            </a:r>
            <a:r>
              <a:rPr lang="es-EC" dirty="0" smtClean="0">
                <a:solidFill>
                  <a:schemeClr val="accent6">
                    <a:lumMod val="50000"/>
                  </a:schemeClr>
                </a:solidFill>
                <a:latin typeface="Georgia" pitchFamily="18" charset="0"/>
              </a:rPr>
              <a:t>Introducción</a:t>
            </a:r>
          </a:p>
          <a:p>
            <a:pPr marL="457200" indent="-457200" algn="just">
              <a:lnSpc>
                <a:spcPct val="150000"/>
              </a:lnSpc>
              <a:buAutoNum type="arabicPeriod"/>
            </a:pPr>
            <a:r>
              <a:rPr lang="es-EC" dirty="0" smtClean="0">
                <a:solidFill>
                  <a:schemeClr val="accent6">
                    <a:lumMod val="50000"/>
                  </a:schemeClr>
                </a:solidFill>
                <a:latin typeface="Georgia" pitchFamily="18" charset="0"/>
              </a:rPr>
              <a:t>Generalidades del Producto</a:t>
            </a:r>
          </a:p>
          <a:p>
            <a:pPr marL="457200" indent="-457200" algn="just">
              <a:lnSpc>
                <a:spcPct val="150000"/>
              </a:lnSpc>
              <a:buAutoNum type="arabicPeriod"/>
            </a:pPr>
            <a:r>
              <a:rPr lang="es-EC" dirty="0" smtClean="0">
                <a:solidFill>
                  <a:schemeClr val="accent6">
                    <a:lumMod val="50000"/>
                  </a:schemeClr>
                </a:solidFill>
                <a:latin typeface="Georgia" pitchFamily="18" charset="0"/>
              </a:rPr>
              <a:t>Fase Técnica</a:t>
            </a:r>
          </a:p>
          <a:p>
            <a:pPr marL="457200" indent="-457200" algn="just">
              <a:lnSpc>
                <a:spcPct val="150000"/>
              </a:lnSpc>
              <a:buAutoNum type="arabicPeriod"/>
            </a:pPr>
            <a:r>
              <a:rPr lang="es-EC" dirty="0" smtClean="0">
                <a:solidFill>
                  <a:schemeClr val="accent6">
                    <a:lumMod val="50000"/>
                  </a:schemeClr>
                </a:solidFill>
                <a:latin typeface="Georgia" pitchFamily="18" charset="0"/>
              </a:rPr>
              <a:t>Estudio de Mercado</a:t>
            </a:r>
          </a:p>
          <a:p>
            <a:pPr marL="457200" indent="-457200" algn="just">
              <a:lnSpc>
                <a:spcPct val="150000"/>
              </a:lnSpc>
              <a:buAutoNum type="arabicPeriod"/>
            </a:pPr>
            <a:r>
              <a:rPr lang="es-EC" dirty="0" smtClean="0">
                <a:solidFill>
                  <a:schemeClr val="accent6">
                    <a:lumMod val="50000"/>
                  </a:schemeClr>
                </a:solidFill>
                <a:latin typeface="Georgia" pitchFamily="18" charset="0"/>
              </a:rPr>
              <a:t>Análisis Financiero y de Sensibilidad</a:t>
            </a:r>
          </a:p>
          <a:p>
            <a:pPr marL="457200" indent="-457200" algn="just">
              <a:lnSpc>
                <a:spcPct val="150000"/>
              </a:lnSpc>
              <a:buAutoNum type="arabicPeriod"/>
            </a:pPr>
            <a:r>
              <a:rPr lang="es-EC" dirty="0" smtClean="0">
                <a:solidFill>
                  <a:schemeClr val="accent6">
                    <a:lumMod val="50000"/>
                  </a:schemeClr>
                </a:solidFill>
                <a:latin typeface="Georgia" pitchFamily="18" charset="0"/>
              </a:rPr>
              <a:t>Conclusiones y Recomendaciones</a:t>
            </a:r>
          </a:p>
        </p:txBody>
      </p:sp>
      <p:pic>
        <p:nvPicPr>
          <p:cNvPr id="7" name="6 Imagen"/>
          <p:cNvPicPr/>
          <p:nvPr/>
        </p:nvPicPr>
        <p:blipFill>
          <a:blip r:embed="rId2"/>
          <a:srcRect l="6422" t="24953" r="7954" b="5629"/>
          <a:stretch>
            <a:fillRect/>
          </a:stretch>
        </p:blipFill>
        <p:spPr bwMode="auto">
          <a:xfrm>
            <a:off x="5857884" y="3143248"/>
            <a:ext cx="2857520" cy="2643206"/>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0034" y="500042"/>
            <a:ext cx="8229600" cy="571504"/>
          </a:xfrm>
          <a:prstGeom prst="rect">
            <a:avLst/>
          </a:prstGeom>
        </p:spPr>
        <p:style>
          <a:lnRef idx="0">
            <a:schemeClr val="accent2"/>
          </a:lnRef>
          <a:fillRef idx="3">
            <a:schemeClr val="accent2"/>
          </a:fillRef>
          <a:effectRef idx="3">
            <a:schemeClr val="accent2"/>
          </a:effectRef>
          <a:fontRef idx="minor">
            <a:schemeClr val="lt1"/>
          </a:fontRef>
        </p:style>
        <p:txBody>
          <a:bodyPr>
            <a:normAutofit lnSpcReduction="10000"/>
          </a:bodyPr>
          <a:lstStyle/>
          <a:p>
            <a:pPr algn="ctr">
              <a:spcBef>
                <a:spcPct val="0"/>
              </a:spcBef>
              <a:defRPr/>
            </a:pPr>
            <a:r>
              <a:rPr lang="es-EC" sz="3200" b="1" dirty="0" smtClean="0">
                <a:latin typeface="Georgia" pitchFamily="18" charset="0"/>
              </a:rPr>
              <a:t>Análisis de la Fruta</a:t>
            </a:r>
            <a:endParaRPr lang="es-EC" sz="3200" dirty="0" smtClean="0">
              <a:latin typeface="Georgia"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41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endParaRPr>
          </a:p>
        </p:txBody>
      </p:sp>
      <p:sp>
        <p:nvSpPr>
          <p:cNvPr id="3" name="2 Marcador de contenido"/>
          <p:cNvSpPr txBox="1">
            <a:spLocks/>
          </p:cNvSpPr>
          <p:nvPr/>
        </p:nvSpPr>
        <p:spPr>
          <a:xfrm>
            <a:off x="285720" y="1214422"/>
            <a:ext cx="8572560" cy="5357850"/>
          </a:xfrm>
          <a:prstGeom prst="rect">
            <a:avLst/>
          </a:prstGeom>
        </p:spPr>
        <p:txBody>
          <a:bodyPr rtlCol="0">
            <a:normAutofit/>
          </a:bodyPr>
          <a:lstStyle/>
          <a:p>
            <a:pPr algn="just"/>
            <a:r>
              <a:rPr lang="es-ES_tradnl" sz="2000" dirty="0" smtClean="0">
                <a:latin typeface="Georgia" pitchFamily="18" charset="0"/>
              </a:rPr>
              <a:t>La fruta es una drupa redonda a ovalada de 3-6 cm. de largo y 3-4 </a:t>
            </a:r>
            <a:r>
              <a:rPr lang="es-ES_tradnl" sz="2000" dirty="0" err="1" smtClean="0">
                <a:latin typeface="Georgia" pitchFamily="18" charset="0"/>
              </a:rPr>
              <a:t>cms</a:t>
            </a:r>
            <a:r>
              <a:rPr lang="es-ES_tradnl" sz="2000" dirty="0" smtClean="0">
                <a:latin typeface="Georgia" pitchFamily="18" charset="0"/>
              </a:rPr>
              <a:t> de ancho y tiene un peso de 18 - 24 gramos.</a:t>
            </a:r>
          </a:p>
          <a:p>
            <a:pPr algn="just"/>
            <a:endParaRPr lang="es-ES_tradnl" sz="2000" dirty="0" smtClean="0">
              <a:latin typeface="Georgia" pitchFamily="18" charset="0"/>
            </a:endParaRPr>
          </a:p>
          <a:p>
            <a:pPr algn="just"/>
            <a:r>
              <a:rPr lang="es-ES_tradnl" sz="2000" dirty="0" smtClean="0">
                <a:latin typeface="Georgia" pitchFamily="18" charset="0"/>
              </a:rPr>
              <a:t>La piel aquerada es rojiza y cubierta de espinas carnosas.</a:t>
            </a:r>
          </a:p>
          <a:p>
            <a:pPr algn="just"/>
            <a:endParaRPr lang="es-EC" sz="2000" dirty="0" smtClean="0">
              <a:latin typeface="Georgia" pitchFamily="18" charset="0"/>
            </a:endParaRPr>
          </a:p>
          <a:p>
            <a:pPr algn="just"/>
            <a:r>
              <a:rPr lang="es-ES_tradnl" sz="2000" dirty="0" smtClean="0">
                <a:latin typeface="Georgia" pitchFamily="18" charset="0"/>
              </a:rPr>
              <a:t>La carne de la fruta es traslucida, tirando a un suave color rosado, con un sabor acido –dulce.</a:t>
            </a:r>
            <a:endParaRPr lang="es-EC" sz="2000" dirty="0" smtClean="0">
              <a:latin typeface="Georgia" pitchFamily="18" charset="0"/>
            </a:endParaRPr>
          </a:p>
          <a:p>
            <a:pPr algn="just"/>
            <a:r>
              <a:rPr lang="es-ES_tradnl" sz="2000" dirty="0" smtClean="0">
                <a:latin typeface="Georgia" pitchFamily="18" charset="0"/>
              </a:rPr>
              <a:t> </a:t>
            </a:r>
            <a:endParaRPr lang="es-EC" sz="2000" dirty="0" smtClean="0">
              <a:latin typeface="Georgia" pitchFamily="18" charset="0"/>
            </a:endParaRPr>
          </a:p>
          <a:p>
            <a:pPr algn="just"/>
            <a:r>
              <a:rPr lang="es-ES_tradnl" sz="2000" dirty="0" smtClean="0">
                <a:latin typeface="Georgia" pitchFamily="18" charset="0"/>
              </a:rPr>
              <a:t>La fruta madura se maltrata fácilmente y tienen una vida útil limitada. </a:t>
            </a:r>
          </a:p>
          <a:p>
            <a:pPr algn="just"/>
            <a:endParaRPr lang="es-EC" sz="2000" dirty="0" smtClean="0">
              <a:latin typeface="Georgia" pitchFamily="18" charset="0"/>
            </a:endParaRPr>
          </a:p>
          <a:p>
            <a:pPr algn="just"/>
            <a:r>
              <a:rPr lang="es-ES_tradnl" sz="2000" dirty="0" smtClean="0">
                <a:latin typeface="Georgia" pitchFamily="18" charset="0"/>
              </a:rPr>
              <a:t>Un árbol medio puede producir 4,000‐5,000 o más frutas. Las producciones comienzan en 1.2 toneladas por hectárea en huertas jóvenes y pueden alcanzar 20 toneladas por hectárea en árboles maduros.</a:t>
            </a:r>
          </a:p>
          <a:p>
            <a:pPr algn="just"/>
            <a:endParaRPr lang="es-EC" sz="2000" dirty="0" smtClean="0">
              <a:latin typeface="Georgia" pitchFamily="18" charset="0"/>
            </a:endParaRPr>
          </a:p>
          <a:p>
            <a:pPr algn="just"/>
            <a:r>
              <a:rPr lang="es-ES_tradnl" sz="2000" dirty="0" smtClean="0">
                <a:latin typeface="Georgia" pitchFamily="18" charset="0"/>
              </a:rPr>
              <a:t>Las producciones pueden incrementarse a través de manejo de plantación incluyendo mejoramiento en la polinización y utilización de cultivares compactos de alto rendimiento.</a:t>
            </a:r>
            <a:endParaRPr kumimoji="1" lang="es-ES" sz="2000" b="0" i="0" u="none" strike="noStrike" kern="0" cap="none" spc="0" normalizeH="0" baseline="0" noProof="0" dirty="0" smtClean="0">
              <a:ln>
                <a:noFill/>
              </a:ln>
              <a:solidFill>
                <a:schemeClr val="tx1"/>
              </a:solidFill>
              <a:effectLst/>
              <a:uLnTx/>
              <a:uFillTx/>
              <a:latin typeface="Georgia" pitchFamily="18" charset="0"/>
            </a:endParaRPr>
          </a:p>
          <a:p>
            <a:pPr marL="376238" marR="0" lvl="0" indent="-376238" algn="l" defTabSz="1001713" rtl="0" eaLnBrk="0" fontAlgn="auto" latinLnBrk="0" hangingPunct="0">
              <a:lnSpc>
                <a:spcPct val="100000"/>
              </a:lnSpc>
              <a:spcBef>
                <a:spcPct val="20000"/>
              </a:spcBef>
              <a:spcAft>
                <a:spcPts val="0"/>
              </a:spcAft>
              <a:buClrTx/>
              <a:buSzTx/>
              <a:buFontTx/>
              <a:buNone/>
              <a:tabLst/>
              <a:defRPr/>
            </a:pPr>
            <a:endParaRPr kumimoji="1" lang="es-E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1384775"/>
            <a:ext cx="142876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latin typeface="Georgia" pitchFamily="18" charset="0"/>
              </a:rPr>
              <a:t>COMPRA:</a:t>
            </a:r>
            <a:endParaRPr lang="es-EC" dirty="0">
              <a:latin typeface="Georgia" pitchFamily="18" charset="0"/>
            </a:endParaRPr>
          </a:p>
        </p:txBody>
      </p:sp>
      <p:sp>
        <p:nvSpPr>
          <p:cNvPr id="3" name="2 CuadroTexto"/>
          <p:cNvSpPr txBox="1"/>
          <p:nvPr/>
        </p:nvSpPr>
        <p:spPr>
          <a:xfrm>
            <a:off x="2500298" y="982406"/>
            <a:ext cx="650082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sz="1800" dirty="0" smtClean="0">
                <a:latin typeface="Georgia" pitchFamily="18" charset="0"/>
              </a:rPr>
              <a:t> </a:t>
            </a:r>
            <a:r>
              <a:rPr lang="es-ES_tradnl" dirty="0" smtClean="0">
                <a:latin typeface="Georgia" pitchFamily="18" charset="0"/>
              </a:rPr>
              <a:t>Se comprara la producción total de cada árbol de Rambután , 410 arboles en la finca María Cristina, ubicada en Buena Fe (Los Ríos) y 100 arboles en la Hacienda San Jacinto, Ubicada en la Concordia.(Esmeraldas).</a:t>
            </a:r>
            <a:endParaRPr lang="es-EC" dirty="0">
              <a:latin typeface="Georgia" pitchFamily="18" charset="0"/>
            </a:endParaRPr>
          </a:p>
        </p:txBody>
      </p:sp>
      <p:sp>
        <p:nvSpPr>
          <p:cNvPr id="4" name="3 CuadroTexto"/>
          <p:cNvSpPr txBox="1"/>
          <p:nvPr/>
        </p:nvSpPr>
        <p:spPr>
          <a:xfrm>
            <a:off x="285720" y="3941858"/>
            <a:ext cx="171451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smtClean="0">
                <a:latin typeface="Georgia" pitchFamily="18" charset="0"/>
              </a:rPr>
              <a:t>RECEPCION Y LIMPIEZA</a:t>
            </a:r>
            <a:endParaRPr lang="es-EC" dirty="0">
              <a:latin typeface="Georgia" pitchFamily="18" charset="0"/>
            </a:endParaRPr>
          </a:p>
        </p:txBody>
      </p:sp>
      <p:sp>
        <p:nvSpPr>
          <p:cNvPr id="5" name="4 CuadroTexto"/>
          <p:cNvSpPr txBox="1"/>
          <p:nvPr/>
        </p:nvSpPr>
        <p:spPr>
          <a:xfrm>
            <a:off x="2571768" y="3656106"/>
            <a:ext cx="650082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buFont typeface="Wingdings" pitchFamily="2" charset="2"/>
              <a:buChar char="ü"/>
            </a:pPr>
            <a:r>
              <a:rPr lang="es-EC" sz="1800" dirty="0" smtClean="0">
                <a:latin typeface="Georgia" pitchFamily="18" charset="0"/>
              </a:rPr>
              <a:t>  Verificación de estado </a:t>
            </a:r>
          </a:p>
          <a:p>
            <a:pPr algn="just">
              <a:buFont typeface="Wingdings" pitchFamily="2" charset="2"/>
              <a:buChar char="ü"/>
            </a:pPr>
            <a:r>
              <a:rPr lang="es-EC" sz="1800" dirty="0">
                <a:latin typeface="Georgia" pitchFamily="18" charset="0"/>
              </a:rPr>
              <a:t> </a:t>
            </a:r>
            <a:r>
              <a:rPr lang="es-EC" sz="1800" dirty="0" smtClean="0">
                <a:latin typeface="Georgia" pitchFamily="18" charset="0"/>
              </a:rPr>
              <a:t> Colocamos </a:t>
            </a:r>
            <a:r>
              <a:rPr lang="es-ES_tradnl" dirty="0" smtClean="0"/>
              <a:t>en tanques con agua y añadir sustancias     </a:t>
            </a:r>
          </a:p>
          <a:p>
            <a:pPr algn="just"/>
            <a:r>
              <a:rPr lang="es-ES_tradnl" sz="800" dirty="0" smtClean="0">
                <a:solidFill>
                  <a:schemeClr val="tx1">
                    <a:lumMod val="75000"/>
                  </a:schemeClr>
                </a:solidFill>
                <a:latin typeface="Georgia" pitchFamily="18" charset="0"/>
              </a:rPr>
              <a:t>  </a:t>
            </a:r>
            <a:r>
              <a:rPr lang="es-ES_tradnl" sz="500" dirty="0" smtClean="0">
                <a:solidFill>
                  <a:schemeClr val="tx1">
                    <a:lumMod val="75000"/>
                  </a:schemeClr>
                </a:solidFill>
                <a:latin typeface="Georgia" pitchFamily="18" charset="0"/>
              </a:rPr>
              <a:t>. </a:t>
            </a:r>
            <a:r>
              <a:rPr lang="es-ES_tradnl" sz="800" dirty="0" smtClean="0">
                <a:solidFill>
                  <a:schemeClr val="tx1">
                    <a:lumMod val="75000"/>
                  </a:schemeClr>
                </a:solidFill>
                <a:latin typeface="Georgia" pitchFamily="18" charset="0"/>
              </a:rPr>
              <a:t>        </a:t>
            </a:r>
            <a:r>
              <a:rPr lang="es-ES_tradnl" dirty="0" smtClean="0"/>
              <a:t>limpiadoras.</a:t>
            </a:r>
          </a:p>
          <a:p>
            <a:pPr algn="just">
              <a:buFont typeface="Wingdings" pitchFamily="2" charset="2"/>
              <a:buChar char="ü"/>
            </a:pPr>
            <a:r>
              <a:rPr lang="es-ES_tradnl" sz="1800" dirty="0" smtClean="0">
                <a:latin typeface="Georgia" pitchFamily="18" charset="0"/>
              </a:rPr>
              <a:t> </a:t>
            </a:r>
            <a:r>
              <a:rPr lang="es-ES_tradnl" dirty="0" smtClean="0"/>
              <a:t>Eliminar suciedad u otros residuos.</a:t>
            </a:r>
            <a:endParaRPr lang="es-EC" sz="1800" dirty="0" smtClean="0">
              <a:latin typeface="Georgia" pitchFamily="18" charset="0"/>
            </a:endParaRPr>
          </a:p>
        </p:txBody>
      </p:sp>
      <p:sp>
        <p:nvSpPr>
          <p:cNvPr id="8" name="7 Flecha derecha"/>
          <p:cNvSpPr/>
          <p:nvPr/>
        </p:nvSpPr>
        <p:spPr bwMode="auto">
          <a:xfrm>
            <a:off x="2000232" y="1325479"/>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9" name="8 Flecha derecha"/>
          <p:cNvSpPr/>
          <p:nvPr/>
        </p:nvSpPr>
        <p:spPr bwMode="auto">
          <a:xfrm>
            <a:off x="2143108" y="4013296"/>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11" name="1 Título"/>
          <p:cNvSpPr txBox="1">
            <a:spLocks/>
          </p:cNvSpPr>
          <p:nvPr/>
        </p:nvSpPr>
        <p:spPr>
          <a:xfrm>
            <a:off x="500034" y="159698"/>
            <a:ext cx="8229600" cy="714380"/>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40000" lnSpcReduction="20000"/>
          </a:bodyPr>
          <a:lstStyle/>
          <a:p>
            <a:pPr algn="ctr">
              <a:spcBef>
                <a:spcPct val="0"/>
              </a:spcBef>
              <a:defRPr/>
            </a:pPr>
            <a:r>
              <a:rPr lang="es-ES_tradnl" sz="4400" b="1" dirty="0" smtClean="0">
                <a:latin typeface="Georgia" pitchFamily="18" charset="0"/>
              </a:rPr>
              <a:t>PROCESO DE COMPRA, RECOLECCIÓN, RECEPCIÓN  Y LIMPIEZA, CLASIFICACIÓN, EMPAQUE Y ALMACENAMIENTO</a:t>
            </a:r>
            <a:endParaRPr lang="es-EC" sz="4400" dirty="0" smtClean="0">
              <a:latin typeface="Georgia"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41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endParaRPr>
          </a:p>
        </p:txBody>
      </p:sp>
      <p:sp>
        <p:nvSpPr>
          <p:cNvPr id="12" name="11 CuadroTexto"/>
          <p:cNvSpPr txBox="1"/>
          <p:nvPr/>
        </p:nvSpPr>
        <p:spPr>
          <a:xfrm>
            <a:off x="2643174" y="2312432"/>
            <a:ext cx="6357982"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ES_tradnl" dirty="0" smtClean="0">
                <a:latin typeface="Georgia" pitchFamily="18" charset="0"/>
              </a:rPr>
              <a:t>Es manual es realizada por dos personas, se corta los racimos del árbol y debe ser coloca en gavetas muy cuidadosamente, deberán  haber alcanzado un grado apropiado de desarrollo y madurez. </a:t>
            </a:r>
            <a:endParaRPr lang="es-EC" dirty="0" smtClean="0">
              <a:latin typeface="Georgia" pitchFamily="18" charset="0"/>
            </a:endParaRPr>
          </a:p>
        </p:txBody>
      </p:sp>
      <p:sp>
        <p:nvSpPr>
          <p:cNvPr id="13" name="12 CuadroTexto"/>
          <p:cNvSpPr txBox="1"/>
          <p:nvPr/>
        </p:nvSpPr>
        <p:spPr>
          <a:xfrm>
            <a:off x="142844" y="2728918"/>
            <a:ext cx="192882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latin typeface="Georgia" pitchFamily="18" charset="0"/>
              </a:rPr>
              <a:t>RECOLECCION</a:t>
            </a:r>
            <a:endParaRPr lang="es-EC" dirty="0">
              <a:latin typeface="Georgia" pitchFamily="18" charset="0"/>
            </a:endParaRPr>
          </a:p>
        </p:txBody>
      </p:sp>
      <p:sp>
        <p:nvSpPr>
          <p:cNvPr id="14" name="13 Flecha derecha"/>
          <p:cNvSpPr/>
          <p:nvPr/>
        </p:nvSpPr>
        <p:spPr bwMode="auto">
          <a:xfrm>
            <a:off x="2214546" y="2669622"/>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16" name="15 CuadroTexto"/>
          <p:cNvSpPr txBox="1"/>
          <p:nvPr/>
        </p:nvSpPr>
        <p:spPr>
          <a:xfrm>
            <a:off x="2643174" y="4998528"/>
            <a:ext cx="6500826"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buFont typeface="Wingdings" pitchFamily="2" charset="2"/>
              <a:buChar char="ü"/>
            </a:pPr>
            <a:r>
              <a:rPr lang="es-ES_tradnl" dirty="0" smtClean="0"/>
              <a:t> Las frutas pequeñas, de color no uniforme, con signos de  daños de insectos, enfermedades o con daños mecánicos deben eliminarse.</a:t>
            </a:r>
          </a:p>
          <a:p>
            <a:pPr algn="just">
              <a:buFont typeface="Wingdings" pitchFamily="2" charset="2"/>
              <a:buChar char="ü"/>
            </a:pPr>
            <a:r>
              <a:rPr lang="es-ES_tradnl" dirty="0" smtClean="0"/>
              <a:t>  En tres categorías, según </a:t>
            </a:r>
            <a:r>
              <a:rPr lang="es-EC" dirty="0" smtClean="0"/>
              <a:t>las normas del </a:t>
            </a:r>
            <a:r>
              <a:rPr lang="es-EC" dirty="0" err="1" smtClean="0"/>
              <a:t>codex</a:t>
            </a:r>
            <a:r>
              <a:rPr lang="es-EC" dirty="0" smtClean="0"/>
              <a:t> para el rambután (</a:t>
            </a:r>
            <a:r>
              <a:rPr lang="es-EC" dirty="0" err="1" smtClean="0"/>
              <a:t>codex</a:t>
            </a:r>
            <a:r>
              <a:rPr lang="es-EC" dirty="0" smtClean="0"/>
              <a:t> </a:t>
            </a:r>
            <a:r>
              <a:rPr lang="es-EC" dirty="0" err="1" smtClean="0"/>
              <a:t>stan</a:t>
            </a:r>
            <a:r>
              <a:rPr lang="es-EC" dirty="0" smtClean="0"/>
              <a:t> 246-2005)</a:t>
            </a:r>
            <a:r>
              <a:rPr lang="es-ES" baseline="30000" dirty="0" smtClean="0"/>
              <a:t> 1</a:t>
            </a:r>
            <a:endParaRPr lang="es-ES_tradnl" dirty="0" smtClean="0"/>
          </a:p>
        </p:txBody>
      </p:sp>
      <p:sp>
        <p:nvSpPr>
          <p:cNvPr id="17" name="16 Flecha derecha"/>
          <p:cNvSpPr/>
          <p:nvPr/>
        </p:nvSpPr>
        <p:spPr bwMode="auto">
          <a:xfrm>
            <a:off x="2285984" y="5355718"/>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18" name="17 CuadroTexto"/>
          <p:cNvSpPr txBox="1"/>
          <p:nvPr/>
        </p:nvSpPr>
        <p:spPr>
          <a:xfrm>
            <a:off x="214314" y="5427156"/>
            <a:ext cx="200023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latin typeface="Georgia" pitchFamily="18" charset="0"/>
              </a:rPr>
              <a:t>CLASIFICACION</a:t>
            </a:r>
            <a:endParaRPr lang="es-EC" dirty="0">
              <a:latin typeface="Georgia" pitchFamily="18" charset="0"/>
            </a:endParaRPr>
          </a:p>
        </p:txBody>
      </p:sp>
      <p:sp>
        <p:nvSpPr>
          <p:cNvPr id="19" name="18 CuadroTexto"/>
          <p:cNvSpPr txBox="1"/>
          <p:nvPr/>
        </p:nvSpPr>
        <p:spPr>
          <a:xfrm>
            <a:off x="-32" y="6611803"/>
            <a:ext cx="4572032" cy="2461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ES" sz="1000" baseline="30000" dirty="0" smtClean="0"/>
              <a:t>1 </a:t>
            </a:r>
            <a:r>
              <a:rPr lang="es-EC" sz="1000" dirty="0" err="1" smtClean="0">
                <a:latin typeface="Georgia" pitchFamily="18" charset="0"/>
              </a:rPr>
              <a:t>codex</a:t>
            </a:r>
            <a:r>
              <a:rPr lang="es-EC" sz="1000" dirty="0" smtClean="0">
                <a:latin typeface="Georgia" pitchFamily="18" charset="0"/>
              </a:rPr>
              <a:t> </a:t>
            </a:r>
            <a:r>
              <a:rPr lang="es-EC" sz="1000" dirty="0" err="1" smtClean="0">
                <a:latin typeface="Georgia" pitchFamily="18" charset="0"/>
              </a:rPr>
              <a:t>stan</a:t>
            </a:r>
            <a:r>
              <a:rPr lang="es-EC" sz="1000" dirty="0" smtClean="0">
                <a:latin typeface="Georgia" pitchFamily="18" charset="0"/>
              </a:rPr>
              <a:t> 246-2005: Normas que debe cumplir para exportar el Rambután</a:t>
            </a:r>
            <a:endParaRPr lang="es-ES_tradnl" sz="1000" dirty="0" smtClean="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heckerboard(across)">
                                      <p:cBhvr>
                                        <p:cTn id="34" dur="500"/>
                                        <p:tgtEl>
                                          <p:spTgt spid="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heckerboard(across)">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heckerboard(across)">
                                      <p:cBhvr>
                                        <p:cTn id="45" dur="500"/>
                                        <p:tgtEl>
                                          <p:spTgt spid="18"/>
                                        </p:tgtEl>
                                      </p:cBhvr>
                                    </p:animEffect>
                                  </p:childTnLst>
                                </p:cTn>
                              </p:par>
                              <p:par>
                                <p:cTn id="46" presetID="5" presetClass="entr" presetSubtype="1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heckerboard(across)">
                                      <p:cBhvr>
                                        <p:cTn id="48" dur="2000"/>
                                        <p:tgtEl>
                                          <p:spTgt spid="17"/>
                                        </p:tgtEl>
                                      </p:cBhvr>
                                    </p:animEffect>
                                  </p:childTnLst>
                                </p:cTn>
                              </p:par>
                              <p:par>
                                <p:cTn id="49" presetID="5" presetClass="entr" presetSubtype="1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par>
                                <p:cTn id="52" presetID="5" presetClass="entr" presetSubtype="1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heckerboard(across)">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1" grpId="0" animBg="1"/>
      <p:bldP spid="12" grpId="0" animBg="1"/>
      <p:bldP spid="13" grpId="0" animBg="1"/>
      <p:bldP spid="14"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4110" y="1059404"/>
            <a:ext cx="142876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dirty="0" smtClean="0">
                <a:latin typeface="Georgia" pitchFamily="18" charset="0"/>
              </a:rPr>
              <a:t>EMPAQUE</a:t>
            </a:r>
            <a:endParaRPr lang="es-EC" dirty="0">
              <a:latin typeface="Georgia" pitchFamily="18" charset="0"/>
            </a:endParaRPr>
          </a:p>
        </p:txBody>
      </p:sp>
      <p:sp>
        <p:nvSpPr>
          <p:cNvPr id="7" name="6 CuadroTexto"/>
          <p:cNvSpPr txBox="1"/>
          <p:nvPr/>
        </p:nvSpPr>
        <p:spPr>
          <a:xfrm>
            <a:off x="214282" y="3273982"/>
            <a:ext cx="228601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1600" dirty="0" smtClean="0">
                <a:latin typeface="Georgia" pitchFamily="18" charset="0"/>
              </a:rPr>
              <a:t>ALMACENAMIENT</a:t>
            </a:r>
            <a:r>
              <a:rPr lang="es-EC" dirty="0" smtClean="0">
                <a:latin typeface="Georgia" pitchFamily="18" charset="0"/>
              </a:rPr>
              <a:t>O</a:t>
            </a:r>
            <a:endParaRPr lang="es-EC" dirty="0">
              <a:latin typeface="Georgia" pitchFamily="18" charset="0"/>
            </a:endParaRPr>
          </a:p>
        </p:txBody>
      </p:sp>
      <p:sp>
        <p:nvSpPr>
          <p:cNvPr id="8" name="7 Flecha derecha"/>
          <p:cNvSpPr/>
          <p:nvPr/>
        </p:nvSpPr>
        <p:spPr bwMode="auto">
          <a:xfrm>
            <a:off x="1557956" y="1000108"/>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9" name="8 Flecha derecha"/>
          <p:cNvSpPr/>
          <p:nvPr/>
        </p:nvSpPr>
        <p:spPr bwMode="auto">
          <a:xfrm>
            <a:off x="2571736" y="3214686"/>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10" name="9 CuadroTexto"/>
          <p:cNvSpPr txBox="1"/>
          <p:nvPr/>
        </p:nvSpPr>
        <p:spPr>
          <a:xfrm>
            <a:off x="1884652" y="357166"/>
            <a:ext cx="6830752"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buFont typeface="Wingdings" pitchFamily="2" charset="2"/>
              <a:buChar char="ü"/>
            </a:pPr>
            <a:r>
              <a:rPr lang="es-ES_tradnl" dirty="0" smtClean="0"/>
              <a:t> Se separan las frutas de los racimos con tijeras, dejando una sección de 1 cm del pedúnculo para evitar la deshidratación y la entrada de bacterias u hongos en la fruta.</a:t>
            </a:r>
          </a:p>
          <a:p>
            <a:pPr algn="just">
              <a:buFont typeface="Wingdings" pitchFamily="2" charset="2"/>
              <a:buChar char="ü"/>
            </a:pPr>
            <a:r>
              <a:rPr lang="es-ES_tradnl" dirty="0" smtClean="0"/>
              <a:t> En fundas plásticas perforadas y luego en caja de cartón en filas uniformes con el mismo tamaño, el color y la madurez.</a:t>
            </a:r>
          </a:p>
          <a:p>
            <a:pPr algn="just">
              <a:buFont typeface="Wingdings" pitchFamily="2" charset="2"/>
              <a:buChar char="ü"/>
            </a:pPr>
            <a:r>
              <a:rPr lang="es-ES_tradnl" dirty="0" smtClean="0"/>
              <a:t> El peso neto de la caja varía a partir 2 a 4 kilogramos dependiendo de requisitos del importador, deben incluir toda la información requerida por el país importador.</a:t>
            </a:r>
            <a:endParaRPr lang="es-EC" dirty="0" smtClean="0"/>
          </a:p>
        </p:txBody>
      </p:sp>
      <p:sp>
        <p:nvSpPr>
          <p:cNvPr id="11" name="10 CuadroTexto"/>
          <p:cNvSpPr txBox="1"/>
          <p:nvPr/>
        </p:nvSpPr>
        <p:spPr>
          <a:xfrm>
            <a:off x="2928926" y="2928934"/>
            <a:ext cx="6000792"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buFont typeface="Wingdings" pitchFamily="2" charset="2"/>
              <a:buChar char="ü"/>
            </a:pPr>
            <a:r>
              <a:rPr lang="es-ES_tradnl" dirty="0" smtClean="0"/>
              <a:t> Se almacena en un cuarto frigorífico a 7C°-12°C.</a:t>
            </a:r>
          </a:p>
          <a:p>
            <a:pPr algn="just">
              <a:buFont typeface="Wingdings" pitchFamily="2" charset="2"/>
              <a:buChar char="ü"/>
            </a:pPr>
            <a:r>
              <a:rPr lang="es-ES_tradnl" dirty="0" smtClean="0"/>
              <a:t> Almacenar la fruta debajo de 7°C causa lesión que se enfría y una reducción en la cualidad alimenticia de la fruta</a:t>
            </a:r>
          </a:p>
        </p:txBody>
      </p:sp>
      <p:pic>
        <p:nvPicPr>
          <p:cNvPr id="12" name="11 Imagen"/>
          <p:cNvPicPr/>
          <p:nvPr/>
        </p:nvPicPr>
        <p:blipFill>
          <a:blip r:embed="rId2"/>
          <a:srcRect t="6250" r="4208"/>
          <a:stretch>
            <a:fillRect/>
          </a:stretch>
        </p:blipFill>
        <p:spPr bwMode="auto">
          <a:xfrm>
            <a:off x="3071802" y="4357694"/>
            <a:ext cx="3143272" cy="214314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827808" y="428604"/>
            <a:ext cx="7530406" cy="100013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lnSpc>
                <a:spcPct val="80000"/>
              </a:lnSpc>
              <a:spcBef>
                <a:spcPct val="0"/>
              </a:spcBef>
              <a:defRPr/>
            </a:pPr>
            <a:r>
              <a:rPr lang="en-GB" altLang="ja-JP" sz="2400" b="1" dirty="0" smtClean="0">
                <a:latin typeface="Georgia" pitchFamily="18" charset="0"/>
              </a:rPr>
              <a:t>FLUJO POR PROCESO DE PROCESO </a:t>
            </a:r>
          </a:p>
          <a:p>
            <a:pPr algn="ctr">
              <a:lnSpc>
                <a:spcPct val="80000"/>
              </a:lnSpc>
              <a:spcBef>
                <a:spcPct val="0"/>
              </a:spcBef>
              <a:defRPr/>
            </a:pPr>
            <a:r>
              <a:rPr lang="en-GB" altLang="ja-JP" sz="2400" b="1" dirty="0" smtClean="0">
                <a:latin typeface="Georgia" pitchFamily="18" charset="0"/>
              </a:rPr>
              <a:t>Y EXPORTACION DE LA FRUTA</a:t>
            </a:r>
            <a:endParaRPr lang="en-GB" altLang="ja-JP" sz="2400" b="1" dirty="0">
              <a:latin typeface="Georgia" pitchFamily="18" charset="0"/>
            </a:endParaRPr>
          </a:p>
        </p:txBody>
      </p:sp>
      <p:pic>
        <p:nvPicPr>
          <p:cNvPr id="4" name="3 Imagen"/>
          <p:cNvPicPr/>
          <p:nvPr/>
        </p:nvPicPr>
        <p:blipFill>
          <a:blip r:embed="rId3"/>
          <a:srcRect/>
          <a:stretch>
            <a:fillRect/>
          </a:stretch>
        </p:blipFill>
        <p:spPr bwMode="auto">
          <a:xfrm>
            <a:off x="1285852" y="1728788"/>
            <a:ext cx="6786610" cy="4557732"/>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rcRect/>
          <a:stretch>
            <a:fillRect/>
          </a:stretch>
        </p:blipFill>
        <p:spPr bwMode="auto">
          <a:xfrm>
            <a:off x="4105304" y="1285860"/>
            <a:ext cx="4610100" cy="5214957"/>
          </a:xfrm>
          <a:prstGeom prst="rect">
            <a:avLst/>
          </a:prstGeom>
          <a:noFill/>
          <a:ln w="9525">
            <a:noFill/>
            <a:miter lim="800000"/>
            <a:headEnd/>
            <a:tailEnd/>
          </a:ln>
        </p:spPr>
      </p:pic>
      <p:pic>
        <p:nvPicPr>
          <p:cNvPr id="4" name="3 Imagen"/>
          <p:cNvPicPr/>
          <p:nvPr/>
        </p:nvPicPr>
        <p:blipFill>
          <a:blip r:embed="rId3"/>
          <a:srcRect/>
          <a:stretch>
            <a:fillRect/>
          </a:stretch>
        </p:blipFill>
        <p:spPr bwMode="auto">
          <a:xfrm>
            <a:off x="428596" y="2524122"/>
            <a:ext cx="866775" cy="476250"/>
          </a:xfrm>
          <a:prstGeom prst="rect">
            <a:avLst/>
          </a:prstGeom>
          <a:noFill/>
          <a:ln w="9525">
            <a:noFill/>
            <a:miter lim="800000"/>
            <a:headEnd/>
            <a:tailEnd/>
          </a:ln>
        </p:spPr>
      </p:pic>
      <p:pic>
        <p:nvPicPr>
          <p:cNvPr id="5" name="4 Imagen"/>
          <p:cNvPicPr/>
          <p:nvPr/>
        </p:nvPicPr>
        <p:blipFill>
          <a:blip r:embed="rId4"/>
          <a:srcRect/>
          <a:stretch>
            <a:fillRect/>
          </a:stretch>
        </p:blipFill>
        <p:spPr bwMode="auto">
          <a:xfrm>
            <a:off x="428596" y="4148146"/>
            <a:ext cx="866775" cy="495300"/>
          </a:xfrm>
          <a:prstGeom prst="rect">
            <a:avLst/>
          </a:prstGeom>
          <a:noFill/>
          <a:ln w="9525">
            <a:noFill/>
            <a:miter lim="800000"/>
            <a:headEnd/>
            <a:tailEnd/>
          </a:ln>
        </p:spPr>
      </p:pic>
      <p:pic>
        <p:nvPicPr>
          <p:cNvPr id="6" name="5 Imagen"/>
          <p:cNvPicPr/>
          <p:nvPr/>
        </p:nvPicPr>
        <p:blipFill>
          <a:blip r:embed="rId5"/>
          <a:srcRect/>
          <a:stretch>
            <a:fillRect/>
          </a:stretch>
        </p:blipFill>
        <p:spPr bwMode="auto">
          <a:xfrm>
            <a:off x="428596" y="4943489"/>
            <a:ext cx="828675" cy="485775"/>
          </a:xfrm>
          <a:prstGeom prst="rect">
            <a:avLst/>
          </a:prstGeom>
          <a:noFill/>
          <a:ln w="9525">
            <a:noFill/>
            <a:miter lim="800000"/>
            <a:headEnd/>
            <a:tailEnd/>
          </a:ln>
        </p:spPr>
      </p:pic>
      <p:pic>
        <p:nvPicPr>
          <p:cNvPr id="7" name="6 Imagen"/>
          <p:cNvPicPr/>
          <p:nvPr/>
        </p:nvPicPr>
        <p:blipFill>
          <a:blip r:embed="rId6"/>
          <a:srcRect/>
          <a:stretch>
            <a:fillRect/>
          </a:stretch>
        </p:blipFill>
        <p:spPr bwMode="auto">
          <a:xfrm>
            <a:off x="438127" y="3300415"/>
            <a:ext cx="847725" cy="485775"/>
          </a:xfrm>
          <a:prstGeom prst="rect">
            <a:avLst/>
          </a:prstGeom>
          <a:noFill/>
          <a:ln w="9525">
            <a:noFill/>
            <a:miter lim="800000"/>
            <a:headEnd/>
            <a:tailEnd/>
          </a:ln>
        </p:spPr>
      </p:pic>
      <p:sp>
        <p:nvSpPr>
          <p:cNvPr id="9" name="Rectangle 9"/>
          <p:cNvSpPr>
            <a:spLocks noChangeArrowheads="1"/>
          </p:cNvSpPr>
          <p:nvPr/>
        </p:nvSpPr>
        <p:spPr bwMode="auto">
          <a:xfrm>
            <a:off x="827808" y="428604"/>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endParaRPr lang="es-EC" sz="2400" b="1" dirty="0" smtClean="0"/>
          </a:p>
          <a:p>
            <a:pPr algn="ctr">
              <a:spcBef>
                <a:spcPct val="50000"/>
              </a:spcBef>
            </a:pPr>
            <a:r>
              <a:rPr lang="es-EC" sz="2400" b="1" dirty="0" smtClean="0"/>
              <a:t>ANÁLISIS DE DISTRIBUCIÓN DE LA PLANTA</a:t>
            </a:r>
          </a:p>
          <a:p>
            <a:pPr algn="ctr">
              <a:spcBef>
                <a:spcPct val="50000"/>
              </a:spcBef>
            </a:pPr>
            <a:endParaRPr lang="en-GB" altLang="ja-JP" sz="2400" b="1" dirty="0">
              <a:latin typeface="Georgia" pitchFamily="18" charset="0"/>
            </a:endParaRPr>
          </a:p>
        </p:txBody>
      </p:sp>
      <p:sp>
        <p:nvSpPr>
          <p:cNvPr id="10" name="9 CuadroTexto"/>
          <p:cNvSpPr txBox="1"/>
          <p:nvPr/>
        </p:nvSpPr>
        <p:spPr>
          <a:xfrm>
            <a:off x="1357290" y="2559602"/>
            <a:ext cx="2286016" cy="369332"/>
          </a:xfrm>
          <a:prstGeom prst="rect">
            <a:avLst/>
          </a:prstGeom>
          <a:noFill/>
        </p:spPr>
        <p:txBody>
          <a:bodyPr wrap="square" rtlCol="0">
            <a:spAutoFit/>
          </a:bodyPr>
          <a:lstStyle/>
          <a:p>
            <a:r>
              <a:rPr lang="es-EC" dirty="0" smtClean="0">
                <a:latin typeface="Georgia" pitchFamily="18" charset="0"/>
              </a:rPr>
              <a:t>Zona de Preparación</a:t>
            </a:r>
          </a:p>
        </p:txBody>
      </p:sp>
      <p:sp>
        <p:nvSpPr>
          <p:cNvPr id="11" name="10 CuadroTexto"/>
          <p:cNvSpPr txBox="1"/>
          <p:nvPr/>
        </p:nvSpPr>
        <p:spPr>
          <a:xfrm>
            <a:off x="1357290" y="3360809"/>
            <a:ext cx="2857520" cy="353943"/>
          </a:xfrm>
          <a:prstGeom prst="rect">
            <a:avLst/>
          </a:prstGeom>
          <a:noFill/>
        </p:spPr>
        <p:txBody>
          <a:bodyPr wrap="square" rtlCol="0">
            <a:spAutoFit/>
          </a:bodyPr>
          <a:lstStyle/>
          <a:p>
            <a:r>
              <a:rPr lang="es-EC" sz="1700" dirty="0" smtClean="0">
                <a:latin typeface="Georgia" pitchFamily="18" charset="0"/>
              </a:rPr>
              <a:t>Zona de Almacenamiento</a:t>
            </a:r>
          </a:p>
        </p:txBody>
      </p:sp>
      <p:sp>
        <p:nvSpPr>
          <p:cNvPr id="12" name="11 CuadroTexto"/>
          <p:cNvSpPr txBox="1"/>
          <p:nvPr/>
        </p:nvSpPr>
        <p:spPr>
          <a:xfrm>
            <a:off x="1357290" y="4202676"/>
            <a:ext cx="2571768" cy="369332"/>
          </a:xfrm>
          <a:prstGeom prst="rect">
            <a:avLst/>
          </a:prstGeom>
          <a:noFill/>
        </p:spPr>
        <p:txBody>
          <a:bodyPr wrap="square" rtlCol="0">
            <a:spAutoFit/>
          </a:bodyPr>
          <a:lstStyle/>
          <a:p>
            <a:r>
              <a:rPr lang="es-EC" dirty="0" smtClean="0">
                <a:latin typeface="Georgia" pitchFamily="18" charset="0"/>
              </a:rPr>
              <a:t>Zona de Administrativa</a:t>
            </a:r>
          </a:p>
        </p:txBody>
      </p:sp>
      <p:sp>
        <p:nvSpPr>
          <p:cNvPr id="13" name="12 CuadroTexto"/>
          <p:cNvSpPr txBox="1"/>
          <p:nvPr/>
        </p:nvSpPr>
        <p:spPr>
          <a:xfrm>
            <a:off x="1500166" y="5072074"/>
            <a:ext cx="2286016" cy="369332"/>
          </a:xfrm>
          <a:prstGeom prst="rect">
            <a:avLst/>
          </a:prstGeom>
          <a:noFill/>
        </p:spPr>
        <p:txBody>
          <a:bodyPr wrap="square" rtlCol="0">
            <a:spAutoFit/>
          </a:bodyPr>
          <a:lstStyle/>
          <a:p>
            <a:r>
              <a:rPr lang="es-EC" dirty="0" err="1" smtClean="0">
                <a:latin typeface="Georgia" pitchFamily="18" charset="0"/>
              </a:rPr>
              <a:t>Guardiania</a:t>
            </a:r>
            <a:endParaRPr lang="es-EC" dirty="0" smtClean="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srcRect/>
          <a:stretch>
            <a:fillRect/>
          </a:stretch>
        </p:blipFill>
        <p:spPr bwMode="auto">
          <a:xfrm>
            <a:off x="1428728" y="1643050"/>
            <a:ext cx="6715171" cy="4357718"/>
          </a:xfrm>
          <a:prstGeom prst="rect">
            <a:avLst/>
          </a:prstGeom>
          <a:noFill/>
          <a:ln w="9525">
            <a:noFill/>
            <a:miter lim="800000"/>
            <a:headEnd/>
            <a:tailEnd/>
          </a:ln>
        </p:spPr>
      </p:pic>
      <p:sp>
        <p:nvSpPr>
          <p:cNvPr id="8" name="Rectangle 9"/>
          <p:cNvSpPr>
            <a:spLocks noChangeArrowheads="1"/>
          </p:cNvSpPr>
          <p:nvPr/>
        </p:nvSpPr>
        <p:spPr bwMode="auto">
          <a:xfrm>
            <a:off x="899246" y="500042"/>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400" b="1" dirty="0" smtClean="0"/>
              <a:t>ANALISIS DEL PERSONAL: ORGANIGRAMA</a:t>
            </a:r>
            <a:endParaRPr lang="en-GB" altLang="ja-JP" sz="2400" b="1" dirty="0">
              <a:latin typeface="Georgia" pitchFamily="18" charset="0"/>
            </a:endParaRPr>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19200" t="29600" r="47446" b="32408"/>
          <a:stretch>
            <a:fillRect/>
          </a:stretch>
        </p:blipFill>
        <p:spPr bwMode="auto">
          <a:xfrm>
            <a:off x="1928794" y="1857364"/>
            <a:ext cx="5572164" cy="4071966"/>
          </a:xfrm>
          <a:prstGeom prst="rect">
            <a:avLst/>
          </a:prstGeom>
          <a:noFill/>
          <a:ln w="9525">
            <a:noFill/>
            <a:miter lim="800000"/>
            <a:headEnd/>
            <a:tailEnd/>
          </a:ln>
        </p:spPr>
      </p:pic>
      <p:sp>
        <p:nvSpPr>
          <p:cNvPr id="5" name="Rectangle 9"/>
          <p:cNvSpPr>
            <a:spLocks noChangeArrowheads="1"/>
          </p:cNvSpPr>
          <p:nvPr/>
        </p:nvSpPr>
        <p:spPr bwMode="auto">
          <a:xfrm>
            <a:off x="857224" y="714356"/>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400" b="1" dirty="0" smtClean="0">
                <a:ln w="6350">
                  <a:noFill/>
                </a:ln>
                <a:solidFill>
                  <a:schemeClr val="tx1"/>
                </a:solidFill>
                <a:effectLst>
                  <a:outerShdw blurRad="114300" dist="101600" dir="2700000" algn="tl" rotWithShape="0">
                    <a:srgbClr val="000000">
                      <a:alpha val="40000"/>
                    </a:srgbClr>
                  </a:outerShdw>
                </a:effectLst>
                <a:latin typeface="Georgia" pitchFamily="18" charset="0"/>
              </a:rPr>
              <a:t>LOCALIZACIÓN</a:t>
            </a:r>
            <a:endParaRPr lang="en-GB" altLang="ja-JP" sz="2400" b="1" dirty="0">
              <a:solidFill>
                <a:schemeClr val="tx1"/>
              </a:solidFill>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b="6834"/>
          <a:stretch>
            <a:fillRect/>
          </a:stretch>
        </p:blipFill>
        <p:spPr bwMode="auto">
          <a:xfrm>
            <a:off x="1928795" y="1428737"/>
            <a:ext cx="5786478" cy="4357718"/>
          </a:xfrm>
          <a:prstGeom prst="rect">
            <a:avLst/>
          </a:prstGeom>
          <a:noFill/>
          <a:ln w="9525">
            <a:noFill/>
            <a:miter lim="800000"/>
            <a:headEnd/>
            <a:tailEnd/>
          </a:ln>
        </p:spPr>
      </p:pic>
      <p:sp>
        <p:nvSpPr>
          <p:cNvPr id="3" name="Rectangle 9"/>
          <p:cNvSpPr>
            <a:spLocks noChangeArrowheads="1"/>
          </p:cNvSpPr>
          <p:nvPr/>
        </p:nvSpPr>
        <p:spPr bwMode="auto">
          <a:xfrm>
            <a:off x="857224" y="357166"/>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400" b="1" dirty="0" smtClean="0">
                <a:ln w="6350">
                  <a:noFill/>
                </a:ln>
                <a:solidFill>
                  <a:schemeClr val="tx1"/>
                </a:solidFill>
                <a:effectLst>
                  <a:outerShdw blurRad="114300" dist="101600" dir="2700000" algn="tl" rotWithShape="0">
                    <a:srgbClr val="000000">
                      <a:alpha val="40000"/>
                    </a:srgbClr>
                  </a:outerShdw>
                </a:effectLst>
                <a:latin typeface="Georgia" pitchFamily="18" charset="0"/>
              </a:rPr>
              <a:t>CADENA DE VALOR</a:t>
            </a:r>
            <a:endParaRPr lang="en-GB" altLang="ja-JP" sz="2400" b="1" dirty="0">
              <a:solidFill>
                <a:schemeClr val="tx1"/>
              </a:solidFill>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928662" y="1500174"/>
            <a:ext cx="7286677" cy="5072098"/>
          </a:xfrm>
          <a:prstGeom prst="rect">
            <a:avLst/>
          </a:prstGeom>
          <a:noFill/>
          <a:ln w="9525">
            <a:noFill/>
            <a:miter lim="800000"/>
            <a:headEnd/>
            <a:tailEnd/>
          </a:ln>
        </p:spPr>
        <p:txBody>
          <a:bodyPr lIns="91394" tIns="45698" rIns="91394" bIns="45698"/>
          <a:lstStyle/>
          <a:p>
            <a:pPr marL="375544" indent="-375544" algn="just" eaLnBrk="0" hangingPunct="0">
              <a:spcBef>
                <a:spcPct val="20000"/>
              </a:spcBef>
            </a:pPr>
            <a:endParaRPr lang="es-ES" sz="2800" dirty="0" smtClean="0">
              <a:latin typeface="Georgia" pitchFamily="18" charset="0"/>
            </a:endParaRPr>
          </a:p>
          <a:p>
            <a:pPr marL="375544" indent="-375544" algn="just" eaLnBrk="0" hangingPunct="0">
              <a:spcBef>
                <a:spcPct val="20000"/>
              </a:spcBef>
            </a:pPr>
            <a:r>
              <a:rPr lang="es-ES" sz="2800" dirty="0" smtClean="0">
                <a:latin typeface="Georgia" pitchFamily="18" charset="0"/>
              </a:rPr>
              <a:t>Principales </a:t>
            </a:r>
            <a:r>
              <a:rPr lang="es-ES" sz="2800" dirty="0">
                <a:latin typeface="Georgia" pitchFamily="18" charset="0"/>
              </a:rPr>
              <a:t>Productores Mundiales:</a:t>
            </a:r>
          </a:p>
          <a:p>
            <a:pPr marL="375544" indent="-375544" algn="just" eaLnBrk="0" hangingPunct="0">
              <a:spcBef>
                <a:spcPct val="20000"/>
              </a:spcBef>
              <a:buFont typeface="Wingdings" pitchFamily="2" charset="2"/>
              <a:buChar char="ü"/>
            </a:pPr>
            <a:r>
              <a:rPr lang="es-EC" sz="2800" dirty="0" smtClean="0">
                <a:latin typeface="Georgia" pitchFamily="18" charset="0"/>
              </a:rPr>
              <a:t>Tailandia</a:t>
            </a:r>
          </a:p>
          <a:p>
            <a:pPr marL="375544" indent="-375544" algn="just" eaLnBrk="0" hangingPunct="0">
              <a:spcBef>
                <a:spcPct val="20000"/>
              </a:spcBef>
              <a:buFont typeface="Wingdings" pitchFamily="2" charset="2"/>
              <a:buChar char="ü"/>
            </a:pPr>
            <a:r>
              <a:rPr lang="es-EC" sz="2800" dirty="0" smtClean="0">
                <a:latin typeface="Georgia" pitchFamily="18" charset="0"/>
              </a:rPr>
              <a:t>Indonesia </a:t>
            </a:r>
          </a:p>
          <a:p>
            <a:pPr marL="375544" indent="-375544" algn="just" eaLnBrk="0" hangingPunct="0">
              <a:spcBef>
                <a:spcPct val="20000"/>
              </a:spcBef>
              <a:buFont typeface="Wingdings" pitchFamily="2" charset="2"/>
              <a:buChar char="ü"/>
            </a:pPr>
            <a:r>
              <a:rPr lang="es-EC" sz="2800" dirty="0" smtClean="0">
                <a:latin typeface="Georgia" pitchFamily="18" charset="0"/>
              </a:rPr>
              <a:t>Malasia </a:t>
            </a:r>
          </a:p>
          <a:p>
            <a:pPr marL="375544" indent="-375544" algn="just" eaLnBrk="0" hangingPunct="0">
              <a:spcBef>
                <a:spcPct val="20000"/>
              </a:spcBef>
            </a:pPr>
            <a:r>
              <a:rPr lang="es-ES" sz="2800" dirty="0" smtClean="0">
                <a:latin typeface="Georgia" pitchFamily="18" charset="0"/>
              </a:rPr>
              <a:t>Dentro </a:t>
            </a:r>
            <a:r>
              <a:rPr lang="es-ES" sz="2800" dirty="0">
                <a:latin typeface="Georgia" pitchFamily="18" charset="0"/>
              </a:rPr>
              <a:t>del </a:t>
            </a:r>
            <a:r>
              <a:rPr lang="es-ES" sz="2800" dirty="0" smtClean="0">
                <a:latin typeface="Georgia" pitchFamily="18" charset="0"/>
              </a:rPr>
              <a:t>Continente </a:t>
            </a:r>
            <a:r>
              <a:rPr lang="es-ES" sz="2800" dirty="0">
                <a:latin typeface="Georgia" pitchFamily="18" charset="0"/>
              </a:rPr>
              <a:t>Americano:</a:t>
            </a:r>
          </a:p>
          <a:p>
            <a:pPr marL="375544" indent="-375544" algn="just" eaLnBrk="0" hangingPunct="0">
              <a:spcBef>
                <a:spcPct val="20000"/>
              </a:spcBef>
              <a:buFont typeface="Wingdings" pitchFamily="2" charset="2"/>
              <a:buChar char="ü"/>
            </a:pPr>
            <a:r>
              <a:rPr lang="es-EC" sz="2800" dirty="0" smtClean="0">
                <a:latin typeface="Georgia" pitchFamily="18" charset="0"/>
              </a:rPr>
              <a:t>Costa Rica</a:t>
            </a:r>
          </a:p>
          <a:p>
            <a:pPr marL="375544" indent="-375544" algn="just" eaLnBrk="0" hangingPunct="0">
              <a:spcBef>
                <a:spcPct val="20000"/>
              </a:spcBef>
              <a:buFont typeface="Wingdings" pitchFamily="2" charset="2"/>
              <a:buChar char="ü"/>
            </a:pPr>
            <a:r>
              <a:rPr lang="es-EC" sz="2800" dirty="0" smtClean="0">
                <a:latin typeface="Georgia" pitchFamily="18" charset="0"/>
              </a:rPr>
              <a:t> Honduras</a:t>
            </a:r>
          </a:p>
          <a:p>
            <a:pPr marL="375544" indent="-375544" algn="just" eaLnBrk="0" hangingPunct="0">
              <a:spcBef>
                <a:spcPct val="20000"/>
              </a:spcBef>
              <a:buFont typeface="Wingdings" pitchFamily="2" charset="2"/>
              <a:buChar char="ü"/>
            </a:pPr>
            <a:r>
              <a:rPr lang="es-EC" sz="2800" dirty="0" smtClean="0">
                <a:latin typeface="Georgia" pitchFamily="18" charset="0"/>
              </a:rPr>
              <a:t>Guatemala </a:t>
            </a:r>
          </a:p>
          <a:p>
            <a:pPr marL="375544" indent="-375544" algn="just" eaLnBrk="0" hangingPunct="0">
              <a:spcBef>
                <a:spcPct val="20000"/>
              </a:spcBef>
              <a:buFont typeface="Wingdings" pitchFamily="2" charset="2"/>
              <a:buChar char="ü"/>
            </a:pPr>
            <a:r>
              <a:rPr lang="es-EC" sz="2800" dirty="0" smtClean="0">
                <a:latin typeface="Georgia" pitchFamily="18" charset="0"/>
              </a:rPr>
              <a:t> El Salvador</a:t>
            </a:r>
            <a:endParaRPr lang="es-ES" sz="2800" dirty="0">
              <a:latin typeface="Georgia" pitchFamily="18" charset="0"/>
            </a:endParaRPr>
          </a:p>
          <a:p>
            <a:pPr marL="375544" indent="-375544" eaLnBrk="0" hangingPunct="0">
              <a:spcBef>
                <a:spcPct val="20000"/>
              </a:spcBef>
            </a:pPr>
            <a:endParaRPr lang="es-ES" sz="3500" dirty="0">
              <a:latin typeface="Times New Roman" pitchFamily="18" charset="0"/>
            </a:endParaRPr>
          </a:p>
          <a:p>
            <a:pPr marL="375544" indent="-375544" eaLnBrk="0" hangingPunct="0">
              <a:spcBef>
                <a:spcPct val="20000"/>
              </a:spcBef>
            </a:pPr>
            <a:endParaRPr lang="es-ES" sz="3500" dirty="0">
              <a:latin typeface="Times New Roman" pitchFamily="18" charset="0"/>
            </a:endParaRPr>
          </a:p>
          <a:p>
            <a:pPr marL="375544" indent="-375544" eaLnBrk="0" hangingPunct="0">
              <a:spcBef>
                <a:spcPct val="20000"/>
              </a:spcBef>
            </a:pPr>
            <a:endParaRPr lang="es-ES" sz="3500" dirty="0">
              <a:latin typeface="Times New Roman" pitchFamily="18" charset="0"/>
            </a:endParaRPr>
          </a:p>
        </p:txBody>
      </p:sp>
      <p:sp>
        <p:nvSpPr>
          <p:cNvPr id="3" name="Rectangle 9"/>
          <p:cNvSpPr>
            <a:spLocks noChangeArrowheads="1"/>
          </p:cNvSpPr>
          <p:nvPr/>
        </p:nvSpPr>
        <p:spPr bwMode="auto">
          <a:xfrm>
            <a:off x="857224" y="928670"/>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400" b="1" dirty="0" smtClean="0">
                <a:ln w="6350">
                  <a:noFill/>
                </a:ln>
                <a:solidFill>
                  <a:schemeClr val="accent1">
                    <a:lumMod val="60000"/>
                    <a:lumOff val="40000"/>
                  </a:schemeClr>
                </a:solidFill>
                <a:effectLst>
                  <a:outerShdw blurRad="114300" dist="101600" dir="2700000" algn="tl" rotWithShape="0">
                    <a:srgbClr val="000000">
                      <a:alpha val="40000"/>
                    </a:srgbClr>
                  </a:outerShdw>
                </a:effectLst>
                <a:latin typeface="Georgia" pitchFamily="18" charset="0"/>
              </a:rPr>
              <a:t>PRODUCCIÓN MUNDIAL</a:t>
            </a:r>
            <a:endParaRPr lang="en-GB" altLang="ja-JP" sz="2400" b="1" dirty="0">
              <a:solidFill>
                <a:schemeClr val="accent1">
                  <a:lumMod val="60000"/>
                  <a:lumOff val="40000"/>
                </a:schemeClr>
              </a:solidFill>
              <a:latin typeface="Georgia" pitchFamily="18" charset="0"/>
            </a:endParaRPr>
          </a:p>
        </p:txBody>
      </p:sp>
      <p:sp>
        <p:nvSpPr>
          <p:cNvPr id="4" name="Rectangle 9"/>
          <p:cNvSpPr>
            <a:spLocks noChangeArrowheads="1"/>
          </p:cNvSpPr>
          <p:nvPr/>
        </p:nvSpPr>
        <p:spPr bwMode="auto">
          <a:xfrm>
            <a:off x="-32" y="-24"/>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s-EC" altLang="ja-JP" b="1" dirty="0" smtClean="0">
                <a:latin typeface="Georgia" pitchFamily="18" charset="0"/>
              </a:rPr>
              <a:t>3.ESTUDIO</a:t>
            </a:r>
            <a:r>
              <a:rPr lang="en-GB" altLang="ja-JP" b="1" dirty="0" smtClean="0">
                <a:latin typeface="Georgia" pitchFamily="18" charset="0"/>
              </a:rPr>
              <a:t> DE MERCADO</a:t>
            </a:r>
            <a:endParaRPr lang="en-GB" altLang="ja-JP" b="1" dirty="0">
              <a:latin typeface="Georgia" pitchFamily="18" charset="0"/>
            </a:endParaRPr>
          </a:p>
        </p:txBody>
      </p:sp>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28662" y="2285992"/>
            <a:ext cx="7243784" cy="2500330"/>
          </a:xfrm>
          <a:prstGeom prst="rect">
            <a:avLst/>
          </a:prstGeom>
        </p:spPr>
        <p:txBody>
          <a:bodyPr/>
          <a:lstStyle/>
          <a:p>
            <a:pPr marL="548640" lvl="0" indent="-411480" algn="just" eaLnBrk="0" hangingPunct="0">
              <a:spcBef>
                <a:spcPct val="20000"/>
              </a:spcBef>
              <a:buClr>
                <a:schemeClr val="tx1">
                  <a:shade val="95000"/>
                </a:schemeClr>
              </a:buClr>
              <a:buSzPct val="65000"/>
              <a:defRPr/>
            </a:pPr>
            <a:r>
              <a:rPr kumimoji="0" lang="es-ES" sz="2800" b="0" i="0" u="none" strike="noStrike" kern="1200" cap="none" spc="0" normalizeH="0" baseline="0" noProof="0" dirty="0" smtClean="0">
                <a:ln>
                  <a:noFill/>
                </a:ln>
                <a:solidFill>
                  <a:schemeClr val="tx1"/>
                </a:solidFill>
                <a:effectLst/>
                <a:uLnTx/>
                <a:uFillTx/>
                <a:latin typeface="Georgia" pitchFamily="18" charset="0"/>
              </a:rPr>
              <a:t>     De acuerdo al último  datos del MAG realizado el año 2008, el total de superficie sembrada es de </a:t>
            </a:r>
            <a:r>
              <a:rPr lang="es-EC" sz="2800" dirty="0" smtClean="0"/>
              <a:t> 38 </a:t>
            </a:r>
            <a:r>
              <a:rPr kumimoji="0" lang="es-ES" sz="2800" b="0" i="0" u="none" strike="noStrike" kern="1200" cap="none" spc="0" normalizeH="0" baseline="0" noProof="0" dirty="0" smtClean="0">
                <a:ln>
                  <a:noFill/>
                </a:ln>
                <a:solidFill>
                  <a:schemeClr val="tx1"/>
                </a:solidFill>
                <a:effectLst/>
                <a:uLnTx/>
                <a:uFillTx/>
                <a:latin typeface="Georgia" pitchFamily="18" charset="0"/>
              </a:rPr>
              <a:t>hectáreas, mientras que la superficie cosechada alcanzo </a:t>
            </a:r>
            <a:r>
              <a:rPr lang="es-EC" sz="2800" dirty="0" smtClean="0"/>
              <a:t>147 toneladas métricas </a:t>
            </a:r>
            <a:r>
              <a:rPr kumimoji="0" lang="es-ES" sz="2800" b="0" i="0" u="none" strike="noStrike" kern="1200" cap="none" spc="0" normalizeH="0" baseline="0" noProof="0" dirty="0" smtClean="0">
                <a:ln>
                  <a:noFill/>
                </a:ln>
                <a:solidFill>
                  <a:schemeClr val="tx1"/>
                </a:solidFill>
                <a:effectLst/>
                <a:uLnTx/>
                <a:uFillTx/>
                <a:latin typeface="Georgia" pitchFamily="18" charset="0"/>
              </a:rPr>
              <a:t>.</a:t>
            </a:r>
          </a:p>
          <a:p>
            <a:pPr marL="548640" marR="0" lvl="0" indent="-411480" algn="just" defTabSz="914400" rtl="0" eaLnBrk="0" fontAlgn="auto" latinLnBrk="0" hangingPunct="0">
              <a:lnSpc>
                <a:spcPct val="100000"/>
              </a:lnSpc>
              <a:spcBef>
                <a:spcPct val="20000"/>
              </a:spcBef>
              <a:spcAft>
                <a:spcPts val="0"/>
              </a:spcAft>
              <a:buClr>
                <a:schemeClr val="tx1">
                  <a:shade val="95000"/>
                </a:schemeClr>
              </a:buClr>
              <a:buSzPct val="65000"/>
              <a:buFontTx/>
              <a:buNone/>
              <a:tabLst/>
              <a:defRPr/>
            </a:pPr>
            <a:endParaRPr kumimoji="0" lang="es-ES" sz="2800" b="0" i="0" u="none" strike="noStrike" kern="1200" cap="none" spc="0" normalizeH="0" baseline="0" noProof="0" dirty="0" smtClean="0">
              <a:ln>
                <a:noFill/>
              </a:ln>
              <a:solidFill>
                <a:schemeClr val="tx1"/>
              </a:solidFill>
              <a:effectLst/>
              <a:uLnTx/>
              <a:uFillTx/>
              <a:latin typeface="Georgia" pitchFamily="18" charset="0"/>
            </a:endParaRPr>
          </a:p>
          <a:p>
            <a:pPr marL="548640" marR="0" lvl="0" indent="-411480" algn="just"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es-ES" sz="2800" b="0" i="0" u="none" strike="noStrike" kern="1200" cap="none" spc="0" normalizeH="0" baseline="0" noProof="0" dirty="0">
              <a:ln>
                <a:noFill/>
              </a:ln>
              <a:solidFill>
                <a:schemeClr val="tx1"/>
              </a:solidFill>
              <a:effectLst/>
              <a:uLnTx/>
              <a:uFillTx/>
              <a:latin typeface="Georgia" pitchFamily="18" charset="0"/>
            </a:endParaRPr>
          </a:p>
        </p:txBody>
      </p:sp>
      <p:sp>
        <p:nvSpPr>
          <p:cNvPr id="3" name="Rectangle 9"/>
          <p:cNvSpPr>
            <a:spLocks noChangeArrowheads="1"/>
          </p:cNvSpPr>
          <p:nvPr/>
        </p:nvSpPr>
        <p:spPr bwMode="auto">
          <a:xfrm>
            <a:off x="899246" y="928670"/>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Georgia" pitchFamily="18" charset="0"/>
              </a:rPr>
              <a:t>PRODUCCIÓN NACIONAL</a:t>
            </a:r>
            <a:endParaRPr lang="en-GB" altLang="ja-JP" sz="2400" b="1" dirty="0">
              <a:latin typeface="Georgia" pitchFamily="18" charset="0"/>
            </a:endParaRPr>
          </a:p>
        </p:txBody>
      </p:sp>
      <p:sp>
        <p:nvSpPr>
          <p:cNvPr id="5" name="Rectangle 9"/>
          <p:cNvSpPr>
            <a:spLocks noChangeArrowheads="1"/>
          </p:cNvSpPr>
          <p:nvPr/>
        </p:nvSpPr>
        <p:spPr bwMode="auto">
          <a:xfrm>
            <a:off x="-32" y="-24"/>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s-EC" altLang="ja-JP" b="1" dirty="0" smtClean="0">
                <a:latin typeface="Georgia" pitchFamily="18" charset="0"/>
              </a:rPr>
              <a:t>3.ESTUDIO</a:t>
            </a:r>
            <a:r>
              <a:rPr lang="en-GB" altLang="ja-JP" b="1" dirty="0" smtClean="0">
                <a:latin typeface="Georgia" pitchFamily="18" charset="0"/>
              </a:rPr>
              <a:t> DE MERCADO</a:t>
            </a:r>
            <a:endParaRPr lang="en-GB" altLang="ja-JP" b="1" dirty="0">
              <a:latin typeface="Georgia" pitchFamily="18" charset="0"/>
            </a:endParaRPr>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314" y="1202280"/>
            <a:ext cx="114297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sz="1600" dirty="0" smtClean="0">
                <a:latin typeface="Georgia" pitchFamily="18" charset="0"/>
              </a:rPr>
              <a:t>ORIGEN</a:t>
            </a:r>
            <a:r>
              <a:rPr lang="es-EC" dirty="0" smtClean="0"/>
              <a:t>:</a:t>
            </a:r>
            <a:endParaRPr lang="es-EC" dirty="0"/>
          </a:p>
        </p:txBody>
      </p:sp>
      <p:sp>
        <p:nvSpPr>
          <p:cNvPr id="5" name="4 Flecha derecha"/>
          <p:cNvSpPr/>
          <p:nvPr/>
        </p:nvSpPr>
        <p:spPr bwMode="auto">
          <a:xfrm>
            <a:off x="1500166" y="1142984"/>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6" name="5 CuadroTexto"/>
          <p:cNvSpPr txBox="1"/>
          <p:nvPr/>
        </p:nvSpPr>
        <p:spPr>
          <a:xfrm>
            <a:off x="1857356" y="826313"/>
            <a:ext cx="7143800" cy="10310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1500" dirty="0" smtClean="0">
                <a:latin typeface="Georgia" pitchFamily="18" charset="0"/>
              </a:rPr>
              <a:t>La Rambután es un fruta que originaria de Indonesia y Malasia. Es un fruto que pertenece a la misma familia que el </a:t>
            </a:r>
            <a:r>
              <a:rPr lang="es-EC" sz="1500" dirty="0" err="1" smtClean="0">
                <a:latin typeface="Georgia" pitchFamily="18" charset="0"/>
              </a:rPr>
              <a:t>litchi</a:t>
            </a:r>
            <a:r>
              <a:rPr lang="es-EC" sz="1500" dirty="0" smtClean="0">
                <a:latin typeface="Georgia" pitchFamily="18" charset="0"/>
              </a:rPr>
              <a:t> </a:t>
            </a:r>
            <a:r>
              <a:rPr lang="es-EC" sz="1600" dirty="0" smtClean="0"/>
              <a:t>Sapindáceas </a:t>
            </a:r>
            <a:r>
              <a:rPr lang="es-EC" sz="1500" dirty="0" smtClean="0">
                <a:latin typeface="Georgia" pitchFamily="18" charset="0"/>
              </a:rPr>
              <a:t>por su aspecto se le conoce  como "</a:t>
            </a:r>
            <a:r>
              <a:rPr lang="es-EC" sz="1500" dirty="0" err="1" smtClean="0">
                <a:latin typeface="Georgia" pitchFamily="18" charset="0"/>
              </a:rPr>
              <a:t>Litchi</a:t>
            </a:r>
            <a:r>
              <a:rPr lang="es-EC" sz="1500" dirty="0" smtClean="0">
                <a:latin typeface="Georgia" pitchFamily="18" charset="0"/>
              </a:rPr>
              <a:t> peludo. También se le conoce en Centroamérica como "mamón chino“, en Europa como “</a:t>
            </a:r>
            <a:r>
              <a:rPr lang="es-EC" sz="1500" dirty="0" err="1" smtClean="0">
                <a:latin typeface="Georgia" pitchFamily="18" charset="0"/>
              </a:rPr>
              <a:t>Rambutan</a:t>
            </a:r>
            <a:r>
              <a:rPr lang="es-EC" sz="1500" dirty="0" smtClean="0">
                <a:latin typeface="Georgia" pitchFamily="18" charset="0"/>
              </a:rPr>
              <a:t>” y en nuestro País como “Achotillo”.</a:t>
            </a:r>
          </a:p>
        </p:txBody>
      </p:sp>
      <p:sp>
        <p:nvSpPr>
          <p:cNvPr id="7" name="Rectangle 9"/>
          <p:cNvSpPr>
            <a:spLocks noChangeArrowheads="1"/>
          </p:cNvSpPr>
          <p:nvPr/>
        </p:nvSpPr>
        <p:spPr bwMode="auto">
          <a:xfrm>
            <a:off x="0"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b="1" dirty="0">
                <a:latin typeface="Georgia" pitchFamily="18" charset="0"/>
              </a:rPr>
              <a:t>INTRODUCCION</a:t>
            </a:r>
          </a:p>
        </p:txBody>
      </p:sp>
      <p:sp>
        <p:nvSpPr>
          <p:cNvPr id="8" name="7 CuadroTexto"/>
          <p:cNvSpPr txBox="1"/>
          <p:nvPr/>
        </p:nvSpPr>
        <p:spPr>
          <a:xfrm>
            <a:off x="71406" y="2357430"/>
            <a:ext cx="164304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sz="1600" dirty="0" smtClean="0">
                <a:latin typeface="Georgia" pitchFamily="18" charset="0"/>
              </a:rPr>
              <a:t>DESCRIPCIÓN</a:t>
            </a:r>
            <a:r>
              <a:rPr lang="es-EC" dirty="0" smtClean="0"/>
              <a:t>:</a:t>
            </a:r>
            <a:endParaRPr lang="es-EC" dirty="0"/>
          </a:p>
        </p:txBody>
      </p:sp>
      <p:sp>
        <p:nvSpPr>
          <p:cNvPr id="9" name="8 CuadroTexto"/>
          <p:cNvSpPr txBox="1"/>
          <p:nvPr/>
        </p:nvSpPr>
        <p:spPr>
          <a:xfrm>
            <a:off x="2143108" y="2214554"/>
            <a:ext cx="685804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1600" dirty="0" smtClean="0">
                <a:latin typeface="Georgia" pitchFamily="18" charset="0"/>
              </a:rPr>
              <a:t>Esta fruta es de color rojo </a:t>
            </a:r>
            <a:r>
              <a:rPr lang="es-EC" sz="1600" dirty="0" smtClean="0"/>
              <a:t>con suaves espinos </a:t>
            </a:r>
            <a:r>
              <a:rPr lang="es-EC" sz="1600" dirty="0" smtClean="0">
                <a:latin typeface="Georgia" pitchFamily="18" charset="0"/>
              </a:rPr>
              <a:t>su sabor es dulce, </a:t>
            </a:r>
            <a:r>
              <a:rPr lang="es-EC" sz="1600" dirty="0" smtClean="0"/>
              <a:t>es una mezcla de uva, granadilla, guaba y </a:t>
            </a:r>
            <a:r>
              <a:rPr lang="es-EC" sz="1600" dirty="0" err="1" smtClean="0"/>
              <a:t>hobo</a:t>
            </a:r>
            <a:r>
              <a:rPr lang="es-EC" sz="1600" dirty="0" smtClean="0">
                <a:latin typeface="Georgia" pitchFamily="18" charset="0"/>
              </a:rPr>
              <a:t>, con pulpa ovalada. </a:t>
            </a:r>
            <a:r>
              <a:rPr lang="es-EC" sz="1600" dirty="0" smtClean="0"/>
              <a:t>blanca y </a:t>
            </a:r>
            <a:r>
              <a:rPr lang="es-EC" sz="1600" dirty="0" smtClean="0">
                <a:latin typeface="Georgia" pitchFamily="18" charset="0"/>
              </a:rPr>
              <a:t>blanda.</a:t>
            </a:r>
            <a:r>
              <a:rPr lang="es-EC" sz="1600" dirty="0" smtClean="0"/>
              <a:t> </a:t>
            </a:r>
            <a:endParaRPr lang="es-EC" sz="1600" dirty="0">
              <a:latin typeface="Georgia" pitchFamily="18" charset="0"/>
            </a:endParaRPr>
          </a:p>
        </p:txBody>
      </p:sp>
      <p:sp>
        <p:nvSpPr>
          <p:cNvPr id="10" name="9 Flecha derecha"/>
          <p:cNvSpPr/>
          <p:nvPr/>
        </p:nvSpPr>
        <p:spPr bwMode="auto">
          <a:xfrm>
            <a:off x="1785918" y="2285992"/>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11" name="10 CuadroTexto"/>
          <p:cNvSpPr txBox="1"/>
          <p:nvPr/>
        </p:nvSpPr>
        <p:spPr>
          <a:xfrm>
            <a:off x="142844" y="3429000"/>
            <a:ext cx="135732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sz="1600" dirty="0" smtClean="0">
                <a:latin typeface="Georgia" pitchFamily="18" charset="0"/>
              </a:rPr>
              <a:t>VARIEDAD</a:t>
            </a:r>
            <a:r>
              <a:rPr lang="es-EC" dirty="0" smtClean="0"/>
              <a:t>:</a:t>
            </a:r>
            <a:endParaRPr lang="es-EC" dirty="0"/>
          </a:p>
        </p:txBody>
      </p:sp>
      <p:sp>
        <p:nvSpPr>
          <p:cNvPr id="12" name="11 CuadroTexto"/>
          <p:cNvSpPr txBox="1"/>
          <p:nvPr/>
        </p:nvSpPr>
        <p:spPr>
          <a:xfrm>
            <a:off x="2000232" y="3272853"/>
            <a:ext cx="692948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1600" dirty="0" smtClean="0"/>
              <a:t>Entre las variedades más consumida se encuentran: “</a:t>
            </a:r>
            <a:r>
              <a:rPr lang="es-EC" sz="1600" dirty="0" err="1" smtClean="0"/>
              <a:t>lebakbulus</a:t>
            </a:r>
            <a:r>
              <a:rPr lang="es-EC" sz="1600" dirty="0" smtClean="0"/>
              <a:t>”, “</a:t>
            </a:r>
            <a:r>
              <a:rPr lang="es-EC" sz="1600" dirty="0" err="1" smtClean="0"/>
              <a:t>binjai</a:t>
            </a:r>
            <a:r>
              <a:rPr lang="es-EC" sz="1600" dirty="0" smtClean="0"/>
              <a:t>”, “</a:t>
            </a:r>
            <a:r>
              <a:rPr lang="es-EC" sz="1600" dirty="0" err="1" smtClean="0"/>
              <a:t>Penang</a:t>
            </a:r>
            <a:r>
              <a:rPr lang="es-EC" sz="1600" dirty="0" smtClean="0"/>
              <a:t>”, “</a:t>
            </a:r>
            <a:r>
              <a:rPr lang="es-EC" sz="1600" dirty="0" err="1" smtClean="0"/>
              <a:t>rongrien</a:t>
            </a:r>
            <a:r>
              <a:rPr lang="es-EC" sz="1600" dirty="0" smtClean="0"/>
              <a:t>”.</a:t>
            </a:r>
          </a:p>
        </p:txBody>
      </p:sp>
      <p:sp>
        <p:nvSpPr>
          <p:cNvPr id="13" name="12 Flecha derecha"/>
          <p:cNvSpPr/>
          <p:nvPr/>
        </p:nvSpPr>
        <p:spPr bwMode="auto">
          <a:xfrm>
            <a:off x="1643042" y="3357562"/>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14" name="13 CuadroTexto"/>
          <p:cNvSpPr txBox="1"/>
          <p:nvPr/>
        </p:nvSpPr>
        <p:spPr>
          <a:xfrm>
            <a:off x="142844" y="4599397"/>
            <a:ext cx="1428760" cy="61555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sz="1600" dirty="0" smtClean="0">
                <a:latin typeface="Georgia" pitchFamily="18" charset="0"/>
              </a:rPr>
              <a:t>EN EL  ECUADOR</a:t>
            </a:r>
            <a:r>
              <a:rPr lang="es-EC" dirty="0" smtClean="0"/>
              <a:t>:</a:t>
            </a:r>
            <a:endParaRPr lang="es-EC" dirty="0"/>
          </a:p>
        </p:txBody>
      </p:sp>
      <p:sp>
        <p:nvSpPr>
          <p:cNvPr id="15" name="14 CuadroTexto"/>
          <p:cNvSpPr txBox="1"/>
          <p:nvPr/>
        </p:nvSpPr>
        <p:spPr>
          <a:xfrm>
            <a:off x="2000200" y="4455391"/>
            <a:ext cx="707239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C" sz="1600" dirty="0" smtClean="0">
                <a:latin typeface="Georgia" pitchFamily="18" charset="0"/>
              </a:rPr>
              <a:t>Cultivo es nuevo en Ecuador fue </a:t>
            </a:r>
            <a:r>
              <a:rPr lang="es-EC" sz="1600" dirty="0" smtClean="0"/>
              <a:t>introducida en la Provincia de Santo Domingo de los Tsáchilas por su similar clima de los países asiáticos por Douglas </a:t>
            </a:r>
            <a:r>
              <a:rPr lang="es-EC" sz="1600" dirty="0" err="1" smtClean="0"/>
              <a:t>Dreher</a:t>
            </a:r>
            <a:r>
              <a:rPr lang="es-EC" sz="1600" dirty="0" smtClean="0">
                <a:latin typeface="Georgia" pitchFamily="18" charset="0"/>
              </a:rPr>
              <a:t> </a:t>
            </a:r>
            <a:r>
              <a:rPr lang="es-EC" sz="1600" dirty="0" smtClean="0"/>
              <a:t> e</a:t>
            </a:r>
            <a:r>
              <a:rPr lang="es-EC" sz="1600" dirty="0" smtClean="0">
                <a:latin typeface="Georgia" pitchFamily="18" charset="0"/>
              </a:rPr>
              <a:t> introdujo la variedad del “</a:t>
            </a:r>
            <a:r>
              <a:rPr lang="es-EC" sz="1600" dirty="0" err="1" smtClean="0">
                <a:latin typeface="Georgia" pitchFamily="18" charset="0"/>
              </a:rPr>
              <a:t>Binjai</a:t>
            </a:r>
            <a:r>
              <a:rPr lang="es-EC" sz="1600" dirty="0" smtClean="0">
                <a:latin typeface="Georgia" pitchFamily="18" charset="0"/>
              </a:rPr>
              <a:t>”</a:t>
            </a:r>
            <a:r>
              <a:rPr lang="es-EC" sz="1600" dirty="0" smtClean="0"/>
              <a:t> </a:t>
            </a:r>
            <a:r>
              <a:rPr lang="es-EC" sz="1600" baseline="30000" dirty="0" smtClean="0"/>
              <a:t> </a:t>
            </a:r>
            <a:endParaRPr lang="es-EC" sz="1600" dirty="0" smtClean="0"/>
          </a:p>
        </p:txBody>
      </p:sp>
      <p:sp>
        <p:nvSpPr>
          <p:cNvPr id="16" name="15 Flecha derecha"/>
          <p:cNvSpPr/>
          <p:nvPr/>
        </p:nvSpPr>
        <p:spPr bwMode="auto">
          <a:xfrm>
            <a:off x="1643042" y="4643446"/>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
        <p:nvSpPr>
          <p:cNvPr id="17" name="16 CuadroTexto"/>
          <p:cNvSpPr txBox="1"/>
          <p:nvPr/>
        </p:nvSpPr>
        <p:spPr>
          <a:xfrm>
            <a:off x="2285984" y="5929330"/>
            <a:ext cx="6643798"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sz="1600" dirty="0" smtClean="0">
                <a:latin typeface="Georgia" pitchFamily="18" charset="0"/>
              </a:rPr>
              <a:t> La demanda se centra en Europa, USA. </a:t>
            </a:r>
            <a:endParaRPr lang="es-EC" sz="1800" dirty="0"/>
          </a:p>
        </p:txBody>
      </p:sp>
      <p:sp>
        <p:nvSpPr>
          <p:cNvPr id="18" name="17 CuadroTexto"/>
          <p:cNvSpPr txBox="1"/>
          <p:nvPr/>
        </p:nvSpPr>
        <p:spPr>
          <a:xfrm>
            <a:off x="71406" y="5988626"/>
            <a:ext cx="171448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sz="1600" dirty="0" smtClean="0">
                <a:latin typeface="Georgia" pitchFamily="18" charset="0"/>
              </a:rPr>
              <a:t>EN EL MUNDO</a:t>
            </a:r>
            <a:r>
              <a:rPr lang="es-EC" dirty="0" smtClean="0"/>
              <a:t>:</a:t>
            </a:r>
            <a:endParaRPr lang="es-EC" dirty="0"/>
          </a:p>
        </p:txBody>
      </p:sp>
      <p:sp>
        <p:nvSpPr>
          <p:cNvPr id="19" name="18 Flecha derecha"/>
          <p:cNvSpPr/>
          <p:nvPr/>
        </p:nvSpPr>
        <p:spPr bwMode="auto">
          <a:xfrm>
            <a:off x="1857356" y="5929330"/>
            <a:ext cx="285752" cy="50006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s-EC" sz="2000" b="0" i="0" u="none" strike="noStrike" cap="none" normalizeH="0" baseline="0" dirty="0" smtClean="0">
              <a:ln>
                <a:noFill/>
              </a:ln>
              <a:solidFill>
                <a:schemeClr val="tx1"/>
              </a:solidFill>
              <a:effectLst/>
              <a:latin typeface="Arial" charset="0"/>
              <a:ea typeface="ＭＳ Ｐゴシック" charset="-128"/>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 CuadroTexto"/>
          <p:cNvSpPr txBox="1">
            <a:spLocks noChangeArrowheads="1"/>
          </p:cNvSpPr>
          <p:nvPr/>
        </p:nvSpPr>
        <p:spPr bwMode="auto">
          <a:xfrm>
            <a:off x="2214546" y="571480"/>
            <a:ext cx="5143500" cy="830966"/>
          </a:xfrm>
          <a:prstGeom prst="rect">
            <a:avLst/>
          </a:prstGeom>
          <a:noFill/>
          <a:ln w="9525">
            <a:noFill/>
            <a:miter lim="800000"/>
            <a:headEnd/>
            <a:tailEnd/>
          </a:ln>
        </p:spPr>
        <p:txBody>
          <a:bodyPr lIns="91410" tIns="45705" rIns="91410" bIns="45705">
            <a:spAutoFit/>
          </a:bodyPr>
          <a:lstStyle/>
          <a:p>
            <a:pPr algn="ctr" defTabSz="914519"/>
            <a:r>
              <a:rPr lang="es-ES" sz="2400" b="1" dirty="0">
                <a:latin typeface="Georgia" pitchFamily="18" charset="0"/>
              </a:rPr>
              <a:t>Distribución Geográfica de Producción de la Pitahaya</a:t>
            </a:r>
          </a:p>
        </p:txBody>
      </p:sp>
      <p:pic>
        <p:nvPicPr>
          <p:cNvPr id="5" name="4 Imagen"/>
          <p:cNvPicPr/>
          <p:nvPr/>
        </p:nvPicPr>
        <p:blipFill>
          <a:blip r:embed="rId2"/>
          <a:srcRect l="16498" t="29513" r="35098" b="12026"/>
          <a:stretch>
            <a:fillRect/>
          </a:stretch>
        </p:blipFill>
        <p:spPr bwMode="auto">
          <a:xfrm>
            <a:off x="1785918" y="2071678"/>
            <a:ext cx="6000792" cy="3643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571472" y="1071546"/>
            <a:ext cx="8001056" cy="5072098"/>
          </a:xfrm>
          <a:prstGeom prst="rect">
            <a:avLst/>
          </a:prstGeom>
          <a:noFill/>
          <a:ln w="9525">
            <a:noFill/>
            <a:miter lim="800000"/>
            <a:headEnd/>
            <a:tailEnd/>
          </a:ln>
        </p:spPr>
        <p:txBody>
          <a:bodyPr lIns="91417" tIns="45709" rIns="91417" bIns="45709"/>
          <a:lstStyle/>
          <a:p>
            <a:pPr marL="375544" indent="-375544" eaLnBrk="0" hangingPunct="0">
              <a:lnSpc>
                <a:spcPct val="80000"/>
              </a:lnSpc>
              <a:spcBef>
                <a:spcPct val="20000"/>
              </a:spcBef>
              <a:buBlip>
                <a:blip r:embed="rId2"/>
              </a:buBlip>
            </a:pPr>
            <a:endParaRPr lang="es-ES" sz="3200" dirty="0">
              <a:latin typeface="Times New Roman" pitchFamily="18" charset="0"/>
            </a:endParaRPr>
          </a:p>
          <a:p>
            <a:pPr marL="375544" indent="-375544" algn="just" eaLnBrk="0" hangingPunct="0">
              <a:lnSpc>
                <a:spcPct val="80000"/>
              </a:lnSpc>
              <a:spcBef>
                <a:spcPct val="20000"/>
              </a:spcBef>
              <a:buFont typeface="Wingdings" pitchFamily="2" charset="2"/>
              <a:buChar char="ü"/>
            </a:pPr>
            <a:r>
              <a:rPr lang="es-ES" sz="2800" dirty="0" smtClean="0">
                <a:latin typeface="Georgia" pitchFamily="18" charset="0"/>
              </a:rPr>
              <a:t>Producción 42 toneladas métricas.</a:t>
            </a:r>
          </a:p>
          <a:p>
            <a:pPr marL="375544" indent="-375544" algn="just" eaLnBrk="0" hangingPunct="0">
              <a:lnSpc>
                <a:spcPct val="80000"/>
              </a:lnSpc>
              <a:spcBef>
                <a:spcPct val="20000"/>
              </a:spcBef>
            </a:pPr>
            <a:endParaRPr lang="es-ES" sz="2800" dirty="0" smtClean="0">
              <a:latin typeface="Georgia" pitchFamily="18" charset="0"/>
            </a:endParaRPr>
          </a:p>
          <a:p>
            <a:pPr marL="375544" indent="-375544" algn="just" eaLnBrk="0" hangingPunct="0">
              <a:lnSpc>
                <a:spcPct val="80000"/>
              </a:lnSpc>
              <a:spcBef>
                <a:spcPct val="20000"/>
              </a:spcBef>
              <a:buFont typeface="Wingdings" pitchFamily="2" charset="2"/>
              <a:buChar char="ü"/>
            </a:pPr>
            <a:r>
              <a:rPr lang="es-ES" sz="2800" dirty="0" smtClean="0">
                <a:latin typeface="Georgia" pitchFamily="18" charset="0"/>
              </a:rPr>
              <a:t>Se </a:t>
            </a:r>
            <a:r>
              <a:rPr lang="es-ES" sz="2800" dirty="0">
                <a:latin typeface="Georgia" pitchFamily="18" charset="0"/>
              </a:rPr>
              <a:t>origino principalmente </a:t>
            </a:r>
            <a:r>
              <a:rPr lang="es-ES" sz="2800" dirty="0" smtClean="0">
                <a:latin typeface="Georgia" pitchFamily="18" charset="0"/>
              </a:rPr>
              <a:t>en la Provincia de Los Ríos, Santo Domingo de los Tsáchilas y Esmeraldas.</a:t>
            </a:r>
          </a:p>
          <a:p>
            <a:pPr marL="375544" indent="-375544" algn="just" eaLnBrk="0" hangingPunct="0">
              <a:lnSpc>
                <a:spcPct val="80000"/>
              </a:lnSpc>
              <a:spcBef>
                <a:spcPct val="20000"/>
              </a:spcBef>
            </a:pPr>
            <a:endParaRPr lang="es-ES" sz="2800" dirty="0">
              <a:latin typeface="Georgia" pitchFamily="18" charset="0"/>
            </a:endParaRPr>
          </a:p>
          <a:p>
            <a:pPr marL="375544" indent="-375544" algn="just" eaLnBrk="0" hangingPunct="0">
              <a:lnSpc>
                <a:spcPct val="80000"/>
              </a:lnSpc>
              <a:spcBef>
                <a:spcPct val="20000"/>
              </a:spcBef>
              <a:buFont typeface="Wingdings" pitchFamily="2" charset="2"/>
              <a:buChar char="ü"/>
            </a:pPr>
            <a:r>
              <a:rPr lang="es-ES" sz="2800" dirty="0" smtClean="0">
                <a:latin typeface="Georgia" pitchFamily="18" charset="0"/>
              </a:rPr>
              <a:t>Participación 82,86% Los Ríos y 8,57 % Santo Domingo de los Tsáchilas y Esmeraldas .</a:t>
            </a:r>
          </a:p>
          <a:p>
            <a:pPr marL="375544" indent="-375544" algn="just" eaLnBrk="0" hangingPunct="0">
              <a:lnSpc>
                <a:spcPct val="80000"/>
              </a:lnSpc>
              <a:spcBef>
                <a:spcPct val="20000"/>
              </a:spcBef>
            </a:pPr>
            <a:endParaRPr lang="es-ES" sz="2800" dirty="0" smtClean="0">
              <a:latin typeface="Georgia" pitchFamily="18" charset="0"/>
            </a:endParaRPr>
          </a:p>
          <a:p>
            <a:pPr marL="375544" indent="-375544" algn="just" eaLnBrk="0" hangingPunct="0">
              <a:lnSpc>
                <a:spcPct val="80000"/>
              </a:lnSpc>
              <a:spcBef>
                <a:spcPct val="20000"/>
              </a:spcBef>
              <a:buFont typeface="Wingdings" pitchFamily="2" charset="2"/>
              <a:buChar char="ü"/>
            </a:pPr>
            <a:r>
              <a:rPr lang="es-ES" sz="2800" dirty="0" smtClean="0">
                <a:latin typeface="Georgia" pitchFamily="18" charset="0"/>
              </a:rPr>
              <a:t>Los </a:t>
            </a:r>
            <a:r>
              <a:rPr lang="es-ES" sz="2800" dirty="0">
                <a:latin typeface="Georgia" pitchFamily="18" charset="0"/>
              </a:rPr>
              <a:t>rendimientos promedios en el Mercado Nacional son de </a:t>
            </a:r>
            <a:r>
              <a:rPr lang="es-ES" sz="2800" dirty="0" smtClean="0">
                <a:latin typeface="Georgia" pitchFamily="18" charset="0"/>
              </a:rPr>
              <a:t>1,2 </a:t>
            </a:r>
            <a:r>
              <a:rPr lang="es-ES" sz="2800" dirty="0">
                <a:latin typeface="Georgia" pitchFamily="18" charset="0"/>
              </a:rPr>
              <a:t>Ton/ha cosechada.</a:t>
            </a:r>
          </a:p>
          <a:p>
            <a:pPr marL="375544" indent="-375544" algn="just" eaLnBrk="0" hangingPunct="0">
              <a:lnSpc>
                <a:spcPct val="80000"/>
              </a:lnSpc>
              <a:spcBef>
                <a:spcPct val="20000"/>
              </a:spcBef>
              <a:buFont typeface="Wingdings" pitchFamily="2" charset="2"/>
              <a:buChar char="Ø"/>
            </a:pPr>
            <a:endParaRPr lang="es-ES" sz="3200" dirty="0">
              <a:latin typeface="Georgia" pitchFamily="18" charset="0"/>
            </a:endParaRPr>
          </a:p>
          <a:p>
            <a:pPr marL="375544" indent="-375544" eaLnBrk="0" hangingPunct="0">
              <a:lnSpc>
                <a:spcPct val="80000"/>
              </a:lnSpc>
              <a:spcBef>
                <a:spcPct val="20000"/>
              </a:spcBef>
            </a:pPr>
            <a:endParaRPr lang="es-ES" sz="3200" dirty="0">
              <a:latin typeface="Times New Roman" pitchFamily="18" charset="0"/>
            </a:endParaRPr>
          </a:p>
        </p:txBody>
      </p:sp>
      <p:sp>
        <p:nvSpPr>
          <p:cNvPr id="4" name="Rectangle 9"/>
          <p:cNvSpPr>
            <a:spLocks noChangeArrowheads="1"/>
          </p:cNvSpPr>
          <p:nvPr/>
        </p:nvSpPr>
        <p:spPr bwMode="auto">
          <a:xfrm>
            <a:off x="642910" y="642918"/>
            <a:ext cx="7744720"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914519">
              <a:spcBef>
                <a:spcPct val="50000"/>
              </a:spcBef>
            </a:pPr>
            <a:r>
              <a:rPr lang="es-ES" sz="2400" b="1" dirty="0" smtClean="0">
                <a:solidFill>
                  <a:schemeClr val="accent1">
                    <a:lumMod val="60000"/>
                    <a:lumOff val="40000"/>
                  </a:schemeClr>
                </a:solidFill>
                <a:latin typeface="Georgia" pitchFamily="18" charset="0"/>
              </a:rPr>
              <a:t>SUPERFICIE, PRODUCCION Y RENDIMIENTO</a:t>
            </a:r>
            <a:endParaRPr lang="en-GB" altLang="ja-JP" sz="2400" b="1" dirty="0">
              <a:solidFill>
                <a:schemeClr val="accent1">
                  <a:lumMod val="60000"/>
                  <a:lumOff val="40000"/>
                </a:schemeClr>
              </a:solidFill>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rcRect l="5965" t="25281" r="9298" b="13202"/>
          <a:stretch>
            <a:fillRect/>
          </a:stretch>
        </p:blipFill>
        <p:spPr bwMode="auto">
          <a:xfrm>
            <a:off x="1285852" y="1714488"/>
            <a:ext cx="7072362" cy="4214842"/>
          </a:xfrm>
          <a:prstGeom prst="rect">
            <a:avLst/>
          </a:prstGeom>
          <a:noFill/>
          <a:ln w="9525">
            <a:noFill/>
            <a:miter lim="800000"/>
            <a:headEnd/>
            <a:tailEnd/>
          </a:ln>
        </p:spPr>
      </p:pic>
      <p:sp>
        <p:nvSpPr>
          <p:cNvPr id="4" name="4 CuadroTexto"/>
          <p:cNvSpPr txBox="1">
            <a:spLocks noChangeArrowheads="1"/>
          </p:cNvSpPr>
          <p:nvPr/>
        </p:nvSpPr>
        <p:spPr bwMode="auto">
          <a:xfrm>
            <a:off x="1500166" y="642918"/>
            <a:ext cx="6429381" cy="523206"/>
          </a:xfrm>
          <a:prstGeom prst="rect">
            <a:avLst/>
          </a:prstGeom>
          <a:noFill/>
          <a:ln w="9525">
            <a:noFill/>
            <a:miter lim="800000"/>
            <a:headEnd/>
            <a:tailEnd/>
          </a:ln>
        </p:spPr>
        <p:txBody>
          <a:bodyPr wrap="square" lIns="91425" tIns="45713" rIns="91425" bIns="45713">
            <a:spAutoFit/>
          </a:bodyPr>
          <a:lstStyle/>
          <a:p>
            <a:pPr algn="ctr" defTabSz="914519"/>
            <a:r>
              <a:rPr lang="es-EC" sz="2800" b="1" dirty="0" smtClean="0"/>
              <a:t>Producción del Rambután- Año 2008</a:t>
            </a:r>
            <a:endParaRPr lang="es-ES" sz="2800" b="1" dirty="0">
              <a:latin typeface="Georgia" pitchFamily="18" charset="0"/>
            </a:endParaRPr>
          </a:p>
        </p:txBody>
      </p: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1928794" y="571480"/>
            <a:ext cx="5643563" cy="523206"/>
          </a:xfrm>
          <a:prstGeom prst="rect">
            <a:avLst/>
          </a:prstGeom>
          <a:noFill/>
          <a:ln w="9525">
            <a:noFill/>
            <a:miter lim="800000"/>
            <a:headEnd/>
            <a:tailEnd/>
          </a:ln>
        </p:spPr>
        <p:txBody>
          <a:bodyPr lIns="91425" tIns="45713" rIns="91425" bIns="45713">
            <a:spAutoFit/>
          </a:bodyPr>
          <a:lstStyle/>
          <a:p>
            <a:pPr algn="ctr" defTabSz="914519"/>
            <a:r>
              <a:rPr lang="es-EC" sz="2800" b="1" dirty="0" smtClean="0"/>
              <a:t>Zonas Productoras</a:t>
            </a:r>
            <a:endParaRPr lang="es-ES" sz="2800" b="1" dirty="0">
              <a:latin typeface="Georgia" pitchFamily="18" charset="0"/>
            </a:endParaRPr>
          </a:p>
        </p:txBody>
      </p:sp>
      <p:pic>
        <p:nvPicPr>
          <p:cNvPr id="4" name="3 Imagen"/>
          <p:cNvPicPr/>
          <p:nvPr/>
        </p:nvPicPr>
        <p:blipFill>
          <a:blip r:embed="rId2"/>
          <a:srcRect l="40516" t="24642" r="6238" b="10020"/>
          <a:stretch>
            <a:fillRect/>
          </a:stretch>
        </p:blipFill>
        <p:spPr bwMode="auto">
          <a:xfrm>
            <a:off x="1500166" y="1857364"/>
            <a:ext cx="6715172" cy="4214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2000232" y="1428736"/>
            <a:ext cx="5929354" cy="4669451"/>
          </a:xfrm>
          <a:prstGeom prst="rect">
            <a:avLst/>
          </a:prstGeom>
          <a:noFill/>
          <a:ln w="9525">
            <a:noFill/>
            <a:miter lim="800000"/>
            <a:headEnd/>
            <a:tailEnd/>
          </a:ln>
        </p:spPr>
        <p:txBody>
          <a:bodyPr lIns="91425" tIns="45713" rIns="91425" bIns="45713"/>
          <a:lstStyle/>
          <a:p>
            <a:pPr marL="375544" indent="-375544" algn="just" eaLnBrk="0" hangingPunct="0">
              <a:spcBef>
                <a:spcPct val="20000"/>
              </a:spcBef>
              <a:buFont typeface="Wingdings" pitchFamily="2" charset="2"/>
              <a:buChar char="ü"/>
            </a:pPr>
            <a:r>
              <a:rPr lang="es-EC" sz="3200" dirty="0" smtClean="0"/>
              <a:t>Tailandia</a:t>
            </a:r>
          </a:p>
          <a:p>
            <a:pPr marL="375544" indent="-375544" algn="just" eaLnBrk="0" hangingPunct="0">
              <a:spcBef>
                <a:spcPct val="20000"/>
              </a:spcBef>
              <a:buFont typeface="Wingdings" pitchFamily="2" charset="2"/>
              <a:buChar char="ü"/>
            </a:pPr>
            <a:r>
              <a:rPr lang="es-EC" sz="3200" dirty="0" smtClean="0"/>
              <a:t> Indonesia </a:t>
            </a:r>
          </a:p>
          <a:p>
            <a:pPr marL="375544" indent="-375544" algn="just" eaLnBrk="0" hangingPunct="0">
              <a:spcBef>
                <a:spcPct val="20000"/>
              </a:spcBef>
              <a:buFont typeface="Wingdings" pitchFamily="2" charset="2"/>
              <a:buChar char="ü"/>
            </a:pPr>
            <a:r>
              <a:rPr lang="es-EC" sz="3200" dirty="0" smtClean="0"/>
              <a:t> Malasia</a:t>
            </a:r>
          </a:p>
          <a:p>
            <a:pPr marL="375544" indent="-375544" algn="just" eaLnBrk="0" hangingPunct="0">
              <a:spcBef>
                <a:spcPct val="20000"/>
              </a:spcBef>
            </a:pPr>
            <a:endParaRPr lang="es-ES" sz="3100" dirty="0" smtClean="0"/>
          </a:p>
          <a:p>
            <a:pPr marL="375544" indent="-375544" algn="just" eaLnBrk="0" hangingPunct="0">
              <a:spcBef>
                <a:spcPct val="20000"/>
              </a:spcBef>
              <a:buFont typeface="Wingdings" pitchFamily="2" charset="2"/>
              <a:buChar char="ü"/>
            </a:pPr>
            <a:r>
              <a:rPr lang="es-EC" sz="3200" dirty="0" smtClean="0">
                <a:latin typeface="Georgia" pitchFamily="18" charset="0"/>
              </a:rPr>
              <a:t>Honduras</a:t>
            </a:r>
          </a:p>
          <a:p>
            <a:pPr marL="375544" indent="-375544" algn="just" eaLnBrk="0" hangingPunct="0">
              <a:spcBef>
                <a:spcPct val="20000"/>
              </a:spcBef>
              <a:buFont typeface="Wingdings" pitchFamily="2" charset="2"/>
              <a:buChar char="ü"/>
            </a:pPr>
            <a:r>
              <a:rPr lang="es-EC" sz="3200" dirty="0" smtClean="0">
                <a:latin typeface="Georgia" pitchFamily="18" charset="0"/>
              </a:rPr>
              <a:t>Guatemala </a:t>
            </a:r>
          </a:p>
          <a:p>
            <a:pPr marL="375544" indent="-375544" algn="just" eaLnBrk="0" hangingPunct="0">
              <a:spcBef>
                <a:spcPct val="20000"/>
              </a:spcBef>
              <a:buFont typeface="Wingdings" pitchFamily="2" charset="2"/>
              <a:buChar char="ü"/>
            </a:pPr>
            <a:r>
              <a:rPr lang="es-EC" sz="3200" dirty="0" smtClean="0">
                <a:latin typeface="Georgia" pitchFamily="18" charset="0"/>
              </a:rPr>
              <a:t> El Salvador</a:t>
            </a:r>
          </a:p>
        </p:txBody>
      </p:sp>
      <p:sp>
        <p:nvSpPr>
          <p:cNvPr id="3" name="Rectangle 9"/>
          <p:cNvSpPr>
            <a:spLocks noChangeArrowheads="1"/>
          </p:cNvSpPr>
          <p:nvPr/>
        </p:nvSpPr>
        <p:spPr bwMode="auto">
          <a:xfrm>
            <a:off x="928662" y="357166"/>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Georgia" pitchFamily="18" charset="0"/>
              </a:rPr>
              <a:t>PRINCIPALES EXPORTADORES</a:t>
            </a:r>
            <a:endParaRPr lang="en-GB" altLang="ja-JP" sz="2400" b="1" dirty="0">
              <a:latin typeface="Georgia" pitchFamily="18" charset="0"/>
            </a:endParaRPr>
          </a:p>
        </p:txBody>
      </p:sp>
      <p:sp>
        <p:nvSpPr>
          <p:cNvPr id="4" name="3 Cerrar llave"/>
          <p:cNvSpPr/>
          <p:nvPr/>
        </p:nvSpPr>
        <p:spPr>
          <a:xfrm>
            <a:off x="4429124" y="1643050"/>
            <a:ext cx="285752" cy="142876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5" name="4 Cerrar llave"/>
          <p:cNvSpPr/>
          <p:nvPr/>
        </p:nvSpPr>
        <p:spPr>
          <a:xfrm>
            <a:off x="4857752" y="3929066"/>
            <a:ext cx="285752" cy="142876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6" name="5 CuadroTexto"/>
          <p:cNvSpPr txBox="1"/>
          <p:nvPr/>
        </p:nvSpPr>
        <p:spPr>
          <a:xfrm>
            <a:off x="5072066" y="2071678"/>
            <a:ext cx="1500198" cy="523220"/>
          </a:xfrm>
          <a:prstGeom prst="rect">
            <a:avLst/>
          </a:prstGeom>
          <a:noFill/>
        </p:spPr>
        <p:txBody>
          <a:bodyPr wrap="square" rtlCol="0">
            <a:spAutoFit/>
          </a:bodyPr>
          <a:lstStyle/>
          <a:p>
            <a:r>
              <a:rPr lang="es-EC" sz="2800" dirty="0" smtClean="0">
                <a:latin typeface="Georgia" pitchFamily="18" charset="0"/>
              </a:rPr>
              <a:t>Europa</a:t>
            </a:r>
            <a:endParaRPr lang="es-EC" sz="2800" dirty="0">
              <a:latin typeface="Georgia" pitchFamily="18" charset="0"/>
            </a:endParaRPr>
          </a:p>
        </p:txBody>
      </p:sp>
      <p:sp>
        <p:nvSpPr>
          <p:cNvPr id="7" name="6 CuadroTexto"/>
          <p:cNvSpPr txBox="1"/>
          <p:nvPr/>
        </p:nvSpPr>
        <p:spPr>
          <a:xfrm>
            <a:off x="5429256" y="4429132"/>
            <a:ext cx="1500198" cy="523220"/>
          </a:xfrm>
          <a:prstGeom prst="rect">
            <a:avLst/>
          </a:prstGeom>
          <a:noFill/>
        </p:spPr>
        <p:txBody>
          <a:bodyPr wrap="square" rtlCol="0">
            <a:spAutoFit/>
          </a:bodyPr>
          <a:lstStyle/>
          <a:p>
            <a:r>
              <a:rPr lang="es-EC" sz="2800" dirty="0" smtClean="0">
                <a:latin typeface="Georgia" pitchFamily="18" charset="0"/>
              </a:rPr>
              <a:t>EEUU</a:t>
            </a:r>
            <a:r>
              <a:rPr lang="es-EC" dirty="0" smtClean="0"/>
              <a:t>.</a:t>
            </a:r>
            <a:endParaRPr lang="es-EC" dirty="0"/>
          </a:p>
        </p:txBody>
      </p:sp>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928670"/>
            <a:ext cx="7429552" cy="707886"/>
          </a:xfrm>
          <a:prstGeom prst="rect">
            <a:avLst/>
          </a:prstGeom>
        </p:spPr>
        <p:txBody>
          <a:bodyPr wrap="square">
            <a:spAutoFit/>
          </a:bodyPr>
          <a:lstStyle/>
          <a:p>
            <a:pPr algn="just"/>
            <a:r>
              <a:rPr lang="es-ES" sz="2000" dirty="0" smtClean="0">
                <a:latin typeface="Georgia" pitchFamily="18" charset="0"/>
              </a:rPr>
              <a:t>Con respecto a los competidores más cercanos del Ecuador hacia el mercado Europeo</a:t>
            </a:r>
            <a:endParaRPr lang="es-EC" sz="2000" dirty="0">
              <a:latin typeface="Georgia" pitchFamily="18" charset="0"/>
            </a:endParaRPr>
          </a:p>
        </p:txBody>
      </p:sp>
      <p:sp>
        <p:nvSpPr>
          <p:cNvPr id="3" name="2 CuadroTexto"/>
          <p:cNvSpPr txBox="1"/>
          <p:nvPr/>
        </p:nvSpPr>
        <p:spPr>
          <a:xfrm>
            <a:off x="1643042" y="1928802"/>
            <a:ext cx="2928958" cy="461665"/>
          </a:xfrm>
          <a:prstGeom prst="rect">
            <a:avLst/>
          </a:prstGeom>
          <a:noFill/>
        </p:spPr>
        <p:txBody>
          <a:bodyPr wrap="square" rtlCol="0">
            <a:spAutoFit/>
          </a:bodyPr>
          <a:lstStyle/>
          <a:p>
            <a:pPr>
              <a:buFont typeface="Wingdings" pitchFamily="2" charset="2"/>
              <a:buChar char="ü"/>
            </a:pPr>
            <a:r>
              <a:rPr lang="es-EC" sz="2400" dirty="0" smtClean="0">
                <a:latin typeface="Georgia" pitchFamily="18" charset="0"/>
              </a:rPr>
              <a:t>Costa Rica</a:t>
            </a:r>
            <a:endParaRPr lang="es-EC" sz="2400" dirty="0"/>
          </a:p>
        </p:txBody>
      </p:sp>
      <p:sp>
        <p:nvSpPr>
          <p:cNvPr id="5" name="4 CuadroTexto"/>
          <p:cNvSpPr txBox="1"/>
          <p:nvPr/>
        </p:nvSpPr>
        <p:spPr>
          <a:xfrm>
            <a:off x="928662" y="2857496"/>
            <a:ext cx="8001056" cy="2554545"/>
          </a:xfrm>
          <a:prstGeom prst="rect">
            <a:avLst/>
          </a:prstGeom>
          <a:noFill/>
        </p:spPr>
        <p:txBody>
          <a:bodyPr wrap="square" rtlCol="0">
            <a:spAutoFit/>
          </a:bodyPr>
          <a:lstStyle/>
          <a:p>
            <a:pPr algn="just"/>
            <a:r>
              <a:rPr lang="es-EC" sz="2000" dirty="0" smtClean="0">
                <a:latin typeface="Georgia" pitchFamily="18" charset="0"/>
              </a:rPr>
              <a:t>Está intensificando sus plantaciones y obteniendo asistencia técnica de Taiwán a fin de lograr obtener la calidad de producto necesaria así como las técnicas productivas para todos los productores.</a:t>
            </a:r>
          </a:p>
          <a:p>
            <a:pPr algn="just"/>
            <a:endParaRPr lang="es-EC" sz="2000" dirty="0" smtClean="0">
              <a:latin typeface="Georgia" pitchFamily="18" charset="0"/>
            </a:endParaRPr>
          </a:p>
          <a:p>
            <a:pPr algn="just"/>
            <a:r>
              <a:rPr lang="es-EC" sz="2000" dirty="0" smtClean="0">
                <a:latin typeface="Georgia" pitchFamily="18" charset="0"/>
              </a:rPr>
              <a:t> Los países centroamericanos han apostado al mercado de Estados Unidos porque existe una demanda insatisfecha a un menor costo de exportación, sin embargo Costa Rica ya ha iniciado sus primeros pasos para incursionar en el mercado Europeo (Holanda)</a:t>
            </a:r>
            <a:endParaRPr lang="es-EC" dirty="0" smtClean="0"/>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928662" y="357166"/>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Georgia" pitchFamily="18" charset="0"/>
              </a:rPr>
              <a:t>PRINCIPALES IMPORTADORES</a:t>
            </a:r>
            <a:endParaRPr lang="en-GB" altLang="ja-JP" sz="2400" b="1" dirty="0">
              <a:latin typeface="Georgia" pitchFamily="18" charset="0"/>
            </a:endParaRPr>
          </a:p>
        </p:txBody>
      </p:sp>
      <p:sp>
        <p:nvSpPr>
          <p:cNvPr id="3" name="2 Rectángulo"/>
          <p:cNvSpPr/>
          <p:nvPr/>
        </p:nvSpPr>
        <p:spPr>
          <a:xfrm>
            <a:off x="1142976" y="1285860"/>
            <a:ext cx="7215238" cy="1631216"/>
          </a:xfrm>
          <a:prstGeom prst="rect">
            <a:avLst/>
          </a:prstGeom>
        </p:spPr>
        <p:txBody>
          <a:bodyPr wrap="square">
            <a:spAutoFit/>
          </a:bodyPr>
          <a:lstStyle/>
          <a:p>
            <a:pPr algn="just"/>
            <a:r>
              <a:rPr lang="es-EC" sz="2000" dirty="0" smtClean="0">
                <a:latin typeface="Georgia" pitchFamily="18" charset="0"/>
              </a:rPr>
              <a:t>Los mayores países importadores del rambután en la unión europea son Alemania, Holanda, Francia, España, Austria, Bélgica, Dinamarca, Finlandia, Francia, Reino Unido, Suecia, Suiza</a:t>
            </a:r>
            <a:r>
              <a:rPr lang="es-EC" sz="2000" baseline="30000" dirty="0" smtClean="0">
                <a:latin typeface="Georgia" pitchFamily="18" charset="0"/>
              </a:rPr>
              <a:t> </a:t>
            </a:r>
            <a:r>
              <a:rPr lang="es-EC" sz="2000" dirty="0" smtClean="0">
                <a:latin typeface="Georgia" pitchFamily="18" charset="0"/>
              </a:rPr>
              <a:t>en orden de importancia de acuerdo al valor de sus importaciones.</a:t>
            </a:r>
            <a:endParaRPr lang="es-EC" sz="2000" dirty="0">
              <a:latin typeface="Georgia" pitchFamily="18" charset="0"/>
            </a:endParaRPr>
          </a:p>
        </p:txBody>
      </p:sp>
      <p:graphicFrame>
        <p:nvGraphicFramePr>
          <p:cNvPr id="5" name="3 Gráfico"/>
          <p:cNvGraphicFramePr/>
          <p:nvPr/>
        </p:nvGraphicFramePr>
        <p:xfrm>
          <a:off x="1357290" y="2928934"/>
          <a:ext cx="6572296" cy="39290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642910" y="1000108"/>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pPr>
            <a:r>
              <a:rPr lang="es-EC" sz="2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Georgia" pitchFamily="18" charset="0"/>
              </a:rPr>
              <a:t>PRECIOS REFERENCIALES DEL RAMBUTÁN EN EUROPA</a:t>
            </a:r>
            <a:endParaRPr lang="en-GB" altLang="ja-JP" sz="2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Georgia" pitchFamily="18" charset="0"/>
            </a:endParaRPr>
          </a:p>
        </p:txBody>
      </p:sp>
      <p:pic>
        <p:nvPicPr>
          <p:cNvPr id="8" name="7 Imagen"/>
          <p:cNvPicPr/>
          <p:nvPr/>
        </p:nvPicPr>
        <p:blipFill>
          <a:blip r:embed="rId2"/>
          <a:srcRect l="14035" t="28652" r="18597" b="19382"/>
          <a:stretch>
            <a:fillRect/>
          </a:stretch>
        </p:blipFill>
        <p:spPr bwMode="auto">
          <a:xfrm>
            <a:off x="1285852" y="2128837"/>
            <a:ext cx="6643734" cy="2600325"/>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45439" t="23876" r="12982" b="25843"/>
          <a:stretch>
            <a:fillRect/>
          </a:stretch>
        </p:blipFill>
        <p:spPr bwMode="auto">
          <a:xfrm>
            <a:off x="2357422" y="2000240"/>
            <a:ext cx="4786346" cy="3429024"/>
          </a:xfrm>
          <a:prstGeom prst="rect">
            <a:avLst/>
          </a:prstGeom>
          <a:noFill/>
          <a:ln w="9525">
            <a:noFill/>
            <a:miter lim="800000"/>
            <a:headEnd/>
            <a:tailEnd/>
          </a:ln>
        </p:spPr>
      </p:pic>
      <p:sp>
        <p:nvSpPr>
          <p:cNvPr id="3" name="2 Rectángulo"/>
          <p:cNvSpPr/>
          <p:nvPr/>
        </p:nvSpPr>
        <p:spPr>
          <a:xfrm>
            <a:off x="2071670" y="1000108"/>
            <a:ext cx="5143536" cy="707886"/>
          </a:xfrm>
          <a:prstGeom prst="rect">
            <a:avLst/>
          </a:prstGeom>
        </p:spPr>
        <p:txBody>
          <a:bodyPr wrap="square">
            <a:spAutoFit/>
          </a:bodyPr>
          <a:lstStyle/>
          <a:p>
            <a:pPr algn="ctr"/>
            <a:r>
              <a:rPr lang="es-EC" sz="2000" b="1" dirty="0" smtClean="0">
                <a:latin typeface="Georgia" pitchFamily="18" charset="0"/>
              </a:rPr>
              <a:t>Análisis de Precios del Rambután en Europa</a:t>
            </a:r>
            <a:endParaRPr lang="es-EC" sz="2000" b="1" dirty="0">
              <a:latin typeface="Georgia" pitchFamily="18" charset="0"/>
            </a:endParaRPr>
          </a:p>
        </p:txBody>
      </p:sp>
    </p:spTree>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14678" y="1857364"/>
            <a:ext cx="3500462" cy="369332"/>
          </a:xfrm>
          <a:prstGeom prst="rect">
            <a:avLst/>
          </a:prstGeom>
        </p:spPr>
        <p:txBody>
          <a:bodyPr wrap="square">
            <a:spAutoFit/>
          </a:bodyPr>
          <a:lstStyle/>
          <a:p>
            <a:r>
              <a:rPr lang="es-EC" b="1" dirty="0" smtClean="0"/>
              <a:t>Precio De Venta en Europa</a:t>
            </a:r>
            <a:endParaRPr lang="es-EC" dirty="0"/>
          </a:p>
        </p:txBody>
      </p:sp>
      <p:pic>
        <p:nvPicPr>
          <p:cNvPr id="3" name="2 Imagen"/>
          <p:cNvPicPr/>
          <p:nvPr/>
        </p:nvPicPr>
        <p:blipFill>
          <a:blip r:embed="rId2"/>
          <a:srcRect l="34211" t="32022" r="18947" b="42697"/>
          <a:stretch>
            <a:fillRect/>
          </a:stretch>
        </p:blipFill>
        <p:spPr bwMode="auto">
          <a:xfrm>
            <a:off x="2786050" y="2571744"/>
            <a:ext cx="3714776" cy="1571633"/>
          </a:xfrm>
          <a:prstGeom prst="rect">
            <a:avLst/>
          </a:prstGeom>
          <a:noFill/>
          <a:ln w="9525">
            <a:noFill/>
            <a:miter lim="800000"/>
            <a:headEnd/>
            <a:tailEnd/>
          </a:ln>
        </p:spPr>
      </p:pic>
      <p:sp>
        <p:nvSpPr>
          <p:cNvPr id="8" name="Rectangle 9"/>
          <p:cNvSpPr>
            <a:spLocks noChangeArrowheads="1"/>
          </p:cNvSpPr>
          <p:nvPr/>
        </p:nvSpPr>
        <p:spPr bwMode="auto">
          <a:xfrm>
            <a:off x="714348" y="571480"/>
            <a:ext cx="7530406"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914519">
              <a:spcBef>
                <a:spcPct val="50000"/>
              </a:spcBef>
            </a:pPr>
            <a:r>
              <a:rPr lang="en-GB" altLang="ja-JP" sz="2400" b="1" dirty="0" smtClean="0">
                <a:solidFill>
                  <a:schemeClr val="accent1">
                    <a:lumMod val="60000"/>
                    <a:lumOff val="40000"/>
                  </a:schemeClr>
                </a:solidFill>
                <a:latin typeface="Georgia" pitchFamily="18" charset="0"/>
                <a:cs typeface="Arial" pitchFamily="34" charset="0"/>
              </a:rPr>
              <a:t>ANALISIS DE PRECIOS DE EXPORTACION</a:t>
            </a:r>
            <a:endParaRPr lang="en-GB" altLang="ja-JP" sz="2400" b="1" dirty="0">
              <a:solidFill>
                <a:schemeClr val="accent1">
                  <a:lumMod val="60000"/>
                  <a:lumOff val="40000"/>
                </a:schemeClr>
              </a:solidFill>
              <a:latin typeface="Georgia" pitchFamily="18"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1. </a:t>
            </a:r>
            <a:r>
              <a:rPr lang="en-GB" altLang="ja-JP" b="1" dirty="0" smtClean="0">
                <a:latin typeface="Georgia" pitchFamily="18" charset="0"/>
              </a:rPr>
              <a:t>GENERALIDADES DEL PRODUCTO</a:t>
            </a:r>
            <a:endParaRPr lang="en-GB" altLang="ja-JP" b="1" dirty="0">
              <a:latin typeface="Georgia" pitchFamily="18" charset="0"/>
            </a:endParaRPr>
          </a:p>
        </p:txBody>
      </p:sp>
      <p:graphicFrame>
        <p:nvGraphicFramePr>
          <p:cNvPr id="3" name="3 Marcador de contenido"/>
          <p:cNvGraphicFramePr>
            <a:graphicFrameLocks/>
          </p:cNvGraphicFramePr>
          <p:nvPr/>
        </p:nvGraphicFramePr>
        <p:xfrm>
          <a:off x="1785918" y="1714488"/>
          <a:ext cx="622933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500034" y="785794"/>
            <a:ext cx="8229600" cy="582612"/>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1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rPr>
              <a:t>CLASIFICACIÓN BOTÁNICA DEL PRODUCTO.  </a:t>
            </a:r>
            <a:endParaRPr kumimoji="0" lang="es-EC" sz="41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571472" y="571480"/>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914519">
              <a:spcBef>
                <a:spcPct val="50000"/>
              </a:spcBef>
            </a:pPr>
            <a:r>
              <a:rPr lang="en-GB" altLang="ja-JP" sz="2400" b="1" dirty="0" smtClean="0">
                <a:solidFill>
                  <a:schemeClr val="accent1">
                    <a:lumMod val="60000"/>
                    <a:lumOff val="40000"/>
                  </a:schemeClr>
                </a:solidFill>
                <a:latin typeface="Georgia" pitchFamily="18" charset="0"/>
                <a:cs typeface="Arial" pitchFamily="34" charset="0"/>
              </a:rPr>
              <a:t>SISTEMA DE COMERCIALIZACION</a:t>
            </a:r>
            <a:endParaRPr lang="en-GB" altLang="ja-JP" sz="2400" b="1" dirty="0">
              <a:solidFill>
                <a:schemeClr val="accent1">
                  <a:lumMod val="60000"/>
                  <a:lumOff val="40000"/>
                </a:schemeClr>
              </a:solidFill>
              <a:latin typeface="Georgia" pitchFamily="18" charset="0"/>
              <a:cs typeface="Arial" pitchFamily="34" charset="0"/>
            </a:endParaRPr>
          </a:p>
        </p:txBody>
      </p:sp>
      <p:sp>
        <p:nvSpPr>
          <p:cNvPr id="4" name="3 CuadroTexto"/>
          <p:cNvSpPr txBox="1"/>
          <p:nvPr/>
        </p:nvSpPr>
        <p:spPr>
          <a:xfrm>
            <a:off x="1142976" y="2214554"/>
            <a:ext cx="7072362" cy="2215991"/>
          </a:xfrm>
          <a:prstGeom prst="rect">
            <a:avLst/>
          </a:prstGeom>
          <a:noFill/>
        </p:spPr>
        <p:txBody>
          <a:bodyPr wrap="square" rtlCol="0">
            <a:spAutoFit/>
          </a:bodyPr>
          <a:lstStyle/>
          <a:p>
            <a:pPr algn="just"/>
            <a:r>
              <a:rPr lang="es-ES" sz="2400" dirty="0" smtClean="0">
                <a:latin typeface="Georgia" pitchFamily="18" charset="0"/>
              </a:rPr>
              <a:t>El tipo de comercialización que se llevara a cabo es una comercialización directa con la empresa Importadora BLASCO ALROPRIM-Francia que es una empresa dedicada a la importación de frutas exóticas.</a:t>
            </a:r>
            <a:endParaRPr lang="es-EC" sz="2400" dirty="0" smtClean="0">
              <a:latin typeface="Georgia" pitchFamily="18" charset="0"/>
            </a:endParaRPr>
          </a:p>
          <a:p>
            <a:endParaRPr lang="es-EC" dirty="0"/>
          </a:p>
        </p:txBody>
      </p:sp>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214282" y="571480"/>
            <a:ext cx="8643998" cy="50006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914519">
              <a:spcBef>
                <a:spcPct val="50000"/>
              </a:spcBef>
            </a:pPr>
            <a:r>
              <a:rPr lang="es-EC" sz="2200" b="1" dirty="0" smtClean="0">
                <a:solidFill>
                  <a:schemeClr val="accent1">
                    <a:lumMod val="60000"/>
                    <a:lumOff val="40000"/>
                  </a:schemeClr>
                </a:solidFill>
                <a:latin typeface="Georgia" pitchFamily="18" charset="0"/>
              </a:rPr>
              <a:t>REQUISITOS PARA LA EXPORTACIÓN DEL RAMBUTÁN</a:t>
            </a:r>
            <a:endParaRPr lang="en-GB" altLang="ja-JP" sz="2200" b="1" dirty="0">
              <a:solidFill>
                <a:schemeClr val="accent1">
                  <a:lumMod val="60000"/>
                  <a:lumOff val="40000"/>
                </a:schemeClr>
              </a:solidFill>
              <a:latin typeface="Georgia" pitchFamily="18" charset="0"/>
              <a:cs typeface="Arial" pitchFamily="34" charset="0"/>
            </a:endParaRPr>
          </a:p>
        </p:txBody>
      </p:sp>
      <p:sp>
        <p:nvSpPr>
          <p:cNvPr id="69634" name="Rectangle 2"/>
          <p:cNvSpPr>
            <a:spLocks noChangeArrowheads="1"/>
          </p:cNvSpPr>
          <p:nvPr/>
        </p:nvSpPr>
        <p:spPr bwMode="auto">
          <a:xfrm>
            <a:off x="785786" y="2143116"/>
            <a:ext cx="778674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effectLst/>
                <a:latin typeface="Georgia" pitchFamily="18" charset="0"/>
                <a:ea typeface="Calibri" pitchFamily="34" charset="0"/>
                <a:cs typeface="Arial" pitchFamily="34" charset="0"/>
              </a:rPr>
              <a:t>Para el proceso de exportación del Rambután se deben tener en cuenta lo siguientes: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effectLst/>
              <a:latin typeface="Georgia"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ES" sz="2000" b="0" i="0" u="none" strike="noStrike" cap="none" normalizeH="0" baseline="0" dirty="0" smtClean="0">
                <a:ln>
                  <a:noFill/>
                </a:ln>
                <a:effectLst/>
                <a:latin typeface="Georgia" pitchFamily="18" charset="0"/>
                <a:ea typeface="Times New Roman" pitchFamily="18" charset="0"/>
                <a:cs typeface="Arial" pitchFamily="34" charset="0"/>
              </a:rPr>
              <a:t>Normas </a:t>
            </a:r>
            <a:r>
              <a:rPr kumimoji="0" lang="es-ES" sz="2000" b="0" i="0" u="none" strike="noStrike" cap="none" normalizeH="0" baseline="0" dirty="0" err="1" smtClean="0">
                <a:ln>
                  <a:noFill/>
                </a:ln>
                <a:effectLst/>
                <a:latin typeface="Georgia" pitchFamily="18" charset="0"/>
                <a:ea typeface="Times New Roman" pitchFamily="18" charset="0"/>
                <a:cs typeface="Arial" pitchFamily="34" charset="0"/>
              </a:rPr>
              <a:t>codex</a:t>
            </a:r>
            <a:r>
              <a:rPr kumimoji="0" lang="es-ES" sz="2000" b="0" i="0" u="none" strike="noStrike" cap="none" normalizeH="0" baseline="0" dirty="0" smtClean="0">
                <a:ln>
                  <a:noFill/>
                </a:ln>
                <a:effectLst/>
                <a:latin typeface="Georgia" pitchFamily="18" charset="0"/>
                <a:ea typeface="Times New Roman" pitchFamily="18" charset="0"/>
                <a:cs typeface="Arial" pitchFamily="34" charset="0"/>
              </a:rPr>
              <a:t> </a:t>
            </a:r>
            <a:r>
              <a:rPr kumimoji="0" lang="es-ES" sz="2000" b="0" i="0" u="none" strike="noStrike" cap="none" normalizeH="0" baseline="0" dirty="0" err="1" smtClean="0">
                <a:ln>
                  <a:noFill/>
                </a:ln>
                <a:effectLst/>
                <a:latin typeface="Georgia" pitchFamily="18" charset="0"/>
                <a:ea typeface="Times New Roman" pitchFamily="18" charset="0"/>
                <a:cs typeface="Arial" pitchFamily="34" charset="0"/>
              </a:rPr>
              <a:t>stan</a:t>
            </a:r>
            <a:r>
              <a:rPr kumimoji="0" lang="es-ES" sz="2000" b="0" i="0" u="none" strike="noStrike" cap="none" normalizeH="0" baseline="0" dirty="0" smtClean="0">
                <a:ln>
                  <a:noFill/>
                </a:ln>
                <a:effectLst/>
                <a:latin typeface="Georgia" pitchFamily="18" charset="0"/>
                <a:ea typeface="Times New Roman" pitchFamily="18" charset="0"/>
                <a:cs typeface="Arial" pitchFamily="34" charset="0"/>
              </a:rPr>
              <a:t> 246-2005</a:t>
            </a:r>
            <a:endParaRPr kumimoji="0" lang="es-EC" sz="2000" b="0" i="0" u="none" strike="noStrike" cap="none" normalizeH="0" baseline="0" dirty="0" smtClean="0">
              <a:ln>
                <a:noFill/>
              </a:ln>
              <a:effectLst/>
              <a:latin typeface="Georgia"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ES" sz="2000" b="0" i="0" u="none" strike="noStrike" cap="none" normalizeH="0" baseline="0" dirty="0" smtClean="0">
                <a:ln>
                  <a:noFill/>
                </a:ln>
                <a:effectLst/>
                <a:latin typeface="Georgia" pitchFamily="18" charset="0"/>
                <a:ea typeface="Times New Roman" pitchFamily="18" charset="0"/>
                <a:cs typeface="Arial" pitchFamily="34" charset="0"/>
              </a:rPr>
              <a:t>Aranceles</a:t>
            </a:r>
            <a:endParaRPr kumimoji="0" lang="es-EC" sz="2000" b="0" i="0" u="none" strike="noStrike" cap="none" normalizeH="0" baseline="0" dirty="0" smtClean="0">
              <a:ln>
                <a:noFill/>
              </a:ln>
              <a:effectLst/>
              <a:latin typeface="Georgia"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ES" sz="2000" b="0" i="0" u="none" strike="noStrike" cap="none" normalizeH="0" baseline="0" dirty="0" smtClean="0">
                <a:ln>
                  <a:noFill/>
                </a:ln>
                <a:effectLst/>
                <a:latin typeface="Georgia" pitchFamily="18" charset="0"/>
                <a:ea typeface="Times New Roman" pitchFamily="18" charset="0"/>
                <a:cs typeface="Arial" pitchFamily="34" charset="0"/>
              </a:rPr>
              <a:t>Logística.</a:t>
            </a:r>
            <a:endParaRPr kumimoji="0" lang="es-EC" sz="2000" b="0" i="0" u="none" strike="noStrike" cap="none" normalizeH="0" baseline="0" dirty="0" smtClean="0">
              <a:ln>
                <a:noFill/>
              </a:ln>
              <a:effectLst/>
              <a:latin typeface="Georgia"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ES" sz="2000" b="0" i="0" u="none" strike="noStrike" cap="none" normalizeH="0" baseline="0" dirty="0" smtClean="0">
                <a:ln>
                  <a:noFill/>
                </a:ln>
                <a:effectLst/>
                <a:latin typeface="Georgia" pitchFamily="18" charset="0"/>
                <a:ea typeface="Times New Roman" pitchFamily="18" charset="0"/>
                <a:cs typeface="Arial" pitchFamily="34" charset="0"/>
              </a:rPr>
              <a:t>Especiales</a:t>
            </a:r>
            <a:endParaRPr kumimoji="0" lang="es-EC" sz="2000" b="0" i="0" u="none" strike="noStrike" cap="none" normalizeH="0" baseline="0" dirty="0" smtClean="0">
              <a:ln>
                <a:noFill/>
              </a:ln>
              <a:effectLst/>
              <a:latin typeface="Georgia"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ES" sz="2000" b="0" i="0" u="none" strike="noStrike" cap="none" normalizeH="0" baseline="0" dirty="0" smtClean="0">
                <a:ln>
                  <a:noFill/>
                </a:ln>
                <a:effectLst/>
                <a:latin typeface="Georgia" pitchFamily="18" charset="0"/>
                <a:ea typeface="Times New Roman" pitchFamily="18" charset="0"/>
                <a:cs typeface="Arial" pitchFamily="34" charset="0"/>
              </a:rPr>
              <a:t>Requerimientos Ambientales</a:t>
            </a:r>
          </a:p>
          <a:p>
            <a:pPr marL="457200" marR="0" lvl="1" indent="0" algn="just" defTabSz="914400" rtl="0" eaLnBrk="0" fontAlgn="base" latinLnBrk="0" hangingPunct="0">
              <a:lnSpc>
                <a:spcPct val="100000"/>
              </a:lnSpc>
              <a:spcBef>
                <a:spcPct val="0"/>
              </a:spcBef>
              <a:spcAft>
                <a:spcPct val="0"/>
              </a:spcAft>
              <a:buClrTx/>
              <a:buSzTx/>
              <a:tabLst/>
            </a:pPr>
            <a:endParaRPr lang="es-ES" sz="2000" dirty="0" smtClean="0">
              <a:latin typeface="Georgia"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pPr>
            <a:endParaRPr lang="es-ES" sz="2000" dirty="0" smtClean="0">
              <a:latin typeface="Georgia"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pPr>
            <a:endParaRPr lang="es-ES" sz="2000" dirty="0" smtClean="0">
              <a:latin typeface="Georgia" pitchFamily="18"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1714480" y="1571612"/>
            <a:ext cx="6143668" cy="4500594"/>
          </a:xfrm>
          <a:prstGeom prst="rect">
            <a:avLst/>
          </a:prstGeom>
          <a:noFill/>
          <a:ln w="9525">
            <a:noFill/>
            <a:miter lim="800000"/>
            <a:headEnd/>
            <a:tailEnd/>
          </a:ln>
        </p:spPr>
      </p:pic>
      <p:sp>
        <p:nvSpPr>
          <p:cNvPr id="4" name="Rectangle 9"/>
          <p:cNvSpPr>
            <a:spLocks noChangeArrowheads="1"/>
          </p:cNvSpPr>
          <p:nvPr/>
        </p:nvSpPr>
        <p:spPr bwMode="auto">
          <a:xfrm>
            <a:off x="500034" y="428604"/>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s-EC" sz="2400" dirty="0" smtClean="0">
                <a:solidFill>
                  <a:schemeClr val="accent1">
                    <a:lumMod val="60000"/>
                    <a:lumOff val="40000"/>
                  </a:schemeClr>
                </a:solidFill>
              </a:rPr>
              <a:t>PROCESO DE EXPORTACIÓN</a:t>
            </a:r>
            <a:endParaRPr lang="es-EC" sz="2400" dirty="0">
              <a:solidFill>
                <a:schemeClr val="accent1">
                  <a:lumMod val="60000"/>
                  <a:lumOff val="40000"/>
                </a:schemeClr>
              </a:solidFill>
            </a:endParaRPr>
          </a:p>
        </p:txBody>
      </p:sp>
    </p:spTree>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500034" y="428604"/>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endParaRPr lang="es-ES" sz="2400" b="1" dirty="0" smtClean="0"/>
          </a:p>
          <a:p>
            <a:pPr algn="ctr"/>
            <a:r>
              <a:rPr lang="es-ES" sz="2400" b="1" dirty="0" smtClean="0">
                <a:solidFill>
                  <a:schemeClr val="accent1">
                    <a:lumMod val="60000"/>
                    <a:lumOff val="40000"/>
                  </a:schemeClr>
                </a:solidFill>
              </a:rPr>
              <a:t>Análisis Logística Y Transporte A Europa</a:t>
            </a:r>
            <a:endParaRPr lang="es-EC" sz="2400" dirty="0" smtClean="0">
              <a:solidFill>
                <a:schemeClr val="accent1">
                  <a:lumMod val="60000"/>
                  <a:lumOff val="40000"/>
                </a:schemeClr>
              </a:solidFill>
            </a:endParaRPr>
          </a:p>
          <a:p>
            <a:pPr algn="ctr"/>
            <a:endParaRPr lang="es-EC" sz="2400" dirty="0"/>
          </a:p>
        </p:txBody>
      </p:sp>
      <p:pic>
        <p:nvPicPr>
          <p:cNvPr id="3" name="2 Imagen"/>
          <p:cNvPicPr/>
          <p:nvPr/>
        </p:nvPicPr>
        <p:blipFill>
          <a:blip r:embed="rId2"/>
          <a:srcRect l="11053" t="50000" r="19824" b="12921"/>
          <a:stretch>
            <a:fillRect/>
          </a:stretch>
        </p:blipFill>
        <p:spPr bwMode="auto">
          <a:xfrm>
            <a:off x="1071538" y="1643050"/>
            <a:ext cx="7000924" cy="3500461"/>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71470" y="642918"/>
            <a:ext cx="9258300" cy="482600"/>
          </a:xfrm>
          <a:prstGeom prst="rect">
            <a:avLst/>
          </a:prstGeom>
        </p:spPr>
        <p:txBody>
          <a:bodyPr>
            <a:normAutofit/>
          </a:bodyPr>
          <a:lstStyle>
            <a:extLst/>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s-EC"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CuadroTexto"/>
          <p:cNvSpPr txBox="1"/>
          <p:nvPr/>
        </p:nvSpPr>
        <p:spPr>
          <a:xfrm>
            <a:off x="714348" y="1571612"/>
            <a:ext cx="7458075" cy="932121"/>
          </a:xfrm>
          <a:prstGeom prst="rect">
            <a:avLst/>
          </a:prstGeom>
          <a:noFill/>
        </p:spPr>
        <p:txBody>
          <a:bodyPr wrap="square" lIns="100145" tIns="50073" rIns="100145" bIns="50073" rtlCol="0">
            <a:spAutoFit/>
          </a:bodyPr>
          <a:lstStyle/>
          <a:p>
            <a:pPr algn="just"/>
            <a:r>
              <a:rPr lang="es-EC" dirty="0" smtClean="0">
                <a:latin typeface="Georgia" pitchFamily="18" charset="0"/>
              </a:rPr>
              <a:t>Para lograr  instalar las maquinarias necesarias , los equipos , y el personal para utilizarlas necesitamos un análisis de inversión para no desperdiciar nuestros recurso.</a:t>
            </a:r>
            <a:endParaRPr lang="es-EC" dirty="0">
              <a:latin typeface="Georgia" pitchFamily="18" charset="0"/>
            </a:endParaRPr>
          </a:p>
        </p:txBody>
      </p:sp>
      <p:graphicFrame>
        <p:nvGraphicFramePr>
          <p:cNvPr id="4" name="2 Gráfico"/>
          <p:cNvGraphicFramePr/>
          <p:nvPr/>
        </p:nvGraphicFramePr>
        <p:xfrm>
          <a:off x="1857356" y="2786058"/>
          <a:ext cx="6086475" cy="3317652"/>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5072066" y="4202676"/>
            <a:ext cx="2071702" cy="369332"/>
          </a:xfrm>
          <a:prstGeom prst="rect">
            <a:avLst/>
          </a:prstGeom>
          <a:noFill/>
        </p:spPr>
        <p:txBody>
          <a:bodyPr wrap="square" rtlCol="0">
            <a:spAutoFit/>
          </a:bodyPr>
          <a:lstStyle/>
          <a:p>
            <a:r>
              <a:rPr lang="es-EC" dirty="0" smtClean="0"/>
              <a:t>50% PRESTAMO</a:t>
            </a:r>
            <a:endParaRPr lang="es-EC" dirty="0"/>
          </a:p>
        </p:txBody>
      </p:sp>
      <p:sp>
        <p:nvSpPr>
          <p:cNvPr id="7" name="6 CuadroTexto"/>
          <p:cNvSpPr txBox="1"/>
          <p:nvPr/>
        </p:nvSpPr>
        <p:spPr>
          <a:xfrm>
            <a:off x="3428992" y="4131238"/>
            <a:ext cx="1214446" cy="369332"/>
          </a:xfrm>
          <a:prstGeom prst="rect">
            <a:avLst/>
          </a:prstGeom>
          <a:noFill/>
        </p:spPr>
        <p:txBody>
          <a:bodyPr wrap="square" rtlCol="0">
            <a:spAutoFit/>
          </a:bodyPr>
          <a:lstStyle/>
          <a:p>
            <a:r>
              <a:rPr lang="es-EC" dirty="0" smtClean="0"/>
              <a:t>50% K</a:t>
            </a:r>
            <a:endParaRPr lang="es-EC" dirty="0"/>
          </a:p>
        </p:txBody>
      </p:sp>
      <p:sp>
        <p:nvSpPr>
          <p:cNvPr id="8" name="Rectangle 9"/>
          <p:cNvSpPr>
            <a:spLocks noChangeArrowheads="1"/>
          </p:cNvSpPr>
          <p:nvPr/>
        </p:nvSpPr>
        <p:spPr bwMode="auto">
          <a:xfrm>
            <a:off x="714348" y="785794"/>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548640" lvl="0" indent="-411480" algn="ctr">
              <a:spcBef>
                <a:spcPct val="20000"/>
              </a:spcBef>
              <a:buClr>
                <a:schemeClr val="tx1">
                  <a:shade val="95000"/>
                </a:schemeClr>
              </a:buClr>
              <a:buSzPct val="65000"/>
              <a:defRPr/>
            </a:pPr>
            <a:r>
              <a:rPr lang="es-EC" sz="2400" dirty="0" smtClean="0">
                <a:solidFill>
                  <a:schemeClr val="tx1"/>
                </a:solidFill>
                <a:latin typeface="Georgia" pitchFamily="18" charset="0"/>
              </a:rPr>
              <a:t>INVERSION INICIAL Y FINANCIAMIENTO</a:t>
            </a:r>
          </a:p>
        </p:txBody>
      </p:sp>
      <p:sp>
        <p:nvSpPr>
          <p:cNvPr id="9" name="Rectangle 9"/>
          <p:cNvSpPr>
            <a:spLocks noChangeArrowheads="1"/>
          </p:cNvSpPr>
          <p:nvPr/>
        </p:nvSpPr>
        <p:spPr bwMode="auto">
          <a:xfrm>
            <a:off x="-32" y="-24"/>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4. </a:t>
            </a:r>
            <a:r>
              <a:rPr lang="es-EC" altLang="ja-JP" sz="2400" b="1" dirty="0" smtClean="0"/>
              <a:t>ANÁLISIS</a:t>
            </a:r>
            <a:r>
              <a:rPr lang="en-GB" altLang="ja-JP" sz="2400" b="1" dirty="0" smtClean="0"/>
              <a:t> </a:t>
            </a:r>
            <a:r>
              <a:rPr lang="es-EC" altLang="ja-JP" sz="2400" b="1" dirty="0" smtClean="0"/>
              <a:t>FINANCIERO</a:t>
            </a:r>
            <a:endParaRPr lang="es-EC" altLang="ja-JP" sz="2400" b="1" dirty="0"/>
          </a:p>
        </p:txBody>
      </p:sp>
    </p:spTree>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rcRect l="51053" t="41292" r="22281" b="13483"/>
          <a:stretch>
            <a:fillRect/>
          </a:stretch>
        </p:blipFill>
        <p:spPr bwMode="auto">
          <a:xfrm>
            <a:off x="2857488" y="1000108"/>
            <a:ext cx="4643470" cy="5500726"/>
          </a:xfrm>
          <a:prstGeom prst="rect">
            <a:avLst/>
          </a:prstGeom>
          <a:noFill/>
          <a:ln w="9525">
            <a:noFill/>
            <a:miter lim="800000"/>
            <a:headEnd/>
            <a:tailEnd/>
          </a:ln>
        </p:spPr>
      </p:pic>
      <p:sp>
        <p:nvSpPr>
          <p:cNvPr id="4" name="Rectangle 9"/>
          <p:cNvSpPr>
            <a:spLocks noChangeArrowheads="1"/>
          </p:cNvSpPr>
          <p:nvPr/>
        </p:nvSpPr>
        <p:spPr bwMode="auto">
          <a:xfrm>
            <a:off x="-32" y="-24"/>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4. </a:t>
            </a:r>
            <a:r>
              <a:rPr lang="es-EC" altLang="ja-JP" sz="2400" b="1" dirty="0" smtClean="0"/>
              <a:t>ANÁLISIS</a:t>
            </a:r>
            <a:r>
              <a:rPr lang="en-GB" altLang="ja-JP" sz="2400" b="1" dirty="0" smtClean="0"/>
              <a:t> </a:t>
            </a:r>
            <a:r>
              <a:rPr lang="es-EC" altLang="ja-JP" sz="2400" b="1" dirty="0" smtClean="0"/>
              <a:t>FINANCIERO</a:t>
            </a:r>
            <a:endParaRPr lang="es-EC" altLang="ja-JP" sz="2400" b="1" dirty="0"/>
          </a:p>
        </p:txBody>
      </p:sp>
    </p:spTree>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2000232" y="928670"/>
            <a:ext cx="6500858" cy="482600"/>
          </a:xfrm>
          <a:prstGeom prst="rect">
            <a:avLst/>
          </a:prstGeom>
        </p:spPr>
        <p:txBody>
          <a:bodyPr>
            <a:normAutofit/>
          </a:bodyPr>
          <a:lstStyle>
            <a:extLst/>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s-EC" sz="2200" b="0" i="0" u="none" strike="noStrike" kern="1200" cap="none" spc="0" normalizeH="0" baseline="0" noProof="0" dirty="0" smtClean="0">
                <a:ln>
                  <a:noFill/>
                </a:ln>
                <a:solidFill>
                  <a:schemeClr val="tx1"/>
                </a:solidFill>
                <a:effectLst/>
                <a:uLnTx/>
                <a:uFillTx/>
                <a:latin typeface="Georgia" pitchFamily="18" charset="0"/>
              </a:rPr>
              <a:t> ANALISIS DE PRODUCCION </a:t>
            </a:r>
          </a:p>
        </p:txBody>
      </p:sp>
      <p:pic>
        <p:nvPicPr>
          <p:cNvPr id="4" name="3 Imagen"/>
          <p:cNvPicPr/>
          <p:nvPr/>
        </p:nvPicPr>
        <p:blipFill>
          <a:blip r:embed="rId2" cstate="print"/>
          <a:srcRect l="9474" t="33146" r="50702" b="10674"/>
          <a:stretch>
            <a:fillRect/>
          </a:stretch>
        </p:blipFill>
        <p:spPr bwMode="auto">
          <a:xfrm>
            <a:off x="1428728" y="1785926"/>
            <a:ext cx="6357982" cy="4000528"/>
          </a:xfrm>
          <a:prstGeom prst="rect">
            <a:avLst/>
          </a:prstGeom>
          <a:noFill/>
          <a:ln w="9525">
            <a:noFill/>
            <a:miter lim="800000"/>
            <a:headEnd/>
            <a:tailEnd/>
          </a:ln>
        </p:spPr>
      </p:pic>
      <p:sp>
        <p:nvSpPr>
          <p:cNvPr id="5" name="Rectangle 9"/>
          <p:cNvSpPr>
            <a:spLocks noChangeArrowheads="1"/>
          </p:cNvSpPr>
          <p:nvPr/>
        </p:nvSpPr>
        <p:spPr bwMode="auto">
          <a:xfrm>
            <a:off x="-32" y="-24"/>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4. </a:t>
            </a:r>
            <a:r>
              <a:rPr lang="es-EC" altLang="ja-JP" sz="2400" b="1" dirty="0" smtClean="0"/>
              <a:t>ANÁLISIS</a:t>
            </a:r>
            <a:r>
              <a:rPr lang="en-GB" altLang="ja-JP" sz="2400" b="1" dirty="0" smtClean="0"/>
              <a:t> </a:t>
            </a:r>
            <a:r>
              <a:rPr lang="es-EC" altLang="ja-JP" sz="2400" b="1" dirty="0" smtClean="0"/>
              <a:t>FINANCIERO</a:t>
            </a:r>
            <a:endParaRPr lang="es-EC" altLang="ja-JP" sz="2400" b="1" dirty="0"/>
          </a:p>
        </p:txBody>
      </p:sp>
    </p:spTree>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500034" y="3000372"/>
            <a:ext cx="8143875" cy="563033"/>
          </a:xfrm>
          <a:prstGeom prst="rect">
            <a:avLst/>
          </a:prstGeom>
        </p:spPr>
        <p:txBody>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Georgia" pitchFamily="18" charset="0"/>
                <a:ea typeface="+mj-ea"/>
                <a:cs typeface="+mj-cs"/>
              </a:rPr>
              <a:t>F L U J O   D E   C A J A  </a:t>
            </a:r>
            <a:endParaRPr kumimoji="0" lang="pt-BR" sz="41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Georgia" pitchFamily="18" charset="0"/>
              <a:ea typeface="+mj-ea"/>
              <a:cs typeface="+mj-cs"/>
            </a:endParaRPr>
          </a:p>
        </p:txBody>
      </p:sp>
    </p:spTree>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srcRect b="9046"/>
          <a:stretch>
            <a:fillRect/>
          </a:stretch>
        </p:blipFill>
        <p:spPr bwMode="auto">
          <a:xfrm>
            <a:off x="1714480" y="214290"/>
            <a:ext cx="5772150" cy="642942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500034" y="428604"/>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lvl="1" algn="ctr"/>
            <a:endParaRPr lang="es-EC" b="1" dirty="0" smtClean="0"/>
          </a:p>
          <a:p>
            <a:pPr marL="0" lvl="1" algn="ctr"/>
            <a:r>
              <a:rPr lang="es-EC" sz="2000" b="1" dirty="0" smtClean="0">
                <a:latin typeface="Georgia" pitchFamily="18" charset="0"/>
              </a:rPr>
              <a:t>EVALUACIÓN FINANCIERA</a:t>
            </a:r>
          </a:p>
          <a:p>
            <a:pPr algn="ctr"/>
            <a:endParaRPr lang="es-EC" sz="2400" dirty="0"/>
          </a:p>
        </p:txBody>
      </p:sp>
      <p:sp>
        <p:nvSpPr>
          <p:cNvPr id="70658" name="Rectangle 2"/>
          <p:cNvSpPr>
            <a:spLocks noChangeArrowheads="1"/>
          </p:cNvSpPr>
          <p:nvPr/>
        </p:nvSpPr>
        <p:spPr bwMode="auto">
          <a:xfrm>
            <a:off x="2357422" y="3714752"/>
            <a:ext cx="492922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b="1" dirty="0" smtClean="0">
                <a:latin typeface="Georgia" pitchFamily="18" charset="0"/>
                <a:ea typeface="Calibri" pitchFamily="34" charset="0"/>
                <a:cs typeface="Arial" pitchFamily="34" charset="0"/>
              </a:rPr>
              <a:t>TMAR</a:t>
            </a:r>
            <a:endParaRPr lang="es-ES" dirty="0" smtClean="0">
              <a:latin typeface="Georgia" pitchFamily="18" charset="0"/>
              <a:cs typeface="Arial" pitchFamily="34" charset="0"/>
            </a:endParaRPr>
          </a:p>
          <a:p>
            <a:pPr algn="just" fontAlgn="base">
              <a:spcBef>
                <a:spcPct val="0"/>
              </a:spcBef>
              <a:spcAft>
                <a:spcPct val="0"/>
              </a:spcAft>
            </a:pPr>
            <a:endParaRPr kumimoji="0" lang="es-EC" b="0" i="0" u="none" strike="noStrike" cap="none" normalizeH="0" baseline="0" dirty="0" smtClean="0">
              <a:ln>
                <a:noFill/>
              </a:ln>
              <a:effectLst/>
              <a:latin typeface="Georg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err="1" smtClean="0">
                <a:ln>
                  <a:noFill/>
                </a:ln>
                <a:effectLst/>
                <a:latin typeface="Georgia" pitchFamily="18" charset="0"/>
                <a:ea typeface="Calibri" pitchFamily="34" charset="0"/>
                <a:cs typeface="Times New Roman" pitchFamily="18" charset="0"/>
              </a:rPr>
              <a:t>R</a:t>
            </a:r>
            <a:r>
              <a:rPr kumimoji="0" lang="es-EC" b="0" i="0" u="none" strike="noStrike" cap="none" normalizeH="0" baseline="-30000" dirty="0" err="1" smtClean="0">
                <a:ln>
                  <a:noFill/>
                </a:ln>
                <a:effectLst/>
                <a:latin typeface="Georgia" pitchFamily="18" charset="0"/>
                <a:ea typeface="Calibri" pitchFamily="34" charset="0"/>
                <a:cs typeface="Times New Roman" pitchFamily="18" charset="0"/>
              </a:rPr>
              <a:t>i</a:t>
            </a:r>
            <a:r>
              <a:rPr kumimoji="0" lang="es-EC" b="0" i="0" u="none" strike="noStrike" cap="none" normalizeH="0" baseline="-30000" dirty="0" smtClean="0">
                <a:ln>
                  <a:noFill/>
                </a:ln>
                <a:effectLst/>
                <a:latin typeface="Georgia" pitchFamily="18" charset="0"/>
                <a:ea typeface="Calibri" pitchFamily="34" charset="0"/>
                <a:cs typeface="Times New Roman" pitchFamily="18" charset="0"/>
              </a:rPr>
              <a:t> </a:t>
            </a:r>
            <a:r>
              <a:rPr kumimoji="0" lang="es-EC" b="0" i="0" u="none" strike="noStrike" cap="none" normalizeH="0" baseline="0" dirty="0" smtClean="0">
                <a:ln>
                  <a:noFill/>
                </a:ln>
                <a:effectLst/>
                <a:latin typeface="Georgia" pitchFamily="18" charset="0"/>
                <a:ea typeface="Calibri" pitchFamily="34" charset="0"/>
                <a:cs typeface="Times New Roman" pitchFamily="18" charset="0"/>
              </a:rPr>
              <a:t>= </a:t>
            </a:r>
            <a:r>
              <a:rPr kumimoji="0" lang="es-EC" b="0" i="0" u="none" strike="noStrike" cap="none" normalizeH="0" baseline="0" dirty="0" err="1" smtClean="0">
                <a:ln>
                  <a:noFill/>
                </a:ln>
                <a:effectLst/>
                <a:latin typeface="Georgia" pitchFamily="18" charset="0"/>
                <a:ea typeface="Calibri" pitchFamily="34" charset="0"/>
                <a:cs typeface="Times New Roman" pitchFamily="18" charset="0"/>
              </a:rPr>
              <a:t>r</a:t>
            </a:r>
            <a:r>
              <a:rPr kumimoji="0" lang="es-EC" b="0" i="0" u="none" strike="noStrike" cap="none" normalizeH="0" baseline="-30000" dirty="0" err="1" smtClean="0">
                <a:ln>
                  <a:noFill/>
                </a:ln>
                <a:effectLst/>
                <a:latin typeface="Georgia" pitchFamily="18" charset="0"/>
                <a:ea typeface="Calibri" pitchFamily="34" charset="0"/>
                <a:cs typeface="Times New Roman" pitchFamily="18" charset="0"/>
              </a:rPr>
              <a:t>f</a:t>
            </a:r>
            <a:r>
              <a:rPr kumimoji="0" lang="es-EC" b="0" i="0" u="none" strike="noStrike" cap="none" normalizeH="0" baseline="-30000" dirty="0" smtClean="0">
                <a:ln>
                  <a:noFill/>
                </a:ln>
                <a:effectLst/>
                <a:latin typeface="Georgia" pitchFamily="18" charset="0"/>
                <a:ea typeface="Calibri" pitchFamily="34" charset="0"/>
                <a:cs typeface="Times New Roman" pitchFamily="18" charset="0"/>
              </a:rPr>
              <a:t> </a:t>
            </a:r>
            <a:r>
              <a:rPr kumimoji="0" lang="es-EC" b="0" i="0" u="none" strike="noStrike" cap="none" normalizeH="0" baseline="0" dirty="0" smtClean="0">
                <a:ln>
                  <a:noFill/>
                </a:ln>
                <a:effectLst/>
                <a:latin typeface="Georgia" pitchFamily="18" charset="0"/>
                <a:ea typeface="Calibri" pitchFamily="34" charset="0"/>
                <a:cs typeface="Times New Roman" pitchFamily="18" charset="0"/>
              </a:rPr>
              <a:t>+ B (</a:t>
            </a:r>
            <a:r>
              <a:rPr kumimoji="0" lang="es-EC" b="0" i="0" u="none" strike="noStrike" cap="none" normalizeH="0" baseline="0" dirty="0" err="1" smtClean="0">
                <a:ln>
                  <a:noFill/>
                </a:ln>
                <a:effectLst/>
                <a:latin typeface="Georgia" pitchFamily="18" charset="0"/>
                <a:ea typeface="Calibri" pitchFamily="34" charset="0"/>
                <a:cs typeface="Times New Roman" pitchFamily="18" charset="0"/>
              </a:rPr>
              <a:t>r</a:t>
            </a:r>
            <a:r>
              <a:rPr kumimoji="0" lang="es-EC" b="0" i="0" u="none" strike="noStrike" cap="none" normalizeH="0" baseline="-30000" dirty="0" err="1" smtClean="0">
                <a:ln>
                  <a:noFill/>
                </a:ln>
                <a:effectLst/>
                <a:latin typeface="Georgia" pitchFamily="18" charset="0"/>
                <a:ea typeface="Calibri" pitchFamily="34" charset="0"/>
                <a:cs typeface="Times New Roman" pitchFamily="18" charset="0"/>
              </a:rPr>
              <a:t>m</a:t>
            </a:r>
            <a:r>
              <a:rPr kumimoji="0" lang="es-EC" b="0" i="0" u="none" strike="noStrike" cap="none" normalizeH="0" baseline="0" dirty="0" err="1" smtClean="0">
                <a:ln>
                  <a:noFill/>
                </a:ln>
                <a:effectLst/>
                <a:latin typeface="Georgia" pitchFamily="18" charset="0"/>
                <a:ea typeface="Calibri" pitchFamily="34" charset="0"/>
                <a:cs typeface="Times New Roman" pitchFamily="18" charset="0"/>
              </a:rPr>
              <a:t>-r</a:t>
            </a:r>
            <a:r>
              <a:rPr kumimoji="0" lang="es-EC" b="0" i="0" u="none" strike="noStrike" cap="none" normalizeH="0" baseline="-30000" dirty="0" err="1" smtClean="0">
                <a:ln>
                  <a:noFill/>
                </a:ln>
                <a:effectLst/>
                <a:latin typeface="Georgia" pitchFamily="18" charset="0"/>
                <a:ea typeface="Calibri" pitchFamily="34" charset="0"/>
                <a:cs typeface="Times New Roman" pitchFamily="18" charset="0"/>
              </a:rPr>
              <a:t>f</a:t>
            </a:r>
            <a:r>
              <a:rPr kumimoji="0" lang="es-EC" b="0" i="0" u="none" strike="noStrike" cap="none" normalizeH="0" baseline="0" dirty="0" smtClean="0">
                <a:ln>
                  <a:noFill/>
                </a:ln>
                <a:effectLst/>
                <a:latin typeface="Georgia" pitchFamily="18" charset="0"/>
                <a:ea typeface="Calibri" pitchFamily="34" charset="0"/>
                <a:cs typeface="Times New Roman" pitchFamily="18" charset="0"/>
              </a:rPr>
              <a:t>) + Riesgo País </a:t>
            </a:r>
            <a:endParaRPr kumimoji="0" lang="es-EC" b="0" i="0" u="none" strike="noStrike" cap="none" normalizeH="0" baseline="0" dirty="0" smtClean="0">
              <a:ln>
                <a:noFill/>
              </a:ln>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err="1" smtClean="0">
                <a:ln>
                  <a:noFill/>
                </a:ln>
                <a:effectLst/>
                <a:latin typeface="Georgia" pitchFamily="18" charset="0"/>
                <a:ea typeface="Calibri" pitchFamily="34" charset="0"/>
                <a:cs typeface="Arial" pitchFamily="34" charset="0"/>
              </a:rPr>
              <a:t>R</a:t>
            </a:r>
            <a:r>
              <a:rPr kumimoji="0" lang="es-ES" b="0" i="0" u="none" strike="noStrike" cap="none" normalizeH="0" baseline="-30000" dirty="0" err="1" smtClean="0">
                <a:ln>
                  <a:noFill/>
                </a:ln>
                <a:effectLst/>
                <a:latin typeface="Georgia" pitchFamily="18" charset="0"/>
                <a:ea typeface="Calibri" pitchFamily="34" charset="0"/>
                <a:cs typeface="Arial" pitchFamily="34" charset="0"/>
              </a:rPr>
              <a:t>i</a:t>
            </a:r>
            <a:r>
              <a:rPr kumimoji="0" lang="es-ES" b="0" i="0" u="none" strike="noStrike" cap="none" normalizeH="0" baseline="-30000" dirty="0" smtClean="0">
                <a:ln>
                  <a:noFill/>
                </a:ln>
                <a:effectLst/>
                <a:latin typeface="Georgia" pitchFamily="18" charset="0"/>
                <a:ea typeface="Calibri" pitchFamily="34" charset="0"/>
                <a:cs typeface="Arial" pitchFamily="34" charset="0"/>
              </a:rPr>
              <a:t> </a:t>
            </a:r>
            <a:r>
              <a:rPr kumimoji="0" lang="es-ES" b="0" i="0" u="none" strike="noStrike" cap="none" normalizeH="0" baseline="0" dirty="0" smtClean="0">
                <a:ln>
                  <a:noFill/>
                </a:ln>
                <a:effectLst/>
                <a:latin typeface="Georgia" pitchFamily="18" charset="0"/>
                <a:ea typeface="Calibri" pitchFamily="34" charset="0"/>
                <a:cs typeface="Arial" pitchFamily="34" charset="0"/>
              </a:rPr>
              <a:t>= 0,037 + 1,09 (0,084 – 0,037) + 0,0818</a:t>
            </a:r>
            <a:endParaRPr kumimoji="0" lang="es-EC" b="0" i="0" u="none" strike="noStrike" cap="none" normalizeH="0" baseline="0" dirty="0" smtClean="0">
              <a:ln>
                <a:noFill/>
              </a:ln>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err="1" smtClean="0">
                <a:ln>
                  <a:noFill/>
                </a:ln>
                <a:effectLst/>
                <a:latin typeface="Georgia" pitchFamily="18" charset="0"/>
                <a:ea typeface="Calibri" pitchFamily="34" charset="0"/>
                <a:cs typeface="Arial" pitchFamily="34" charset="0"/>
              </a:rPr>
              <a:t>R</a:t>
            </a:r>
            <a:r>
              <a:rPr kumimoji="0" lang="es-ES" b="0" i="0" u="none" strike="noStrike" cap="none" normalizeH="0" baseline="-30000" dirty="0" err="1" smtClean="0">
                <a:ln>
                  <a:noFill/>
                </a:ln>
                <a:effectLst/>
                <a:latin typeface="Georgia" pitchFamily="18" charset="0"/>
                <a:ea typeface="Calibri" pitchFamily="34" charset="0"/>
                <a:cs typeface="Arial" pitchFamily="34" charset="0"/>
              </a:rPr>
              <a:t>i</a:t>
            </a:r>
            <a:r>
              <a:rPr kumimoji="0" lang="es-ES" b="0" i="0" u="none" strike="noStrike" cap="none" normalizeH="0" baseline="-30000" dirty="0" smtClean="0">
                <a:ln>
                  <a:noFill/>
                </a:ln>
                <a:effectLst/>
                <a:latin typeface="Georgia" pitchFamily="18" charset="0"/>
                <a:ea typeface="Calibri" pitchFamily="34" charset="0"/>
                <a:cs typeface="Arial" pitchFamily="34" charset="0"/>
              </a:rPr>
              <a:t> </a:t>
            </a:r>
            <a:r>
              <a:rPr kumimoji="0" lang="es-ES" b="0" i="0" u="none" strike="noStrike" cap="none" normalizeH="0" baseline="0" dirty="0" smtClean="0">
                <a:ln>
                  <a:noFill/>
                </a:ln>
                <a:effectLst/>
                <a:latin typeface="Georgia" pitchFamily="18" charset="0"/>
                <a:ea typeface="Calibri" pitchFamily="34" charset="0"/>
                <a:cs typeface="Arial" pitchFamily="34" charset="0"/>
              </a:rPr>
              <a:t>= 0.017</a:t>
            </a:r>
            <a:endParaRPr kumimoji="0" lang="es-EC" b="0" i="0" u="none" strike="noStrike" cap="none" normalizeH="0" baseline="0" dirty="0" smtClean="0">
              <a:ln>
                <a:noFill/>
              </a:ln>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err="1" smtClean="0">
                <a:ln>
                  <a:noFill/>
                </a:ln>
                <a:effectLst/>
                <a:latin typeface="Georgia" pitchFamily="18" charset="0"/>
                <a:ea typeface="Calibri" pitchFamily="34" charset="0"/>
                <a:cs typeface="Arial" pitchFamily="34" charset="0"/>
              </a:rPr>
              <a:t>R</a:t>
            </a:r>
            <a:r>
              <a:rPr kumimoji="0" lang="es-ES" b="0" i="0" u="none" strike="noStrike" cap="none" normalizeH="0" baseline="-30000" dirty="0" err="1" smtClean="0">
                <a:ln>
                  <a:noFill/>
                </a:ln>
                <a:effectLst/>
                <a:latin typeface="Georgia" pitchFamily="18" charset="0"/>
                <a:ea typeface="Calibri" pitchFamily="34" charset="0"/>
                <a:cs typeface="Arial" pitchFamily="34" charset="0"/>
              </a:rPr>
              <a:t>i</a:t>
            </a:r>
            <a:r>
              <a:rPr kumimoji="0" lang="es-ES" b="0" i="0" u="none" strike="noStrike" cap="none" normalizeH="0" baseline="-30000" dirty="0" smtClean="0">
                <a:ln>
                  <a:noFill/>
                </a:ln>
                <a:effectLst/>
                <a:latin typeface="Georgia" pitchFamily="18" charset="0"/>
                <a:ea typeface="Calibri" pitchFamily="34" charset="0"/>
                <a:cs typeface="Arial" pitchFamily="34" charset="0"/>
              </a:rPr>
              <a:t> </a:t>
            </a:r>
            <a:r>
              <a:rPr kumimoji="0" lang="es-ES" b="0" i="0" u="none" strike="noStrike" cap="none" normalizeH="0" baseline="0" dirty="0" smtClean="0">
                <a:ln>
                  <a:noFill/>
                </a:ln>
                <a:effectLst/>
                <a:latin typeface="Georgia" pitchFamily="18" charset="0"/>
                <a:ea typeface="Calibri" pitchFamily="34" charset="0"/>
                <a:cs typeface="Arial" pitchFamily="34" charset="0"/>
              </a:rPr>
              <a:t>= 17 % </a:t>
            </a:r>
            <a:endParaRPr kumimoji="0" lang="es-ES" b="0" i="0" u="none" strike="noStrike" cap="none" normalizeH="0" baseline="0" dirty="0" smtClean="0">
              <a:ln>
                <a:noFill/>
              </a:ln>
              <a:effectLst/>
              <a:latin typeface="Georgia" pitchFamily="18" charset="0"/>
              <a:cs typeface="Arial" pitchFamily="34" charset="0"/>
            </a:endParaRPr>
          </a:p>
        </p:txBody>
      </p:sp>
      <p:pic>
        <p:nvPicPr>
          <p:cNvPr id="5" name="4 Imagen"/>
          <p:cNvPicPr/>
          <p:nvPr/>
        </p:nvPicPr>
        <p:blipFill>
          <a:blip r:embed="rId2"/>
          <a:srcRect t="55604" r="55000" b="17241"/>
          <a:stretch>
            <a:fillRect/>
          </a:stretch>
        </p:blipFill>
        <p:spPr bwMode="auto">
          <a:xfrm>
            <a:off x="1785918" y="2143116"/>
            <a:ext cx="5357850" cy="1071570"/>
          </a:xfrm>
          <a:prstGeom prst="rect">
            <a:avLst/>
          </a:prstGeom>
          <a:noFill/>
        </p:spPr>
      </p:pic>
      <p:sp>
        <p:nvSpPr>
          <p:cNvPr id="7" name="6 Rectángulo"/>
          <p:cNvSpPr/>
          <p:nvPr/>
        </p:nvSpPr>
        <p:spPr>
          <a:xfrm>
            <a:off x="2000232" y="1285860"/>
            <a:ext cx="4483920" cy="400110"/>
          </a:xfrm>
          <a:prstGeom prst="rect">
            <a:avLst/>
          </a:prstGeom>
        </p:spPr>
        <p:txBody>
          <a:bodyPr wrap="none">
            <a:spAutoFit/>
          </a:bodyPr>
          <a:lstStyle/>
          <a:p>
            <a:pPr algn="ctr"/>
            <a:r>
              <a:rPr lang="es-EC" sz="2000" dirty="0" smtClean="0">
                <a:latin typeface="Georgia" pitchFamily="18" charset="0"/>
              </a:rPr>
              <a:t>Tasa Interna de Retorno (TIR)-TMAR</a:t>
            </a:r>
            <a:endParaRPr lang="es-EC" sz="2000" dirty="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58"/>
                                        </p:tgtEl>
                                        <p:attrNameLst>
                                          <p:attrName>style.visibility</p:attrName>
                                        </p:attrNameLst>
                                      </p:cBhvr>
                                      <p:to>
                                        <p:strVal val="visible"/>
                                      </p:to>
                                    </p:set>
                                    <p:animEffect transition="in" filter="blinds(horizontal)">
                                      <p:cBhvr>
                                        <p:cTn id="22" dur="1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65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85720" y="857232"/>
            <a:ext cx="8372476" cy="565113"/>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USOS DEL </a:t>
            </a:r>
            <a:r>
              <a:rPr kumimoji="0" lang="es-EC" sz="24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PRODUCTO</a:t>
            </a:r>
            <a:r>
              <a:rPr kumimoji="0" lang="en-US" sz="24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 Y </a:t>
            </a:r>
            <a:r>
              <a:rPr kumimoji="0" lang="es-EC" sz="24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DERIVADOS</a:t>
            </a:r>
            <a:br>
              <a:rPr kumimoji="0" lang="es-EC" sz="24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br>
            <a:endParaRPr kumimoji="0" lang="es-EC" sz="24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Georgia" pitchFamily="18" charset="0"/>
            </a:endParaRPr>
          </a:p>
        </p:txBody>
      </p:sp>
      <p:sp>
        <p:nvSpPr>
          <p:cNvPr id="3" name="2 Marcador de contenido"/>
          <p:cNvSpPr txBox="1">
            <a:spLocks/>
          </p:cNvSpPr>
          <p:nvPr/>
        </p:nvSpPr>
        <p:spPr>
          <a:xfrm>
            <a:off x="500034" y="1500174"/>
            <a:ext cx="8286808" cy="5048260"/>
          </a:xfrm>
          <a:prstGeom prst="rect">
            <a:avLst/>
          </a:prstGeom>
        </p:spPr>
        <p:txBody>
          <a:bodyPr>
            <a:noAutofit/>
          </a:bodyPr>
          <a:lstStyle/>
          <a:p>
            <a:pPr lvl="0" algn="just">
              <a:buFont typeface="Arial" pitchFamily="34" charset="0"/>
              <a:buChar char="•"/>
            </a:pPr>
            <a:r>
              <a:rPr lang="es-ES" dirty="0" smtClean="0"/>
              <a:t> </a:t>
            </a:r>
            <a:r>
              <a:rPr lang="es-ES" dirty="0" smtClean="0">
                <a:latin typeface="Georgia" pitchFamily="18" charset="0"/>
              </a:rPr>
              <a:t>Su contenido de fibra le confiere propiedades laxantes.</a:t>
            </a:r>
          </a:p>
          <a:p>
            <a:pPr lvl="0" algn="just"/>
            <a:endParaRPr lang="es-EC" dirty="0" smtClean="0">
              <a:latin typeface="Georgia" pitchFamily="18" charset="0"/>
            </a:endParaRPr>
          </a:p>
          <a:p>
            <a:pPr lvl="0" algn="just">
              <a:buFont typeface="Arial" pitchFamily="34" charset="0"/>
              <a:buChar char="•"/>
            </a:pPr>
            <a:r>
              <a:rPr lang="es-ES" dirty="0" smtClean="0">
                <a:latin typeface="Georgia" pitchFamily="18" charset="0"/>
              </a:rPr>
              <a:t> Debido a que la vitamina C aumenta la absorción del hierro de los alimentos, se aconseja en caso de anemia ferropénica, acompañando a los alimentos ricos en hierro o a los suplementos de este mineral ya que esto acelera la recuperación.</a:t>
            </a:r>
          </a:p>
          <a:p>
            <a:pPr lvl="0" algn="just"/>
            <a:endParaRPr lang="es-EC" dirty="0" smtClean="0">
              <a:latin typeface="Georgia" pitchFamily="18" charset="0"/>
            </a:endParaRPr>
          </a:p>
          <a:p>
            <a:pPr algn="just">
              <a:buFont typeface="Arial" pitchFamily="34" charset="0"/>
              <a:buChar char="•"/>
            </a:pPr>
            <a:r>
              <a:rPr lang="es-EC" dirty="0" smtClean="0">
                <a:latin typeface="Georgia" pitchFamily="18" charset="0"/>
              </a:rPr>
              <a:t> Aporta también en menos proporción otras vitaminas hidrosolubles del complejo B</a:t>
            </a:r>
            <a:r>
              <a:rPr lang="es-ES" dirty="0" smtClean="0">
                <a:latin typeface="Georgia" pitchFamily="18" charset="0"/>
              </a:rPr>
              <a:t>.</a:t>
            </a:r>
            <a:endParaRPr lang="es-EC" dirty="0" smtClean="0">
              <a:latin typeface="Georgia" pitchFamily="18" charset="0"/>
            </a:endParaRPr>
          </a:p>
          <a:p>
            <a:pPr lvl="0" algn="just"/>
            <a:endParaRPr lang="es-EC" dirty="0" smtClean="0">
              <a:latin typeface="Georgia" pitchFamily="18" charset="0"/>
            </a:endParaRPr>
          </a:p>
          <a:p>
            <a:pPr lvl="0" algn="just">
              <a:buFont typeface="Arial" pitchFamily="34" charset="0"/>
              <a:buChar char="•"/>
            </a:pPr>
            <a:r>
              <a:rPr lang="es-MX" dirty="0" smtClean="0">
                <a:latin typeface="Georgia" pitchFamily="18" charset="0"/>
              </a:rPr>
              <a:t> En Malasia la raíz se utiliza para bajar la fiebre.</a:t>
            </a:r>
          </a:p>
          <a:p>
            <a:pPr lvl="0" algn="just">
              <a:buFont typeface="Arial" pitchFamily="34" charset="0"/>
              <a:buChar char="•"/>
            </a:pPr>
            <a:endParaRPr lang="es-EC" dirty="0" smtClean="0">
              <a:latin typeface="Georgia" pitchFamily="18" charset="0"/>
            </a:endParaRPr>
          </a:p>
          <a:p>
            <a:pPr lvl="0" algn="just">
              <a:buFont typeface="Arial" pitchFamily="34" charset="0"/>
              <a:buChar char="•"/>
            </a:pPr>
            <a:r>
              <a:rPr lang="es-MX" dirty="0" smtClean="0">
                <a:latin typeface="Georgia" pitchFamily="18" charset="0"/>
              </a:rPr>
              <a:t> En otros Países, el tallo se utiliza para hacer jabones y velas.</a:t>
            </a:r>
          </a:p>
          <a:p>
            <a:pPr lvl="0" algn="just"/>
            <a:endParaRPr lang="es-EC" dirty="0" smtClean="0">
              <a:latin typeface="Georgia" pitchFamily="18" charset="0"/>
            </a:endParaRPr>
          </a:p>
          <a:p>
            <a:pPr lvl="0" algn="just">
              <a:buFont typeface="Arial" pitchFamily="34" charset="0"/>
              <a:buChar char="•"/>
            </a:pPr>
            <a:r>
              <a:rPr lang="es-MX" dirty="0" smtClean="0">
                <a:latin typeface="Georgia" pitchFamily="18" charset="0"/>
              </a:rPr>
              <a:t> Las hojas se utilizan para hacer té y calmar dolores de la garganta.</a:t>
            </a:r>
          </a:p>
          <a:p>
            <a:pPr lvl="0" algn="just"/>
            <a:endParaRPr lang="es-EC" dirty="0" smtClean="0">
              <a:latin typeface="Georgia" pitchFamily="18" charset="0"/>
            </a:endParaRPr>
          </a:p>
          <a:p>
            <a:pPr algn="just">
              <a:buFont typeface="Arial" pitchFamily="34" charset="0"/>
              <a:buChar char="•"/>
            </a:pPr>
            <a:r>
              <a:rPr lang="es-MX" dirty="0" smtClean="0">
                <a:latin typeface="Georgia" pitchFamily="18" charset="0"/>
              </a:rPr>
              <a:t> El fruto en sí, se puede utilizar para hacer mermeladas, dulces, prepararlo con   carnes blancas, hacer aguas frescas y jarabes</a:t>
            </a:r>
            <a:r>
              <a:rPr lang="es-EC" dirty="0" smtClean="0">
                <a:latin typeface="Georgia" pitchFamily="18" charset="0"/>
              </a:rPr>
              <a:t>.</a:t>
            </a:r>
            <a:r>
              <a:rPr kumimoji="1" lang="es-ES" sz="1800" b="0" i="0" u="none" strike="noStrike" kern="0" cap="none" spc="0" normalizeH="0" baseline="0" noProof="0" dirty="0" smtClean="0">
                <a:ln>
                  <a:noFill/>
                </a:ln>
                <a:solidFill>
                  <a:schemeClr val="tx1"/>
                </a:solidFill>
                <a:effectLst/>
                <a:uLnTx/>
                <a:uFillTx/>
                <a:latin typeface="Georgia" pitchFamily="18" charset="0"/>
              </a:rPr>
              <a:t>.</a:t>
            </a:r>
            <a:endParaRPr kumimoji="1" lang="es-EC" sz="1800" b="0" i="0" u="none" strike="noStrike" kern="0" cap="none" spc="0" normalizeH="0" baseline="0" noProof="0" dirty="0">
              <a:ln>
                <a:noFill/>
              </a:ln>
              <a:solidFill>
                <a:schemeClr val="tx1"/>
              </a:solidFill>
              <a:effectLst/>
              <a:uLnTx/>
              <a:uFillTx/>
              <a:latin typeface="Georgia" pitchFamily="18" charset="0"/>
            </a:endParaRPr>
          </a:p>
        </p:txBody>
      </p:sp>
      <p:sp>
        <p:nvSpPr>
          <p:cNvPr id="4" name="Rectangle 9"/>
          <p:cNvSpPr>
            <a:spLocks noChangeArrowheads="1"/>
          </p:cNvSpPr>
          <p:nvPr/>
        </p:nvSpPr>
        <p:spPr bwMode="auto">
          <a:xfrm>
            <a:off x="0"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1. </a:t>
            </a:r>
            <a:r>
              <a:rPr lang="en-GB" altLang="ja-JP" b="1" dirty="0" smtClean="0">
                <a:latin typeface="Georgia" pitchFamily="18" charset="0"/>
              </a:rPr>
              <a:t>GENERALIDADES DEL PRODUCTO</a:t>
            </a:r>
            <a:endParaRPr lang="en-GB" altLang="ja-JP" b="1" dirty="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38246" t="30337" r="4737" b="9270"/>
          <a:stretch>
            <a:fillRect/>
          </a:stretch>
        </p:blipFill>
        <p:spPr bwMode="auto">
          <a:xfrm>
            <a:off x="2157412" y="1738312"/>
            <a:ext cx="5557860" cy="4191018"/>
          </a:xfrm>
          <a:prstGeom prst="rect">
            <a:avLst/>
          </a:prstGeom>
          <a:noFill/>
          <a:ln w="9525">
            <a:noFill/>
            <a:miter lim="800000"/>
            <a:headEnd/>
            <a:tailEnd/>
          </a:ln>
        </p:spPr>
      </p:pic>
      <p:sp>
        <p:nvSpPr>
          <p:cNvPr id="5" name="Rectangle 9"/>
          <p:cNvSpPr>
            <a:spLocks noChangeArrowheads="1"/>
          </p:cNvSpPr>
          <p:nvPr/>
        </p:nvSpPr>
        <p:spPr bwMode="auto">
          <a:xfrm>
            <a:off x="500034" y="428604"/>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lvl="1" algn="ctr"/>
            <a:endParaRPr lang="es-EC" b="1" dirty="0" smtClean="0"/>
          </a:p>
          <a:p>
            <a:pPr marL="0" lvl="1" algn="ctr"/>
            <a:r>
              <a:rPr lang="es-EC" sz="2000" b="1" dirty="0" smtClean="0">
                <a:latin typeface="Georgia" pitchFamily="18" charset="0"/>
              </a:rPr>
              <a:t>PUNTO DE EQUILIBRIO</a:t>
            </a:r>
          </a:p>
          <a:p>
            <a:pPr algn="ctr"/>
            <a:endParaRPr lang="es-EC" sz="2400" dirty="0"/>
          </a:p>
        </p:txBody>
      </p:sp>
    </p:spTree>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642910" y="928670"/>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lvl="1" algn="ctr"/>
            <a:endParaRPr lang="es-EC" b="1" dirty="0" smtClean="0"/>
          </a:p>
          <a:p>
            <a:pPr marL="0" lvl="1" algn="ctr"/>
            <a:r>
              <a:rPr lang="es-EC" sz="2000" b="1" dirty="0" smtClean="0">
                <a:latin typeface="Georgia" pitchFamily="18" charset="0"/>
              </a:rPr>
              <a:t>ANALISIS DE SENSIBILIDAD</a:t>
            </a:r>
          </a:p>
          <a:p>
            <a:pPr algn="ctr"/>
            <a:endParaRPr lang="es-EC" sz="2400" dirty="0"/>
          </a:p>
        </p:txBody>
      </p:sp>
      <p:sp>
        <p:nvSpPr>
          <p:cNvPr id="7" name="6 CuadroTexto"/>
          <p:cNvSpPr txBox="1"/>
          <p:nvPr/>
        </p:nvSpPr>
        <p:spPr>
          <a:xfrm>
            <a:off x="2786050" y="2285992"/>
            <a:ext cx="4714908" cy="2677656"/>
          </a:xfrm>
          <a:prstGeom prst="rect">
            <a:avLst/>
          </a:prstGeom>
          <a:noFill/>
        </p:spPr>
        <p:txBody>
          <a:bodyPr wrap="square" rtlCol="0">
            <a:spAutoFit/>
          </a:bodyPr>
          <a:lstStyle/>
          <a:p>
            <a:r>
              <a:rPr lang="es-EC" sz="2400" dirty="0" smtClean="0">
                <a:latin typeface="Georgia" pitchFamily="18" charset="0"/>
              </a:rPr>
              <a:t>Variación:  + 10% </a:t>
            </a:r>
          </a:p>
          <a:p>
            <a:r>
              <a:rPr lang="es-EC" sz="2400" dirty="0" smtClean="0">
                <a:latin typeface="Georgia" pitchFamily="18" charset="0"/>
              </a:rPr>
              <a:t>                     - 10%</a:t>
            </a:r>
          </a:p>
          <a:p>
            <a:endParaRPr lang="es-EC" sz="2400" dirty="0" smtClean="0">
              <a:latin typeface="Georgia" pitchFamily="18" charset="0"/>
            </a:endParaRPr>
          </a:p>
          <a:p>
            <a:endParaRPr lang="es-EC" sz="2400" dirty="0" smtClean="0">
              <a:latin typeface="Georgia" pitchFamily="18" charset="0"/>
            </a:endParaRPr>
          </a:p>
          <a:p>
            <a:r>
              <a:rPr lang="es-EC" sz="2400" dirty="0" smtClean="0">
                <a:latin typeface="Georgia" pitchFamily="18" charset="0"/>
              </a:rPr>
              <a:t>Análisis:  Precios</a:t>
            </a:r>
          </a:p>
          <a:p>
            <a:r>
              <a:rPr lang="es-EC" sz="2400" dirty="0" smtClean="0">
                <a:latin typeface="Georgia" pitchFamily="18" charset="0"/>
              </a:rPr>
              <a:t>                  Cantidades </a:t>
            </a:r>
          </a:p>
          <a:p>
            <a:r>
              <a:rPr lang="es-EC" sz="2400" dirty="0" smtClean="0">
                <a:latin typeface="Georgia" pitchFamily="18" charset="0"/>
              </a:rPr>
              <a:t>                  Costos.</a:t>
            </a:r>
            <a:endParaRPr lang="es-EC" sz="2400" dirty="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785786" y="2714620"/>
            <a:ext cx="8001056" cy="1714512"/>
          </a:xfrm>
          <a:prstGeom prst="rect">
            <a:avLst/>
          </a:prstGeom>
          <a:noFill/>
        </p:spPr>
      </p:pic>
      <p:pic>
        <p:nvPicPr>
          <p:cNvPr id="5" name="4 Imagen"/>
          <p:cNvPicPr/>
          <p:nvPr/>
        </p:nvPicPr>
        <p:blipFill>
          <a:blip r:embed="rId3"/>
          <a:srcRect/>
          <a:stretch>
            <a:fillRect/>
          </a:stretch>
        </p:blipFill>
        <p:spPr bwMode="auto">
          <a:xfrm>
            <a:off x="714348" y="4643446"/>
            <a:ext cx="8001056" cy="1643073"/>
          </a:xfrm>
          <a:prstGeom prst="rect">
            <a:avLst/>
          </a:prstGeom>
          <a:noFill/>
        </p:spPr>
      </p:pic>
      <p:pic>
        <p:nvPicPr>
          <p:cNvPr id="6" name="5 Imagen"/>
          <p:cNvPicPr/>
          <p:nvPr/>
        </p:nvPicPr>
        <p:blipFill>
          <a:blip r:embed="rId4"/>
          <a:srcRect/>
          <a:stretch>
            <a:fillRect/>
          </a:stretch>
        </p:blipFill>
        <p:spPr bwMode="auto">
          <a:xfrm>
            <a:off x="714348" y="857232"/>
            <a:ext cx="8001056" cy="1643074"/>
          </a:xfrm>
          <a:prstGeom prst="rect">
            <a:avLst/>
          </a:prstGeom>
          <a:noFill/>
        </p:spPr>
      </p:pic>
    </p:spTree>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357298"/>
            <a:ext cx="8643998" cy="5143536"/>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rgbClr val="990033"/>
              </a:buClr>
              <a:buSzPct val="65000"/>
              <a:tabLst/>
              <a:defRPr/>
            </a:pPr>
            <a:endParaRPr kumimoji="0" lang="es-ES" sz="31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548640" lvl="0" indent="-411480" algn="just">
              <a:spcBef>
                <a:spcPct val="20000"/>
              </a:spcBef>
              <a:buClr>
                <a:srgbClr val="990033"/>
              </a:buClr>
              <a:buSzPct val="65000"/>
              <a:buFont typeface="Wingdings" pitchFamily="2" charset="2"/>
              <a:buChar char="ü"/>
              <a:defRPr/>
            </a:pPr>
            <a:r>
              <a:rPr lang="es-ES" sz="2000" b="1" dirty="0" smtClean="0">
                <a:effectLst>
                  <a:outerShdw blurRad="38100" dist="38100" dir="2700000" algn="tl">
                    <a:srgbClr val="C0C0C0"/>
                  </a:outerShdw>
                </a:effectLst>
                <a:latin typeface="Georgia" pitchFamily="18" charset="0"/>
              </a:rPr>
              <a:t>Objetivo General</a:t>
            </a:r>
          </a:p>
          <a:p>
            <a:pPr marL="548640" marR="0" lvl="0" indent="-411480" algn="just" defTabSz="914400" rtl="0" eaLnBrk="1" fontAlgn="auto" latinLnBrk="0" hangingPunct="1">
              <a:lnSpc>
                <a:spcPct val="100000"/>
              </a:lnSpc>
              <a:spcBef>
                <a:spcPct val="20000"/>
              </a:spcBef>
              <a:spcAft>
                <a:spcPts val="0"/>
              </a:spcAft>
              <a:buClr>
                <a:srgbClr val="990033"/>
              </a:buClr>
              <a:buSzPct val="65000"/>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Georgia" pitchFamily="18" charset="0"/>
            </a:endParaRPr>
          </a:p>
          <a:p>
            <a:pPr marL="548640" lvl="0" indent="-411480" algn="just">
              <a:spcBef>
                <a:spcPct val="20000"/>
              </a:spcBef>
              <a:buClr>
                <a:srgbClr val="990033"/>
              </a:buClr>
              <a:buSzPct val="65000"/>
              <a:defRPr/>
            </a:pPr>
            <a:r>
              <a:rPr kumimoji="0" lang="es-ES" sz="2000" b="0" i="0" u="none" strike="noStrike" kern="1200" cap="none" spc="0" normalizeH="0" baseline="0" noProof="0" dirty="0" smtClean="0">
                <a:ln>
                  <a:noFill/>
                </a:ln>
                <a:solidFill>
                  <a:schemeClr val="tx1"/>
                </a:solidFill>
                <a:effectLst/>
                <a:uLnTx/>
                <a:uFillTx/>
                <a:latin typeface="Georgia" pitchFamily="18" charset="0"/>
              </a:rPr>
              <a:t>      </a:t>
            </a:r>
            <a:r>
              <a:rPr lang="es-EC" sz="2000" dirty="0" smtClean="0">
                <a:latin typeface="Georgia" pitchFamily="18" charset="0"/>
              </a:rPr>
              <a:t>Realizar el estudio de la factibilidad para la exportación del Rambután a la comunidad económica europea</a:t>
            </a:r>
            <a:r>
              <a:rPr kumimoji="0" lang="es-ES" sz="2000" b="0" i="0" u="none" strike="noStrike" kern="1200" cap="none" spc="0" normalizeH="0" baseline="0" noProof="0" dirty="0" smtClean="0">
                <a:ln>
                  <a:noFill/>
                </a:ln>
                <a:solidFill>
                  <a:schemeClr val="tx1"/>
                </a:solidFill>
                <a:effectLst/>
                <a:uLnTx/>
                <a:uFillTx/>
                <a:latin typeface="Georgia" pitchFamily="18" charset="0"/>
              </a:rPr>
              <a:t>.</a:t>
            </a:r>
          </a:p>
          <a:p>
            <a:pPr marL="548640" marR="0" lvl="0" indent="-411480" algn="just" defTabSz="914400" rtl="0" eaLnBrk="1" fontAlgn="auto" latinLnBrk="0" hangingPunct="1">
              <a:lnSpc>
                <a:spcPct val="100000"/>
              </a:lnSpc>
              <a:spcBef>
                <a:spcPct val="20000"/>
              </a:spcBef>
              <a:spcAft>
                <a:spcPts val="0"/>
              </a:spcAft>
              <a:buClr>
                <a:srgbClr val="990033"/>
              </a:buClr>
              <a:buSzPct val="65000"/>
              <a:buFont typeface="Wingdings" pitchFamily="2" charset="2"/>
              <a:buNone/>
              <a:tabLst/>
              <a:defRPr/>
            </a:pPr>
            <a:endParaRPr kumimoji="0" lang="es-ES" sz="2000" b="0" i="0" u="none" strike="noStrike" kern="1200" cap="none" spc="0" normalizeH="0" baseline="0" noProof="0" dirty="0" smtClean="0">
              <a:ln>
                <a:noFill/>
              </a:ln>
              <a:solidFill>
                <a:schemeClr val="tx1"/>
              </a:solidFill>
              <a:effectLst/>
              <a:uLnTx/>
              <a:uFillTx/>
              <a:latin typeface="Georgia" pitchFamily="18" charset="0"/>
            </a:endParaRPr>
          </a:p>
          <a:p>
            <a:pPr marL="548640" marR="0" lvl="0" indent="-411480" algn="just" defTabSz="914400" rtl="0" eaLnBrk="1" fontAlgn="auto" latinLnBrk="0" hangingPunct="1">
              <a:lnSpc>
                <a:spcPct val="100000"/>
              </a:lnSpc>
              <a:spcBef>
                <a:spcPct val="20000"/>
              </a:spcBef>
              <a:spcAft>
                <a:spcPts val="0"/>
              </a:spcAft>
              <a:buClr>
                <a:srgbClr val="990033"/>
              </a:buClr>
              <a:buSzPct val="65000"/>
              <a:buFont typeface="Wingdings" pitchFamily="2" charset="2"/>
              <a:buChar char="ü"/>
              <a:tabLst/>
              <a:defRPr/>
            </a:pPr>
            <a:r>
              <a:rPr kumimoji="0" lang="es-E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Georgia" pitchFamily="18" charset="0"/>
              </a:rPr>
              <a:t>Objetivos  Específico</a:t>
            </a:r>
          </a:p>
          <a:p>
            <a:pPr algn="just"/>
            <a:r>
              <a:rPr lang="es-EC" sz="2000" b="1" dirty="0" smtClean="0">
                <a:latin typeface="Georgia" pitchFamily="18" charset="0"/>
              </a:rPr>
              <a:t> </a:t>
            </a:r>
            <a:endParaRPr lang="es-EC" sz="2000" dirty="0" smtClean="0">
              <a:latin typeface="Georgia" pitchFamily="18" charset="0"/>
            </a:endParaRPr>
          </a:p>
          <a:p>
            <a:pPr lvl="0" algn="just"/>
            <a:r>
              <a:rPr lang="es-ES" sz="2000" dirty="0" smtClean="0">
                <a:latin typeface="Georgia" pitchFamily="18" charset="0"/>
              </a:rPr>
              <a:t>         Realizar un estudio de mercado donde nos permita determinar la</a:t>
            </a:r>
          </a:p>
          <a:p>
            <a:pPr lvl="0" algn="just"/>
            <a:r>
              <a:rPr lang="es-ES" sz="2000" dirty="0" smtClean="0">
                <a:latin typeface="Georgia" pitchFamily="18" charset="0"/>
              </a:rPr>
              <a:t>         demanda del Rambután en la Unión Europea.</a:t>
            </a:r>
            <a:endParaRPr lang="es-EC" sz="2000" dirty="0" smtClean="0">
              <a:latin typeface="Georgia" pitchFamily="18" charset="0"/>
            </a:endParaRPr>
          </a:p>
          <a:p>
            <a:pPr lvl="0" algn="just"/>
            <a:endParaRPr lang="es-EC" sz="2000" dirty="0" smtClean="0">
              <a:latin typeface="Georgia" pitchFamily="18" charset="0"/>
            </a:endParaRPr>
          </a:p>
          <a:p>
            <a:pPr lvl="0" algn="just"/>
            <a:r>
              <a:rPr lang="es-ES" sz="2000" dirty="0" smtClean="0">
                <a:latin typeface="Georgia" pitchFamily="18" charset="0"/>
              </a:rPr>
              <a:t>         Realizar un estudio económico y financiero del proyecto.</a:t>
            </a:r>
            <a:endParaRPr lang="es-EC" sz="2000" dirty="0" smtClean="0">
              <a:latin typeface="Georgia" pitchFamily="18" charset="0"/>
            </a:endParaRPr>
          </a:p>
          <a:p>
            <a:r>
              <a:rPr lang="es-ES" sz="2800" dirty="0" smtClean="0"/>
              <a:t> </a:t>
            </a:r>
            <a:endParaRPr lang="es-EC" sz="2800" dirty="0" smtClean="0"/>
          </a:p>
          <a:p>
            <a:r>
              <a:rPr lang="es-ES" sz="2800" dirty="0" smtClean="0"/>
              <a:t> </a:t>
            </a:r>
            <a:endParaRPr lang="es-EC" sz="2800" dirty="0" smtClean="0"/>
          </a:p>
          <a:p>
            <a:r>
              <a:rPr lang="es-EC" sz="2800" b="1" dirty="0" smtClean="0"/>
              <a:t> </a:t>
            </a:r>
            <a:endParaRPr lang="es-EC" sz="2800" dirty="0" smtClean="0"/>
          </a:p>
          <a:p>
            <a:r>
              <a:rPr lang="es-EC" sz="2800" b="1" dirty="0" smtClean="0"/>
              <a:t> </a:t>
            </a:r>
            <a:endParaRPr lang="es-EC" sz="2800" dirty="0" smtClean="0"/>
          </a:p>
          <a:p>
            <a:pPr marL="548640" marR="0" lvl="0" indent="-411480" algn="just" defTabSz="914400" rtl="0" eaLnBrk="1" fontAlgn="auto" latinLnBrk="0" hangingPunct="1">
              <a:lnSpc>
                <a:spcPct val="100000"/>
              </a:lnSpc>
              <a:spcBef>
                <a:spcPct val="20000"/>
              </a:spcBef>
              <a:spcAft>
                <a:spcPts val="0"/>
              </a:spcAft>
              <a:buClr>
                <a:srgbClr val="333333"/>
              </a:buClr>
              <a:buSzPct val="65000"/>
              <a:buFont typeface="Wingdings" pitchFamily="2" charset="2"/>
              <a:buChar char="ü"/>
              <a:tabLst/>
              <a:defRPr/>
            </a:pPr>
            <a:endParaRPr kumimoji="0" lang="es-ES" sz="2600" b="0" i="0" u="none" strike="noStrike" kern="1200" cap="none" spc="0" normalizeH="0" baseline="0" noProof="0" dirty="0">
              <a:ln>
                <a:noFill/>
              </a:ln>
              <a:solidFill>
                <a:schemeClr val="tx1"/>
              </a:solidFill>
              <a:effectLst/>
              <a:uLnTx/>
              <a:uFillTx/>
              <a:latin typeface="Georgia" pitchFamily="18" charset="0"/>
            </a:endParaRPr>
          </a:p>
        </p:txBody>
      </p:sp>
      <p:sp>
        <p:nvSpPr>
          <p:cNvPr id="3" name="Rectangle 9"/>
          <p:cNvSpPr>
            <a:spLocks noChangeArrowheads="1"/>
          </p:cNvSpPr>
          <p:nvPr/>
        </p:nvSpPr>
        <p:spPr bwMode="auto">
          <a:xfrm>
            <a:off x="500034" y="428604"/>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es-EC" sz="2400" b="1" dirty="0" smtClean="0">
                <a:solidFill>
                  <a:schemeClr val="tx1"/>
                </a:solidFill>
                <a:latin typeface="Georgia" pitchFamily="18" charset="0"/>
              </a:rPr>
              <a:t>OBJETIVO DEL PROYECTO</a:t>
            </a:r>
            <a:endParaRPr lang="es-EC" sz="2400" dirty="0">
              <a:solidFill>
                <a:schemeClr val="tx1"/>
              </a:solidFill>
              <a:latin typeface="Georgia" pitchFamily="18" charset="0"/>
            </a:endParaRPr>
          </a:p>
        </p:txBody>
      </p:sp>
    </p:spTree>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642910" y="928670"/>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lvl="1" algn="ctr"/>
            <a:endParaRPr lang="es-EC" b="1" dirty="0" smtClean="0"/>
          </a:p>
          <a:p>
            <a:pPr algn="ctr"/>
            <a:r>
              <a:rPr lang="es-EC" sz="2800" b="1" dirty="0" smtClean="0">
                <a:latin typeface="Georgia" pitchFamily="18" charset="0"/>
              </a:rPr>
              <a:t>ESTRATEGIAS</a:t>
            </a:r>
            <a:endParaRPr lang="es-EC" sz="2800" dirty="0" smtClean="0">
              <a:latin typeface="Georgia" pitchFamily="18" charset="0"/>
            </a:endParaRPr>
          </a:p>
          <a:p>
            <a:pPr algn="ctr"/>
            <a:endParaRPr lang="es-EC" sz="2400" dirty="0"/>
          </a:p>
        </p:txBody>
      </p:sp>
      <p:sp>
        <p:nvSpPr>
          <p:cNvPr id="4" name="3 CuadroTexto"/>
          <p:cNvSpPr txBox="1"/>
          <p:nvPr/>
        </p:nvSpPr>
        <p:spPr>
          <a:xfrm>
            <a:off x="642910" y="1785926"/>
            <a:ext cx="8215370" cy="2831544"/>
          </a:xfrm>
          <a:prstGeom prst="rect">
            <a:avLst/>
          </a:prstGeom>
          <a:noFill/>
        </p:spPr>
        <p:txBody>
          <a:bodyPr wrap="square" rtlCol="0">
            <a:spAutoFit/>
          </a:bodyPr>
          <a:lstStyle/>
          <a:p>
            <a:r>
              <a:rPr lang="es-EC" b="1" dirty="0" smtClean="0"/>
              <a:t> </a:t>
            </a:r>
            <a:endParaRPr lang="es-EC" dirty="0" smtClean="0"/>
          </a:p>
          <a:p>
            <a:pPr lvl="0"/>
            <a:r>
              <a:rPr lang="es-ES" sz="2000" dirty="0" smtClean="0">
                <a:latin typeface="Georgia" pitchFamily="18" charset="0"/>
              </a:rPr>
              <a:t>En las conversaciones iníciales con el importador se establecerá un cronograma de exportación atractivo tanto para ellos como para nuestra empresa exportadora.</a:t>
            </a:r>
            <a:endParaRPr lang="es-EC" sz="2000" dirty="0" smtClean="0">
              <a:latin typeface="Georgia" pitchFamily="18" charset="0"/>
            </a:endParaRPr>
          </a:p>
          <a:p>
            <a:r>
              <a:rPr lang="es-ES" sz="2000" b="1" dirty="0" smtClean="0">
                <a:latin typeface="Georgia" pitchFamily="18" charset="0"/>
              </a:rPr>
              <a:t> </a:t>
            </a:r>
            <a:endParaRPr lang="es-EC" sz="2000" dirty="0" smtClean="0">
              <a:latin typeface="Georgia" pitchFamily="18" charset="0"/>
            </a:endParaRPr>
          </a:p>
          <a:p>
            <a:r>
              <a:rPr lang="es-EC" sz="2000" dirty="0" smtClean="0">
                <a:latin typeface="Georgia" pitchFamily="18" charset="0"/>
              </a:rPr>
              <a:t>Se establecerán contratos con las compañías proveedoras de insumos como cartoneras, grafica y navieras para obtener mejores condiciones comerciales como precios y créditos</a:t>
            </a:r>
          </a:p>
          <a:p>
            <a:endParaRPr lang="es-EC" sz="2000" dirty="0">
              <a:latin typeface="Georgia" pitchFamily="18" charset="0"/>
            </a:endParaRPr>
          </a:p>
        </p:txBody>
      </p:sp>
    </p:spTree>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714348" y="428604"/>
            <a:ext cx="7929618" cy="57150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lvl="1" algn="ctr"/>
            <a:endParaRPr lang="es-EC" b="1" dirty="0" smtClean="0"/>
          </a:p>
          <a:p>
            <a:pPr marL="0" lvl="1" algn="ctr"/>
            <a:r>
              <a:rPr lang="es-EC" sz="2000" b="1" dirty="0" smtClean="0">
                <a:latin typeface="Georgia" pitchFamily="18" charset="0"/>
              </a:rPr>
              <a:t>CONCLUSIONES Y RECOMENDACIONES</a:t>
            </a:r>
          </a:p>
          <a:p>
            <a:pPr algn="ctr"/>
            <a:endParaRPr lang="es-EC" sz="2400" dirty="0"/>
          </a:p>
        </p:txBody>
      </p:sp>
      <p:sp>
        <p:nvSpPr>
          <p:cNvPr id="4" name="3 CuadroTexto"/>
          <p:cNvSpPr txBox="1"/>
          <p:nvPr/>
        </p:nvSpPr>
        <p:spPr>
          <a:xfrm>
            <a:off x="500034" y="1285860"/>
            <a:ext cx="8286808" cy="5078313"/>
          </a:xfrm>
          <a:prstGeom prst="rect">
            <a:avLst/>
          </a:prstGeom>
          <a:noFill/>
        </p:spPr>
        <p:txBody>
          <a:bodyPr wrap="square" rtlCol="0">
            <a:spAutoFit/>
          </a:bodyPr>
          <a:lstStyle/>
          <a:p>
            <a:pPr lvl="0" algn="just"/>
            <a:r>
              <a:rPr lang="es-ES" dirty="0" smtClean="0">
                <a:latin typeface="Georgia" pitchFamily="18" charset="0"/>
              </a:rPr>
              <a:t>El rambután es una fruta no tradicional con grandes perspectivas de crecimiento y cuya exportación puede generar mayores divisas al País. Debido a sus características nutricionales, esta fruta es muy demandada en la comunidad Europea.</a:t>
            </a:r>
            <a:endParaRPr lang="es-EC" dirty="0" smtClean="0">
              <a:latin typeface="Georgia" pitchFamily="18" charset="0"/>
            </a:endParaRPr>
          </a:p>
          <a:p>
            <a:pPr algn="just"/>
            <a:r>
              <a:rPr lang="es-ES" dirty="0" smtClean="0">
                <a:latin typeface="Georgia" pitchFamily="18" charset="0"/>
              </a:rPr>
              <a:t> </a:t>
            </a:r>
            <a:endParaRPr lang="es-EC" dirty="0" smtClean="0">
              <a:latin typeface="Georgia" pitchFamily="18" charset="0"/>
            </a:endParaRPr>
          </a:p>
          <a:p>
            <a:pPr lvl="0" algn="just"/>
            <a:r>
              <a:rPr lang="es-ES" dirty="0" smtClean="0">
                <a:latin typeface="Georgia" pitchFamily="18" charset="0"/>
              </a:rPr>
              <a:t>El proyecto es viable bajo las condiciones del presente trabajo.  Obtenemos una TIR de 25% y  una TMAR de 17% y valor actual neto de USD$ $29.754,09 dólares haciendo de este trabajo un proyecto atractivo para potenciales inversionistas.</a:t>
            </a:r>
            <a:endParaRPr lang="es-EC" dirty="0" smtClean="0">
              <a:latin typeface="Georgia" pitchFamily="18" charset="0"/>
            </a:endParaRPr>
          </a:p>
          <a:p>
            <a:pPr algn="just"/>
            <a:r>
              <a:rPr lang="es-ES" b="1" dirty="0" smtClean="0">
                <a:latin typeface="Georgia" pitchFamily="18" charset="0"/>
              </a:rPr>
              <a:t> </a:t>
            </a:r>
            <a:endParaRPr lang="es-EC" dirty="0" smtClean="0">
              <a:latin typeface="Georgia" pitchFamily="18" charset="0"/>
            </a:endParaRPr>
          </a:p>
          <a:p>
            <a:pPr lvl="0" algn="just"/>
            <a:r>
              <a:rPr lang="es-ES" dirty="0" smtClean="0">
                <a:latin typeface="Georgia" pitchFamily="18" charset="0"/>
              </a:rPr>
              <a:t>Se concluyó también, que el proyecto no resulta sensible ante variaciones de volumen de la fruta comprada para su posterior comercialización en el exterior. Sin embargo, la fluctuación de precios de las frutas puede afectar la rentabilidad, lo que hace al proyecto sensible a las variaciones de precios, pero al no depender solo de esta, se disminuye el riesgo.</a:t>
            </a:r>
            <a:endParaRPr lang="es-EC" dirty="0" smtClean="0">
              <a:latin typeface="Georgia" pitchFamily="18" charset="0"/>
            </a:endParaRPr>
          </a:p>
          <a:p>
            <a:r>
              <a:rPr lang="es-EC" dirty="0" smtClean="0"/>
              <a:t> </a:t>
            </a:r>
          </a:p>
          <a:p>
            <a:pPr lvl="0"/>
            <a:endParaRPr lang="es-EC" dirty="0" smtClean="0"/>
          </a:p>
          <a:p>
            <a:endParaRPr lang="es-EC" dirty="0"/>
          </a:p>
        </p:txBody>
      </p:sp>
    </p:spTree>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1071546"/>
            <a:ext cx="7929618" cy="3477875"/>
          </a:xfrm>
          <a:prstGeom prst="rect">
            <a:avLst/>
          </a:prstGeom>
        </p:spPr>
        <p:txBody>
          <a:bodyPr wrap="square">
            <a:spAutoFit/>
          </a:bodyPr>
          <a:lstStyle/>
          <a:p>
            <a:pPr lvl="0" algn="just"/>
            <a:r>
              <a:rPr lang="es-ES" sz="2000" dirty="0" smtClean="0">
                <a:latin typeface="Georgia" pitchFamily="18" charset="0"/>
                <a:cs typeface="Arial" pitchFamily="34" charset="0"/>
              </a:rPr>
              <a:t>Se recomienda controlar cuidadosamente el proceso post-cosecha, limpieza, selección, almacenamiento y transportación para garantizar la calidad de la fruta.</a:t>
            </a:r>
            <a:endParaRPr lang="es-EC" sz="2000" dirty="0" smtClean="0">
              <a:latin typeface="Georgia" pitchFamily="18" charset="0"/>
              <a:cs typeface="Arial" pitchFamily="34" charset="0"/>
            </a:endParaRPr>
          </a:p>
          <a:p>
            <a:pPr algn="just"/>
            <a:r>
              <a:rPr lang="es-EC" sz="2000" dirty="0" smtClean="0">
                <a:latin typeface="Georgia" pitchFamily="18" charset="0"/>
                <a:cs typeface="Arial" pitchFamily="34" charset="0"/>
              </a:rPr>
              <a:t> </a:t>
            </a:r>
          </a:p>
          <a:p>
            <a:pPr lvl="0" algn="just"/>
            <a:r>
              <a:rPr lang="es-ES" sz="2000" dirty="0" smtClean="0">
                <a:latin typeface="Georgia" pitchFamily="18" charset="0"/>
                <a:cs typeface="Arial" pitchFamily="34" charset="0"/>
              </a:rPr>
              <a:t>Mantener seriedad en el proceso de compra con los productores, de tal manera que no afecten las relaciones comerciales entabladas. </a:t>
            </a:r>
          </a:p>
          <a:p>
            <a:pPr lvl="0" algn="just"/>
            <a:endParaRPr lang="es-ES" sz="2000" dirty="0" smtClean="0">
              <a:latin typeface="Georgia" pitchFamily="18" charset="0"/>
              <a:cs typeface="Arial" pitchFamily="34" charset="0"/>
            </a:endParaRPr>
          </a:p>
          <a:p>
            <a:pPr lvl="0" algn="just"/>
            <a:r>
              <a:rPr lang="es-EC" sz="2000" dirty="0" smtClean="0">
                <a:latin typeface="Georgia" pitchFamily="18" charset="0"/>
                <a:cs typeface="Arial" pitchFamily="34" charset="0"/>
              </a:rPr>
              <a:t>Recomendamos estar en constante vigilia sobre los precios de la fruta a nivel internacional, ya que su variabilidad podría representar un riesgo.</a:t>
            </a:r>
          </a:p>
          <a:p>
            <a:pPr algn="just"/>
            <a:r>
              <a:rPr lang="es-EC" sz="2000" dirty="0" smtClean="0">
                <a:latin typeface="Arial" pitchFamily="34" charset="0"/>
                <a:cs typeface="Arial" pitchFamily="34" charset="0"/>
              </a:rPr>
              <a:t> </a:t>
            </a:r>
            <a:endParaRPr lang="es-EC" sz="2000" dirty="0">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5984" y="2571744"/>
            <a:ext cx="4857784" cy="1323439"/>
          </a:xfrm>
          <a:prstGeom prst="rect">
            <a:avLst/>
          </a:prstGeom>
          <a:noFill/>
        </p:spPr>
        <p:txBody>
          <a:bodyPr wrap="square" rtlCol="0">
            <a:spAutoFit/>
          </a:bodyPr>
          <a:lstStyle/>
          <a:p>
            <a:r>
              <a:rPr lang="es-EC" sz="8000" dirty="0" smtClean="0">
                <a:latin typeface="Georgia" pitchFamily="18" charset="0"/>
              </a:rPr>
              <a:t>GRACIAS</a:t>
            </a:r>
            <a:endParaRPr lang="es-EC" sz="8000" dirty="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57242" y="935061"/>
            <a:ext cx="8229600" cy="565113"/>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REQUERIMIENTOS  MINIMOS</a:t>
            </a:r>
            <a:endParaRPr kumimoji="0" lang="es-EC" sz="28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Georgia" pitchFamily="18" charset="0"/>
            </a:endParaRPr>
          </a:p>
        </p:txBody>
      </p:sp>
      <p:sp>
        <p:nvSpPr>
          <p:cNvPr id="3" name="4 Marcador de contenido"/>
          <p:cNvSpPr txBox="1">
            <a:spLocks/>
          </p:cNvSpPr>
          <p:nvPr/>
        </p:nvSpPr>
        <p:spPr>
          <a:xfrm>
            <a:off x="400050" y="1951017"/>
            <a:ext cx="8743950" cy="4121189"/>
          </a:xfrm>
          <a:prstGeom prst="rect">
            <a:avLst/>
          </a:prstGeom>
        </p:spPr>
        <p:txBody>
          <a:bodyPr rtlCol="0">
            <a:normAutofit/>
          </a:bodyPr>
          <a:lstStyle/>
          <a:p>
            <a:pPr marL="376238" lvl="0" indent="-376238" algn="just" defTabSz="1001713" eaLnBrk="0" hangingPunct="0">
              <a:spcBef>
                <a:spcPct val="20000"/>
              </a:spcBef>
              <a:buFont typeface="Wingdings" pitchFamily="2" charset="2"/>
              <a:buChar char="ü"/>
              <a:defRPr/>
            </a:pPr>
            <a:r>
              <a:rPr kumimoji="1" lang="es-ES" sz="2800" b="1" i="0" u="none" strike="noStrike" kern="0" cap="none" spc="0" normalizeH="0" baseline="0" noProof="0" dirty="0" smtClean="0">
                <a:ln>
                  <a:noFill/>
                </a:ln>
                <a:solidFill>
                  <a:schemeClr val="tx1"/>
                </a:solidFill>
                <a:effectLst/>
                <a:uLnTx/>
                <a:uFillTx/>
                <a:latin typeface="Georgia" pitchFamily="18" charset="0"/>
              </a:rPr>
              <a:t>Clima</a:t>
            </a:r>
            <a:r>
              <a:rPr kumimoji="1" lang="es-ES" sz="2800" b="0" i="0" u="none" strike="noStrike" kern="0" cap="none" spc="0" normalizeH="0" baseline="0" noProof="0" dirty="0" smtClean="0">
                <a:ln>
                  <a:noFill/>
                </a:ln>
                <a:solidFill>
                  <a:schemeClr val="tx1"/>
                </a:solidFill>
                <a:effectLst/>
                <a:uLnTx/>
                <a:uFillTx/>
                <a:latin typeface="Georgia" pitchFamily="18" charset="0"/>
              </a:rPr>
              <a:t>: </a:t>
            </a:r>
            <a:r>
              <a:rPr lang="es-EC" sz="2800" dirty="0" smtClean="0">
                <a:latin typeface="Georgia" pitchFamily="18" charset="0"/>
              </a:rPr>
              <a:t>zonas tropicales Húmedas</a:t>
            </a:r>
            <a:endParaRPr kumimoji="1" lang="es-ES" sz="2800" b="0" i="0" u="none" strike="noStrike" kern="0" cap="none" spc="0" normalizeH="0" baseline="0" noProof="0" dirty="0" smtClean="0">
              <a:ln>
                <a:noFill/>
              </a:ln>
              <a:solidFill>
                <a:schemeClr val="tx1"/>
              </a:solidFill>
              <a:effectLst/>
              <a:uLnTx/>
              <a:uFillTx/>
              <a:latin typeface="Georgia" pitchFamily="18" charset="0"/>
            </a:endParaRPr>
          </a:p>
          <a:p>
            <a:pPr marL="376238" lvl="0" indent="-376238" algn="just" defTabSz="1001713" eaLnBrk="0" fontAlgn="auto" hangingPunct="0">
              <a:spcBef>
                <a:spcPct val="20000"/>
              </a:spcBef>
              <a:spcAft>
                <a:spcPts val="0"/>
              </a:spcAft>
              <a:buFont typeface="Wingdings" pitchFamily="2" charset="2"/>
              <a:buChar char="ü"/>
              <a:defRPr/>
            </a:pPr>
            <a:r>
              <a:rPr kumimoji="1" lang="es-ES" sz="2800" b="1" i="0" u="none" strike="noStrike" kern="0" cap="none" spc="0" normalizeH="0" baseline="0" noProof="0" dirty="0" smtClean="0">
                <a:ln>
                  <a:noFill/>
                </a:ln>
                <a:solidFill>
                  <a:schemeClr val="tx1"/>
                </a:solidFill>
                <a:effectLst/>
                <a:uLnTx/>
                <a:uFillTx/>
                <a:latin typeface="Georgia" pitchFamily="18" charset="0"/>
              </a:rPr>
              <a:t>Temperatura: </a:t>
            </a:r>
            <a:r>
              <a:rPr lang="es-EC" sz="2800" dirty="0" smtClean="0">
                <a:latin typeface="Georgia" pitchFamily="18" charset="0"/>
              </a:rPr>
              <a:t>15º- 28º </a:t>
            </a:r>
            <a:endParaRPr kumimoji="1" lang="es-ES" sz="2800" b="0" i="0" u="none" strike="noStrike" kern="0" cap="none" spc="0" normalizeH="0" baseline="0" noProof="0" dirty="0" smtClean="0">
              <a:ln>
                <a:noFill/>
              </a:ln>
              <a:solidFill>
                <a:schemeClr val="tx1"/>
              </a:solidFill>
              <a:effectLst/>
              <a:uLnTx/>
              <a:uFillTx/>
              <a:latin typeface="Georgia" pitchFamily="18" charset="0"/>
            </a:endParaRPr>
          </a:p>
          <a:p>
            <a:pPr marL="376238" lvl="0" indent="-376238" algn="just" defTabSz="1001713" eaLnBrk="0" hangingPunct="0">
              <a:spcBef>
                <a:spcPct val="20000"/>
              </a:spcBef>
              <a:buFont typeface="Wingdings" pitchFamily="2" charset="2"/>
              <a:buChar char="ü"/>
              <a:defRPr/>
            </a:pPr>
            <a:r>
              <a:rPr kumimoji="1" lang="es-ES" sz="2800" b="1" i="0" u="none" strike="noStrike" kern="0" cap="none" spc="0" normalizeH="0" baseline="0" noProof="0" dirty="0" smtClean="0">
                <a:ln>
                  <a:noFill/>
                </a:ln>
                <a:solidFill>
                  <a:schemeClr val="tx1"/>
                </a:solidFill>
                <a:effectLst/>
                <a:uLnTx/>
                <a:uFillTx/>
                <a:latin typeface="Georgia" pitchFamily="18" charset="0"/>
              </a:rPr>
              <a:t>Pluviosidad</a:t>
            </a:r>
            <a:r>
              <a:rPr kumimoji="1" lang="es-ES" sz="2800" b="0" i="0" u="none" strike="noStrike" kern="0" cap="none" spc="0" normalizeH="0" baseline="0" noProof="0" dirty="0" smtClean="0">
                <a:ln>
                  <a:noFill/>
                </a:ln>
                <a:solidFill>
                  <a:schemeClr val="tx1"/>
                </a:solidFill>
                <a:effectLst/>
                <a:uLnTx/>
                <a:uFillTx/>
                <a:latin typeface="Georgia" pitchFamily="18" charset="0"/>
              </a:rPr>
              <a:t>:</a:t>
            </a:r>
            <a:r>
              <a:rPr lang="es-ES_tradnl" sz="2800" dirty="0" smtClean="0">
                <a:latin typeface="Georgia" pitchFamily="18" charset="0"/>
              </a:rPr>
              <a:t> </a:t>
            </a:r>
            <a:r>
              <a:rPr kumimoji="1" lang="es-ES" sz="2800" b="0" i="0" u="none" strike="noStrike" kern="0" cap="none" spc="0" normalizeH="0" baseline="0" noProof="0" dirty="0" smtClean="0">
                <a:ln>
                  <a:noFill/>
                </a:ln>
                <a:solidFill>
                  <a:schemeClr val="tx1"/>
                </a:solidFill>
                <a:effectLst/>
                <a:uLnTx/>
                <a:uFillTx/>
                <a:latin typeface="Georgia" pitchFamily="18" charset="0"/>
              </a:rPr>
              <a:t>Óptimo entre </a:t>
            </a:r>
            <a:r>
              <a:rPr lang="es-ES_tradnl" sz="2800" dirty="0" smtClean="0">
                <a:latin typeface="Georgia" pitchFamily="18" charset="0"/>
              </a:rPr>
              <a:t>1000 - 2000 mm </a:t>
            </a:r>
            <a:r>
              <a:rPr kumimoji="1" lang="es-ES" sz="2800" b="0" i="0" u="none" strike="noStrike" kern="0" cap="none" spc="0" normalizeH="0" baseline="0" noProof="0" dirty="0" smtClean="0">
                <a:ln>
                  <a:noFill/>
                </a:ln>
                <a:solidFill>
                  <a:schemeClr val="tx1"/>
                </a:solidFill>
                <a:effectLst/>
                <a:uLnTx/>
                <a:uFillTx/>
                <a:latin typeface="Georgia" pitchFamily="18" charset="0"/>
              </a:rPr>
              <a:t>por año.</a:t>
            </a:r>
          </a:p>
          <a:p>
            <a:pPr marL="376238" lvl="0" indent="-376238" algn="just" defTabSz="1001713" eaLnBrk="0" hangingPunct="0">
              <a:spcBef>
                <a:spcPct val="20000"/>
              </a:spcBef>
              <a:buFont typeface="Wingdings" pitchFamily="2" charset="2"/>
              <a:buChar char="ü"/>
              <a:defRPr/>
            </a:pPr>
            <a:r>
              <a:rPr kumimoji="1" lang="es-ES" sz="2800" b="1" i="0" u="none" strike="noStrike" kern="0" cap="none" spc="0" normalizeH="0" baseline="0" noProof="0" dirty="0" smtClean="0">
                <a:ln>
                  <a:noFill/>
                </a:ln>
                <a:solidFill>
                  <a:schemeClr val="tx1"/>
                </a:solidFill>
                <a:effectLst/>
                <a:uLnTx/>
                <a:uFillTx/>
                <a:latin typeface="Georgia" pitchFamily="18" charset="0"/>
              </a:rPr>
              <a:t>Humedad</a:t>
            </a:r>
            <a:r>
              <a:rPr kumimoji="1" lang="es-ES" sz="2800" b="0" i="0" u="none" strike="noStrike" kern="0" cap="none" spc="0" normalizeH="0" baseline="0" noProof="0" dirty="0" smtClean="0">
                <a:ln>
                  <a:noFill/>
                </a:ln>
                <a:solidFill>
                  <a:schemeClr val="tx1"/>
                </a:solidFill>
                <a:effectLst/>
                <a:uLnTx/>
                <a:uFillTx/>
                <a:latin typeface="Georgia" pitchFamily="18" charset="0"/>
              </a:rPr>
              <a:t>: </a:t>
            </a:r>
            <a:r>
              <a:rPr lang="es-EC" sz="2800" dirty="0" smtClean="0">
                <a:latin typeface="Georgia" pitchFamily="18" charset="0"/>
              </a:rPr>
              <a:t>90-95%.</a:t>
            </a:r>
            <a:endParaRPr kumimoji="1" lang="es-ES" sz="2800" b="0" i="0" u="none" strike="noStrike" kern="0" cap="none" spc="0" normalizeH="0" baseline="0" noProof="0" dirty="0" smtClean="0">
              <a:ln>
                <a:noFill/>
              </a:ln>
              <a:solidFill>
                <a:schemeClr val="tx1"/>
              </a:solidFill>
              <a:effectLst/>
              <a:uLnTx/>
              <a:uFillTx/>
              <a:latin typeface="Georgia" pitchFamily="18" charset="0"/>
            </a:endParaRPr>
          </a:p>
          <a:p>
            <a:pPr marL="376238" lvl="0" indent="-376238" algn="just" defTabSz="1001713" eaLnBrk="0" hangingPunct="0">
              <a:spcBef>
                <a:spcPct val="20000"/>
              </a:spcBef>
              <a:buFont typeface="Wingdings" pitchFamily="2" charset="2"/>
              <a:buChar char="ü"/>
              <a:defRPr/>
            </a:pPr>
            <a:r>
              <a:rPr kumimoji="1" lang="es-ES" sz="2800" b="1" i="0" u="none" strike="noStrike" kern="0" cap="none" spc="0" normalizeH="0" baseline="0" noProof="0" dirty="0" smtClean="0">
                <a:ln>
                  <a:noFill/>
                </a:ln>
                <a:solidFill>
                  <a:schemeClr val="tx1"/>
                </a:solidFill>
                <a:effectLst/>
                <a:uLnTx/>
                <a:uFillTx/>
                <a:latin typeface="Georgia" pitchFamily="18" charset="0"/>
              </a:rPr>
              <a:t>Altitud</a:t>
            </a:r>
            <a:r>
              <a:rPr kumimoji="1" lang="es-ES" sz="2800" b="0" i="0" u="none" strike="noStrike" kern="0" cap="none" spc="0" normalizeH="0" baseline="0" noProof="0" dirty="0" smtClean="0">
                <a:ln>
                  <a:noFill/>
                </a:ln>
                <a:solidFill>
                  <a:schemeClr val="tx1"/>
                </a:solidFill>
                <a:effectLst/>
                <a:uLnTx/>
                <a:uFillTx/>
                <a:latin typeface="Georgia" pitchFamily="18" charset="0"/>
              </a:rPr>
              <a:t>: </a:t>
            </a:r>
            <a:r>
              <a:rPr lang="es-ES_tradnl" sz="2800" dirty="0" smtClean="0">
                <a:latin typeface="Georgia" pitchFamily="18" charset="0"/>
              </a:rPr>
              <a:t>600 metros sobre el nivel del mar</a:t>
            </a:r>
            <a:endParaRPr kumimoji="1" lang="es-ES" sz="2800" b="0" i="0" u="none" strike="noStrike" kern="0" cap="none" spc="0" normalizeH="0" baseline="0" noProof="0" dirty="0" smtClean="0">
              <a:ln>
                <a:noFill/>
              </a:ln>
              <a:solidFill>
                <a:schemeClr val="tx1"/>
              </a:solidFill>
              <a:effectLst/>
              <a:uLnTx/>
              <a:uFillTx/>
              <a:latin typeface="Georgia" pitchFamily="18" charset="0"/>
            </a:endParaRPr>
          </a:p>
        </p:txBody>
      </p:sp>
      <p:sp>
        <p:nvSpPr>
          <p:cNvPr id="4" name="Rectangle 9"/>
          <p:cNvSpPr>
            <a:spLocks noChangeArrowheads="1"/>
          </p:cNvSpPr>
          <p:nvPr/>
        </p:nvSpPr>
        <p:spPr bwMode="auto">
          <a:xfrm>
            <a:off x="-32"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2. </a:t>
            </a:r>
            <a:r>
              <a:rPr lang="en-GB" altLang="ja-JP" b="1" dirty="0" smtClean="0">
                <a:latin typeface="Georgia" pitchFamily="18" charset="0"/>
              </a:rPr>
              <a:t>FASE TECNICA</a:t>
            </a:r>
            <a:endParaRPr lang="en-GB" altLang="ja-JP" b="1" dirty="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863623"/>
            <a:ext cx="8229600" cy="565113"/>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REQUERIMIENTOS DEL SUELO</a:t>
            </a:r>
            <a:endParaRPr kumimoji="0" lang="es-EC" sz="32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endParaRPr>
          </a:p>
        </p:txBody>
      </p:sp>
      <p:sp>
        <p:nvSpPr>
          <p:cNvPr id="3" name="2 Marcador de contenido"/>
          <p:cNvSpPr txBox="1">
            <a:spLocks/>
          </p:cNvSpPr>
          <p:nvPr/>
        </p:nvSpPr>
        <p:spPr>
          <a:xfrm>
            <a:off x="571472" y="1944694"/>
            <a:ext cx="8286808" cy="3413132"/>
          </a:xfrm>
          <a:prstGeom prst="rect">
            <a:avLst/>
          </a:prstGeom>
        </p:spPr>
        <p:txBody>
          <a:bodyPr/>
          <a:lstStyle/>
          <a:p>
            <a:pPr marL="376238" indent="-376238" algn="just" defTabSz="1001713" eaLnBrk="0" fontAlgn="base" hangingPunct="0">
              <a:spcBef>
                <a:spcPct val="20000"/>
              </a:spcBef>
              <a:spcAft>
                <a:spcPct val="0"/>
              </a:spcAft>
              <a:buFont typeface="Wingdings" pitchFamily="2" charset="2"/>
              <a:buChar char="ü"/>
              <a:defRPr/>
            </a:pPr>
            <a:r>
              <a:rPr kumimoji="1" lang="es-ES" sz="2800" b="1" i="0" u="none" strike="noStrike" kern="0" cap="none" spc="0" normalizeH="0" baseline="0" noProof="0" dirty="0" smtClean="0">
                <a:ln>
                  <a:noFill/>
                </a:ln>
                <a:solidFill>
                  <a:schemeClr val="tx1"/>
                </a:solidFill>
                <a:effectLst/>
                <a:uLnTx/>
                <a:uFillTx/>
                <a:latin typeface="Georgia" pitchFamily="18" charset="0"/>
              </a:rPr>
              <a:t>Suelo</a:t>
            </a:r>
            <a:r>
              <a:rPr kumimoji="1" lang="es-ES" sz="2800" b="0" i="0" u="none" strike="noStrike" kern="0" cap="none" spc="0" normalizeH="0" baseline="0" noProof="0" dirty="0" smtClean="0">
                <a:ln>
                  <a:noFill/>
                </a:ln>
                <a:solidFill>
                  <a:schemeClr val="tx1"/>
                </a:solidFill>
                <a:effectLst/>
                <a:uLnTx/>
                <a:uFillTx/>
                <a:latin typeface="Georgia" pitchFamily="18" charset="0"/>
              </a:rPr>
              <a:t>:</a:t>
            </a:r>
            <a:r>
              <a:rPr lang="es-ES_tradnl" sz="2800" dirty="0" smtClean="0">
                <a:latin typeface="Georgia" pitchFamily="18" charset="0"/>
              </a:rPr>
              <a:t> Es fruta de trópico húmedo, no soporta los suelos inundados, suelos fértiles con buena humedad, arenoso, limoso y arcillo – limoso.</a:t>
            </a:r>
            <a:endParaRPr kumimoji="1" lang="es-ES" sz="2800" b="0" i="0" u="none" strike="noStrike" kern="0" cap="none" spc="0" normalizeH="0" baseline="0" noProof="0" dirty="0" smtClean="0">
              <a:ln>
                <a:noFill/>
              </a:ln>
              <a:solidFill>
                <a:schemeClr val="tx1"/>
              </a:solidFill>
              <a:effectLst/>
              <a:uLnTx/>
              <a:uFillTx/>
              <a:latin typeface="Georgia" pitchFamily="18" charset="0"/>
            </a:endParaRPr>
          </a:p>
          <a:p>
            <a:pPr marL="376238" lvl="0" indent="-376238" algn="just" defTabSz="1001713" eaLnBrk="0" fontAlgn="base" hangingPunct="0">
              <a:spcBef>
                <a:spcPct val="20000"/>
              </a:spcBef>
              <a:spcAft>
                <a:spcPct val="0"/>
              </a:spcAft>
              <a:buFont typeface="Wingdings" pitchFamily="2" charset="2"/>
              <a:buChar char="ü"/>
              <a:defRPr/>
            </a:pPr>
            <a:r>
              <a:rPr kumimoji="1" lang="es-ES" sz="2800" b="1" i="0" u="none" strike="noStrike" kern="0" cap="none" spc="0" normalizeH="0" baseline="0" noProof="0" dirty="0" smtClean="0">
                <a:ln>
                  <a:noFill/>
                </a:ln>
                <a:solidFill>
                  <a:schemeClr val="tx1"/>
                </a:solidFill>
                <a:effectLst/>
                <a:uLnTx/>
                <a:uFillTx/>
                <a:latin typeface="Georgia" pitchFamily="18" charset="0"/>
              </a:rPr>
              <a:t>Tipos de Suelo</a:t>
            </a:r>
            <a:r>
              <a:rPr kumimoji="1" lang="es-ES" sz="2800" b="0" i="0" u="none" strike="noStrike" kern="0" cap="none" spc="0" normalizeH="0" baseline="0" noProof="0" dirty="0" smtClean="0">
                <a:ln>
                  <a:noFill/>
                </a:ln>
                <a:solidFill>
                  <a:schemeClr val="tx1"/>
                </a:solidFill>
                <a:effectLst/>
                <a:uLnTx/>
                <a:uFillTx/>
                <a:latin typeface="Georgia" pitchFamily="18" charset="0"/>
              </a:rPr>
              <a:t>: </a:t>
            </a:r>
            <a:r>
              <a:rPr lang="es-EC" sz="2800" dirty="0" smtClean="0">
                <a:latin typeface="Georgia" pitchFamily="18" charset="0"/>
              </a:rPr>
              <a:t>Francos arenosos, sin presencia de cloruros debido a que el rambután muestra cierta sensibilidad a los mismos</a:t>
            </a:r>
            <a:endParaRPr kumimoji="1" lang="es-ES" sz="2800" b="0" i="0" u="none" strike="noStrike" kern="0" cap="none" spc="0" normalizeH="0" baseline="0" noProof="0" dirty="0" smtClean="0">
              <a:ln>
                <a:noFill/>
              </a:ln>
              <a:solidFill>
                <a:schemeClr val="tx1"/>
              </a:solidFill>
              <a:effectLst/>
              <a:uLnTx/>
              <a:uFillTx/>
              <a:latin typeface="Georgia" pitchFamily="18" charset="0"/>
            </a:endParaRPr>
          </a:p>
          <a:p>
            <a:pPr marL="376238" lvl="0" indent="-376238" algn="just" defTabSz="1001713" eaLnBrk="0" fontAlgn="base" hangingPunct="0">
              <a:spcBef>
                <a:spcPct val="20000"/>
              </a:spcBef>
              <a:spcAft>
                <a:spcPct val="0"/>
              </a:spcAft>
              <a:buFont typeface="Wingdings" pitchFamily="2" charset="2"/>
              <a:buChar char="ü"/>
              <a:defRPr/>
            </a:pPr>
            <a:r>
              <a:rPr kumimoji="1" lang="es-ES" sz="2800" b="0" i="0" u="none" strike="noStrike" kern="0" cap="none" spc="0" normalizeH="0" baseline="0" noProof="0" dirty="0" smtClean="0">
                <a:ln>
                  <a:noFill/>
                </a:ln>
                <a:solidFill>
                  <a:schemeClr val="tx1"/>
                </a:solidFill>
                <a:effectLst/>
                <a:uLnTx/>
                <a:uFillTx/>
                <a:latin typeface="Georgia" pitchFamily="18" charset="0"/>
              </a:rPr>
              <a:t> </a:t>
            </a:r>
            <a:r>
              <a:rPr kumimoji="1" lang="es-ES" sz="2800" b="1" i="0" u="none" strike="noStrike" kern="0" cap="none" spc="0" normalizeH="0" baseline="0" noProof="0" dirty="0" smtClean="0">
                <a:ln>
                  <a:noFill/>
                </a:ln>
                <a:solidFill>
                  <a:schemeClr val="tx1"/>
                </a:solidFill>
                <a:effectLst/>
                <a:uLnTx/>
                <a:uFillTx/>
                <a:latin typeface="Georgia" pitchFamily="18" charset="0"/>
              </a:rPr>
              <a:t>Acidez</a:t>
            </a:r>
            <a:r>
              <a:rPr kumimoji="1" lang="es-ES" sz="2800" b="0" i="0" u="none" strike="noStrike" kern="0" cap="none" spc="0" normalizeH="0" baseline="0" noProof="0" dirty="0" smtClean="0">
                <a:ln>
                  <a:noFill/>
                </a:ln>
                <a:solidFill>
                  <a:schemeClr val="tx1"/>
                </a:solidFill>
                <a:effectLst/>
                <a:uLnTx/>
                <a:uFillTx/>
                <a:latin typeface="Georgia" pitchFamily="18" charset="0"/>
              </a:rPr>
              <a:t>:</a:t>
            </a:r>
            <a:r>
              <a:rPr lang="es-EC" sz="2800" dirty="0" smtClean="0">
                <a:latin typeface="Georgia" pitchFamily="18" charset="0"/>
              </a:rPr>
              <a:t> Entre 5-7.7 pH y suelos ligeramente ácidos</a:t>
            </a:r>
            <a:endParaRPr kumimoji="1" lang="es-ES" sz="2800" b="0" i="0" u="none" strike="noStrike" kern="0" cap="none" spc="0" normalizeH="0" baseline="0" noProof="0" dirty="0" smtClean="0">
              <a:ln>
                <a:noFill/>
              </a:ln>
              <a:solidFill>
                <a:schemeClr val="tx1"/>
              </a:solidFill>
              <a:effectLst/>
              <a:uLnTx/>
              <a:uFillTx/>
              <a:latin typeface="Georgia" pitchFamily="18" charset="0"/>
            </a:endParaRPr>
          </a:p>
        </p:txBody>
      </p:sp>
      <p:sp>
        <p:nvSpPr>
          <p:cNvPr id="4" name="Rectangle 9"/>
          <p:cNvSpPr>
            <a:spLocks noChangeArrowheads="1"/>
          </p:cNvSpPr>
          <p:nvPr/>
        </p:nvSpPr>
        <p:spPr bwMode="auto">
          <a:xfrm>
            <a:off x="-32"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2. </a:t>
            </a:r>
            <a:r>
              <a:rPr lang="en-GB" altLang="ja-JP" b="1" dirty="0" smtClean="0">
                <a:latin typeface="Georgia" pitchFamily="18" charset="0"/>
              </a:rPr>
              <a:t>FASE TECNICA</a:t>
            </a:r>
            <a:endParaRPr lang="en-GB" altLang="ja-JP" b="1" dirty="0">
              <a:latin typeface="Georgia"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785794"/>
            <a:ext cx="8229600" cy="582594"/>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b="1" dirty="0" smtClean="0">
                <a:ln w="6350">
                  <a:noFill/>
                </a:ln>
                <a:effectLst>
                  <a:outerShdw blurRad="114300" dist="101600" dir="2700000" algn="tl" rotWithShape="0">
                    <a:srgbClr val="000000">
                      <a:alpha val="40000"/>
                    </a:srgbClr>
                  </a:outerShdw>
                </a:effectLst>
                <a:latin typeface="Georgia" pitchFamily="18" charset="0"/>
              </a:rPr>
              <a:t>Historia del Producto en el Ecuador</a:t>
            </a:r>
            <a:r>
              <a:rPr kumimoji="0" lang="es-EC" sz="28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
            </a:r>
            <a:br>
              <a:rPr kumimoji="0" lang="es-EC" sz="28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br>
            <a:endParaRPr kumimoji="0" lang="es-EC" sz="28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Georgia" pitchFamily="18" charset="0"/>
            </a:endParaRPr>
          </a:p>
        </p:txBody>
      </p:sp>
      <p:graphicFrame>
        <p:nvGraphicFramePr>
          <p:cNvPr id="3" name="3 Marcador de contenido"/>
          <p:cNvGraphicFramePr>
            <a:graphicFrameLocks/>
          </p:cNvGraphicFramePr>
          <p:nvPr/>
        </p:nvGraphicFramePr>
        <p:xfrm>
          <a:off x="4457724" y="1785926"/>
          <a:ext cx="4572032" cy="49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9"/>
          <p:cNvSpPr>
            <a:spLocks noChangeArrowheads="1"/>
          </p:cNvSpPr>
          <p:nvPr/>
        </p:nvSpPr>
        <p:spPr bwMode="auto">
          <a:xfrm>
            <a:off x="0"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2. FASE TECNICA</a:t>
            </a:r>
            <a:endParaRPr lang="en-GB" altLang="ja-JP" sz="2400" b="1" dirty="0"/>
          </a:p>
        </p:txBody>
      </p:sp>
      <p:pic>
        <p:nvPicPr>
          <p:cNvPr id="12289" name="Picture 1"/>
          <p:cNvPicPr>
            <a:picLocks noChangeAspect="1" noChangeArrowheads="1"/>
          </p:cNvPicPr>
          <p:nvPr/>
        </p:nvPicPr>
        <p:blipFill>
          <a:blip r:embed="rId6"/>
          <a:srcRect/>
          <a:stretch>
            <a:fillRect/>
          </a:stretch>
        </p:blipFill>
        <p:spPr bwMode="auto">
          <a:xfrm>
            <a:off x="428596" y="2071678"/>
            <a:ext cx="3857652" cy="3929090"/>
          </a:xfrm>
          <a:prstGeom prst="rect">
            <a:avLst/>
          </a:prstGeom>
          <a:ln>
            <a:noFill/>
          </a:ln>
          <a:effectLst>
            <a:softEdge rad="11250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289"/>
                                        </p:tgtEl>
                                        <p:attrNameLst>
                                          <p:attrName>style.visibility</p:attrName>
                                        </p:attrNameLst>
                                      </p:cBhvr>
                                      <p:to>
                                        <p:strVal val="visible"/>
                                      </p:to>
                                    </p:set>
                                    <p:animEffect transition="in" filter="box(in)">
                                      <p:cBhvr>
                                        <p:cTn id="12" dur="2000"/>
                                        <p:tgtEl>
                                          <p:spTgt spid="1228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863623"/>
            <a:ext cx="8286808" cy="993741"/>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Georgia" pitchFamily="18" charset="0"/>
              </a:rPr>
              <a:t>PRODUCCIÓN DE PITAHAYA EN EL ECUADOR</a:t>
            </a:r>
            <a:endParaRPr kumimoji="0" lang="es-EC" sz="28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Georgia" pitchFamily="18" charset="0"/>
            </a:endParaRPr>
          </a:p>
        </p:txBody>
      </p:sp>
      <p:pic>
        <p:nvPicPr>
          <p:cNvPr id="10243" name="Picture 3"/>
          <p:cNvPicPr>
            <a:picLocks noChangeAspect="1" noChangeArrowheads="1"/>
          </p:cNvPicPr>
          <p:nvPr/>
        </p:nvPicPr>
        <p:blipFill>
          <a:blip r:embed="rId2"/>
          <a:srcRect l="3000" t="1866" b="-747"/>
          <a:stretch>
            <a:fillRect/>
          </a:stretch>
        </p:blipFill>
        <p:spPr bwMode="auto">
          <a:xfrm>
            <a:off x="1500166" y="2428868"/>
            <a:ext cx="6929486" cy="3786214"/>
          </a:xfrm>
          <a:prstGeom prst="rect">
            <a:avLst/>
          </a:prstGeom>
          <a:noFill/>
          <a:ln w="9525">
            <a:noFill/>
            <a:miter lim="800000"/>
            <a:headEnd/>
            <a:tailEnd/>
          </a:ln>
        </p:spPr>
      </p:pic>
      <p:sp>
        <p:nvSpPr>
          <p:cNvPr id="7" name="Rectangle 9"/>
          <p:cNvSpPr>
            <a:spLocks noChangeArrowheads="1"/>
          </p:cNvSpPr>
          <p:nvPr/>
        </p:nvSpPr>
        <p:spPr bwMode="auto">
          <a:xfrm>
            <a:off x="-32"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2. FASE TECNICA</a:t>
            </a:r>
            <a:endParaRPr lang="en-GB" altLang="ja-JP" sz="24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ox(out)">
                                      <p:cBhvr>
                                        <p:cTn id="1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42910" y="863623"/>
            <a:ext cx="8229600" cy="993741"/>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pPr lvl="0" algn="ctr">
              <a:spcBef>
                <a:spcPct val="0"/>
              </a:spcBef>
              <a:defRPr/>
            </a:pPr>
            <a:r>
              <a:rPr lang="es-EC" sz="4000" b="1" dirty="0" smtClean="0"/>
              <a:t>Épocas de las etapas del rambután en Ecuador.</a:t>
            </a:r>
            <a:endParaRPr kumimoji="0" lang="es-EC" sz="41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endParaRPr>
          </a:p>
        </p:txBody>
      </p:sp>
      <p:pic>
        <p:nvPicPr>
          <p:cNvPr id="5" name="4 Imagen"/>
          <p:cNvPicPr/>
          <p:nvPr/>
        </p:nvPicPr>
        <p:blipFill>
          <a:blip r:embed="rId2"/>
          <a:srcRect l="6244" t="22222" r="30330" b="30434"/>
          <a:stretch>
            <a:fillRect/>
          </a:stretch>
        </p:blipFill>
        <p:spPr bwMode="auto">
          <a:xfrm>
            <a:off x="1428728" y="2438401"/>
            <a:ext cx="6715172" cy="3133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9"/>
          <p:cNvSpPr>
            <a:spLocks noChangeArrowheads="1"/>
          </p:cNvSpPr>
          <p:nvPr/>
        </p:nvSpPr>
        <p:spPr bwMode="auto">
          <a:xfrm>
            <a:off x="-32" y="0"/>
            <a:ext cx="9144000" cy="609600"/>
          </a:xfrm>
          <a:prstGeom prst="rect">
            <a:avLst/>
          </a:prstGeom>
          <a:gradFill rotWithShape="0">
            <a:gsLst>
              <a:gs pos="0">
                <a:schemeClr val="bg2">
                  <a:lumMod val="50000"/>
                  <a:lumOff val="50000"/>
                </a:schemeClr>
              </a:gs>
              <a:gs pos="100000">
                <a:schemeClr val="bg1"/>
              </a:gs>
            </a:gsLst>
            <a:lin ang="0" scaled="1"/>
          </a:gradFill>
          <a:ln w="9525">
            <a:noFill/>
            <a:miter lim="800000"/>
            <a:headEnd/>
            <a:tailEnd/>
          </a:ln>
        </p:spPr>
        <p:txBody>
          <a:bodyPr wrap="none" anchor="ctr"/>
          <a:lstStyle/>
          <a:p>
            <a:pPr algn="l">
              <a:spcBef>
                <a:spcPct val="50000"/>
              </a:spcBef>
            </a:pPr>
            <a:r>
              <a:rPr lang="en-GB" altLang="ja-JP" sz="2400" b="1" dirty="0" smtClean="0"/>
              <a:t>2. FASE TECNICA</a:t>
            </a:r>
            <a:endParaRPr lang="en-GB" altLang="ja-JP" sz="24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1500</TotalTime>
  <Words>1584</Words>
  <Application>Microsoft Office PowerPoint</Application>
  <PresentationFormat>Presentación en pantalla (4:3)</PresentationFormat>
  <Paragraphs>243</Paragraphs>
  <Slides>47</Slides>
  <Notes>3</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Papel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vector>
  </TitlesOfParts>
  <Company>Familiar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Quito</dc:creator>
  <cp:lastModifiedBy>Maria Quito</cp:lastModifiedBy>
  <cp:revision>145</cp:revision>
  <dcterms:created xsi:type="dcterms:W3CDTF">2010-02-20T07:32:14Z</dcterms:created>
  <dcterms:modified xsi:type="dcterms:W3CDTF">2010-02-25T12:11:26Z</dcterms:modified>
</cp:coreProperties>
</file>