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3" r:id="rId6"/>
    <p:sldId id="26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44" r:id="rId18"/>
    <p:sldId id="292" r:id="rId19"/>
    <p:sldId id="293" r:id="rId20"/>
    <p:sldId id="294" r:id="rId21"/>
    <p:sldId id="295" r:id="rId22"/>
    <p:sldId id="308" r:id="rId23"/>
    <p:sldId id="334" r:id="rId24"/>
    <p:sldId id="335" r:id="rId25"/>
    <p:sldId id="337" r:id="rId26"/>
    <p:sldId id="317" r:id="rId27"/>
    <p:sldId id="338" r:id="rId28"/>
    <p:sldId id="318" r:id="rId29"/>
    <p:sldId id="319" r:id="rId30"/>
    <p:sldId id="320" r:id="rId31"/>
    <p:sldId id="339" r:id="rId32"/>
    <p:sldId id="322" r:id="rId33"/>
    <p:sldId id="323" r:id="rId34"/>
    <p:sldId id="340" r:id="rId35"/>
    <p:sldId id="341" r:id="rId36"/>
    <p:sldId id="343" r:id="rId37"/>
    <p:sldId id="324" r:id="rId38"/>
    <p:sldId id="325" r:id="rId39"/>
    <p:sldId id="333" r:id="rId40"/>
    <p:sldId id="326" r:id="rId41"/>
    <p:sldId id="327" r:id="rId42"/>
    <p:sldId id="328" r:id="rId43"/>
    <p:sldId id="345" r:id="rId44"/>
    <p:sldId id="312" r:id="rId45"/>
    <p:sldId id="313" r:id="rId46"/>
    <p:sldId id="314" r:id="rId47"/>
    <p:sldId id="315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 varScale="1">
        <p:scale>
          <a:sx n="56" d="100"/>
          <a:sy n="56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7"/>
  <c:chart>
    <c:title>
      <c:tx>
        <c:rich>
          <a:bodyPr/>
          <a:lstStyle/>
          <a:p>
            <a:pPr>
              <a:defRPr/>
            </a:pPr>
            <a:r>
              <a:rPr lang="en-US"/>
              <a:t>Población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325926037447999"/>
          <c:y val="0.17062135274327822"/>
          <c:w val="0.7888073224137061"/>
          <c:h val="0.7615348216516826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explosion val="1"/>
          </c:dPt>
          <c:dPt>
            <c:idx val="1"/>
            <c:explosion val="1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explosion val="1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explosion val="18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plotVisOnly val="1"/>
  </c:chart>
  <c:spPr>
    <a:solidFill>
      <a:schemeClr val="bg1">
        <a:lumMod val="95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0D73-65C4-4185-BF1C-5C99C4A4D7D6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353F-0428-4B73-A95C-90BD1DE391D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1</a:t>
            </a:fld>
            <a:endParaRPr lang="es-EC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2</a:t>
            </a:fld>
            <a:endParaRPr lang="es-EC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26</a:t>
            </a:fld>
            <a:endParaRPr lang="es-EC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27</a:t>
            </a:fld>
            <a:endParaRPr lang="es-EC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28</a:t>
            </a:fld>
            <a:endParaRPr lang="es-EC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29</a:t>
            </a:fld>
            <a:endParaRPr lang="es-EC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30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</a:t>
            </a:fld>
            <a:endParaRPr lang="es-EC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32</a:t>
            </a:fld>
            <a:endParaRPr lang="es-EC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33</a:t>
            </a:fld>
            <a:endParaRPr lang="es-EC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34</a:t>
            </a:fld>
            <a:endParaRPr lang="es-EC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35</a:t>
            </a:fld>
            <a:endParaRPr lang="es-EC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36</a:t>
            </a:fld>
            <a:endParaRPr lang="es-EC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37</a:t>
            </a:fld>
            <a:endParaRPr lang="es-EC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38</a:t>
            </a:fld>
            <a:endParaRPr lang="es-EC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39</a:t>
            </a:fld>
            <a:endParaRPr lang="es-EC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40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4</a:t>
            </a:fld>
            <a:endParaRPr lang="es-EC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41</a:t>
            </a:fld>
            <a:endParaRPr lang="es-EC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42</a:t>
            </a:fld>
            <a:endParaRPr lang="es-EC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44</a:t>
            </a:fld>
            <a:endParaRPr lang="es-EC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45</a:t>
            </a:fld>
            <a:endParaRPr lang="es-EC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46</a:t>
            </a:fld>
            <a:endParaRPr lang="es-EC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47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5</a:t>
            </a:fld>
            <a:endParaRPr lang="es-EC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353F-0428-4B73-A95C-90BD1DE391D5}" type="slidenum">
              <a:rPr lang="es-EC" smtClean="0"/>
              <a:pPr/>
              <a:t>6</a:t>
            </a:fld>
            <a:endParaRPr lang="es-EC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84F89-A2AC-4860-9E73-7AEEF4F80E68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045BEB-40B9-4665-8F89-6865356C20DC}" type="datetimeFigureOut">
              <a:rPr lang="es-EC" smtClean="0"/>
              <a:pPr/>
              <a:t>18/05/2010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40DA84-D9E3-4527-999F-198D7A6D56D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5BEB-40B9-4665-8F89-6865356C20DC}" type="datetimeFigureOut">
              <a:rPr lang="es-EC" smtClean="0"/>
              <a:pPr/>
              <a:t>18/05/2010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A84-D9E3-4527-999F-198D7A6D56D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5BEB-40B9-4665-8F89-6865356C20DC}" type="datetimeFigureOut">
              <a:rPr lang="es-EC" smtClean="0"/>
              <a:pPr/>
              <a:t>18/05/2010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A84-D9E3-4527-999F-198D7A6D56D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94BD928-81F1-4301-9658-9FB8942EB68E}" type="datetimeFigureOut">
              <a:rPr lang="es-EC" smtClean="0"/>
              <a:pPr/>
              <a:t>18/05/2010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BDE9AA-65AE-4198-A832-A37579271E2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hyperlink" Target="http://twitter.com/account/profile_image/CanelaTv?hreflang=es" TargetMode="External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5.emf"/><Relationship Id="rId5" Type="http://schemas.openxmlformats.org/officeDocument/2006/relationships/image" Target="../media/image20.emf"/><Relationship Id="rId10" Type="http://schemas.openxmlformats.org/officeDocument/2006/relationships/image" Target="../media/image19.gif"/><Relationship Id="rId4" Type="http://schemas.openxmlformats.org/officeDocument/2006/relationships/image" Target="../media/image17.emf"/><Relationship Id="rId9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o_de_Word_20072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e_Word_20073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Documento_de_Word_2007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cumento_de_Word_2007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ocumento_de_Word_20076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Documento_de_Word_20077.docx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1071546"/>
            <a:ext cx="6480048" cy="18573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INFORME DE MATERIA DE GRADUACIÓN</a:t>
            </a:r>
            <a:b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0976" y="4391044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ESTUDIO SOBRE LA EVOLUCIÓN TECNOLÓGICA Y COMERCIAL DE LA CINEMATOGRAFÍA POR MEDIO DE UN PILOTO.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58200" cy="1041397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Objetivo de la investigación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63720" y="1676418"/>
            <a:ext cx="57658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Objetivos generales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72198" y="2143116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-32" y="2214554"/>
            <a:ext cx="6429420" cy="4025897"/>
          </a:xfrm>
        </p:spPr>
        <p:txBody>
          <a:bodyPr>
            <a:normAutofit/>
          </a:bodyPr>
          <a:lstStyle/>
          <a:p>
            <a:endParaRPr lang="es-EC" dirty="0"/>
          </a:p>
          <a:p>
            <a:r>
              <a:rPr lang="es-EC" dirty="0" smtClean="0"/>
              <a:t>Determinar la existencia de un nicho de mercado</a:t>
            </a:r>
            <a:endParaRPr lang="es-EC" dirty="0"/>
          </a:p>
          <a:p>
            <a:endParaRPr lang="es-EC" dirty="0"/>
          </a:p>
          <a:p>
            <a:r>
              <a:rPr lang="es-EC" dirty="0" smtClean="0"/>
              <a:t>Identificación de las oportunidades de mercado</a:t>
            </a:r>
            <a:endParaRPr lang="es-EC" dirty="0"/>
          </a:p>
          <a:p>
            <a:endParaRPr lang="es-EC" dirty="0"/>
          </a:p>
          <a:p>
            <a:r>
              <a:rPr lang="es-EC" dirty="0" smtClean="0"/>
              <a:t> </a:t>
            </a:r>
            <a:r>
              <a:rPr lang="es-EC" dirty="0"/>
              <a:t>Definir </a:t>
            </a:r>
            <a:r>
              <a:rPr lang="es-EC" dirty="0" smtClean="0"/>
              <a:t>el segmento del mercado</a:t>
            </a:r>
            <a:endParaRPr lang="es-EC" dirty="0"/>
          </a:p>
          <a:p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Objetivos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específicos.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4214818"/>
            <a:ext cx="7929618" cy="2357454"/>
          </a:xfrm>
        </p:spPr>
        <p:txBody>
          <a:bodyPr/>
          <a:lstStyle/>
          <a:p>
            <a:endParaRPr lang="es-EC" dirty="0"/>
          </a:p>
          <a:p>
            <a:r>
              <a:rPr lang="es-EC" dirty="0" smtClean="0"/>
              <a:t>Determinar las preferencias </a:t>
            </a:r>
            <a:endParaRPr lang="es-EC" dirty="0"/>
          </a:p>
          <a:p>
            <a:endParaRPr lang="es-EC" dirty="0"/>
          </a:p>
          <a:p>
            <a:r>
              <a:rPr lang="es-EC" dirty="0"/>
              <a:t>Establecer </a:t>
            </a:r>
            <a:r>
              <a:rPr lang="es-EC" dirty="0" smtClean="0"/>
              <a:t> la frecuencia de contratación de servicio</a:t>
            </a:r>
            <a:endParaRPr lang="es-EC" dirty="0"/>
          </a:p>
          <a:p>
            <a:endParaRPr lang="es-EC" dirty="0"/>
          </a:p>
          <a:p>
            <a:r>
              <a:rPr lang="es-EC" dirty="0"/>
              <a:t>Percepción </a:t>
            </a:r>
            <a:r>
              <a:rPr lang="es-EC" dirty="0" smtClean="0"/>
              <a:t>del cliente con respecto al </a:t>
            </a:r>
            <a:r>
              <a:rPr lang="es-EC" dirty="0" smtClean="0"/>
              <a:t>s</a:t>
            </a:r>
            <a:r>
              <a:rPr lang="es-EC" dirty="0" smtClean="0"/>
              <a:t>ervicio</a:t>
            </a:r>
            <a:endParaRPr lang="es-EC" dirty="0"/>
          </a:p>
          <a:p>
            <a:endParaRPr lang="es-EC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001"/>
          <a:stretch>
            <a:fillRect/>
          </a:stretch>
        </p:blipFill>
        <p:spPr bwMode="auto">
          <a:xfrm>
            <a:off x="2714612" y="2143116"/>
            <a:ext cx="3609975" cy="170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0080" y="357166"/>
            <a:ext cx="8458200" cy="1470025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Plan de muestreo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85992"/>
            <a:ext cx="4846638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Definición de la Población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2571744"/>
          <a:ext cx="7258072" cy="399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2775864" y="3643314"/>
            <a:ext cx="4010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447 CANALES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42976" y="121442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La población es definida como el conjunto que representa todas las mediciones de interés. Mientras que la muestra es el subconjunto de la unidad total.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1534218" cy="11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786" y="3130316"/>
            <a:ext cx="1651866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4.bp.blogspot.com/_-CKnNwvNg_I/Sg3AzTHz2SI/AAAAAAAAAHk/1OmG29Ia0Ps/s400/etv-teleram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3836" y="3130316"/>
            <a:ext cx="1310986" cy="8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42" y="1558680"/>
            <a:ext cx="1371138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487242"/>
            <a:ext cx="12611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8" cstate="print"/>
          <a:srcRect l="4329" t="6429" r="10822"/>
          <a:stretch>
            <a:fillRect/>
          </a:stretch>
        </p:blipFill>
        <p:spPr bwMode="auto">
          <a:xfrm>
            <a:off x="2820696" y="3130316"/>
            <a:ext cx="1360863" cy="8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701556"/>
            <a:ext cx="1660120" cy="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http://www.proasetel.com/imagenes/logos/logo_ecuavisa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572008"/>
            <a:ext cx="1394114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714620"/>
            <a:ext cx="1368904" cy="14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1428736"/>
            <a:ext cx="1568210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13" cstate="print"/>
          <a:srcRect t="27811" b="27810"/>
          <a:stretch>
            <a:fillRect/>
          </a:stretch>
        </p:blipFill>
        <p:spPr bwMode="auto">
          <a:xfrm>
            <a:off x="2714612" y="4847521"/>
            <a:ext cx="1395682" cy="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Definición de la Población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file-image" descr="http://a1.twimg.com/profile_images/651427136/canelatv_bigge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1023848" cy="10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143248"/>
            <a:ext cx="1188649" cy="105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643050"/>
            <a:ext cx="1308863" cy="9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86322"/>
            <a:ext cx="1999531" cy="5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1714488"/>
            <a:ext cx="947109" cy="9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1643050"/>
            <a:ext cx="1430188" cy="10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834" y="5643578"/>
            <a:ext cx="196502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11" cstate="print"/>
          <a:srcRect t="41772" r="2597"/>
          <a:stretch>
            <a:fillRect/>
          </a:stretch>
        </p:blipFill>
        <p:spPr bwMode="auto">
          <a:xfrm>
            <a:off x="428596" y="4857760"/>
            <a:ext cx="1999531" cy="4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3214686"/>
            <a:ext cx="1023848" cy="10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1714488"/>
            <a:ext cx="1354096" cy="100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02633" y="3302844"/>
            <a:ext cx="1740739" cy="9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34974" y="4786322"/>
            <a:ext cx="2137554" cy="5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Definición de la Población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Definición de la Muestra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536766"/>
          </a:xfrm>
        </p:spPr>
        <p:txBody>
          <a:bodyPr/>
          <a:lstStyle/>
          <a:p>
            <a:r>
              <a:rPr lang="es-EC" dirty="0" smtClean="0"/>
              <a:t>Dado a que se va a encuestar a los principales ciudades del país, se a decidido desagregar el universo en subconjuntos menores.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619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Definición de la muestra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714488"/>
            <a:ext cx="12611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 cstate="print"/>
          <a:srcRect l="4329" t="6429" r="10822"/>
          <a:stretch>
            <a:fillRect/>
          </a:stretch>
        </p:blipFill>
        <p:spPr bwMode="auto">
          <a:xfrm>
            <a:off x="3643306" y="1785926"/>
            <a:ext cx="1360863" cy="8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28" y="3071810"/>
            <a:ext cx="1368904" cy="14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58680"/>
            <a:ext cx="1568210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357554" y="26431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TC Televisión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8 Imagen" descr="http://4.bp.blogspot.com/_-CKnNwvNg_I/Sg3AzTHz2SI/AAAAAAAAAHk/1OmG29Ia0Ps/s400/etv-telera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072074"/>
            <a:ext cx="1310986" cy="8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581234"/>
            <a:ext cx="1371138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714752"/>
            <a:ext cx="1660120" cy="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www.proasetel.com/imagenes/logos/logo_ecuavisa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7952" y="4920113"/>
            <a:ext cx="1394114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9949" y="4941066"/>
            <a:ext cx="1119637" cy="8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871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Diseño de la encuesta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Marcador de contenido" descr="encu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0070" y="2249488"/>
            <a:ext cx="7183859" cy="43243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PLANTEAMIENTO DEL PROBLEMA</a:t>
            </a:r>
            <a:br>
              <a:rPr lang="es-EC" b="1" dirty="0" smtClean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036832"/>
          </a:xfrm>
        </p:spPr>
        <p:txBody>
          <a:bodyPr/>
          <a:lstStyle/>
          <a:p>
            <a:pPr algn="just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En la sociedad actual en la que vivimos, el cine se ha vuelto una herramienta importante para las comunicaciones visuales, que miles de personas observan a diario.</a:t>
            </a:r>
            <a:endParaRPr lang="es-EC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Presentación de resultados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2000240"/>
            <a:ext cx="5111750" cy="361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26"/>
            <a:ext cx="7758138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Interpretación de resultados 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357158" y="464542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Se realizaron un total </a:t>
            </a: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de 18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encuestas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EC" sz="4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4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C" sz="4100" b="1" dirty="0" smtClean="0">
                <a:latin typeface="Times New Roman" pitchFamily="18" charset="0"/>
                <a:cs typeface="Times New Roman" pitchFamily="18" charset="0"/>
              </a:rPr>
              <a:t>Análisis de la oferta </a:t>
            </a:r>
            <a:br>
              <a:rPr lang="es-EC" sz="4100" b="1" dirty="0" smtClean="0">
                <a:latin typeface="Times New Roman" pitchFamily="18" charset="0"/>
                <a:cs typeface="Times New Roman" pitchFamily="18" charset="0"/>
              </a:rPr>
            </a:br>
            <a:endParaRPr lang="es-EC" sz="4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3143272" cy="352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285852" y="514351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 realizar un programa piloto sobre cine, nuestros competidores</a:t>
            </a:r>
          </a:p>
          <a:p>
            <a:r>
              <a:rPr lang="es-EC" dirty="0" smtClean="0"/>
              <a:t> potenciales son las productoras independientes.</a:t>
            </a:r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sz="2400" dirty="0" smtClean="0"/>
              <a:t> Por medio de las encuestas realizadas conocimos el interés de nuestro mercado meta.</a:t>
            </a:r>
            <a:endParaRPr lang="es-EC" sz="2400" dirty="0" smtClean="0"/>
          </a:p>
          <a:p>
            <a:endParaRPr lang="es-EC" sz="2400" dirty="0" smtClean="0"/>
          </a:p>
          <a:p>
            <a:r>
              <a:rPr lang="es-EC" sz="2400" dirty="0" smtClean="0"/>
              <a:t>El porcentaje de la </a:t>
            </a:r>
            <a:r>
              <a:rPr lang="es-EC" sz="2400" dirty="0" smtClean="0"/>
              <a:t>muestra nos indica que </a:t>
            </a:r>
            <a:r>
              <a:rPr lang="es-EC" sz="2400" dirty="0" smtClean="0"/>
              <a:t>el 95% sostiene que no cuentan con algún programa </a:t>
            </a:r>
          </a:p>
          <a:p>
            <a:endParaRPr lang="es-EC" sz="2400" dirty="0" smtClean="0"/>
          </a:p>
          <a:p>
            <a:r>
              <a:rPr lang="es-EC" sz="2400" dirty="0" smtClean="0"/>
              <a:t>El 89% de los medios encuestados, afirman estar dispuestos a comprar nuestro programa </a:t>
            </a:r>
          </a:p>
          <a:p>
            <a:endParaRPr lang="es-EC" sz="2400" dirty="0" smtClean="0"/>
          </a:p>
          <a:p>
            <a:r>
              <a:rPr lang="es-EC" sz="2400" dirty="0" smtClean="0"/>
              <a:t>Los canales interesados en nuestro piloto cinematográfico tienen un conocimiento de que este es un gran aporte a la cultura </a:t>
            </a:r>
            <a:r>
              <a:rPr lang="es-EC" sz="2400" dirty="0" smtClean="0"/>
              <a:t>.</a:t>
            </a:r>
            <a:endParaRPr lang="es-EC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Técnico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E:\Imagenes\restaurantes-negoc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805129"/>
            <a:ext cx="3810000" cy="2981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FODA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4000" dirty="0" smtClean="0">
                <a:latin typeface="Times New Roman" pitchFamily="18" charset="0"/>
                <a:cs typeface="Times New Roman" pitchFamily="18" charset="0"/>
              </a:rPr>
              <a:t>Nuestro estudio técnico,  cuenta con un análisis profundo del FODA , para tener en cuenta, al momento de tomar decisiones. </a:t>
            </a:r>
            <a:endParaRPr lang="es-EC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Fortalezas</a:t>
            </a:r>
            <a:r>
              <a:rPr lang="es-EC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E:\Imagenes\1187717742owd25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2232024"/>
            <a:ext cx="3482992" cy="3482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Oportunidades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E:\Imagenes\autoayuda-como-detectar-buenas-oportunidades-460x345-l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2768600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Debilidades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E:\Imagenes\Debilidad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87663"/>
            <a:ext cx="27432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JUSTIFICACIÓN</a:t>
            </a:r>
            <a:br>
              <a:rPr lang="es-EC" b="1" dirty="0" smtClean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E:\Imagenes\television_infelicida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422" y="2000240"/>
            <a:ext cx="4576032" cy="43243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Amenazas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E:\Imagenes\Amenaz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01888"/>
            <a:ext cx="3048000" cy="4019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Marketing Mix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E:\Imagenes\marketing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857652" cy="33861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E:\Imagenes\total+video+conver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71744"/>
            <a:ext cx="3506404" cy="32543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E:\Imagenes\dinero-prec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2907963"/>
            <a:ext cx="4429155" cy="33661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Plaza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E:\Imagenes\octubre_mercado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619512" cy="36828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Promoción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E:\Imagenes\dados promoc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2357430"/>
            <a:ext cx="3983058" cy="39830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C" sz="5400" dirty="0" smtClean="0">
                <a:latin typeface="Times New Roman" pitchFamily="18" charset="0"/>
                <a:cs typeface="Times New Roman" pitchFamily="18" charset="0"/>
              </a:rPr>
              <a:t>Presupuesto</a:t>
            </a:r>
            <a:endParaRPr lang="es-EC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de Maquinarias y Equipos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17688" y="2646375"/>
          <a:ext cx="5507037" cy="2640013"/>
        </p:xfrm>
        <a:graphic>
          <a:graphicData uri="http://schemas.openxmlformats.org/presentationml/2006/ole">
            <p:oleObj spid="_x0000_s2050" name="Documento" r:id="rId4" imgW="5506580" imgH="2639950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de Constitución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57356" y="2643182"/>
          <a:ext cx="5500687" cy="2136775"/>
        </p:xfrm>
        <a:graphic>
          <a:graphicData uri="http://schemas.openxmlformats.org/presentationml/2006/ole">
            <p:oleObj spid="_x0000_s3074" name="Documento" r:id="rId4" imgW="5500093" imgH="2136794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de Alquiler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56" y="2357430"/>
          <a:ext cx="5500687" cy="3843337"/>
        </p:xfrm>
        <a:graphic>
          <a:graphicData uri="http://schemas.openxmlformats.org/presentationml/2006/ole">
            <p:oleObj spid="_x0000_s1026" name="Documento" r:id="rId4" imgW="5500093" imgH="3843494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MARCO TEÓRICO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 smtClean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89" name="Picture 1" descr="E:\Imagenes\investigac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626" y="2786058"/>
            <a:ext cx="3505200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de Publicidad 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85918" y="2500306"/>
          <a:ext cx="5507037" cy="3165475"/>
        </p:xfrm>
        <a:graphic>
          <a:graphicData uri="http://schemas.openxmlformats.org/presentationml/2006/ole">
            <p:oleObj spid="_x0000_s4098" name="Documento" r:id="rId4" imgW="5506580" imgH="3166141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Gastos de Sueldos y Salarios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14480" y="2559067"/>
          <a:ext cx="5507037" cy="3370263"/>
        </p:xfrm>
        <a:graphic>
          <a:graphicData uri="http://schemas.openxmlformats.org/presentationml/2006/ole">
            <p:oleObj spid="_x0000_s5122" name="Documento" r:id="rId4" imgW="5506580" imgH="3370571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Gastos Operativos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820863" y="2624157"/>
          <a:ext cx="5500687" cy="3662363"/>
        </p:xfrm>
        <a:graphic>
          <a:graphicData uri="http://schemas.openxmlformats.org/presentationml/2006/ole">
            <p:oleObj spid="_x0000_s28673" name="Documento" r:id="rId4" imgW="5500093" imgH="3662819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328642" y="2173289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s-EC" sz="4100" b="1" dirty="0" smtClean="0">
                <a:latin typeface="Times New Roman" pitchFamily="18" charset="0"/>
                <a:cs typeface="Times New Roman" pitchFamily="18" charset="0"/>
              </a:rPr>
              <a:t> Conclusiones y Recomendaciones </a:t>
            </a:r>
            <a:endParaRPr lang="es-EC" sz="4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257544" cy="542916"/>
          </a:xfrm>
        </p:spPr>
        <p:txBody>
          <a:bodyPr>
            <a:norm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Conclusiones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214554"/>
            <a:ext cx="7929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porcentaje de la muestra el 95% sostiene que no cuentan con algún programa que culturice sobre cine 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de los medios encuestados, afirman estar dispuestos a comprar nuestro programa piloto cinematográfico en el Ecuador. </a:t>
            </a:r>
          </a:p>
          <a:p>
            <a:pPr>
              <a:buFont typeface="Arial" pitchFamily="34" charset="0"/>
              <a:buChar char="•"/>
            </a:pPr>
            <a:endParaRPr lang="es-EC" sz="2400" dirty="0" smtClean="0"/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Existe un alto nivel de aceptación del producto 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El estudio técnico nos permitió conocer también cuáles son los requisitos y parámetros. </a:t>
            </a:r>
          </a:p>
          <a:p>
            <a:pPr>
              <a:buFont typeface="Arial" pitchFamily="34" charset="0"/>
              <a:buChar char="•"/>
            </a:pPr>
            <a:endParaRPr lang="es-EC" sz="2400" dirty="0" smtClean="0"/>
          </a:p>
          <a:p>
            <a:pPr>
              <a:buFont typeface="Arial" pitchFamily="34" charset="0"/>
              <a:buChar char="•"/>
            </a:pPr>
            <a:endParaRPr lang="es-EC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00792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el estudio técnico se ha incorporado la explicación básica que permitan conocer con claridad nuestro proyecto .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Este estudio nos permite llevar bien en claro los principales pasos para obtener un mejor resultado en el proyecto final. 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 el análisis de presupuesto contamos con la base principal de cuanto debería </a:t>
            </a:r>
            <a:r>
              <a:rPr lang="es-EC" sz="2400" dirty="0" smtClean="0"/>
              <a:t>costar el programa piloto. </a:t>
            </a:r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1538" y="785794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Llevamos detalladamente el análisis de los gastos y ganancias al momento de vender el piloto. 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De acuerdo a los datos recabados en el estudio financiero</a:t>
            </a:r>
            <a:r>
              <a:rPr lang="es-EC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C" dirty="0" smtClean="0"/>
          </a:p>
          <a:p>
            <a:pPr>
              <a:buFont typeface="Arial" pitchFamily="34" charset="0"/>
              <a:buChar char="•"/>
            </a:pPr>
            <a:endParaRPr lang="es-EC" dirty="0" smtClean="0"/>
          </a:p>
          <a:p>
            <a:endParaRPr lang="es-EC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71472" y="3143248"/>
            <a:ext cx="4214842" cy="542916"/>
          </a:xfrm>
        </p:spPr>
        <p:txBody>
          <a:bodyPr>
            <a:normAutofit fontScale="92500" lnSpcReduction="10000"/>
          </a:bodyPr>
          <a:lstStyle/>
          <a:p>
            <a:r>
              <a:rPr lang="es-EC" sz="3200" b="1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3626346"/>
            <a:ext cx="7715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Recursos necesarios para profundizar sobre los temas</a:t>
            </a: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Participación del público.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Tratar de acaparar todos los temas importantes </a:t>
            </a:r>
          </a:p>
          <a:p>
            <a:endParaRPr lang="es-EC" sz="2400" dirty="0" smtClean="0"/>
          </a:p>
          <a:p>
            <a:pPr>
              <a:buFont typeface="Arial" pitchFamily="34" charset="0"/>
              <a:buChar char="•"/>
            </a:pPr>
            <a:endParaRPr lang="es-EC" sz="2400" dirty="0" smtClean="0"/>
          </a:p>
          <a:p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86082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Crear un pequeño segmento 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Entrevistas al publico</a:t>
            </a: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Que los animadores sean conocedores en el arte del cine 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02296"/>
            <a:ext cx="3903469" cy="295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b="1" dirty="0" smtClean="0">
                <a:latin typeface="Times New Roman" pitchFamily="18" charset="0"/>
                <a:cs typeface="Times New Roman" pitchFamily="18" charset="0"/>
              </a:rPr>
              <a:t>OBJETIVO DEL PROYECTO</a:t>
            </a:r>
            <a:endParaRPr lang="es-EC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 descr="E:\Imagenes\foto_objetiv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706" y="2357430"/>
            <a:ext cx="4889500" cy="3568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ealizaremos análisis coherentes sobre las producciones audiovisuales, otorgando una especie de guía para, que sea nuestro público el que decida qué es lo que le conviene ver.</a:t>
            </a:r>
          </a:p>
          <a:p>
            <a:pPr algn="just"/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Realizaremos un estudio de mercado, con el fin de tener una idea clara de las preferencias del consumidor objetivo. 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98521"/>
          </a:xfrm>
        </p:spPr>
        <p:txBody>
          <a:bodyPr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Investigación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 Mercado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458745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862" y="8572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Perspectiva de la investigación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60518" y="3357562"/>
            <a:ext cx="29830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00034" y="1942919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2400" dirty="0" smtClean="0"/>
              <a:t>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Identificar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el grado de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interés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Información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será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obtenida mediante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encuesta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 base a los resultados obtenidos.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744"/>
            <a:ext cx="7229468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600" b="1" dirty="0">
                <a:latin typeface="Times New Roman" pitchFamily="18" charset="0"/>
                <a:cs typeface="Times New Roman" pitchFamily="18" charset="0"/>
              </a:rPr>
              <a:t>Planteamiento del problema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66"/>
            <a:ext cx="18383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500034" y="264318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2400" dirty="0" smtClean="0"/>
              <a:t> </a:t>
            </a:r>
            <a:r>
              <a:rPr lang="es-EC" sz="2400" dirty="0"/>
              <a:t>Debido a que no contamos con la </a:t>
            </a:r>
            <a:r>
              <a:rPr lang="es-EC" sz="2400" dirty="0" smtClean="0"/>
              <a:t>suficiente información.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/>
              <a:t> Es primordial determinar la existencia de un nicho de </a:t>
            </a:r>
            <a:r>
              <a:rPr lang="es-EC" sz="2400" dirty="0" smtClean="0"/>
              <a:t>    mercado</a:t>
            </a:r>
            <a:r>
              <a:rPr lang="es-EC" sz="2400" dirty="0" smtClean="0"/>
              <a:t>.</a:t>
            </a:r>
          </a:p>
          <a:p>
            <a:endParaRPr lang="es-EC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956</TotalTime>
  <Words>672</Words>
  <Application>Microsoft Office PowerPoint</Application>
  <PresentationFormat>Presentación en pantalla (4:3)</PresentationFormat>
  <Paragraphs>160</Paragraphs>
  <Slides>47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Urbano</vt:lpstr>
      <vt:lpstr>Documento</vt:lpstr>
      <vt:lpstr>INFORME DE MATERIA DE GRADUACIÓN </vt:lpstr>
      <vt:lpstr>PLANTEAMIENTO DEL PROBLEMA </vt:lpstr>
      <vt:lpstr>JUSTIFICACIÓN </vt:lpstr>
      <vt:lpstr> MARCO TEÓRICO  </vt:lpstr>
      <vt:lpstr>OBJETIVO DEL PROYECTO</vt:lpstr>
      <vt:lpstr>METODOLOGÍA</vt:lpstr>
      <vt:lpstr>Investigación de Mercado</vt:lpstr>
      <vt:lpstr>Perspectiva de la investigación  </vt:lpstr>
      <vt:lpstr> Planteamiento del problema</vt:lpstr>
      <vt:lpstr>Objetivo de la investigación</vt:lpstr>
      <vt:lpstr> Objetivos generales</vt:lpstr>
      <vt:lpstr>Objetivos específicos.</vt:lpstr>
      <vt:lpstr> Plan de muestreo</vt:lpstr>
      <vt:lpstr>  Definición de la Población  </vt:lpstr>
      <vt:lpstr>  Definición de la Población  </vt:lpstr>
      <vt:lpstr>  Definición de la Población  </vt:lpstr>
      <vt:lpstr>Definición de la Muestra</vt:lpstr>
      <vt:lpstr> Definición de la muestra </vt:lpstr>
      <vt:lpstr>  Diseño de la encuesta  </vt:lpstr>
      <vt:lpstr>  Presentación de resultados  </vt:lpstr>
      <vt:lpstr>  Interpretación de resultados  </vt:lpstr>
      <vt:lpstr> Análisis de la oferta  </vt:lpstr>
      <vt:lpstr>Diapositiva 23</vt:lpstr>
      <vt:lpstr>Diapositiva 24</vt:lpstr>
      <vt:lpstr>Estudio Técnico</vt:lpstr>
      <vt:lpstr>FODA</vt:lpstr>
      <vt:lpstr>Fortalezas </vt:lpstr>
      <vt:lpstr>Oportunidades</vt:lpstr>
      <vt:lpstr>Debilidades</vt:lpstr>
      <vt:lpstr>Amenazas</vt:lpstr>
      <vt:lpstr>Marketing Mix</vt:lpstr>
      <vt:lpstr>Producto</vt:lpstr>
      <vt:lpstr>Precio</vt:lpstr>
      <vt:lpstr>Plaza</vt:lpstr>
      <vt:lpstr>Promoción</vt:lpstr>
      <vt:lpstr>Presupuesto</vt:lpstr>
      <vt:lpstr>Gastos de Maquinarias y Equipos</vt:lpstr>
      <vt:lpstr>Gastos de Constitución</vt:lpstr>
      <vt:lpstr>Gastos de Alquiler</vt:lpstr>
      <vt:lpstr>Gastos de Publicidad </vt:lpstr>
      <vt:lpstr>Gastos de Sueldos y Salarios</vt:lpstr>
      <vt:lpstr>Total de Gastos Operativos</vt:lpstr>
      <vt:lpstr> Conclusiones y Recomendaciones 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</dc:creator>
  <cp:lastModifiedBy>pavilion</cp:lastModifiedBy>
  <cp:revision>52</cp:revision>
  <dcterms:created xsi:type="dcterms:W3CDTF">2010-05-16T17:09:48Z</dcterms:created>
  <dcterms:modified xsi:type="dcterms:W3CDTF">2010-05-19T06:46:11Z</dcterms:modified>
</cp:coreProperties>
</file>