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ls" ContentType="application/vnd.ms-exce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9" r:id="rId14"/>
    <p:sldId id="327" r:id="rId15"/>
    <p:sldId id="270"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5" r:id="rId29"/>
    <p:sldId id="286" r:id="rId30"/>
    <p:sldId id="287" r:id="rId31"/>
    <p:sldId id="288" r:id="rId32"/>
    <p:sldId id="289" r:id="rId33"/>
    <p:sldId id="290" r:id="rId34"/>
    <p:sldId id="291" r:id="rId35"/>
    <p:sldId id="292" r:id="rId36"/>
    <p:sldId id="293" r:id="rId37"/>
    <p:sldId id="324" r:id="rId38"/>
    <p:sldId id="294" r:id="rId39"/>
    <p:sldId id="325" r:id="rId40"/>
    <p:sldId id="295" r:id="rId41"/>
    <p:sldId id="326"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EC234"/>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0" d="100"/>
          <a:sy n="70" d="100"/>
        </p:scale>
        <p:origin x="-1164" y="-18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image" Target="../media/image11.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C"/>
          </a:p>
        </p:txBody>
      </p:sp>
      <p:sp>
        <p:nvSpPr>
          <p:cNvPr id="4" name="3 Marcador de fecha"/>
          <p:cNvSpPr>
            <a:spLocks noGrp="1"/>
          </p:cNvSpPr>
          <p:nvPr>
            <p:ph type="dt" sz="half" idx="10"/>
          </p:nvPr>
        </p:nvSpPr>
        <p:spPr/>
        <p:txBody>
          <a:bodyPr/>
          <a:lstStyle/>
          <a:p>
            <a:fld id="{A3FFF217-E7BF-457D-8F05-4D5C5A8EADE2}" type="datetimeFigureOut">
              <a:rPr lang="es-EC" smtClean="0"/>
              <a:pPr/>
              <a:t>08/02/2010</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4264CCDC-F985-47AC-BD3A-CF63C669E945}" type="slidenum">
              <a:rPr lang="es-EC" smtClean="0"/>
              <a:pPr/>
              <a:t>‹Nº›</a:t>
            </a:fld>
            <a:endParaRPr lang="es-EC"/>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A3FFF217-E7BF-457D-8F05-4D5C5A8EADE2}" type="datetimeFigureOut">
              <a:rPr lang="es-EC" smtClean="0"/>
              <a:pPr/>
              <a:t>08/02/2010</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4264CCDC-F985-47AC-BD3A-CF63C669E945}" type="slidenum">
              <a:rPr lang="es-EC" smtClean="0"/>
              <a:pPr/>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A3FFF217-E7BF-457D-8F05-4D5C5A8EADE2}" type="datetimeFigureOut">
              <a:rPr lang="es-EC" smtClean="0"/>
              <a:pPr/>
              <a:t>08/02/2010</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4264CCDC-F985-47AC-BD3A-CF63C669E945}" type="slidenum">
              <a:rPr lang="es-EC" smtClean="0"/>
              <a:pPr/>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A3FFF217-E7BF-457D-8F05-4D5C5A8EADE2}" type="datetimeFigureOut">
              <a:rPr lang="es-EC" smtClean="0"/>
              <a:pPr/>
              <a:t>08/02/2010</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4264CCDC-F985-47AC-BD3A-CF63C669E945}" type="slidenum">
              <a:rPr lang="es-EC" smtClean="0"/>
              <a:pPr/>
              <a:t>‹Nº›</a:t>
            </a:fld>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A3FFF217-E7BF-457D-8F05-4D5C5A8EADE2}" type="datetimeFigureOut">
              <a:rPr lang="es-EC" smtClean="0"/>
              <a:pPr/>
              <a:t>08/02/2010</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4264CCDC-F985-47AC-BD3A-CF63C669E945}" type="slidenum">
              <a:rPr lang="es-EC" smtClean="0"/>
              <a:pPr/>
              <a:t>‹Nº›</a:t>
            </a:fld>
            <a:endParaRPr lang="es-EC"/>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fecha"/>
          <p:cNvSpPr>
            <a:spLocks noGrp="1"/>
          </p:cNvSpPr>
          <p:nvPr>
            <p:ph type="dt" sz="half" idx="10"/>
          </p:nvPr>
        </p:nvSpPr>
        <p:spPr/>
        <p:txBody>
          <a:bodyPr/>
          <a:lstStyle/>
          <a:p>
            <a:fld id="{A3FFF217-E7BF-457D-8F05-4D5C5A8EADE2}" type="datetimeFigureOut">
              <a:rPr lang="es-EC" smtClean="0"/>
              <a:pPr/>
              <a:t>08/02/2010</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4264CCDC-F985-47AC-BD3A-CF63C669E945}" type="slidenum">
              <a:rPr lang="es-EC" smtClean="0"/>
              <a:pPr/>
              <a:t>‹Nº›</a:t>
            </a:fld>
            <a:endParaRPr lang="es-EC"/>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6 Marcador de fecha"/>
          <p:cNvSpPr>
            <a:spLocks noGrp="1"/>
          </p:cNvSpPr>
          <p:nvPr>
            <p:ph type="dt" sz="half" idx="10"/>
          </p:nvPr>
        </p:nvSpPr>
        <p:spPr/>
        <p:txBody>
          <a:bodyPr/>
          <a:lstStyle/>
          <a:p>
            <a:fld id="{A3FFF217-E7BF-457D-8F05-4D5C5A8EADE2}" type="datetimeFigureOut">
              <a:rPr lang="es-EC" smtClean="0"/>
              <a:pPr/>
              <a:t>08/02/2010</a:t>
            </a:fld>
            <a:endParaRPr lang="es-EC"/>
          </a:p>
        </p:txBody>
      </p:sp>
      <p:sp>
        <p:nvSpPr>
          <p:cNvPr id="8" name="7 Marcador de pie de página"/>
          <p:cNvSpPr>
            <a:spLocks noGrp="1"/>
          </p:cNvSpPr>
          <p:nvPr>
            <p:ph type="ftr" sz="quarter" idx="11"/>
          </p:nvPr>
        </p:nvSpPr>
        <p:spPr/>
        <p:txBody>
          <a:bodyPr/>
          <a:lstStyle/>
          <a:p>
            <a:endParaRPr lang="es-EC"/>
          </a:p>
        </p:txBody>
      </p:sp>
      <p:sp>
        <p:nvSpPr>
          <p:cNvPr id="9" name="8 Marcador de número de diapositiva"/>
          <p:cNvSpPr>
            <a:spLocks noGrp="1"/>
          </p:cNvSpPr>
          <p:nvPr>
            <p:ph type="sldNum" sz="quarter" idx="12"/>
          </p:nvPr>
        </p:nvSpPr>
        <p:spPr/>
        <p:txBody>
          <a:bodyPr/>
          <a:lstStyle/>
          <a:p>
            <a:fld id="{4264CCDC-F985-47AC-BD3A-CF63C669E945}" type="slidenum">
              <a:rPr lang="es-EC" smtClean="0"/>
              <a:pPr/>
              <a:t>‹Nº›</a:t>
            </a:fld>
            <a:endParaRPr lang="es-EC"/>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fecha"/>
          <p:cNvSpPr>
            <a:spLocks noGrp="1"/>
          </p:cNvSpPr>
          <p:nvPr>
            <p:ph type="dt" sz="half" idx="10"/>
          </p:nvPr>
        </p:nvSpPr>
        <p:spPr/>
        <p:txBody>
          <a:bodyPr/>
          <a:lstStyle/>
          <a:p>
            <a:fld id="{A3FFF217-E7BF-457D-8F05-4D5C5A8EADE2}" type="datetimeFigureOut">
              <a:rPr lang="es-EC" smtClean="0"/>
              <a:pPr/>
              <a:t>08/02/2010</a:t>
            </a:fld>
            <a:endParaRPr lang="es-EC"/>
          </a:p>
        </p:txBody>
      </p:sp>
      <p:sp>
        <p:nvSpPr>
          <p:cNvPr id="4" name="3 Marcador de pie de página"/>
          <p:cNvSpPr>
            <a:spLocks noGrp="1"/>
          </p:cNvSpPr>
          <p:nvPr>
            <p:ph type="ftr" sz="quarter" idx="11"/>
          </p:nvPr>
        </p:nvSpPr>
        <p:spPr/>
        <p:txBody>
          <a:bodyPr/>
          <a:lstStyle/>
          <a:p>
            <a:endParaRPr lang="es-EC"/>
          </a:p>
        </p:txBody>
      </p:sp>
      <p:sp>
        <p:nvSpPr>
          <p:cNvPr id="5" name="4 Marcador de número de diapositiva"/>
          <p:cNvSpPr>
            <a:spLocks noGrp="1"/>
          </p:cNvSpPr>
          <p:nvPr>
            <p:ph type="sldNum" sz="quarter" idx="12"/>
          </p:nvPr>
        </p:nvSpPr>
        <p:spPr/>
        <p:txBody>
          <a:bodyPr/>
          <a:lstStyle/>
          <a:p>
            <a:fld id="{4264CCDC-F985-47AC-BD3A-CF63C669E945}" type="slidenum">
              <a:rPr lang="es-EC" smtClean="0"/>
              <a:pPr/>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3FFF217-E7BF-457D-8F05-4D5C5A8EADE2}" type="datetimeFigureOut">
              <a:rPr lang="es-EC" smtClean="0"/>
              <a:pPr/>
              <a:t>08/02/2010</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p:txBody>
          <a:bodyPr/>
          <a:lstStyle/>
          <a:p>
            <a:fld id="{4264CCDC-F985-47AC-BD3A-CF63C669E945}" type="slidenum">
              <a:rPr lang="es-EC" smtClean="0"/>
              <a:pPr/>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3FFF217-E7BF-457D-8F05-4D5C5A8EADE2}" type="datetimeFigureOut">
              <a:rPr lang="es-EC" smtClean="0"/>
              <a:pPr/>
              <a:t>08/02/2010</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4264CCDC-F985-47AC-BD3A-CF63C669E945}" type="slidenum">
              <a:rPr lang="es-EC" smtClean="0"/>
              <a:pPr/>
              <a:t>‹Nº›</a:t>
            </a:fld>
            <a:endParaRPr lang="es-EC"/>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3FFF217-E7BF-457D-8F05-4D5C5A8EADE2}" type="datetimeFigureOut">
              <a:rPr lang="es-EC" smtClean="0"/>
              <a:pPr/>
              <a:t>08/02/2010</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4264CCDC-F985-47AC-BD3A-CF63C669E945}" type="slidenum">
              <a:rPr lang="es-EC" smtClean="0"/>
              <a:pPr/>
              <a:t>‹Nº›</a:t>
            </a:fld>
            <a:endParaRPr lang="es-EC"/>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FFF217-E7BF-457D-8F05-4D5C5A8EADE2}" type="datetimeFigureOut">
              <a:rPr lang="es-EC" smtClean="0"/>
              <a:pPr/>
              <a:t>08/02/2010</a:t>
            </a:fld>
            <a:endParaRPr lang="es-EC"/>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64CCDC-F985-47AC-BD3A-CF63C669E945}" type="slidenum">
              <a:rPr lang="es-EC" smtClean="0"/>
              <a:pPr/>
              <a:t>‹Nº›</a:t>
            </a:fld>
            <a:endParaRPr lang="es-EC"/>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Hoja_de_c_lculo_de_Microsoft_Office_Excel_97-20031.xls"/><Relationship Id="rId2" Type="http://schemas.openxmlformats.org/officeDocument/2006/relationships/slideLayout" Target="../slideLayouts/slideLayout1.xml"/><Relationship Id="rId1" Type="http://schemas.openxmlformats.org/officeDocument/2006/relationships/vmlDrawing" Target="../drawings/vmlDrawing1.vml"/></Relationships>
</file>

<file path=ppt/slides/_rels/slide18.xml.rels><?xml version="1.0" encoding="UTF-8" standalone="yes"?>
<Relationships xmlns="http://schemas.openxmlformats.org/package/2006/relationships"><Relationship Id="rId3" Type="http://schemas.openxmlformats.org/officeDocument/2006/relationships/oleObject" Target="../embeddings/Hoja_de_c_lculo_de_Microsoft_Office_Excel_97-20032.xls"/><Relationship Id="rId2" Type="http://schemas.openxmlformats.org/officeDocument/2006/relationships/slideLayout" Target="../slideLayouts/slideLayout1.xml"/><Relationship Id="rId1" Type="http://schemas.openxmlformats.org/officeDocument/2006/relationships/vmlDrawing" Target="../drawings/vmlDrawing2.vml"/></Relationships>
</file>

<file path=ppt/slides/_rels/slide19.xml.rels><?xml version="1.0" encoding="UTF-8" standalone="yes"?>
<Relationships xmlns="http://schemas.openxmlformats.org/package/2006/relationships"><Relationship Id="rId3" Type="http://schemas.openxmlformats.org/officeDocument/2006/relationships/oleObject" Target="../embeddings/Hoja_de_c_lculo_de_Microsoft_Office_Excel_97-20033.xls"/><Relationship Id="rId2" Type="http://schemas.openxmlformats.org/officeDocument/2006/relationships/slideLayout" Target="../slideLayouts/slideLayout1.xml"/><Relationship Id="rId1" Type="http://schemas.openxmlformats.org/officeDocument/2006/relationships/vmlDrawing" Target="../drawings/vmlDrawing3.v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Hoja_de_c_lculo_de_Microsoft_Office_Excel_97-20034.xls"/><Relationship Id="rId2" Type="http://schemas.openxmlformats.org/officeDocument/2006/relationships/slideLayout" Target="../slideLayouts/slideLayout1.xml"/><Relationship Id="rId1" Type="http://schemas.openxmlformats.org/officeDocument/2006/relationships/vmlDrawing" Target="../drawings/vmlDrawing4.vml"/></Relationships>
</file>

<file path=ppt/slides/_rels/slide21.xml.rels><?xml version="1.0" encoding="UTF-8" standalone="yes"?>
<Relationships xmlns="http://schemas.openxmlformats.org/package/2006/relationships"><Relationship Id="rId3" Type="http://schemas.openxmlformats.org/officeDocument/2006/relationships/oleObject" Target="../embeddings/Hoja_de_c_lculo_de_Microsoft_Office_Excel_97-20035.xls"/><Relationship Id="rId2" Type="http://schemas.openxmlformats.org/officeDocument/2006/relationships/slideLayout" Target="../slideLayouts/slideLayout1.xml"/><Relationship Id="rId1" Type="http://schemas.openxmlformats.org/officeDocument/2006/relationships/vmlDrawing" Target="../drawings/vmlDrawing5.vml"/></Relationships>
</file>

<file path=ppt/slides/_rels/slide22.xml.rels><?xml version="1.0" encoding="UTF-8" standalone="yes"?>
<Relationships xmlns="http://schemas.openxmlformats.org/package/2006/relationships"><Relationship Id="rId3" Type="http://schemas.openxmlformats.org/officeDocument/2006/relationships/oleObject" Target="../embeddings/Hoja_de_c_lculo_de_Microsoft_Office_Excel_97-20036.xls"/><Relationship Id="rId2" Type="http://schemas.openxmlformats.org/officeDocument/2006/relationships/slideLayout" Target="../slideLayouts/slideLayout1.xml"/><Relationship Id="rId1" Type="http://schemas.openxmlformats.org/officeDocument/2006/relationships/vmlDrawing" Target="../drawings/vmlDrawing6.vml"/></Relationships>
</file>

<file path=ppt/slides/_rels/slide23.xml.rels><?xml version="1.0" encoding="UTF-8" standalone="yes"?>
<Relationships xmlns="http://schemas.openxmlformats.org/package/2006/relationships"><Relationship Id="rId3" Type="http://schemas.openxmlformats.org/officeDocument/2006/relationships/oleObject" Target="../embeddings/Hoja_de_c_lculo_de_Microsoft_Office_Excel_97-20037.xls"/><Relationship Id="rId2" Type="http://schemas.openxmlformats.org/officeDocument/2006/relationships/slideLayout" Target="../slideLayouts/slideLayout1.xml"/><Relationship Id="rId1" Type="http://schemas.openxmlformats.org/officeDocument/2006/relationships/vmlDrawing" Target="../drawings/vmlDrawing7.vml"/></Relationships>
</file>

<file path=ppt/slides/_rels/slide24.xml.rels><?xml version="1.0" encoding="UTF-8" standalone="yes"?>
<Relationships xmlns="http://schemas.openxmlformats.org/package/2006/relationships"><Relationship Id="rId3" Type="http://schemas.openxmlformats.org/officeDocument/2006/relationships/oleObject" Target="../embeddings/Hoja_de_c_lculo_de_Microsoft_Office_Excel_97-20038.xls"/><Relationship Id="rId2" Type="http://schemas.openxmlformats.org/officeDocument/2006/relationships/slideLayout" Target="../slideLayouts/slideLayout1.xml"/><Relationship Id="rId1" Type="http://schemas.openxmlformats.org/officeDocument/2006/relationships/vmlDrawing" Target="../drawings/vmlDrawing8.vml"/></Relationships>
</file>

<file path=ppt/slides/_rels/slide25.xml.rels><?xml version="1.0" encoding="UTF-8" standalone="yes"?>
<Relationships xmlns="http://schemas.openxmlformats.org/package/2006/relationships"><Relationship Id="rId3" Type="http://schemas.openxmlformats.org/officeDocument/2006/relationships/oleObject" Target="../embeddings/Hoja_de_c_lculo_de_Microsoft_Office_Excel_97-20039.xls"/><Relationship Id="rId2" Type="http://schemas.openxmlformats.org/officeDocument/2006/relationships/slideLayout" Target="../slideLayouts/slideLayout1.xml"/><Relationship Id="rId1" Type="http://schemas.openxmlformats.org/officeDocument/2006/relationships/vmlDrawing" Target="../drawings/vmlDrawing9.vml"/><Relationship Id="rId4" Type="http://schemas.openxmlformats.org/officeDocument/2006/relationships/oleObject" Target="../embeddings/Hoja_de_c_lculo_de_Microsoft_Office_Excel_97-200310.xls"/></Relationships>
</file>

<file path=ppt/slides/_rels/slide26.xml.rels><?xml version="1.0" encoding="UTF-8" standalone="yes"?>
<Relationships xmlns="http://schemas.openxmlformats.org/package/2006/relationships"><Relationship Id="rId3" Type="http://schemas.openxmlformats.org/officeDocument/2006/relationships/oleObject" Target="../embeddings/Hoja_de_c_lculo_de_Microsoft_Office_Excel_97-200311.xls"/><Relationship Id="rId2" Type="http://schemas.openxmlformats.org/officeDocument/2006/relationships/slideLayout" Target="../slideLayouts/slideLayout1.xml"/><Relationship Id="rId1" Type="http://schemas.openxmlformats.org/officeDocument/2006/relationships/vmlDrawing" Target="../drawings/vmlDrawing10.vml"/><Relationship Id="rId5" Type="http://schemas.openxmlformats.org/officeDocument/2006/relationships/oleObject" Target="../embeddings/Hoja_de_c_lculo_de_Microsoft_Office_Excel_97-200313.xls"/><Relationship Id="rId4" Type="http://schemas.openxmlformats.org/officeDocument/2006/relationships/oleObject" Target="../embeddings/Hoja_de_c_lculo_de_Microsoft_Office_Excel_97-200312.xls"/></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3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3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3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7.jpeg"/></Relationships>
</file>

<file path=ppt/slides/_rels/slide4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5" Type="http://schemas.openxmlformats.org/officeDocument/2006/relationships/image" Target="../media/image42.jpeg"/><Relationship Id="rId4" Type="http://schemas.openxmlformats.org/officeDocument/2006/relationships/image" Target="../media/image41.jpeg"/></Relationships>
</file>

<file path=ppt/slides/_rels/slide4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 Id="rId5" Type="http://schemas.openxmlformats.org/officeDocument/2006/relationships/image" Target="../media/image46.jpeg"/><Relationship Id="rId4" Type="http://schemas.openxmlformats.org/officeDocument/2006/relationships/image" Target="../media/image45.jpeg"/></Relationships>
</file>

<file path=ppt/slides/_rels/slide43.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 Id="rId5" Type="http://schemas.openxmlformats.org/officeDocument/2006/relationships/image" Target="../media/image55.jpeg"/><Relationship Id="rId4" Type="http://schemas.openxmlformats.org/officeDocument/2006/relationships/image" Target="../media/image54.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67.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727203"/>
          </a:xfrm>
        </p:spPr>
        <p:txBody>
          <a:bodyPr>
            <a:normAutofit/>
          </a:bodyPr>
          <a:lstStyle/>
          <a:p>
            <a:r>
              <a:rPr lang="es-EC" sz="3600" b="1" dirty="0"/>
              <a:t>“CAMPAÑA DE INTRODUCCION DE NUEVA LINEA DE ROPA ECOLOGICA”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727203"/>
          </a:xfrm>
        </p:spPr>
        <p:txBody>
          <a:bodyPr>
            <a:noAutofit/>
          </a:bodyPr>
          <a:lstStyle/>
          <a:p>
            <a:r>
              <a:rPr lang="es-EC" sz="3600" b="1" dirty="0" smtClean="0"/>
              <a:t>Capitulo 2</a:t>
            </a:r>
            <a:r>
              <a:rPr lang="es-EC" sz="3600" b="1" dirty="0" smtClean="0">
                <a:solidFill>
                  <a:srgbClr val="7EC234"/>
                </a:solidFill>
              </a:rPr>
              <a:t/>
            </a:r>
            <a:br>
              <a:rPr lang="es-EC" sz="3600" b="1" dirty="0" smtClean="0">
                <a:solidFill>
                  <a:srgbClr val="7EC234"/>
                </a:solidFill>
              </a:rPr>
            </a:br>
            <a:r>
              <a:rPr lang="es-EC" sz="3600" dirty="0"/>
              <a:t>INVESTIGACIÓN DEL MERCADO</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303341"/>
            <a:ext cx="8229600" cy="5554659"/>
          </a:xfrm>
        </p:spPr>
        <p:txBody>
          <a:bodyPr>
            <a:normAutofit lnSpcReduction="10000"/>
          </a:bodyPr>
          <a:lstStyle/>
          <a:p>
            <a:pPr algn="just">
              <a:buNone/>
            </a:pPr>
            <a:r>
              <a:rPr lang="es-EC" dirty="0" smtClean="0"/>
              <a:t>	</a:t>
            </a:r>
            <a:r>
              <a:rPr lang="es-EC" dirty="0"/>
              <a:t>Los datos que arrojo el estudio de mercado nos muestran </a:t>
            </a:r>
            <a:r>
              <a:rPr lang="es-EC" dirty="0" smtClean="0"/>
              <a:t>que </a:t>
            </a:r>
            <a:r>
              <a:rPr lang="es-EC" dirty="0"/>
              <a:t>es un proyecto factible para el mediano y largo plazo teniendo mucha mayor aceptación por los consumidores por su gran ayuda al medio </a:t>
            </a:r>
            <a:r>
              <a:rPr lang="es-EC" dirty="0" smtClean="0"/>
              <a:t>ambiente.</a:t>
            </a:r>
          </a:p>
          <a:p>
            <a:pPr algn="just">
              <a:buNone/>
            </a:pPr>
            <a:endParaRPr lang="es-EC" dirty="0" smtClean="0"/>
          </a:p>
          <a:p>
            <a:pPr algn="just">
              <a:buNone/>
            </a:pPr>
            <a:r>
              <a:rPr lang="es-EC" dirty="0"/>
              <a:t>	Todo se inicia por encuestas o recolección de datos sea vía telefónica, internet, etc.</a:t>
            </a:r>
          </a:p>
          <a:p>
            <a:pPr algn="just">
              <a:buNone/>
            </a:pPr>
            <a:endParaRPr lang="es-EC" dirty="0" smtClean="0"/>
          </a:p>
          <a:p>
            <a:pPr algn="just">
              <a:buNone/>
            </a:pPr>
            <a:endParaRPr lang="es-EC" dirty="0" smtClean="0"/>
          </a:p>
          <a:p>
            <a:pPr algn="just">
              <a:buNone/>
            </a:pPr>
            <a:r>
              <a:rPr lang="es-EC" dirty="0" smtClean="0"/>
              <a:t>	</a:t>
            </a:r>
            <a:endParaRPr lang="es-EC"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20747"/>
            <a:ext cx="8229600" cy="1143000"/>
          </a:xfrm>
        </p:spPr>
        <p:txBody>
          <a:bodyPr>
            <a:normAutofit/>
          </a:bodyPr>
          <a:lstStyle/>
          <a:p>
            <a:r>
              <a:rPr lang="es-EC" sz="4000" b="1" dirty="0" smtClean="0"/>
              <a:t>PLANTEAMIENTO </a:t>
            </a:r>
            <a:r>
              <a:rPr lang="es-EC" sz="4000" b="1" dirty="0"/>
              <a:t>DEL PROBLEMA</a:t>
            </a:r>
          </a:p>
        </p:txBody>
      </p:sp>
      <p:pic>
        <p:nvPicPr>
          <p:cNvPr id="66562" name="Picture 2" descr="http://www.oroblanco.com.pe/espanol/imagenes/150/35.jpg"/>
          <p:cNvPicPr>
            <a:picLocks noChangeAspect="1" noChangeArrowheads="1"/>
          </p:cNvPicPr>
          <p:nvPr/>
        </p:nvPicPr>
        <p:blipFill>
          <a:blip r:embed="rId2"/>
          <a:srcRect/>
          <a:stretch>
            <a:fillRect/>
          </a:stretch>
        </p:blipFill>
        <p:spPr bwMode="auto">
          <a:xfrm>
            <a:off x="190484" y="3500460"/>
            <a:ext cx="2095500" cy="3143250"/>
          </a:xfrm>
          <a:prstGeom prst="rect">
            <a:avLst/>
          </a:prstGeom>
          <a:noFill/>
        </p:spPr>
      </p:pic>
      <p:sp>
        <p:nvSpPr>
          <p:cNvPr id="3" name="2 Marcador de contenido"/>
          <p:cNvSpPr>
            <a:spLocks noGrp="1"/>
          </p:cNvSpPr>
          <p:nvPr>
            <p:ph idx="1"/>
          </p:nvPr>
        </p:nvSpPr>
        <p:spPr>
          <a:xfrm>
            <a:off x="457200" y="1857364"/>
            <a:ext cx="8229600" cy="1168377"/>
          </a:xfrm>
        </p:spPr>
        <p:txBody>
          <a:bodyPr>
            <a:normAutofit/>
          </a:bodyPr>
          <a:lstStyle/>
          <a:p>
            <a:pPr algn="just"/>
            <a:r>
              <a:rPr lang="es-EC" dirty="0" smtClean="0"/>
              <a:t>Aumento demográfico exige al hombre una utilización más intensiva de los suelos. </a:t>
            </a:r>
          </a:p>
          <a:p>
            <a:pPr algn="just">
              <a:buNone/>
            </a:pPr>
            <a:endParaRPr lang="es-EC" dirty="0"/>
          </a:p>
        </p:txBody>
      </p:sp>
      <p:sp>
        <p:nvSpPr>
          <p:cNvPr id="6" name="2 Marcador de contenido"/>
          <p:cNvSpPr txBox="1">
            <a:spLocks/>
          </p:cNvSpPr>
          <p:nvPr/>
        </p:nvSpPr>
        <p:spPr>
          <a:xfrm>
            <a:off x="2428860" y="3357562"/>
            <a:ext cx="6429420" cy="3214710"/>
          </a:xfrm>
          <a:prstGeom prst="rect">
            <a:avLst/>
          </a:prstGeom>
        </p:spPr>
        <p:txBody>
          <a:bodyPr vert="horz" lIns="91440" tIns="45720" rIns="91440" bIns="45720" rtlCol="0">
            <a:noAutofit/>
          </a:bodyPr>
          <a:lstStyle/>
          <a:p>
            <a:pPr algn="just"/>
            <a:r>
              <a:rPr lang="es-EC" sz="3000" dirty="0" smtClean="0"/>
              <a:t>En el campo se pagan casi 2,6 mil millones de dólares (1,8 mil millones de euros) anuales por ellos. Según la </a:t>
            </a:r>
            <a:r>
              <a:rPr lang="es-EC" sz="3000" dirty="0" err="1" smtClean="0"/>
              <a:t>Pesticide</a:t>
            </a:r>
            <a:r>
              <a:rPr lang="es-EC" sz="3000" dirty="0" smtClean="0"/>
              <a:t> </a:t>
            </a:r>
            <a:r>
              <a:rPr lang="es-EC" sz="3000" dirty="0" err="1" smtClean="0"/>
              <a:t>Action</a:t>
            </a:r>
            <a:r>
              <a:rPr lang="es-EC" sz="3000" dirty="0" smtClean="0"/>
              <a:t> Network, esta cifra equivale a más del 10% de los plaguicidas y el 25% de los insecticidas a nivel global.</a:t>
            </a:r>
            <a:r>
              <a:rPr lang="es-ES" sz="3000" b="1" i="1" dirty="0" smtClean="0"/>
              <a:t>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303341"/>
            <a:ext cx="8229600" cy="5554659"/>
          </a:xfrm>
        </p:spPr>
        <p:txBody>
          <a:bodyPr>
            <a:normAutofit/>
          </a:bodyPr>
          <a:lstStyle/>
          <a:p>
            <a:pPr algn="just"/>
            <a:r>
              <a:rPr lang="es-ES" dirty="0"/>
              <a:t>La Organización de Consumidores y Usuarios (OCU) detectó la presencia de productos </a:t>
            </a:r>
            <a:r>
              <a:rPr lang="es-ES" dirty="0" smtClean="0"/>
              <a:t>químicos.</a:t>
            </a:r>
            <a:r>
              <a:rPr lang="es-ES" dirty="0"/>
              <a:t> </a:t>
            </a:r>
            <a:endParaRPr lang="es-ES" dirty="0" smtClean="0"/>
          </a:p>
          <a:p>
            <a:pPr algn="just">
              <a:buNone/>
            </a:pPr>
            <a:endParaRPr lang="es-EC" dirty="0"/>
          </a:p>
          <a:p>
            <a:pPr algn="just"/>
            <a:r>
              <a:rPr lang="es-ES" dirty="0" smtClean="0"/>
              <a:t>Las sustancias </a:t>
            </a:r>
            <a:r>
              <a:rPr lang="es-ES" dirty="0"/>
              <a:t>encontradas son </a:t>
            </a:r>
            <a:r>
              <a:rPr lang="es-ES" dirty="0" err="1" smtClean="0"/>
              <a:t>ftalatos</a:t>
            </a:r>
            <a:r>
              <a:rPr lang="es-ES" dirty="0"/>
              <a:t> </a:t>
            </a:r>
            <a:r>
              <a:rPr lang="es-ES" dirty="0" smtClean="0"/>
              <a:t>y</a:t>
            </a:r>
            <a:r>
              <a:rPr lang="es-ES" dirty="0" smtClean="0"/>
              <a:t> </a:t>
            </a:r>
            <a:r>
              <a:rPr lang="es-ES" dirty="0" err="1" smtClean="0"/>
              <a:t>formaldehído</a:t>
            </a:r>
            <a:r>
              <a:rPr lang="es-ES" dirty="0"/>
              <a:t>, tintes peligrosos, benceno y metales pesados, </a:t>
            </a:r>
            <a:r>
              <a:rPr lang="es-ES" dirty="0" smtClean="0"/>
              <a:t>calificados </a:t>
            </a:r>
            <a:r>
              <a:rPr lang="es-ES" dirty="0"/>
              <a:t>como potencialmente peligrosos</a:t>
            </a:r>
            <a:r>
              <a:rPr lang="es-ES" dirty="0" smtClean="0"/>
              <a:t>.</a:t>
            </a:r>
          </a:p>
          <a:p>
            <a:pPr algn="just">
              <a:buNone/>
            </a:pPr>
            <a:r>
              <a:rPr lang="es-EC" dirty="0" smtClean="0"/>
              <a:t>	</a:t>
            </a:r>
            <a:endParaRPr lang="es-EC"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928670"/>
            <a:ext cx="8229600" cy="1143000"/>
          </a:xfrm>
        </p:spPr>
        <p:txBody>
          <a:bodyPr>
            <a:normAutofit fontScale="90000"/>
          </a:bodyPr>
          <a:lstStyle/>
          <a:p>
            <a:r>
              <a:rPr lang="es-ES" sz="3600" b="1" dirty="0"/>
              <a:t>OBJETIVOS DE LA INVESTIGACIÓN DE MERCADO</a:t>
            </a:r>
            <a:endParaRPr lang="es-EC" sz="3600" dirty="0"/>
          </a:p>
        </p:txBody>
      </p:sp>
      <p:sp>
        <p:nvSpPr>
          <p:cNvPr id="3" name="2 Marcador de contenido"/>
          <p:cNvSpPr>
            <a:spLocks noGrp="1"/>
          </p:cNvSpPr>
          <p:nvPr>
            <p:ph idx="1"/>
          </p:nvPr>
        </p:nvSpPr>
        <p:spPr>
          <a:xfrm>
            <a:off x="457200" y="2071678"/>
            <a:ext cx="8229600" cy="4525963"/>
          </a:xfrm>
        </p:spPr>
        <p:txBody>
          <a:bodyPr>
            <a:normAutofit fontScale="92500" lnSpcReduction="10000"/>
          </a:bodyPr>
          <a:lstStyle/>
          <a:p>
            <a:r>
              <a:rPr lang="es-EC" b="1" dirty="0"/>
              <a:t>Análisis del consumidor</a:t>
            </a:r>
            <a:endParaRPr lang="es-EC" dirty="0"/>
          </a:p>
          <a:p>
            <a:pPr lvl="0">
              <a:buNone/>
            </a:pPr>
            <a:r>
              <a:rPr lang="es-EC" dirty="0" smtClean="0"/>
              <a:t>	Sexo, edad, actividad, </a:t>
            </a:r>
            <a:r>
              <a:rPr lang="es-EC" dirty="0"/>
              <a:t>p</a:t>
            </a:r>
            <a:r>
              <a:rPr lang="es-EC" dirty="0" smtClean="0"/>
              <a:t>resupuesto </a:t>
            </a:r>
            <a:r>
              <a:rPr lang="es-EC" dirty="0"/>
              <a:t>de </a:t>
            </a:r>
            <a:r>
              <a:rPr lang="es-EC" dirty="0" smtClean="0"/>
              <a:t>consumo, frecuencia </a:t>
            </a:r>
            <a:r>
              <a:rPr lang="es-EC" dirty="0"/>
              <a:t>de consumo</a:t>
            </a:r>
            <a:endParaRPr lang="es-EC" dirty="0" smtClean="0"/>
          </a:p>
          <a:p>
            <a:pPr>
              <a:buNone/>
            </a:pPr>
            <a:endParaRPr lang="es-EC" dirty="0"/>
          </a:p>
          <a:p>
            <a:r>
              <a:rPr lang="es-EC" b="1" dirty="0"/>
              <a:t>Análisis del </a:t>
            </a:r>
            <a:r>
              <a:rPr lang="es-EC" b="1" dirty="0" smtClean="0"/>
              <a:t>producto</a:t>
            </a:r>
          </a:p>
          <a:p>
            <a:pPr>
              <a:buNone/>
            </a:pPr>
            <a:r>
              <a:rPr lang="es-EC" b="1" dirty="0"/>
              <a:t>	</a:t>
            </a:r>
            <a:r>
              <a:rPr lang="es-EC" dirty="0" smtClean="0"/>
              <a:t>Formal, casual, informal, religioso</a:t>
            </a:r>
          </a:p>
          <a:p>
            <a:pPr>
              <a:buNone/>
            </a:pPr>
            <a:endParaRPr lang="es-EC" dirty="0"/>
          </a:p>
          <a:p>
            <a:r>
              <a:rPr lang="es-EC" b="1" dirty="0"/>
              <a:t>Análisis del mercado</a:t>
            </a:r>
            <a:endParaRPr lang="es-EC" dirty="0"/>
          </a:p>
          <a:p>
            <a:pPr lvl="0">
              <a:buNone/>
            </a:pPr>
            <a:r>
              <a:rPr lang="es-EC" dirty="0" smtClean="0"/>
              <a:t>	Indispensable, necesario, ocasional</a:t>
            </a:r>
            <a:endParaRPr lang="es-EC"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2143116"/>
            <a:ext cx="8229600" cy="4525963"/>
          </a:xfrm>
        </p:spPr>
        <p:txBody>
          <a:bodyPr>
            <a:normAutofit lnSpcReduction="10000"/>
          </a:bodyPr>
          <a:lstStyle/>
          <a:p>
            <a:pPr lvl="0"/>
            <a:r>
              <a:rPr lang="es-EC" b="1" dirty="0"/>
              <a:t>SEXO</a:t>
            </a:r>
            <a:endParaRPr lang="es-EC" dirty="0" smtClean="0"/>
          </a:p>
          <a:p>
            <a:pPr>
              <a:buNone/>
            </a:pPr>
            <a:r>
              <a:rPr lang="es-EC" dirty="0" smtClean="0"/>
              <a:t>	Femenino, masculino</a:t>
            </a:r>
            <a:endParaRPr lang="es-EC" dirty="0"/>
          </a:p>
          <a:p>
            <a:pPr>
              <a:buNone/>
            </a:pPr>
            <a:r>
              <a:rPr lang="es-EC" dirty="0"/>
              <a:t> </a:t>
            </a:r>
          </a:p>
          <a:p>
            <a:pPr lvl="0"/>
            <a:r>
              <a:rPr lang="es-EC" b="1" dirty="0"/>
              <a:t>EDAD</a:t>
            </a:r>
            <a:endParaRPr lang="es-EC" dirty="0" smtClean="0"/>
          </a:p>
          <a:p>
            <a:pPr>
              <a:buNone/>
            </a:pPr>
            <a:r>
              <a:rPr lang="es-EC" dirty="0" smtClean="0"/>
              <a:t>	Todas </a:t>
            </a:r>
            <a:r>
              <a:rPr lang="es-EC" dirty="0"/>
              <a:t>las edades.</a:t>
            </a:r>
          </a:p>
          <a:p>
            <a:pPr>
              <a:buNone/>
            </a:pPr>
            <a:r>
              <a:rPr lang="es-EC" dirty="0"/>
              <a:t> </a:t>
            </a:r>
          </a:p>
          <a:p>
            <a:pPr lvl="0"/>
            <a:r>
              <a:rPr lang="es-EC" b="1" dirty="0"/>
              <a:t>ACTIVIDAD</a:t>
            </a:r>
            <a:endParaRPr lang="es-EC" dirty="0" smtClean="0"/>
          </a:p>
          <a:p>
            <a:pPr>
              <a:buNone/>
            </a:pPr>
            <a:r>
              <a:rPr lang="es-EC" dirty="0" smtClean="0"/>
              <a:t>	Estudiantes</a:t>
            </a:r>
            <a:r>
              <a:rPr lang="es-EC" dirty="0"/>
              <a:t>, Profesionales, Amas de Casa.</a:t>
            </a:r>
          </a:p>
        </p:txBody>
      </p:sp>
      <p:sp>
        <p:nvSpPr>
          <p:cNvPr id="6" name="1 Título"/>
          <p:cNvSpPr>
            <a:spLocks noGrp="1"/>
          </p:cNvSpPr>
          <p:nvPr>
            <p:ph type="title"/>
          </p:nvPr>
        </p:nvSpPr>
        <p:spPr>
          <a:xfrm>
            <a:off x="457200" y="714356"/>
            <a:ext cx="8229600" cy="1143000"/>
          </a:xfrm>
        </p:spPr>
        <p:txBody>
          <a:bodyPr>
            <a:normAutofit/>
          </a:bodyPr>
          <a:lstStyle/>
          <a:p>
            <a:r>
              <a:rPr lang="es-EC" sz="3600" b="1" dirty="0"/>
              <a:t>PERFIL DEL CONSUMIDOR</a:t>
            </a:r>
            <a:endParaRPr lang="es-EC" sz="40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20747"/>
            <a:ext cx="8229600" cy="1143000"/>
          </a:xfrm>
        </p:spPr>
        <p:txBody>
          <a:bodyPr>
            <a:normAutofit fontScale="90000"/>
          </a:bodyPr>
          <a:lstStyle/>
          <a:p>
            <a:r>
              <a:rPr lang="es-EC" sz="4000" b="1" dirty="0"/>
              <a:t>DEFINICIÓN DE LA POBLACIÓN OBJETIVO</a:t>
            </a:r>
          </a:p>
        </p:txBody>
      </p:sp>
      <p:sp>
        <p:nvSpPr>
          <p:cNvPr id="3" name="2 Marcador de contenido"/>
          <p:cNvSpPr>
            <a:spLocks noGrp="1"/>
          </p:cNvSpPr>
          <p:nvPr>
            <p:ph idx="1"/>
          </p:nvPr>
        </p:nvSpPr>
        <p:spPr>
          <a:xfrm>
            <a:off x="457200" y="2046309"/>
            <a:ext cx="8229600" cy="4525963"/>
          </a:xfrm>
        </p:spPr>
        <p:txBody>
          <a:bodyPr>
            <a:normAutofit/>
          </a:bodyPr>
          <a:lstStyle/>
          <a:p>
            <a:pPr algn="just"/>
            <a:r>
              <a:rPr lang="es-EC" dirty="0" smtClean="0"/>
              <a:t>Para </a:t>
            </a:r>
            <a:r>
              <a:rPr lang="es-EC" dirty="0"/>
              <a:t>determinar el tamaño de la muestra, hemos tomado la información proporcionada por el Instituto Nacional de Estadísticas y Censos del Ecuador INEC, basándonos en las Proyecciones de Población 2001 – 2009 del Censo de Población y Vivienda.</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1201731"/>
            <a:ext cx="7772400" cy="1727203"/>
          </a:xfrm>
        </p:spPr>
        <p:txBody>
          <a:bodyPr>
            <a:noAutofit/>
          </a:bodyPr>
          <a:lstStyle/>
          <a:p>
            <a:r>
              <a:rPr lang="es-MX" sz="2000" dirty="0"/>
              <a:t>Representación porcentual de lo que más ven las personas al comprar. </a:t>
            </a:r>
            <a:r>
              <a:rPr lang="es-EC" sz="2000" dirty="0"/>
              <a:t/>
            </a:r>
            <a:br>
              <a:rPr lang="es-EC" sz="2000" dirty="0"/>
            </a:br>
            <a:endParaRPr lang="es-EC" sz="2000" dirty="0"/>
          </a:p>
        </p:txBody>
      </p:sp>
      <p:sp>
        <p:nvSpPr>
          <p:cNvPr id="3174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31745" name="Object 1"/>
          <p:cNvGraphicFramePr>
            <a:graphicFrameLocks/>
          </p:cNvGraphicFramePr>
          <p:nvPr/>
        </p:nvGraphicFramePr>
        <p:xfrm>
          <a:off x="1738325" y="2605887"/>
          <a:ext cx="5619758" cy="3255982"/>
        </p:xfrm>
        <a:graphic>
          <a:graphicData uri="http://schemas.openxmlformats.org/presentationml/2006/ole">
            <p:oleObj spid="_x0000_s31745" name="Gráfico" r:id="rId3" imgW="4619625" imgH="2676525" progId="Excel.Sheet.8">
              <p:embed/>
            </p:oleObj>
          </a:graphicData>
        </a:graphic>
      </p:graphicFrame>
      <p:sp>
        <p:nvSpPr>
          <p:cNvPr id="31747" name="Rectangle 3"/>
          <p:cNvSpPr>
            <a:spLocks noChangeArrowheads="1"/>
          </p:cNvSpPr>
          <p:nvPr/>
        </p:nvSpPr>
        <p:spPr bwMode="auto">
          <a:xfrm>
            <a:off x="0" y="31337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1201731"/>
            <a:ext cx="7772400" cy="1727203"/>
          </a:xfrm>
        </p:spPr>
        <p:txBody>
          <a:bodyPr>
            <a:noAutofit/>
          </a:bodyPr>
          <a:lstStyle/>
          <a:p>
            <a:r>
              <a:rPr lang="es-MX" sz="2000" dirty="0"/>
              <a:t>Representación porcentual del tipo de material en su ropa</a:t>
            </a:r>
            <a:r>
              <a:rPr lang="es-MX" sz="2000" dirty="0" smtClean="0"/>
              <a:t>. </a:t>
            </a:r>
            <a:r>
              <a:rPr lang="es-EC" sz="2000" dirty="0" smtClean="0"/>
              <a:t/>
            </a:r>
            <a:br>
              <a:rPr lang="es-EC" sz="2000" dirty="0" smtClean="0"/>
            </a:br>
            <a:endParaRPr lang="es-EC" sz="2000" dirty="0"/>
          </a:p>
        </p:txBody>
      </p:sp>
      <p:sp>
        <p:nvSpPr>
          <p:cNvPr id="3174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1747" name="Rectangle 3"/>
          <p:cNvSpPr>
            <a:spLocks noChangeArrowheads="1"/>
          </p:cNvSpPr>
          <p:nvPr/>
        </p:nvSpPr>
        <p:spPr bwMode="auto">
          <a:xfrm>
            <a:off x="0" y="31337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2772"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2773" name="Rectangle 5"/>
          <p:cNvSpPr>
            <a:spLocks noChangeArrowheads="1"/>
          </p:cNvSpPr>
          <p:nvPr/>
        </p:nvSpPr>
        <p:spPr bwMode="auto">
          <a:xfrm>
            <a:off x="0" y="32766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32774" name="Gráfico 3"/>
          <p:cNvGraphicFramePr>
            <a:graphicFrameLocks/>
          </p:cNvGraphicFramePr>
          <p:nvPr/>
        </p:nvGraphicFramePr>
        <p:xfrm>
          <a:off x="1847850" y="2652713"/>
          <a:ext cx="5438775" cy="3162300"/>
        </p:xfrm>
        <a:graphic>
          <a:graphicData uri="http://schemas.openxmlformats.org/presentationml/2006/ole">
            <p:oleObj spid="_x0000_s32774" name="Gráfico" r:id="rId3" imgW="4852837" imgH="2822693" progId="Excel.Sheet.8">
              <p:embed/>
            </p:oleObj>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1201731"/>
            <a:ext cx="7772400" cy="1727203"/>
          </a:xfrm>
        </p:spPr>
        <p:txBody>
          <a:bodyPr>
            <a:noAutofit/>
          </a:bodyPr>
          <a:lstStyle/>
          <a:p>
            <a:r>
              <a:rPr lang="es-MX" sz="2000" dirty="0"/>
              <a:t>Representación porcentual del conocimiento  de la elaboración de ropa orgánica. </a:t>
            </a:r>
            <a:r>
              <a:rPr lang="es-MX" sz="2000" dirty="0" smtClean="0"/>
              <a:t> </a:t>
            </a:r>
            <a:r>
              <a:rPr lang="es-EC" sz="2000" dirty="0" smtClean="0"/>
              <a:t/>
            </a:r>
            <a:br>
              <a:rPr lang="es-EC" sz="2000" dirty="0" smtClean="0"/>
            </a:br>
            <a:endParaRPr lang="es-EC" sz="2000" dirty="0"/>
          </a:p>
        </p:txBody>
      </p:sp>
      <p:sp>
        <p:nvSpPr>
          <p:cNvPr id="3174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1747" name="Rectangle 3"/>
          <p:cNvSpPr>
            <a:spLocks noChangeArrowheads="1"/>
          </p:cNvSpPr>
          <p:nvPr/>
        </p:nvSpPr>
        <p:spPr bwMode="auto">
          <a:xfrm>
            <a:off x="0" y="31337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2772"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2773" name="Rectangle 5"/>
          <p:cNvSpPr>
            <a:spLocks noChangeArrowheads="1"/>
          </p:cNvSpPr>
          <p:nvPr/>
        </p:nvSpPr>
        <p:spPr bwMode="auto">
          <a:xfrm>
            <a:off x="0" y="32766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379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3797" name="Rectangle 5"/>
          <p:cNvSpPr>
            <a:spLocks noChangeArrowheads="1"/>
          </p:cNvSpPr>
          <p:nvPr/>
        </p:nvSpPr>
        <p:spPr bwMode="auto">
          <a:xfrm>
            <a:off x="0" y="3162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33798" name="Object 6"/>
          <p:cNvGraphicFramePr>
            <a:graphicFrameLocks/>
          </p:cNvGraphicFramePr>
          <p:nvPr/>
        </p:nvGraphicFramePr>
        <p:xfrm>
          <a:off x="1895475" y="2628900"/>
          <a:ext cx="5391150" cy="3162300"/>
        </p:xfrm>
        <a:graphic>
          <a:graphicData uri="http://schemas.openxmlformats.org/presentationml/2006/ole">
            <p:oleObj spid="_x0000_s33798" name="Gráfico" r:id="rId3" imgW="4610100" imgH="2705100" progId="Excel.Sheet.8">
              <p:embed/>
            </p:oleObj>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descr="logo.jpg"/>
          <p:cNvPicPr>
            <a:picLocks noChangeAspect="1"/>
          </p:cNvPicPr>
          <p:nvPr/>
        </p:nvPicPr>
        <p:blipFill>
          <a:blip r:embed="rId2"/>
          <a:stretch>
            <a:fillRect/>
          </a:stretch>
        </p:blipFill>
        <p:spPr>
          <a:xfrm>
            <a:off x="500034" y="1500174"/>
            <a:ext cx="6000792" cy="4313478"/>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1201731"/>
            <a:ext cx="7772400" cy="1727203"/>
          </a:xfrm>
        </p:spPr>
        <p:txBody>
          <a:bodyPr>
            <a:noAutofit/>
          </a:bodyPr>
          <a:lstStyle/>
          <a:p>
            <a:r>
              <a:rPr lang="es-MX" sz="2000" dirty="0"/>
              <a:t>Representación porcentual de los tipos de material orgánico que </a:t>
            </a:r>
            <a:r>
              <a:rPr lang="es-MX" sz="2000" dirty="0" smtClean="0"/>
              <a:t>conocen.  </a:t>
            </a:r>
            <a:r>
              <a:rPr lang="es-EC" sz="2000" dirty="0" smtClean="0"/>
              <a:t/>
            </a:r>
            <a:br>
              <a:rPr lang="es-EC" sz="2000" dirty="0" smtClean="0"/>
            </a:br>
            <a:endParaRPr lang="es-EC" sz="2000" dirty="0"/>
          </a:p>
        </p:txBody>
      </p:sp>
      <p:sp>
        <p:nvSpPr>
          <p:cNvPr id="3174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1747" name="Rectangle 3"/>
          <p:cNvSpPr>
            <a:spLocks noChangeArrowheads="1"/>
          </p:cNvSpPr>
          <p:nvPr/>
        </p:nvSpPr>
        <p:spPr bwMode="auto">
          <a:xfrm>
            <a:off x="0" y="31337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2772"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2773" name="Rectangle 5"/>
          <p:cNvSpPr>
            <a:spLocks noChangeArrowheads="1"/>
          </p:cNvSpPr>
          <p:nvPr/>
        </p:nvSpPr>
        <p:spPr bwMode="auto">
          <a:xfrm>
            <a:off x="0" y="32766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379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3797" name="Rectangle 5"/>
          <p:cNvSpPr>
            <a:spLocks noChangeArrowheads="1"/>
          </p:cNvSpPr>
          <p:nvPr/>
        </p:nvSpPr>
        <p:spPr bwMode="auto">
          <a:xfrm>
            <a:off x="0" y="3162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482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34821" name="Object 5"/>
          <p:cNvGraphicFramePr>
            <a:graphicFrameLocks/>
          </p:cNvGraphicFramePr>
          <p:nvPr/>
        </p:nvGraphicFramePr>
        <p:xfrm>
          <a:off x="1966913" y="2670175"/>
          <a:ext cx="5248275" cy="3079750"/>
        </p:xfrm>
        <a:graphic>
          <a:graphicData uri="http://schemas.openxmlformats.org/presentationml/2006/ole">
            <p:oleObj spid="_x0000_s34821" name="Gráfico" r:id="rId3" imgW="4610100" imgH="2705100" progId="Excel.Sheet.8">
              <p:embed/>
            </p:oleObj>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1201731"/>
            <a:ext cx="7772400" cy="1727203"/>
          </a:xfrm>
        </p:spPr>
        <p:txBody>
          <a:bodyPr>
            <a:noAutofit/>
          </a:bodyPr>
          <a:lstStyle/>
          <a:p>
            <a:r>
              <a:rPr lang="es-MX" sz="2000" dirty="0"/>
              <a:t>Representación porcentual de las personas que comprarían ropa orgánica</a:t>
            </a:r>
            <a:r>
              <a:rPr lang="es-MX" sz="2000" dirty="0" smtClean="0"/>
              <a:t>.  </a:t>
            </a:r>
            <a:r>
              <a:rPr lang="es-EC" sz="2000" dirty="0" smtClean="0"/>
              <a:t/>
            </a:r>
            <a:br>
              <a:rPr lang="es-EC" sz="2000" dirty="0" smtClean="0"/>
            </a:br>
            <a:endParaRPr lang="es-EC" sz="2000" dirty="0"/>
          </a:p>
        </p:txBody>
      </p:sp>
      <p:sp>
        <p:nvSpPr>
          <p:cNvPr id="3174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1747" name="Rectangle 3"/>
          <p:cNvSpPr>
            <a:spLocks noChangeArrowheads="1"/>
          </p:cNvSpPr>
          <p:nvPr/>
        </p:nvSpPr>
        <p:spPr bwMode="auto">
          <a:xfrm>
            <a:off x="0" y="31337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2772"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2773" name="Rectangle 5"/>
          <p:cNvSpPr>
            <a:spLocks noChangeArrowheads="1"/>
          </p:cNvSpPr>
          <p:nvPr/>
        </p:nvSpPr>
        <p:spPr bwMode="auto">
          <a:xfrm>
            <a:off x="0" y="32766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379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3797" name="Rectangle 5"/>
          <p:cNvSpPr>
            <a:spLocks noChangeArrowheads="1"/>
          </p:cNvSpPr>
          <p:nvPr/>
        </p:nvSpPr>
        <p:spPr bwMode="auto">
          <a:xfrm>
            <a:off x="0" y="3162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482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584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35845" name="Object 5"/>
          <p:cNvGraphicFramePr>
            <a:graphicFrameLocks/>
          </p:cNvGraphicFramePr>
          <p:nvPr/>
        </p:nvGraphicFramePr>
        <p:xfrm>
          <a:off x="2071688" y="2732088"/>
          <a:ext cx="5038725" cy="2955925"/>
        </p:xfrm>
        <a:graphic>
          <a:graphicData uri="http://schemas.openxmlformats.org/presentationml/2006/ole">
            <p:oleObj spid="_x0000_s35845" name="Gráfico" r:id="rId3" imgW="4610100" imgH="2705100" progId="Excel.Sheet.8">
              <p:embed/>
            </p:oleObj>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1201731"/>
            <a:ext cx="7772400" cy="1727203"/>
          </a:xfrm>
        </p:spPr>
        <p:txBody>
          <a:bodyPr>
            <a:noAutofit/>
          </a:bodyPr>
          <a:lstStyle/>
          <a:p>
            <a:r>
              <a:rPr lang="es-MX" sz="2000" dirty="0"/>
              <a:t>Representación porcentual del presupuesto que pagarían por este tipo de </a:t>
            </a:r>
            <a:r>
              <a:rPr lang="es-MX" sz="2000" dirty="0" smtClean="0"/>
              <a:t>ropa.  </a:t>
            </a:r>
            <a:r>
              <a:rPr lang="es-EC" sz="2000" dirty="0" smtClean="0"/>
              <a:t/>
            </a:r>
            <a:br>
              <a:rPr lang="es-EC" sz="2000" dirty="0" smtClean="0"/>
            </a:br>
            <a:endParaRPr lang="es-EC" sz="2000" dirty="0"/>
          </a:p>
        </p:txBody>
      </p:sp>
      <p:sp>
        <p:nvSpPr>
          <p:cNvPr id="3174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1747" name="Rectangle 3"/>
          <p:cNvSpPr>
            <a:spLocks noChangeArrowheads="1"/>
          </p:cNvSpPr>
          <p:nvPr/>
        </p:nvSpPr>
        <p:spPr bwMode="auto">
          <a:xfrm>
            <a:off x="0" y="31337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2772"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2773" name="Rectangle 5"/>
          <p:cNvSpPr>
            <a:spLocks noChangeArrowheads="1"/>
          </p:cNvSpPr>
          <p:nvPr/>
        </p:nvSpPr>
        <p:spPr bwMode="auto">
          <a:xfrm>
            <a:off x="0" y="32766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379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3797" name="Rectangle 5"/>
          <p:cNvSpPr>
            <a:spLocks noChangeArrowheads="1"/>
          </p:cNvSpPr>
          <p:nvPr/>
        </p:nvSpPr>
        <p:spPr bwMode="auto">
          <a:xfrm>
            <a:off x="0" y="3162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482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584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686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36869" name="Object 5"/>
          <p:cNvGraphicFramePr>
            <a:graphicFrameLocks/>
          </p:cNvGraphicFramePr>
          <p:nvPr/>
        </p:nvGraphicFramePr>
        <p:xfrm>
          <a:off x="2119313" y="2760663"/>
          <a:ext cx="4953000" cy="2870200"/>
        </p:xfrm>
        <a:graphic>
          <a:graphicData uri="http://schemas.openxmlformats.org/presentationml/2006/ole">
            <p:oleObj spid="_x0000_s36869" name="Gráfico" r:id="rId3" imgW="4619625" imgH="2676525" progId="Excel.Sheet.8">
              <p:embed/>
            </p:oleObj>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1201731"/>
            <a:ext cx="7772400" cy="1727203"/>
          </a:xfrm>
        </p:spPr>
        <p:txBody>
          <a:bodyPr>
            <a:noAutofit/>
          </a:bodyPr>
          <a:lstStyle/>
          <a:p>
            <a:r>
              <a:rPr lang="es-MX" sz="2000" dirty="0"/>
              <a:t>Representación porcentual de las personas que apoyarían a la protección al medio ambiente</a:t>
            </a:r>
            <a:r>
              <a:rPr lang="es-MX" sz="2000" dirty="0" smtClean="0"/>
              <a:t>.  </a:t>
            </a:r>
            <a:r>
              <a:rPr lang="es-EC" sz="2000" dirty="0" smtClean="0"/>
              <a:t/>
            </a:r>
            <a:br>
              <a:rPr lang="es-EC" sz="2000" dirty="0" smtClean="0"/>
            </a:br>
            <a:endParaRPr lang="es-EC" sz="2000" dirty="0"/>
          </a:p>
        </p:txBody>
      </p:sp>
      <p:sp>
        <p:nvSpPr>
          <p:cNvPr id="3174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1747" name="Rectangle 3"/>
          <p:cNvSpPr>
            <a:spLocks noChangeArrowheads="1"/>
          </p:cNvSpPr>
          <p:nvPr/>
        </p:nvSpPr>
        <p:spPr bwMode="auto">
          <a:xfrm>
            <a:off x="0" y="31337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2772"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2773" name="Rectangle 5"/>
          <p:cNvSpPr>
            <a:spLocks noChangeArrowheads="1"/>
          </p:cNvSpPr>
          <p:nvPr/>
        </p:nvSpPr>
        <p:spPr bwMode="auto">
          <a:xfrm>
            <a:off x="0" y="32766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379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3797" name="Rectangle 5"/>
          <p:cNvSpPr>
            <a:spLocks noChangeArrowheads="1"/>
          </p:cNvSpPr>
          <p:nvPr/>
        </p:nvSpPr>
        <p:spPr bwMode="auto">
          <a:xfrm>
            <a:off x="0" y="3162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482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584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686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789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37893" name="Object 5"/>
          <p:cNvGraphicFramePr>
            <a:graphicFrameLocks/>
          </p:cNvGraphicFramePr>
          <p:nvPr/>
        </p:nvGraphicFramePr>
        <p:xfrm>
          <a:off x="2274888" y="2840038"/>
          <a:ext cx="4654550" cy="2732087"/>
        </p:xfrm>
        <a:graphic>
          <a:graphicData uri="http://schemas.openxmlformats.org/presentationml/2006/ole">
            <p:oleObj spid="_x0000_s37893" name="Gráfico" r:id="rId3" imgW="4610100" imgH="2705100" progId="Excel.Sheet.8">
              <p:embed/>
            </p:oleObj>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1201731"/>
            <a:ext cx="7772400" cy="1727203"/>
          </a:xfrm>
        </p:spPr>
        <p:txBody>
          <a:bodyPr>
            <a:noAutofit/>
          </a:bodyPr>
          <a:lstStyle/>
          <a:p>
            <a:r>
              <a:rPr lang="es-MX" sz="2000" dirty="0"/>
              <a:t>Representación porcentual de lo que piensan de “ORGANIC CLOTHES</a:t>
            </a:r>
            <a:r>
              <a:rPr lang="es-MX" sz="2000" dirty="0" smtClean="0"/>
              <a:t>”. </a:t>
            </a:r>
            <a:r>
              <a:rPr lang="es-EC" sz="2000" dirty="0" smtClean="0"/>
              <a:t/>
            </a:r>
            <a:br>
              <a:rPr lang="es-EC" sz="2000" dirty="0" smtClean="0"/>
            </a:br>
            <a:endParaRPr lang="es-EC" sz="2000" dirty="0"/>
          </a:p>
        </p:txBody>
      </p:sp>
      <p:sp>
        <p:nvSpPr>
          <p:cNvPr id="3174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1747" name="Rectangle 3"/>
          <p:cNvSpPr>
            <a:spLocks noChangeArrowheads="1"/>
          </p:cNvSpPr>
          <p:nvPr/>
        </p:nvSpPr>
        <p:spPr bwMode="auto">
          <a:xfrm>
            <a:off x="0" y="31337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2772"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2773" name="Rectangle 5"/>
          <p:cNvSpPr>
            <a:spLocks noChangeArrowheads="1"/>
          </p:cNvSpPr>
          <p:nvPr/>
        </p:nvSpPr>
        <p:spPr bwMode="auto">
          <a:xfrm>
            <a:off x="0" y="32766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379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3797" name="Rectangle 5"/>
          <p:cNvSpPr>
            <a:spLocks noChangeArrowheads="1"/>
          </p:cNvSpPr>
          <p:nvPr/>
        </p:nvSpPr>
        <p:spPr bwMode="auto">
          <a:xfrm>
            <a:off x="0" y="3162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482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584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686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789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38916" name="Object 4"/>
          <p:cNvGraphicFramePr>
            <a:graphicFrameLocks/>
          </p:cNvGraphicFramePr>
          <p:nvPr/>
        </p:nvGraphicFramePr>
        <p:xfrm>
          <a:off x="2286000" y="2857500"/>
          <a:ext cx="4619625" cy="2676525"/>
        </p:xfrm>
        <a:graphic>
          <a:graphicData uri="http://schemas.openxmlformats.org/presentationml/2006/ole">
            <p:oleObj spid="_x0000_s38916" name="Gráfico" r:id="rId3" imgW="4543394" imgH="2638331" progId="Excel.Sheet.8">
              <p:embed/>
            </p:oleObj>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1201731"/>
            <a:ext cx="7772400" cy="1727203"/>
          </a:xfrm>
        </p:spPr>
        <p:txBody>
          <a:bodyPr>
            <a:noAutofit/>
          </a:bodyPr>
          <a:lstStyle/>
          <a:p>
            <a:r>
              <a:rPr lang="es-MX" sz="2000" dirty="0"/>
              <a:t>Representación porcentual de las personas que se unirían a la campaña en protección del medio ambiente. </a:t>
            </a:r>
            <a:endParaRPr lang="es-EC" sz="2000" dirty="0"/>
          </a:p>
        </p:txBody>
      </p:sp>
      <p:sp>
        <p:nvSpPr>
          <p:cNvPr id="3174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1747" name="Rectangle 3"/>
          <p:cNvSpPr>
            <a:spLocks noChangeArrowheads="1"/>
          </p:cNvSpPr>
          <p:nvPr/>
        </p:nvSpPr>
        <p:spPr bwMode="auto">
          <a:xfrm>
            <a:off x="0" y="31337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2772"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2773" name="Rectangle 5"/>
          <p:cNvSpPr>
            <a:spLocks noChangeArrowheads="1"/>
          </p:cNvSpPr>
          <p:nvPr/>
        </p:nvSpPr>
        <p:spPr bwMode="auto">
          <a:xfrm>
            <a:off x="0" y="32766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379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3797" name="Rectangle 5"/>
          <p:cNvSpPr>
            <a:spLocks noChangeArrowheads="1"/>
          </p:cNvSpPr>
          <p:nvPr/>
        </p:nvSpPr>
        <p:spPr bwMode="auto">
          <a:xfrm>
            <a:off x="0" y="3162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482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584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686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789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38916" name="Object 4"/>
          <p:cNvGraphicFramePr>
            <a:graphicFrameLocks/>
          </p:cNvGraphicFramePr>
          <p:nvPr/>
        </p:nvGraphicFramePr>
        <p:xfrm>
          <a:off x="2286000" y="2857500"/>
          <a:ext cx="4619625" cy="2676525"/>
        </p:xfrm>
        <a:graphic>
          <a:graphicData uri="http://schemas.openxmlformats.org/presentationml/2006/ole">
            <p:oleObj spid="_x0000_s39938" name="Gráfico" r:id="rId3" imgW="4543394" imgH="2638331" progId="Excel.Sheet.8">
              <p:embed/>
            </p:oleObj>
          </a:graphicData>
        </a:graphic>
      </p:graphicFrame>
      <p:sp>
        <p:nvSpPr>
          <p:cNvPr id="3994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39939" name="Object 3"/>
          <p:cNvGraphicFramePr>
            <a:graphicFrameLocks/>
          </p:cNvGraphicFramePr>
          <p:nvPr/>
        </p:nvGraphicFramePr>
        <p:xfrm>
          <a:off x="2285984" y="2857496"/>
          <a:ext cx="4619625" cy="2676525"/>
        </p:xfrm>
        <a:graphic>
          <a:graphicData uri="http://schemas.openxmlformats.org/presentationml/2006/ole">
            <p:oleObj spid="_x0000_s39939" name="Gráfico" r:id="rId4" imgW="4619625" imgH="2676525" progId="Excel.Sheet.8">
              <p:embed/>
            </p:oleObj>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1201731"/>
            <a:ext cx="7772400" cy="1727203"/>
          </a:xfrm>
        </p:spPr>
        <p:txBody>
          <a:bodyPr>
            <a:noAutofit/>
          </a:bodyPr>
          <a:lstStyle/>
          <a:p>
            <a:r>
              <a:rPr lang="es-MX" sz="2000" dirty="0"/>
              <a:t>Representación porcentual del rango de edad de las personas encuestadas</a:t>
            </a:r>
            <a:r>
              <a:rPr lang="es-MX" sz="2000" dirty="0" smtClean="0"/>
              <a:t>. </a:t>
            </a:r>
            <a:endParaRPr lang="es-EC" sz="2000" dirty="0"/>
          </a:p>
        </p:txBody>
      </p:sp>
      <p:sp>
        <p:nvSpPr>
          <p:cNvPr id="3174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1747" name="Rectangle 3"/>
          <p:cNvSpPr>
            <a:spLocks noChangeArrowheads="1"/>
          </p:cNvSpPr>
          <p:nvPr/>
        </p:nvSpPr>
        <p:spPr bwMode="auto">
          <a:xfrm>
            <a:off x="0" y="31337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2772"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2773" name="Rectangle 5"/>
          <p:cNvSpPr>
            <a:spLocks noChangeArrowheads="1"/>
          </p:cNvSpPr>
          <p:nvPr/>
        </p:nvSpPr>
        <p:spPr bwMode="auto">
          <a:xfrm>
            <a:off x="0" y="32766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379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3797" name="Rectangle 5"/>
          <p:cNvSpPr>
            <a:spLocks noChangeArrowheads="1"/>
          </p:cNvSpPr>
          <p:nvPr/>
        </p:nvSpPr>
        <p:spPr bwMode="auto">
          <a:xfrm>
            <a:off x="0" y="3162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482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584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686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789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38916" name="Object 4"/>
          <p:cNvGraphicFramePr>
            <a:graphicFrameLocks/>
          </p:cNvGraphicFramePr>
          <p:nvPr/>
        </p:nvGraphicFramePr>
        <p:xfrm>
          <a:off x="2286000" y="2857500"/>
          <a:ext cx="4619625" cy="2676525"/>
        </p:xfrm>
        <a:graphic>
          <a:graphicData uri="http://schemas.openxmlformats.org/presentationml/2006/ole">
            <p:oleObj spid="_x0000_s40962" name="Gráfico" r:id="rId3" imgW="4543394" imgH="2638331" progId="Excel.Sheet.8">
              <p:embed/>
            </p:oleObj>
          </a:graphicData>
        </a:graphic>
      </p:graphicFrame>
      <p:sp>
        <p:nvSpPr>
          <p:cNvPr id="3994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39939" name="Object 3"/>
          <p:cNvGraphicFramePr>
            <a:graphicFrameLocks/>
          </p:cNvGraphicFramePr>
          <p:nvPr/>
        </p:nvGraphicFramePr>
        <p:xfrm>
          <a:off x="2285984" y="2857496"/>
          <a:ext cx="4619625" cy="2676525"/>
        </p:xfrm>
        <a:graphic>
          <a:graphicData uri="http://schemas.openxmlformats.org/presentationml/2006/ole">
            <p:oleObj spid="_x0000_s40963" name="Gráfico" r:id="rId4" imgW="4619625" imgH="2676525" progId="Excel.Sheet.8">
              <p:embed/>
            </p:oleObj>
          </a:graphicData>
        </a:graphic>
      </p:graphicFrame>
      <p:graphicFrame>
        <p:nvGraphicFramePr>
          <p:cNvPr id="40964" name="Object 4"/>
          <p:cNvGraphicFramePr>
            <a:graphicFrameLocks/>
          </p:cNvGraphicFramePr>
          <p:nvPr/>
        </p:nvGraphicFramePr>
        <p:xfrm>
          <a:off x="2285984" y="2857496"/>
          <a:ext cx="4621213" cy="2676525"/>
        </p:xfrm>
        <a:graphic>
          <a:graphicData uri="http://schemas.openxmlformats.org/presentationml/2006/ole">
            <p:oleObj spid="_x0000_s40964" name="Gráfico" r:id="rId5" imgW="4543394" imgH="2638331" progId="Excel.Sheet.8">
              <p:embed/>
            </p:oleObj>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727203"/>
          </a:xfrm>
        </p:spPr>
        <p:txBody>
          <a:bodyPr>
            <a:noAutofit/>
          </a:bodyPr>
          <a:lstStyle/>
          <a:p>
            <a:r>
              <a:rPr lang="es-EC" sz="3600" b="1" dirty="0" smtClean="0"/>
              <a:t>Capitulo 3</a:t>
            </a:r>
            <a:r>
              <a:rPr lang="es-EC" sz="3600" b="1" dirty="0" smtClean="0">
                <a:solidFill>
                  <a:srgbClr val="7EC234"/>
                </a:solidFill>
              </a:rPr>
              <a:t/>
            </a:r>
            <a:br>
              <a:rPr lang="es-EC" sz="3600" b="1" dirty="0" smtClean="0">
                <a:solidFill>
                  <a:srgbClr val="7EC234"/>
                </a:solidFill>
              </a:rPr>
            </a:br>
            <a:r>
              <a:rPr lang="es-EC" sz="3600" dirty="0" smtClean="0"/>
              <a:t> MANUAL DE IDENTIDAD CORPORATIVA</a:t>
            </a:r>
            <a:endParaRPr lang="es-EC" sz="36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20747"/>
            <a:ext cx="8229600" cy="1143000"/>
          </a:xfrm>
        </p:spPr>
        <p:txBody>
          <a:bodyPr>
            <a:normAutofit/>
          </a:bodyPr>
          <a:lstStyle/>
          <a:p>
            <a:r>
              <a:rPr lang="es-EC" sz="3600" b="1" dirty="0" smtClean="0"/>
              <a:t>IDENTIFICACIÓN </a:t>
            </a:r>
            <a:endParaRPr lang="es-EC" sz="3600" dirty="0"/>
          </a:p>
        </p:txBody>
      </p:sp>
      <p:sp>
        <p:nvSpPr>
          <p:cNvPr id="3" name="2 Marcador de contenido"/>
          <p:cNvSpPr>
            <a:spLocks noGrp="1"/>
          </p:cNvSpPr>
          <p:nvPr>
            <p:ph idx="1"/>
          </p:nvPr>
        </p:nvSpPr>
        <p:spPr>
          <a:xfrm>
            <a:off x="457200" y="2046309"/>
            <a:ext cx="8229600" cy="4525963"/>
          </a:xfrm>
        </p:spPr>
        <p:txBody>
          <a:bodyPr>
            <a:normAutofit/>
          </a:bodyPr>
          <a:lstStyle/>
          <a:p>
            <a:pPr algn="just"/>
            <a:r>
              <a:rPr lang="es-EC" b="1" dirty="0" smtClean="0"/>
              <a:t>“ORGANIC CLOTHES”, </a:t>
            </a:r>
            <a:r>
              <a:rPr lang="es-EC" dirty="0" err="1" smtClean="0"/>
              <a:t>Organic</a:t>
            </a:r>
            <a:r>
              <a:rPr lang="es-EC" dirty="0" smtClean="0"/>
              <a:t> proviene de la traducción en español de Orgánico, cuyo significado, es aquel producido por un conjunto de procedimientos denominados como orgánicos.</a:t>
            </a:r>
          </a:p>
          <a:p>
            <a:pPr algn="just"/>
            <a:r>
              <a:rPr lang="es-EC" dirty="0" smtClean="0"/>
              <a:t>Complementado de la palabra </a:t>
            </a:r>
            <a:r>
              <a:rPr lang="es-EC" dirty="0" err="1" smtClean="0"/>
              <a:t>Clothes</a:t>
            </a:r>
            <a:r>
              <a:rPr lang="es-EC" dirty="0" smtClean="0"/>
              <a:t> que significa ropa, para que identifiquen lo que en si la marca quiere promocionar.</a:t>
            </a:r>
          </a:p>
          <a:p>
            <a:pPr algn="just"/>
            <a:endParaRPr lang="es-EC"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20747"/>
            <a:ext cx="8229600" cy="1143000"/>
          </a:xfrm>
        </p:spPr>
        <p:txBody>
          <a:bodyPr>
            <a:normAutofit/>
          </a:bodyPr>
          <a:lstStyle/>
          <a:p>
            <a:r>
              <a:rPr lang="es-EC" sz="3600" b="1" dirty="0" smtClean="0"/>
              <a:t>ELEMENTOS BÁSICOS</a:t>
            </a:r>
            <a:endParaRPr lang="es-EC" sz="3600" dirty="0"/>
          </a:p>
        </p:txBody>
      </p:sp>
      <p:sp>
        <p:nvSpPr>
          <p:cNvPr id="3" name="2 Marcador de contenido"/>
          <p:cNvSpPr>
            <a:spLocks noGrp="1"/>
          </p:cNvSpPr>
          <p:nvPr>
            <p:ph idx="1"/>
          </p:nvPr>
        </p:nvSpPr>
        <p:spPr>
          <a:xfrm>
            <a:off x="457200" y="2046309"/>
            <a:ext cx="8229600" cy="4525963"/>
          </a:xfrm>
        </p:spPr>
        <p:txBody>
          <a:bodyPr>
            <a:normAutofit/>
          </a:bodyPr>
          <a:lstStyle/>
          <a:p>
            <a:pPr algn="just"/>
            <a:r>
              <a:rPr lang="es-EC" dirty="0" smtClean="0"/>
              <a:t>Logotipo</a:t>
            </a:r>
            <a:endParaRPr lang="es-EC" dirty="0"/>
          </a:p>
        </p:txBody>
      </p:sp>
      <p:pic>
        <p:nvPicPr>
          <p:cNvPr id="71682" name="Picture 2" descr="C:\Users\Usuario\Desktop\logo.jpg"/>
          <p:cNvPicPr>
            <a:picLocks noChangeAspect="1" noChangeArrowheads="1"/>
          </p:cNvPicPr>
          <p:nvPr/>
        </p:nvPicPr>
        <p:blipFill>
          <a:blip r:embed="rId2"/>
          <a:srcRect/>
          <a:stretch>
            <a:fillRect/>
          </a:stretch>
        </p:blipFill>
        <p:spPr bwMode="auto">
          <a:xfrm>
            <a:off x="2286024" y="2500306"/>
            <a:ext cx="4571992" cy="3286362"/>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727203"/>
          </a:xfrm>
        </p:spPr>
        <p:txBody>
          <a:bodyPr>
            <a:noAutofit/>
          </a:bodyPr>
          <a:lstStyle/>
          <a:p>
            <a:r>
              <a:rPr lang="es-EC" sz="3600" b="1" dirty="0" smtClean="0"/>
              <a:t>Capitulo 1</a:t>
            </a:r>
            <a:r>
              <a:rPr lang="es-EC" sz="3600" b="1" dirty="0" smtClean="0">
                <a:solidFill>
                  <a:srgbClr val="7EC234"/>
                </a:solidFill>
              </a:rPr>
              <a:t/>
            </a:r>
            <a:br>
              <a:rPr lang="es-EC" sz="3600" b="1" dirty="0" smtClean="0">
                <a:solidFill>
                  <a:srgbClr val="7EC234"/>
                </a:solidFill>
              </a:rPr>
            </a:br>
            <a:r>
              <a:rPr lang="es-EC" sz="3600" dirty="0" smtClean="0"/>
              <a:t>Introducción</a:t>
            </a:r>
            <a:endParaRPr lang="es-EC" sz="3600" b="1"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20747"/>
            <a:ext cx="8229600" cy="1143000"/>
          </a:xfrm>
        </p:spPr>
        <p:txBody>
          <a:bodyPr>
            <a:normAutofit/>
          </a:bodyPr>
          <a:lstStyle/>
          <a:p>
            <a:r>
              <a:rPr lang="es-ES" sz="3600" dirty="0" smtClean="0"/>
              <a:t>TRAMA MODULAR</a:t>
            </a:r>
            <a:endParaRPr lang="es-EC" sz="3600" dirty="0"/>
          </a:p>
        </p:txBody>
      </p:sp>
      <p:pic>
        <p:nvPicPr>
          <p:cNvPr id="7" name="Picture 2" descr="3"/>
          <p:cNvPicPr>
            <a:picLocks noChangeAspect="1" noChangeArrowheads="1"/>
          </p:cNvPicPr>
          <p:nvPr/>
        </p:nvPicPr>
        <p:blipFill>
          <a:blip r:embed="rId2"/>
          <a:srcRect/>
          <a:stretch>
            <a:fillRect/>
          </a:stretch>
        </p:blipFill>
        <p:spPr bwMode="auto">
          <a:xfrm>
            <a:off x="1785918" y="2143116"/>
            <a:ext cx="5591404" cy="368618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20747"/>
            <a:ext cx="8229600" cy="1143000"/>
          </a:xfrm>
        </p:spPr>
        <p:txBody>
          <a:bodyPr>
            <a:normAutofit/>
          </a:bodyPr>
          <a:lstStyle/>
          <a:p>
            <a:r>
              <a:rPr lang="es-EC" sz="3600" dirty="0" smtClean="0"/>
              <a:t>ÁREA RESERVADA</a:t>
            </a:r>
            <a:endParaRPr lang="es-EC" sz="3600" dirty="0"/>
          </a:p>
        </p:txBody>
      </p:sp>
      <p:pic>
        <p:nvPicPr>
          <p:cNvPr id="5" name="Picture 2" descr="4"/>
          <p:cNvPicPr>
            <a:picLocks noChangeAspect="1" noChangeArrowheads="1"/>
          </p:cNvPicPr>
          <p:nvPr/>
        </p:nvPicPr>
        <p:blipFill>
          <a:blip r:embed="rId2"/>
          <a:srcRect/>
          <a:stretch>
            <a:fillRect/>
          </a:stretch>
        </p:blipFill>
        <p:spPr bwMode="auto">
          <a:xfrm>
            <a:off x="1655238" y="2214554"/>
            <a:ext cx="5576322" cy="362903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20747"/>
            <a:ext cx="8229600" cy="1143000"/>
          </a:xfrm>
        </p:spPr>
        <p:txBody>
          <a:bodyPr>
            <a:normAutofit/>
          </a:bodyPr>
          <a:lstStyle/>
          <a:p>
            <a:r>
              <a:rPr lang="es-EC" sz="3600" dirty="0" smtClean="0"/>
              <a:t>REDUCCIÓN MÁXIMA DE TAMAÑO</a:t>
            </a:r>
            <a:endParaRPr lang="es-EC" sz="3600" dirty="0"/>
          </a:p>
        </p:txBody>
      </p:sp>
      <p:pic>
        <p:nvPicPr>
          <p:cNvPr id="6" name="Picture 2" descr="5"/>
          <p:cNvPicPr>
            <a:picLocks noChangeAspect="1" noChangeArrowheads="1"/>
          </p:cNvPicPr>
          <p:nvPr/>
        </p:nvPicPr>
        <p:blipFill>
          <a:blip r:embed="rId2"/>
          <a:srcRect/>
          <a:stretch>
            <a:fillRect/>
          </a:stretch>
        </p:blipFill>
        <p:spPr bwMode="auto">
          <a:xfrm>
            <a:off x="1637288" y="2285992"/>
            <a:ext cx="5602696" cy="35072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20747"/>
            <a:ext cx="8229600" cy="1143000"/>
          </a:xfrm>
        </p:spPr>
        <p:txBody>
          <a:bodyPr>
            <a:normAutofit/>
          </a:bodyPr>
          <a:lstStyle/>
          <a:p>
            <a:r>
              <a:rPr lang="es-EC" sz="3600" dirty="0" smtClean="0"/>
              <a:t>TIPOGRAFÍA</a:t>
            </a:r>
            <a:endParaRPr lang="es-EC" sz="3600" dirty="0"/>
          </a:p>
        </p:txBody>
      </p:sp>
      <p:pic>
        <p:nvPicPr>
          <p:cNvPr id="75778" name="Picture 2" descr="5"/>
          <p:cNvPicPr>
            <a:picLocks noChangeAspect="1" noChangeArrowheads="1"/>
          </p:cNvPicPr>
          <p:nvPr/>
        </p:nvPicPr>
        <p:blipFill>
          <a:blip r:embed="rId2"/>
          <a:srcRect/>
          <a:stretch>
            <a:fillRect/>
          </a:stretch>
        </p:blipFill>
        <p:spPr bwMode="auto">
          <a:xfrm>
            <a:off x="912148" y="2953560"/>
            <a:ext cx="7088876" cy="2118514"/>
          </a:xfrm>
          <a:prstGeom prst="rect">
            <a:avLst/>
          </a:prstGeom>
          <a:noFill/>
          <a:ln w="9525">
            <a:noFill/>
            <a:miter lim="800000"/>
            <a:headEnd/>
            <a:tailEnd/>
          </a:ln>
        </p:spPr>
      </p:pic>
      <p:sp>
        <p:nvSpPr>
          <p:cNvPr id="5" name="2 Marcador de contenido"/>
          <p:cNvSpPr>
            <a:spLocks noGrp="1"/>
          </p:cNvSpPr>
          <p:nvPr>
            <p:ph idx="1"/>
          </p:nvPr>
        </p:nvSpPr>
        <p:spPr>
          <a:xfrm>
            <a:off x="457200" y="2046309"/>
            <a:ext cx="7543824" cy="739749"/>
          </a:xfrm>
        </p:spPr>
        <p:txBody>
          <a:bodyPr>
            <a:normAutofit/>
          </a:bodyPr>
          <a:lstStyle/>
          <a:p>
            <a:pPr algn="just">
              <a:buNone/>
            </a:pPr>
            <a:r>
              <a:rPr lang="es-EC" sz="2800" dirty="0" smtClean="0"/>
              <a:t>	</a:t>
            </a:r>
            <a:r>
              <a:rPr lang="es-EC" sz="2800" dirty="0" err="1" smtClean="0"/>
              <a:t>Bernhard</a:t>
            </a:r>
            <a:r>
              <a:rPr lang="es-EC" sz="2800" dirty="0" smtClean="0"/>
              <a:t> </a:t>
            </a:r>
            <a:r>
              <a:rPr lang="es-EC" sz="2800" dirty="0" err="1" smtClean="0"/>
              <a:t>Fashion</a:t>
            </a:r>
            <a:r>
              <a:rPr lang="es-EC" sz="2800" dirty="0" smtClean="0"/>
              <a:t> BT Regular</a:t>
            </a:r>
            <a:endParaRPr lang="es-EC" sz="28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20747"/>
            <a:ext cx="8229600" cy="1143000"/>
          </a:xfrm>
        </p:spPr>
        <p:txBody>
          <a:bodyPr>
            <a:normAutofit/>
          </a:bodyPr>
          <a:lstStyle/>
          <a:p>
            <a:r>
              <a:rPr lang="es-EC" sz="3600" dirty="0" smtClean="0"/>
              <a:t>COLORES CORPORATIVOS</a:t>
            </a:r>
            <a:endParaRPr lang="es-EC" sz="3600" dirty="0"/>
          </a:p>
        </p:txBody>
      </p:sp>
      <p:pic>
        <p:nvPicPr>
          <p:cNvPr id="76802" name="Picture 2" descr="6"/>
          <p:cNvPicPr>
            <a:picLocks noChangeAspect="1" noChangeArrowheads="1"/>
          </p:cNvPicPr>
          <p:nvPr/>
        </p:nvPicPr>
        <p:blipFill>
          <a:blip r:embed="rId2"/>
          <a:srcRect/>
          <a:stretch>
            <a:fillRect/>
          </a:stretch>
        </p:blipFill>
        <p:spPr bwMode="auto">
          <a:xfrm>
            <a:off x="2700308" y="1809717"/>
            <a:ext cx="3514766" cy="457205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20747"/>
            <a:ext cx="8229600" cy="1143000"/>
          </a:xfrm>
        </p:spPr>
        <p:txBody>
          <a:bodyPr>
            <a:normAutofit/>
          </a:bodyPr>
          <a:lstStyle/>
          <a:p>
            <a:r>
              <a:rPr lang="es-EC" sz="3600" dirty="0" smtClean="0"/>
              <a:t>ACROMATISMO O ESCALA DE GRISES</a:t>
            </a:r>
            <a:endParaRPr lang="es-EC" sz="3600" dirty="0"/>
          </a:p>
        </p:txBody>
      </p:sp>
      <p:pic>
        <p:nvPicPr>
          <p:cNvPr id="77826" name="Picture 2" descr="10"/>
          <p:cNvPicPr>
            <a:picLocks noChangeAspect="1" noChangeArrowheads="1"/>
          </p:cNvPicPr>
          <p:nvPr/>
        </p:nvPicPr>
        <p:blipFill>
          <a:blip r:embed="rId2"/>
          <a:srcRect/>
          <a:stretch>
            <a:fillRect/>
          </a:stretch>
        </p:blipFill>
        <p:spPr bwMode="auto">
          <a:xfrm>
            <a:off x="571472" y="2143116"/>
            <a:ext cx="3657600" cy="2762250"/>
          </a:xfrm>
          <a:prstGeom prst="rect">
            <a:avLst/>
          </a:prstGeom>
          <a:noFill/>
          <a:ln w="6350">
            <a:noFill/>
            <a:miter lim="800000"/>
            <a:headEnd/>
            <a:tailEnd/>
          </a:ln>
        </p:spPr>
      </p:pic>
      <p:pic>
        <p:nvPicPr>
          <p:cNvPr id="77827" name="Picture 3" descr="11"/>
          <p:cNvPicPr>
            <a:picLocks noChangeAspect="1" noChangeArrowheads="1"/>
          </p:cNvPicPr>
          <p:nvPr/>
        </p:nvPicPr>
        <p:blipFill>
          <a:blip r:embed="rId3"/>
          <a:srcRect/>
          <a:stretch>
            <a:fillRect/>
          </a:stretch>
        </p:blipFill>
        <p:spPr bwMode="auto">
          <a:xfrm>
            <a:off x="4743476" y="2128848"/>
            <a:ext cx="3829052" cy="2871788"/>
          </a:xfrm>
          <a:prstGeom prst="rect">
            <a:avLst/>
          </a:prstGeom>
          <a:noFill/>
          <a:ln w="9525">
            <a:noFill/>
            <a:miter lim="800000"/>
            <a:headEnd/>
            <a:tailEnd/>
          </a:ln>
        </p:spPr>
      </p:pic>
      <p:sp>
        <p:nvSpPr>
          <p:cNvPr id="8" name="2 Marcador de contenido"/>
          <p:cNvSpPr>
            <a:spLocks noGrp="1"/>
          </p:cNvSpPr>
          <p:nvPr>
            <p:ph idx="1"/>
          </p:nvPr>
        </p:nvSpPr>
        <p:spPr>
          <a:xfrm>
            <a:off x="285720" y="5189581"/>
            <a:ext cx="4214842" cy="739749"/>
          </a:xfrm>
        </p:spPr>
        <p:txBody>
          <a:bodyPr>
            <a:normAutofit/>
          </a:bodyPr>
          <a:lstStyle/>
          <a:p>
            <a:pPr algn="ctr">
              <a:buNone/>
            </a:pPr>
            <a:r>
              <a:rPr lang="es-MX" sz="2200" dirty="0" smtClean="0"/>
              <a:t>Logotipo en positivo. </a:t>
            </a:r>
            <a:endParaRPr lang="es-EC" sz="2200" dirty="0"/>
          </a:p>
        </p:txBody>
      </p:sp>
      <p:sp>
        <p:nvSpPr>
          <p:cNvPr id="9" name="2 Marcador de contenido"/>
          <p:cNvSpPr txBox="1">
            <a:spLocks/>
          </p:cNvSpPr>
          <p:nvPr/>
        </p:nvSpPr>
        <p:spPr>
          <a:xfrm>
            <a:off x="4572000" y="5214950"/>
            <a:ext cx="4214842" cy="739749"/>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s-MX" sz="2200" b="0" i="0" u="none" strike="noStrike" kern="1200" cap="none" spc="0" normalizeH="0" baseline="0" noProof="0" dirty="0" smtClean="0">
                <a:ln>
                  <a:noFill/>
                </a:ln>
                <a:solidFill>
                  <a:schemeClr val="tx1"/>
                </a:solidFill>
                <a:effectLst/>
                <a:uLnTx/>
                <a:uFillTx/>
                <a:latin typeface="+mn-lt"/>
                <a:ea typeface="+mn-ea"/>
                <a:cs typeface="+mn-cs"/>
              </a:rPr>
              <a:t>Logotipo en negativo. </a:t>
            </a:r>
            <a:endParaRPr kumimoji="0" lang="es-EC" sz="2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20747"/>
            <a:ext cx="8229600" cy="1143000"/>
          </a:xfrm>
        </p:spPr>
        <p:txBody>
          <a:bodyPr>
            <a:normAutofit/>
          </a:bodyPr>
          <a:lstStyle/>
          <a:p>
            <a:r>
              <a:rPr lang="es-EC" sz="3600" dirty="0" smtClean="0"/>
              <a:t>VARIACIONES AUTORIZADAS</a:t>
            </a:r>
            <a:endParaRPr lang="es-EC" sz="3600" dirty="0"/>
          </a:p>
        </p:txBody>
      </p:sp>
      <p:pic>
        <p:nvPicPr>
          <p:cNvPr id="81926" name="Picture 6" descr="14"/>
          <p:cNvPicPr>
            <a:picLocks noChangeAspect="1" noChangeArrowheads="1"/>
          </p:cNvPicPr>
          <p:nvPr/>
        </p:nvPicPr>
        <p:blipFill>
          <a:blip r:embed="rId2" cstate="print"/>
          <a:srcRect/>
          <a:stretch>
            <a:fillRect/>
          </a:stretch>
        </p:blipFill>
        <p:spPr bwMode="auto">
          <a:xfrm>
            <a:off x="268160" y="1777429"/>
            <a:ext cx="3931526" cy="2542028"/>
          </a:xfrm>
          <a:prstGeom prst="rect">
            <a:avLst/>
          </a:prstGeom>
          <a:noFill/>
          <a:ln w="9525">
            <a:noFill/>
            <a:miter lim="800000"/>
            <a:headEnd/>
            <a:tailEnd/>
          </a:ln>
        </p:spPr>
      </p:pic>
      <p:pic>
        <p:nvPicPr>
          <p:cNvPr id="81927" name="Picture 7" descr="15"/>
          <p:cNvPicPr>
            <a:picLocks noChangeAspect="1" noChangeArrowheads="1"/>
          </p:cNvPicPr>
          <p:nvPr/>
        </p:nvPicPr>
        <p:blipFill>
          <a:blip r:embed="rId3" cstate="print"/>
          <a:srcRect/>
          <a:stretch>
            <a:fillRect/>
          </a:stretch>
        </p:blipFill>
        <p:spPr bwMode="auto">
          <a:xfrm>
            <a:off x="4995342" y="1785926"/>
            <a:ext cx="3791500" cy="2445086"/>
          </a:xfrm>
          <a:prstGeom prst="rect">
            <a:avLst/>
          </a:prstGeom>
          <a:noFill/>
          <a:ln w="9525">
            <a:noFill/>
            <a:miter lim="800000"/>
            <a:headEnd/>
            <a:tailEnd/>
          </a:ln>
        </p:spPr>
      </p:pic>
      <p:pic>
        <p:nvPicPr>
          <p:cNvPr id="81930" name="Picture 10" descr="12"/>
          <p:cNvPicPr>
            <a:picLocks noChangeAspect="1" noChangeArrowheads="1"/>
          </p:cNvPicPr>
          <p:nvPr/>
        </p:nvPicPr>
        <p:blipFill>
          <a:blip r:embed="rId4" cstate="print"/>
          <a:srcRect/>
          <a:stretch>
            <a:fillRect/>
          </a:stretch>
        </p:blipFill>
        <p:spPr bwMode="auto">
          <a:xfrm>
            <a:off x="3702669" y="4468066"/>
            <a:ext cx="2238892" cy="21756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20747"/>
            <a:ext cx="8229600" cy="1143000"/>
          </a:xfrm>
        </p:spPr>
        <p:txBody>
          <a:bodyPr>
            <a:normAutofit/>
          </a:bodyPr>
          <a:lstStyle/>
          <a:p>
            <a:r>
              <a:rPr lang="es-EC" sz="3600" dirty="0" smtClean="0"/>
              <a:t>VARIACIONES AUTORIZADAS</a:t>
            </a:r>
            <a:endParaRPr lang="es-EC" sz="3600" dirty="0"/>
          </a:p>
        </p:txBody>
      </p:sp>
      <p:pic>
        <p:nvPicPr>
          <p:cNvPr id="81923" name="Picture 3" descr="13"/>
          <p:cNvPicPr>
            <a:picLocks noChangeAspect="1" noChangeArrowheads="1"/>
          </p:cNvPicPr>
          <p:nvPr/>
        </p:nvPicPr>
        <p:blipFill>
          <a:blip r:embed="rId2" cstate="print"/>
          <a:srcRect/>
          <a:stretch>
            <a:fillRect/>
          </a:stretch>
        </p:blipFill>
        <p:spPr bwMode="auto">
          <a:xfrm>
            <a:off x="2500298" y="2214554"/>
            <a:ext cx="4133824" cy="2835304"/>
          </a:xfrm>
          <a:prstGeom prst="rect">
            <a:avLst/>
          </a:prstGeom>
          <a:noFill/>
          <a:ln w="9525">
            <a:noFill/>
            <a:miter lim="800000"/>
            <a:headEnd/>
            <a:tailEnd/>
          </a:ln>
        </p:spPr>
      </p:pic>
      <p:pic>
        <p:nvPicPr>
          <p:cNvPr id="81928" name="Picture 8" descr="17"/>
          <p:cNvPicPr>
            <a:picLocks noChangeAspect="1" noChangeArrowheads="1"/>
          </p:cNvPicPr>
          <p:nvPr/>
        </p:nvPicPr>
        <p:blipFill>
          <a:blip r:embed="rId3" cstate="print"/>
          <a:srcRect/>
          <a:stretch>
            <a:fillRect/>
          </a:stretch>
        </p:blipFill>
        <p:spPr bwMode="auto">
          <a:xfrm>
            <a:off x="500034" y="3286124"/>
            <a:ext cx="1384998" cy="3049792"/>
          </a:xfrm>
          <a:prstGeom prst="rect">
            <a:avLst/>
          </a:prstGeom>
          <a:noFill/>
          <a:ln w="9525">
            <a:noFill/>
            <a:miter lim="800000"/>
            <a:headEnd/>
            <a:tailEnd/>
          </a:ln>
        </p:spPr>
      </p:pic>
      <p:pic>
        <p:nvPicPr>
          <p:cNvPr id="81929" name="Picture 9" descr="16"/>
          <p:cNvPicPr>
            <a:picLocks noChangeAspect="1" noChangeArrowheads="1"/>
          </p:cNvPicPr>
          <p:nvPr/>
        </p:nvPicPr>
        <p:blipFill>
          <a:blip r:embed="rId4" cstate="print"/>
          <a:srcRect/>
          <a:stretch>
            <a:fillRect/>
          </a:stretch>
        </p:blipFill>
        <p:spPr bwMode="auto">
          <a:xfrm>
            <a:off x="7358082" y="2928934"/>
            <a:ext cx="1343028" cy="317569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20747"/>
            <a:ext cx="8229600" cy="1143000"/>
          </a:xfrm>
          <a:ln w="3175">
            <a:noFill/>
          </a:ln>
        </p:spPr>
        <p:txBody>
          <a:bodyPr>
            <a:normAutofit/>
          </a:bodyPr>
          <a:lstStyle/>
          <a:p>
            <a:r>
              <a:rPr lang="es-EC" sz="3600" dirty="0" smtClean="0"/>
              <a:t>VARIACIONES NO AUTORIZADAS</a:t>
            </a:r>
            <a:endParaRPr lang="es-EC" sz="3600" dirty="0"/>
          </a:p>
        </p:txBody>
      </p:sp>
      <p:pic>
        <p:nvPicPr>
          <p:cNvPr id="82946" name="Picture 2" descr="18"/>
          <p:cNvPicPr>
            <a:picLocks noChangeAspect="1" noChangeArrowheads="1"/>
          </p:cNvPicPr>
          <p:nvPr/>
        </p:nvPicPr>
        <p:blipFill>
          <a:blip r:embed="rId2" cstate="print"/>
          <a:srcRect/>
          <a:stretch>
            <a:fillRect/>
          </a:stretch>
        </p:blipFill>
        <p:spPr bwMode="auto">
          <a:xfrm>
            <a:off x="785786" y="1928802"/>
            <a:ext cx="2915026" cy="1868608"/>
          </a:xfrm>
          <a:prstGeom prst="rect">
            <a:avLst/>
          </a:prstGeom>
          <a:noFill/>
          <a:ln w="3175">
            <a:noFill/>
            <a:miter lim="800000"/>
            <a:headEnd/>
            <a:tailEnd/>
          </a:ln>
        </p:spPr>
      </p:pic>
      <p:pic>
        <p:nvPicPr>
          <p:cNvPr id="82948" name="Picture 4" descr="20"/>
          <p:cNvPicPr>
            <a:picLocks noChangeAspect="1" noChangeArrowheads="1"/>
          </p:cNvPicPr>
          <p:nvPr/>
        </p:nvPicPr>
        <p:blipFill>
          <a:blip r:embed="rId3" cstate="print"/>
          <a:srcRect/>
          <a:stretch>
            <a:fillRect/>
          </a:stretch>
        </p:blipFill>
        <p:spPr bwMode="auto">
          <a:xfrm>
            <a:off x="365828" y="4786322"/>
            <a:ext cx="3836872" cy="1245736"/>
          </a:xfrm>
          <a:prstGeom prst="rect">
            <a:avLst/>
          </a:prstGeom>
          <a:noFill/>
          <a:ln w="3175">
            <a:noFill/>
            <a:miter lim="800000"/>
            <a:headEnd/>
            <a:tailEnd/>
          </a:ln>
        </p:spPr>
      </p:pic>
      <p:pic>
        <p:nvPicPr>
          <p:cNvPr id="82949" name="Picture 5" descr="21"/>
          <p:cNvPicPr>
            <a:picLocks noChangeAspect="1" noChangeArrowheads="1"/>
          </p:cNvPicPr>
          <p:nvPr/>
        </p:nvPicPr>
        <p:blipFill>
          <a:blip r:embed="rId4" cstate="print"/>
          <a:srcRect/>
          <a:stretch>
            <a:fillRect/>
          </a:stretch>
        </p:blipFill>
        <p:spPr bwMode="auto">
          <a:xfrm>
            <a:off x="4929190" y="1928802"/>
            <a:ext cx="2931636" cy="1959962"/>
          </a:xfrm>
          <a:prstGeom prst="rect">
            <a:avLst/>
          </a:prstGeom>
          <a:noFill/>
          <a:ln w="3175">
            <a:noFill/>
            <a:miter lim="800000"/>
            <a:headEnd/>
            <a:tailEnd/>
          </a:ln>
        </p:spPr>
      </p:pic>
      <p:pic>
        <p:nvPicPr>
          <p:cNvPr id="82951" name="Picture 7" descr="23"/>
          <p:cNvPicPr>
            <a:picLocks noChangeAspect="1" noChangeArrowheads="1"/>
          </p:cNvPicPr>
          <p:nvPr/>
        </p:nvPicPr>
        <p:blipFill>
          <a:blip r:embed="rId5" cstate="print"/>
          <a:srcRect/>
          <a:stretch>
            <a:fillRect/>
          </a:stretch>
        </p:blipFill>
        <p:spPr bwMode="auto">
          <a:xfrm>
            <a:off x="5000628" y="4714884"/>
            <a:ext cx="3072820" cy="1320480"/>
          </a:xfrm>
          <a:prstGeom prst="rect">
            <a:avLst/>
          </a:prstGeom>
          <a:noFill/>
          <a:ln w="317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20747"/>
            <a:ext cx="8229600" cy="1143000"/>
          </a:xfrm>
          <a:ln w="3175">
            <a:noFill/>
          </a:ln>
        </p:spPr>
        <p:txBody>
          <a:bodyPr>
            <a:normAutofit/>
          </a:bodyPr>
          <a:lstStyle/>
          <a:p>
            <a:r>
              <a:rPr lang="es-EC" sz="3600" dirty="0" smtClean="0"/>
              <a:t>VARIACIONES NO AUTORIZADAS</a:t>
            </a:r>
            <a:endParaRPr lang="es-EC" sz="3600" dirty="0"/>
          </a:p>
        </p:txBody>
      </p:sp>
      <p:pic>
        <p:nvPicPr>
          <p:cNvPr id="82947" name="Picture 3" descr="19"/>
          <p:cNvPicPr>
            <a:picLocks noChangeAspect="1" noChangeArrowheads="1"/>
          </p:cNvPicPr>
          <p:nvPr/>
        </p:nvPicPr>
        <p:blipFill>
          <a:blip r:embed="rId2" cstate="print"/>
          <a:srcRect/>
          <a:stretch>
            <a:fillRect/>
          </a:stretch>
        </p:blipFill>
        <p:spPr bwMode="auto">
          <a:xfrm>
            <a:off x="4714876" y="2285992"/>
            <a:ext cx="3828580" cy="1021508"/>
          </a:xfrm>
          <a:prstGeom prst="rect">
            <a:avLst/>
          </a:prstGeom>
          <a:noFill/>
          <a:ln w="3175">
            <a:noFill/>
            <a:miter lim="800000"/>
            <a:headEnd/>
            <a:tailEnd/>
          </a:ln>
        </p:spPr>
      </p:pic>
      <p:pic>
        <p:nvPicPr>
          <p:cNvPr id="82952" name="Picture 8" descr="24"/>
          <p:cNvPicPr>
            <a:picLocks noChangeAspect="1" noChangeArrowheads="1"/>
          </p:cNvPicPr>
          <p:nvPr/>
        </p:nvPicPr>
        <p:blipFill>
          <a:blip r:embed="rId3" cstate="print"/>
          <a:srcRect/>
          <a:stretch>
            <a:fillRect/>
          </a:stretch>
        </p:blipFill>
        <p:spPr bwMode="auto">
          <a:xfrm>
            <a:off x="1071538" y="4285036"/>
            <a:ext cx="2923328" cy="2067922"/>
          </a:xfrm>
          <a:prstGeom prst="rect">
            <a:avLst/>
          </a:prstGeom>
          <a:noFill/>
          <a:ln w="3175">
            <a:noFill/>
            <a:miter lim="800000"/>
            <a:headEnd/>
            <a:tailEnd/>
          </a:ln>
        </p:spPr>
      </p:pic>
      <p:pic>
        <p:nvPicPr>
          <p:cNvPr id="82953" name="Picture 9" descr="25"/>
          <p:cNvPicPr>
            <a:picLocks noChangeAspect="1" noChangeArrowheads="1"/>
          </p:cNvPicPr>
          <p:nvPr/>
        </p:nvPicPr>
        <p:blipFill>
          <a:blip r:embed="rId4" cstate="print"/>
          <a:srcRect/>
          <a:stretch>
            <a:fillRect/>
          </a:stretch>
        </p:blipFill>
        <p:spPr bwMode="auto">
          <a:xfrm>
            <a:off x="1118686" y="1928802"/>
            <a:ext cx="2881810" cy="1868606"/>
          </a:xfrm>
          <a:prstGeom prst="rect">
            <a:avLst/>
          </a:prstGeom>
          <a:noFill/>
          <a:ln w="3175">
            <a:noFill/>
            <a:miter lim="800000"/>
            <a:headEnd/>
            <a:tailEnd/>
          </a:ln>
        </p:spPr>
      </p:pic>
      <p:pic>
        <p:nvPicPr>
          <p:cNvPr id="82954" name="Picture 10" descr="26"/>
          <p:cNvPicPr>
            <a:picLocks noChangeAspect="1" noChangeArrowheads="1"/>
          </p:cNvPicPr>
          <p:nvPr/>
        </p:nvPicPr>
        <p:blipFill>
          <a:blip r:embed="rId5" cstate="print"/>
          <a:srcRect/>
          <a:stretch>
            <a:fillRect/>
          </a:stretch>
        </p:blipFill>
        <p:spPr bwMode="auto">
          <a:xfrm>
            <a:off x="4929190" y="4286256"/>
            <a:ext cx="2890108" cy="2001484"/>
          </a:xfrm>
          <a:prstGeom prst="rect">
            <a:avLst/>
          </a:prstGeom>
          <a:noFill/>
          <a:ln w="317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303341"/>
            <a:ext cx="8229600" cy="5411807"/>
          </a:xfrm>
        </p:spPr>
        <p:txBody>
          <a:bodyPr>
            <a:normAutofit lnSpcReduction="10000"/>
          </a:bodyPr>
          <a:lstStyle/>
          <a:p>
            <a:pPr algn="just">
              <a:buNone/>
            </a:pPr>
            <a:r>
              <a:rPr lang="es-EC" dirty="0" smtClean="0"/>
              <a:t>	En </a:t>
            </a:r>
            <a:r>
              <a:rPr lang="es-EC" dirty="0"/>
              <a:t>los últimos años se está incrementando </a:t>
            </a:r>
            <a:r>
              <a:rPr lang="es-EC" dirty="0" smtClean="0"/>
              <a:t>en gran </a:t>
            </a:r>
            <a:r>
              <a:rPr lang="es-EC" dirty="0"/>
              <a:t>medida la conciencia ecológica en muchos sectores de la actividad humana. </a:t>
            </a:r>
            <a:r>
              <a:rPr lang="es-EC" dirty="0" smtClean="0"/>
              <a:t>Estas </a:t>
            </a:r>
            <a:r>
              <a:rPr lang="es-EC" dirty="0"/>
              <a:t>nuevas tendencias han llegado al mundo de la moda con mucha </a:t>
            </a:r>
            <a:r>
              <a:rPr lang="es-EC" dirty="0" smtClean="0"/>
              <a:t>fuerza.</a:t>
            </a:r>
          </a:p>
          <a:p>
            <a:pPr algn="just">
              <a:buNone/>
            </a:pPr>
            <a:endParaRPr lang="es-EC" dirty="0" smtClean="0"/>
          </a:p>
          <a:p>
            <a:pPr algn="just">
              <a:buNone/>
            </a:pPr>
            <a:r>
              <a:rPr lang="es-EC" dirty="0" smtClean="0"/>
              <a:t>	</a:t>
            </a:r>
            <a:r>
              <a:rPr lang="es-EC" dirty="0"/>
              <a:t>No se trata de marketing si no de tomar conciencia de que podemos cambiar, brindarle a la naturaleza el menor daño posible. Ya que de ella recibimos mucho pero es poco lo que le </a:t>
            </a:r>
            <a:r>
              <a:rPr lang="es-EC" dirty="0" smtClean="0"/>
              <a:t>damos.</a:t>
            </a:r>
            <a:endParaRPr lang="es-EC"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descr="27"/>
          <p:cNvPicPr>
            <a:picLocks noChangeAspect="1" noChangeArrowheads="1"/>
          </p:cNvPicPr>
          <p:nvPr/>
        </p:nvPicPr>
        <p:blipFill>
          <a:blip r:embed="rId2" cstate="print"/>
          <a:srcRect/>
          <a:stretch>
            <a:fillRect/>
          </a:stretch>
        </p:blipFill>
        <p:spPr bwMode="auto">
          <a:xfrm>
            <a:off x="928662" y="4429132"/>
            <a:ext cx="2891030" cy="1875922"/>
          </a:xfrm>
          <a:prstGeom prst="rect">
            <a:avLst/>
          </a:prstGeom>
          <a:noFill/>
          <a:ln w="9525">
            <a:noFill/>
            <a:miter lim="800000"/>
            <a:headEnd/>
            <a:tailEnd/>
          </a:ln>
        </p:spPr>
      </p:pic>
      <p:pic>
        <p:nvPicPr>
          <p:cNvPr id="83971" name="Picture 3" descr="28"/>
          <p:cNvPicPr>
            <a:picLocks noChangeAspect="1" noChangeArrowheads="1"/>
          </p:cNvPicPr>
          <p:nvPr/>
        </p:nvPicPr>
        <p:blipFill>
          <a:blip r:embed="rId3" cstate="print"/>
          <a:srcRect/>
          <a:stretch>
            <a:fillRect/>
          </a:stretch>
        </p:blipFill>
        <p:spPr bwMode="auto">
          <a:xfrm>
            <a:off x="5000628" y="4357694"/>
            <a:ext cx="2619028" cy="1888134"/>
          </a:xfrm>
          <a:prstGeom prst="rect">
            <a:avLst/>
          </a:prstGeom>
          <a:noFill/>
          <a:ln w="9525">
            <a:noFill/>
            <a:miter lim="800000"/>
            <a:headEnd/>
            <a:tailEnd/>
          </a:ln>
        </p:spPr>
      </p:pic>
      <p:pic>
        <p:nvPicPr>
          <p:cNvPr id="83972" name="Picture 4" descr="29"/>
          <p:cNvPicPr>
            <a:picLocks noChangeAspect="1" noChangeArrowheads="1"/>
          </p:cNvPicPr>
          <p:nvPr/>
        </p:nvPicPr>
        <p:blipFill>
          <a:blip r:embed="rId4" cstate="print"/>
          <a:srcRect/>
          <a:stretch>
            <a:fillRect/>
          </a:stretch>
        </p:blipFill>
        <p:spPr bwMode="auto">
          <a:xfrm>
            <a:off x="5000628" y="1571612"/>
            <a:ext cx="2700870" cy="1888218"/>
          </a:xfrm>
          <a:prstGeom prst="rect">
            <a:avLst/>
          </a:prstGeom>
          <a:noFill/>
          <a:ln w="9525">
            <a:noFill/>
            <a:miter lim="800000"/>
            <a:headEnd/>
            <a:tailEnd/>
          </a:ln>
        </p:spPr>
      </p:pic>
      <p:pic>
        <p:nvPicPr>
          <p:cNvPr id="83973" name="Picture 5" descr="30"/>
          <p:cNvPicPr>
            <a:picLocks noChangeAspect="1" noChangeArrowheads="1"/>
          </p:cNvPicPr>
          <p:nvPr/>
        </p:nvPicPr>
        <p:blipFill>
          <a:blip r:embed="rId5" cstate="print"/>
          <a:srcRect/>
          <a:stretch>
            <a:fillRect/>
          </a:stretch>
        </p:blipFill>
        <p:spPr bwMode="auto">
          <a:xfrm>
            <a:off x="1000100" y="1643050"/>
            <a:ext cx="2688010" cy="18921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4" name="Picture 6" descr="31"/>
          <p:cNvPicPr>
            <a:picLocks noChangeAspect="1" noChangeArrowheads="1"/>
          </p:cNvPicPr>
          <p:nvPr/>
        </p:nvPicPr>
        <p:blipFill>
          <a:blip r:embed="rId2" cstate="print"/>
          <a:srcRect/>
          <a:stretch>
            <a:fillRect/>
          </a:stretch>
        </p:blipFill>
        <p:spPr bwMode="auto">
          <a:xfrm>
            <a:off x="1357290" y="4357694"/>
            <a:ext cx="2611140" cy="1964270"/>
          </a:xfrm>
          <a:prstGeom prst="rect">
            <a:avLst/>
          </a:prstGeom>
          <a:noFill/>
          <a:ln w="9525">
            <a:noFill/>
            <a:miter lim="800000"/>
            <a:headEnd/>
            <a:tailEnd/>
          </a:ln>
        </p:spPr>
      </p:pic>
      <p:pic>
        <p:nvPicPr>
          <p:cNvPr id="83975" name="Picture 7" descr="33"/>
          <p:cNvPicPr>
            <a:picLocks noChangeAspect="1" noChangeArrowheads="1"/>
          </p:cNvPicPr>
          <p:nvPr/>
        </p:nvPicPr>
        <p:blipFill>
          <a:blip r:embed="rId3" cstate="print"/>
          <a:srcRect/>
          <a:stretch>
            <a:fillRect/>
          </a:stretch>
        </p:blipFill>
        <p:spPr bwMode="auto">
          <a:xfrm>
            <a:off x="5143504" y="4357694"/>
            <a:ext cx="2590562" cy="1940890"/>
          </a:xfrm>
          <a:prstGeom prst="rect">
            <a:avLst/>
          </a:prstGeom>
          <a:noFill/>
          <a:ln w="9525">
            <a:noFill/>
            <a:miter lim="800000"/>
            <a:headEnd/>
            <a:tailEnd/>
          </a:ln>
        </p:spPr>
      </p:pic>
      <p:pic>
        <p:nvPicPr>
          <p:cNvPr id="83976" name="Picture 8" descr="32"/>
          <p:cNvPicPr>
            <a:picLocks noChangeAspect="1" noChangeArrowheads="1"/>
          </p:cNvPicPr>
          <p:nvPr/>
        </p:nvPicPr>
        <p:blipFill>
          <a:blip r:embed="rId4" cstate="print"/>
          <a:srcRect/>
          <a:stretch>
            <a:fillRect/>
          </a:stretch>
        </p:blipFill>
        <p:spPr bwMode="auto">
          <a:xfrm>
            <a:off x="5072066" y="1607606"/>
            <a:ext cx="2607742" cy="1964270"/>
          </a:xfrm>
          <a:prstGeom prst="rect">
            <a:avLst/>
          </a:prstGeom>
          <a:noFill/>
          <a:ln w="9525">
            <a:noFill/>
            <a:miter lim="800000"/>
            <a:headEnd/>
            <a:tailEnd/>
          </a:ln>
        </p:spPr>
      </p:pic>
      <p:pic>
        <p:nvPicPr>
          <p:cNvPr id="12" name="Picture 6" descr="22"/>
          <p:cNvPicPr>
            <a:picLocks noChangeAspect="1" noChangeArrowheads="1"/>
          </p:cNvPicPr>
          <p:nvPr/>
        </p:nvPicPr>
        <p:blipFill>
          <a:blip r:embed="rId5" cstate="print"/>
          <a:srcRect/>
          <a:stretch>
            <a:fillRect/>
          </a:stretch>
        </p:blipFill>
        <p:spPr bwMode="auto">
          <a:xfrm>
            <a:off x="1647264" y="1571612"/>
            <a:ext cx="2138918" cy="2095770"/>
          </a:xfrm>
          <a:prstGeom prst="rect">
            <a:avLst/>
          </a:prstGeom>
          <a:noFill/>
          <a:ln w="317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20747"/>
            <a:ext cx="8229600" cy="1143000"/>
          </a:xfrm>
          <a:ln w="3175">
            <a:noFill/>
          </a:ln>
        </p:spPr>
        <p:txBody>
          <a:bodyPr>
            <a:normAutofit/>
          </a:bodyPr>
          <a:lstStyle/>
          <a:p>
            <a:r>
              <a:rPr lang="es-EC" sz="3600" dirty="0" smtClean="0"/>
              <a:t>PAPELERIA</a:t>
            </a:r>
            <a:endParaRPr lang="es-EC" sz="3600" dirty="0"/>
          </a:p>
        </p:txBody>
      </p:sp>
      <p:pic>
        <p:nvPicPr>
          <p:cNvPr id="84994" name="Picture 2" descr="34"/>
          <p:cNvPicPr>
            <a:picLocks noChangeAspect="1" noChangeArrowheads="1"/>
          </p:cNvPicPr>
          <p:nvPr/>
        </p:nvPicPr>
        <p:blipFill>
          <a:blip r:embed="rId2"/>
          <a:srcRect/>
          <a:stretch>
            <a:fillRect/>
          </a:stretch>
        </p:blipFill>
        <p:spPr bwMode="auto">
          <a:xfrm rot="21071684">
            <a:off x="772354" y="1732180"/>
            <a:ext cx="3384754" cy="4751906"/>
          </a:xfrm>
          <a:prstGeom prst="rect">
            <a:avLst/>
          </a:prstGeom>
          <a:noFill/>
          <a:ln w="9525">
            <a:noFill/>
            <a:miter lim="800000"/>
            <a:headEnd/>
            <a:tailEnd/>
          </a:ln>
        </p:spPr>
      </p:pic>
      <p:pic>
        <p:nvPicPr>
          <p:cNvPr id="84995" name="Picture 3" descr="36"/>
          <p:cNvPicPr>
            <a:picLocks noChangeAspect="1" noChangeArrowheads="1"/>
          </p:cNvPicPr>
          <p:nvPr/>
        </p:nvPicPr>
        <p:blipFill>
          <a:blip r:embed="rId3"/>
          <a:srcRect/>
          <a:stretch>
            <a:fillRect/>
          </a:stretch>
        </p:blipFill>
        <p:spPr bwMode="auto">
          <a:xfrm>
            <a:off x="3500430" y="4786322"/>
            <a:ext cx="3962390" cy="1785176"/>
          </a:xfrm>
          <a:prstGeom prst="rect">
            <a:avLst/>
          </a:prstGeom>
          <a:noFill/>
          <a:ln w="9525">
            <a:noFill/>
            <a:miter lim="800000"/>
            <a:headEnd/>
            <a:tailEnd/>
          </a:ln>
        </p:spPr>
      </p:pic>
      <p:pic>
        <p:nvPicPr>
          <p:cNvPr id="84997" name="Picture 5" descr="39"/>
          <p:cNvPicPr>
            <a:picLocks noChangeAspect="1" noChangeArrowheads="1"/>
          </p:cNvPicPr>
          <p:nvPr/>
        </p:nvPicPr>
        <p:blipFill>
          <a:blip r:embed="rId4" cstate="print"/>
          <a:srcRect/>
          <a:stretch>
            <a:fillRect/>
          </a:stretch>
        </p:blipFill>
        <p:spPr bwMode="auto">
          <a:xfrm>
            <a:off x="6143636" y="1357298"/>
            <a:ext cx="2674348" cy="1658680"/>
          </a:xfrm>
          <a:prstGeom prst="rect">
            <a:avLst/>
          </a:prstGeom>
          <a:noFill/>
          <a:ln w="9525">
            <a:noFill/>
            <a:miter lim="800000"/>
            <a:headEnd/>
            <a:tailEnd/>
          </a:ln>
        </p:spPr>
      </p:pic>
      <p:pic>
        <p:nvPicPr>
          <p:cNvPr id="84996" name="Picture 4" descr="Imagen 38"/>
          <p:cNvPicPr>
            <a:picLocks noChangeAspect="1" noChangeArrowheads="1"/>
          </p:cNvPicPr>
          <p:nvPr/>
        </p:nvPicPr>
        <p:blipFill>
          <a:blip r:embed="rId5" cstate="print"/>
          <a:srcRect/>
          <a:stretch>
            <a:fillRect/>
          </a:stretch>
        </p:blipFill>
        <p:spPr bwMode="auto">
          <a:xfrm>
            <a:off x="4572000" y="2428868"/>
            <a:ext cx="2667042" cy="16586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20747"/>
            <a:ext cx="8229600" cy="1143000"/>
          </a:xfrm>
          <a:ln w="3175">
            <a:noFill/>
          </a:ln>
        </p:spPr>
        <p:txBody>
          <a:bodyPr>
            <a:normAutofit/>
          </a:bodyPr>
          <a:lstStyle/>
          <a:p>
            <a:r>
              <a:rPr lang="es-EC" sz="3600" dirty="0" smtClean="0"/>
              <a:t>ETIQUETA DE PRENDA</a:t>
            </a:r>
            <a:endParaRPr lang="es-EC" sz="3600" dirty="0"/>
          </a:p>
        </p:txBody>
      </p:sp>
      <p:pic>
        <p:nvPicPr>
          <p:cNvPr id="86018" name="Picture 2" descr="41"/>
          <p:cNvPicPr>
            <a:picLocks noChangeAspect="1" noChangeArrowheads="1"/>
          </p:cNvPicPr>
          <p:nvPr/>
        </p:nvPicPr>
        <p:blipFill>
          <a:blip r:embed="rId2"/>
          <a:srcRect/>
          <a:stretch>
            <a:fillRect/>
          </a:stretch>
        </p:blipFill>
        <p:spPr bwMode="auto">
          <a:xfrm>
            <a:off x="3500430" y="1928802"/>
            <a:ext cx="2193372" cy="466794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20747"/>
            <a:ext cx="8229600" cy="1143000"/>
          </a:xfrm>
          <a:ln w="3175">
            <a:noFill/>
          </a:ln>
        </p:spPr>
        <p:txBody>
          <a:bodyPr>
            <a:normAutofit/>
          </a:bodyPr>
          <a:lstStyle/>
          <a:p>
            <a:r>
              <a:rPr lang="es-EC" sz="3600" dirty="0" smtClean="0"/>
              <a:t>VOLANTE PUBLICITARIO</a:t>
            </a:r>
            <a:endParaRPr lang="es-EC" sz="3600" dirty="0"/>
          </a:p>
        </p:txBody>
      </p:sp>
      <p:pic>
        <p:nvPicPr>
          <p:cNvPr id="71682" name="Picture 2" descr="C:\Documents and Settings\IVIS\Escritorio\volante.jpg"/>
          <p:cNvPicPr>
            <a:picLocks noChangeAspect="1" noChangeArrowheads="1"/>
          </p:cNvPicPr>
          <p:nvPr/>
        </p:nvPicPr>
        <p:blipFill>
          <a:blip r:embed="rId2"/>
          <a:srcRect/>
          <a:stretch>
            <a:fillRect/>
          </a:stretch>
        </p:blipFill>
        <p:spPr bwMode="auto">
          <a:xfrm>
            <a:off x="2616164" y="1643050"/>
            <a:ext cx="3527472" cy="5045268"/>
          </a:xfrm>
          <a:prstGeom prst="rect">
            <a:avLst/>
          </a:prstGeom>
          <a:noFill/>
        </p:spPr>
      </p:pic>
      <p:sp>
        <p:nvSpPr>
          <p:cNvPr id="4" name="2 Marcador de contenido"/>
          <p:cNvSpPr>
            <a:spLocks noGrp="1"/>
          </p:cNvSpPr>
          <p:nvPr>
            <p:ph idx="1"/>
          </p:nvPr>
        </p:nvSpPr>
        <p:spPr>
          <a:xfrm>
            <a:off x="6143636" y="6000768"/>
            <a:ext cx="4214842" cy="739749"/>
          </a:xfrm>
        </p:spPr>
        <p:txBody>
          <a:bodyPr>
            <a:normAutofit/>
          </a:bodyPr>
          <a:lstStyle/>
          <a:p>
            <a:pPr>
              <a:buNone/>
            </a:pPr>
            <a:r>
              <a:rPr lang="es-MX" sz="1600" dirty="0" err="1" smtClean="0"/>
              <a:t>Vhadir</a:t>
            </a:r>
            <a:r>
              <a:rPr lang="es-MX" sz="1600" dirty="0" smtClean="0"/>
              <a:t> Quinche Cadena</a:t>
            </a:r>
          </a:p>
          <a:p>
            <a:pPr>
              <a:buNone/>
            </a:pPr>
            <a:r>
              <a:rPr lang="es-MX" sz="1600" dirty="0" smtClean="0"/>
              <a:t>Fotógrafo</a:t>
            </a:r>
            <a:endParaRPr lang="es-EC" sz="160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20747"/>
            <a:ext cx="8229600" cy="1143000"/>
          </a:xfrm>
          <a:ln w="3175">
            <a:noFill/>
          </a:ln>
        </p:spPr>
        <p:txBody>
          <a:bodyPr>
            <a:normAutofit/>
          </a:bodyPr>
          <a:lstStyle/>
          <a:p>
            <a:r>
              <a:rPr lang="es-EC" sz="3600" dirty="0" smtClean="0"/>
              <a:t>AFICHE PUBLICITARIO</a:t>
            </a:r>
            <a:endParaRPr lang="es-EC" sz="3600" dirty="0"/>
          </a:p>
        </p:txBody>
      </p:sp>
      <p:pic>
        <p:nvPicPr>
          <p:cNvPr id="72706" name="Picture 2" descr="C:\Documents and Settings\IVIS\Escritorio\afiche.jpg"/>
          <p:cNvPicPr>
            <a:picLocks noChangeAspect="1" noChangeArrowheads="1"/>
          </p:cNvPicPr>
          <p:nvPr/>
        </p:nvPicPr>
        <p:blipFill>
          <a:blip r:embed="rId2"/>
          <a:srcRect/>
          <a:stretch>
            <a:fillRect/>
          </a:stretch>
        </p:blipFill>
        <p:spPr bwMode="auto">
          <a:xfrm>
            <a:off x="1357290" y="1819354"/>
            <a:ext cx="6456384" cy="4252852"/>
          </a:xfrm>
          <a:prstGeom prst="rect">
            <a:avLst/>
          </a:prstGeom>
          <a:noFill/>
        </p:spPr>
      </p:pic>
      <p:sp>
        <p:nvSpPr>
          <p:cNvPr id="6" name="2 Marcador de contenido"/>
          <p:cNvSpPr>
            <a:spLocks noGrp="1"/>
          </p:cNvSpPr>
          <p:nvPr>
            <p:ph idx="1"/>
          </p:nvPr>
        </p:nvSpPr>
        <p:spPr>
          <a:xfrm>
            <a:off x="1357290" y="6072206"/>
            <a:ext cx="4214842" cy="739749"/>
          </a:xfrm>
        </p:spPr>
        <p:txBody>
          <a:bodyPr>
            <a:normAutofit/>
          </a:bodyPr>
          <a:lstStyle/>
          <a:p>
            <a:pPr>
              <a:buNone/>
            </a:pPr>
            <a:r>
              <a:rPr lang="es-MX" sz="1600" dirty="0" err="1" smtClean="0"/>
              <a:t>Vhadir</a:t>
            </a:r>
            <a:r>
              <a:rPr lang="es-MX" sz="1600" dirty="0" smtClean="0"/>
              <a:t> Quinche Cadena</a:t>
            </a:r>
          </a:p>
          <a:p>
            <a:pPr>
              <a:buNone/>
            </a:pPr>
            <a:r>
              <a:rPr lang="es-MX" sz="1600" dirty="0" smtClean="0"/>
              <a:t>Fotógrafo</a:t>
            </a:r>
            <a:endParaRPr lang="es-EC" sz="16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727203"/>
          </a:xfrm>
        </p:spPr>
        <p:txBody>
          <a:bodyPr>
            <a:noAutofit/>
          </a:bodyPr>
          <a:lstStyle/>
          <a:p>
            <a:r>
              <a:rPr lang="es-EC" sz="3600" b="1" dirty="0" smtClean="0"/>
              <a:t>Capitulo 4</a:t>
            </a:r>
            <a:r>
              <a:rPr lang="es-EC" sz="3600" b="1" dirty="0" smtClean="0">
                <a:solidFill>
                  <a:srgbClr val="7EC234"/>
                </a:solidFill>
              </a:rPr>
              <a:t/>
            </a:r>
            <a:br>
              <a:rPr lang="es-EC" sz="3600" b="1" dirty="0" smtClean="0">
                <a:solidFill>
                  <a:srgbClr val="7EC234"/>
                </a:solidFill>
              </a:rPr>
            </a:br>
            <a:r>
              <a:rPr lang="es-EC" sz="3600" dirty="0" smtClean="0"/>
              <a:t> </a:t>
            </a:r>
            <a:r>
              <a:rPr lang="en-US" sz="3600" dirty="0" smtClean="0"/>
              <a:t>PLAN DE MARKETING</a:t>
            </a:r>
            <a:endParaRPr lang="es-EC" sz="36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142984"/>
            <a:ext cx="8229600" cy="5286412"/>
          </a:xfrm>
        </p:spPr>
        <p:txBody>
          <a:bodyPr>
            <a:normAutofit/>
          </a:bodyPr>
          <a:lstStyle/>
          <a:p>
            <a:pPr algn="just"/>
            <a:endParaRPr lang="es-EC" dirty="0" smtClean="0"/>
          </a:p>
          <a:p>
            <a:pPr algn="just"/>
            <a:r>
              <a:rPr lang="es-EC" dirty="0" smtClean="0"/>
              <a:t>Una vez comprobada la existencia de una demanda potencial para la implementación de la </a:t>
            </a:r>
            <a:r>
              <a:rPr lang="es-ES_tradnl" b="1" i="1" dirty="0" smtClean="0"/>
              <a:t>“campaña de introducción de nueva línea de ropa ecológica”</a:t>
            </a:r>
            <a:r>
              <a:rPr lang="es-EC" dirty="0" smtClean="0"/>
              <a:t>, es el momento de establecer las estrategias adecuadas para el análisis de factibilidad de implementación de este proyecto.</a:t>
            </a:r>
          </a:p>
          <a:p>
            <a:pPr algn="just"/>
            <a:endParaRPr lang="es-EC" dirty="0" smtClean="0"/>
          </a:p>
          <a:p>
            <a:pPr algn="just"/>
            <a:endParaRPr lang="es-ES" b="1" i="1" dirty="0"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20747"/>
            <a:ext cx="8229600" cy="1143000"/>
          </a:xfrm>
        </p:spPr>
        <p:txBody>
          <a:bodyPr>
            <a:normAutofit/>
          </a:bodyPr>
          <a:lstStyle/>
          <a:p>
            <a:r>
              <a:rPr lang="es-ES" sz="3600" b="1" dirty="0" smtClean="0"/>
              <a:t>ANÁLISIS F.O.D.A</a:t>
            </a:r>
            <a:endParaRPr lang="es-ES" sz="3600" dirty="0"/>
          </a:p>
        </p:txBody>
      </p:sp>
      <p:sp>
        <p:nvSpPr>
          <p:cNvPr id="3" name="2 Marcador de contenido"/>
          <p:cNvSpPr>
            <a:spLocks noGrp="1"/>
          </p:cNvSpPr>
          <p:nvPr>
            <p:ph idx="1"/>
          </p:nvPr>
        </p:nvSpPr>
        <p:spPr>
          <a:xfrm>
            <a:off x="457200" y="2046309"/>
            <a:ext cx="8229600" cy="4525963"/>
          </a:xfrm>
        </p:spPr>
        <p:txBody>
          <a:bodyPr>
            <a:normAutofit lnSpcReduction="10000"/>
          </a:bodyPr>
          <a:lstStyle/>
          <a:p>
            <a:pPr algn="just"/>
            <a:r>
              <a:rPr lang="es-EC" b="1" dirty="0" smtClean="0"/>
              <a:t>FORTALEZAS: </a:t>
            </a:r>
            <a:r>
              <a:rPr lang="es-EC" i="1" dirty="0" smtClean="0"/>
              <a:t>ORGANIC CLOTHES</a:t>
            </a:r>
            <a:r>
              <a:rPr lang="es-EC" b="1" i="1" dirty="0" smtClean="0"/>
              <a:t> </a:t>
            </a:r>
            <a:r>
              <a:rPr lang="es-ES" dirty="0" smtClean="0"/>
              <a:t>es un proyecto único en el Ecuador. </a:t>
            </a:r>
          </a:p>
          <a:p>
            <a:pPr algn="just"/>
            <a:r>
              <a:rPr lang="es-EC" b="1" dirty="0" smtClean="0"/>
              <a:t>DEBILIDADES: </a:t>
            </a:r>
            <a:r>
              <a:rPr lang="es-EC" i="1" dirty="0" smtClean="0"/>
              <a:t>ORGANIC </a:t>
            </a:r>
            <a:r>
              <a:rPr lang="es-EC" i="1" dirty="0" smtClean="0"/>
              <a:t>CLOTHES</a:t>
            </a:r>
            <a:r>
              <a:rPr lang="es-ES" dirty="0" smtClean="0"/>
              <a:t> ofrece </a:t>
            </a:r>
            <a:r>
              <a:rPr lang="es-ES" dirty="0" smtClean="0"/>
              <a:t>un producto nuevo por lo cual no es conocido.</a:t>
            </a:r>
          </a:p>
          <a:p>
            <a:pPr algn="just"/>
            <a:r>
              <a:rPr lang="es-EC" b="1" dirty="0" smtClean="0"/>
              <a:t>OPORTUNIDADES: </a:t>
            </a:r>
            <a:r>
              <a:rPr lang="es-ES" dirty="0" smtClean="0"/>
              <a:t>Ser los primeros en lanzar una línea de ropa pensando en el medio ambiente.</a:t>
            </a:r>
          </a:p>
          <a:p>
            <a:pPr algn="just"/>
            <a:r>
              <a:rPr lang="es-EC" b="1" dirty="0" smtClean="0"/>
              <a:t>AMENAZAS: </a:t>
            </a:r>
            <a:r>
              <a:rPr lang="es-EC" dirty="0" smtClean="0"/>
              <a:t>Otras competencias con el mismo tipo de producto</a:t>
            </a:r>
            <a:r>
              <a:rPr lang="es-ES" dirty="0" smtClean="0"/>
              <a:t>.</a:t>
            </a:r>
          </a:p>
          <a:p>
            <a:pPr algn="just"/>
            <a:endParaRPr lang="es-ES" dirty="0" smtClean="0"/>
          </a:p>
          <a:p>
            <a:pPr algn="just"/>
            <a:endParaRPr lang="es-E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20747"/>
            <a:ext cx="8229600" cy="1143000"/>
          </a:xfrm>
        </p:spPr>
        <p:txBody>
          <a:bodyPr>
            <a:normAutofit/>
          </a:bodyPr>
          <a:lstStyle/>
          <a:p>
            <a:r>
              <a:rPr lang="es-EC" sz="3600" b="1" dirty="0" smtClean="0"/>
              <a:t>SEGMENTACIÓN DEL MERCADO</a:t>
            </a:r>
            <a:endParaRPr lang="es-ES" sz="3600" dirty="0"/>
          </a:p>
        </p:txBody>
      </p:sp>
      <p:sp>
        <p:nvSpPr>
          <p:cNvPr id="3" name="2 Marcador de contenido"/>
          <p:cNvSpPr>
            <a:spLocks noGrp="1"/>
          </p:cNvSpPr>
          <p:nvPr>
            <p:ph idx="1"/>
          </p:nvPr>
        </p:nvSpPr>
        <p:spPr>
          <a:xfrm>
            <a:off x="457200" y="2046309"/>
            <a:ext cx="8229600" cy="4525963"/>
          </a:xfrm>
        </p:spPr>
        <p:txBody>
          <a:bodyPr>
            <a:normAutofit/>
          </a:bodyPr>
          <a:lstStyle/>
          <a:p>
            <a:pPr algn="just"/>
            <a:r>
              <a:rPr lang="es-EC" b="1" dirty="0" smtClean="0"/>
              <a:t>MACROSEGMENTACIÓN: </a:t>
            </a:r>
            <a:r>
              <a:rPr lang="es-EC" dirty="0" smtClean="0"/>
              <a:t>P</a:t>
            </a:r>
            <a:r>
              <a:rPr lang="es-EC" dirty="0" smtClean="0"/>
              <a:t>ermite </a:t>
            </a:r>
            <a:r>
              <a:rPr lang="es-EC" dirty="0" smtClean="0"/>
              <a:t>tomar un mercado referencial desde el punto de vista del </a:t>
            </a:r>
            <a:r>
              <a:rPr lang="es-EC" dirty="0" smtClean="0"/>
              <a:t>usuario.</a:t>
            </a:r>
          </a:p>
          <a:p>
            <a:pPr algn="just">
              <a:buNone/>
            </a:pPr>
            <a:endParaRPr lang="es-ES" dirty="0" smtClean="0"/>
          </a:p>
          <a:p>
            <a:pPr algn="just"/>
            <a:r>
              <a:rPr lang="es-EC" b="1" dirty="0" smtClean="0"/>
              <a:t>MICROSEGMENTACIÓN: </a:t>
            </a:r>
            <a:r>
              <a:rPr lang="es-EC" dirty="0" smtClean="0"/>
              <a:t>Por este medio vamos a identificar los grupos de compradores.</a:t>
            </a:r>
            <a:endParaRPr lang="es-ES" dirty="0" smtClean="0"/>
          </a:p>
          <a:p>
            <a:pPr algn="just"/>
            <a:endParaRPr lang="es-E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20747"/>
            <a:ext cx="8229600" cy="1143000"/>
          </a:xfrm>
        </p:spPr>
        <p:txBody>
          <a:bodyPr>
            <a:normAutofit/>
          </a:bodyPr>
          <a:lstStyle/>
          <a:p>
            <a:r>
              <a:rPr lang="es-EC" sz="4000" b="1" dirty="0"/>
              <a:t>DESCRIPCIÓN DEL PROYECTO </a:t>
            </a:r>
          </a:p>
        </p:txBody>
      </p:sp>
      <p:sp>
        <p:nvSpPr>
          <p:cNvPr id="3" name="2 Marcador de contenido"/>
          <p:cNvSpPr>
            <a:spLocks noGrp="1"/>
          </p:cNvSpPr>
          <p:nvPr>
            <p:ph idx="1"/>
          </p:nvPr>
        </p:nvSpPr>
        <p:spPr>
          <a:xfrm>
            <a:off x="457200" y="1760557"/>
            <a:ext cx="8229600" cy="4525963"/>
          </a:xfrm>
        </p:spPr>
        <p:txBody>
          <a:bodyPr>
            <a:normAutofit/>
          </a:bodyPr>
          <a:lstStyle/>
          <a:p>
            <a:pPr algn="just"/>
            <a:r>
              <a:rPr lang="es-EC" dirty="0" smtClean="0"/>
              <a:t>Una </a:t>
            </a:r>
            <a:r>
              <a:rPr lang="es-EC" dirty="0"/>
              <a:t>de las tendencias de hoy en día en la moda es la confección de prendas a base de materiales </a:t>
            </a:r>
            <a:r>
              <a:rPr lang="es-EC" dirty="0" smtClean="0"/>
              <a:t>orgánicos.</a:t>
            </a:r>
          </a:p>
          <a:p>
            <a:pPr algn="just"/>
            <a:r>
              <a:rPr lang="es-EC" dirty="0" smtClean="0"/>
              <a:t>La </a:t>
            </a:r>
            <a:r>
              <a:rPr lang="es-EC" dirty="0"/>
              <a:t>cultivación, recolección y elaboración de telas con la utilización del algodón orgánico, </a:t>
            </a:r>
            <a:r>
              <a:rPr lang="es-EC" dirty="0" smtClean="0"/>
              <a:t>dejando </a:t>
            </a:r>
            <a:r>
              <a:rPr lang="es-EC" dirty="0"/>
              <a:t>en claro que lo orgánico es todo objeto procesado </a:t>
            </a:r>
            <a:r>
              <a:rPr lang="es-EC" dirty="0" smtClean="0"/>
              <a:t>al NATURAL</a:t>
            </a:r>
            <a:r>
              <a:rPr lang="es-EC" dirty="0"/>
              <a:t>. </a:t>
            </a:r>
            <a:endParaRPr lang="es-EC" dirty="0" smtClean="0"/>
          </a:p>
          <a:p>
            <a:pPr algn="just"/>
            <a:endParaRPr lang="es-EC" dirty="0"/>
          </a:p>
        </p:txBody>
      </p:sp>
      <p:pic>
        <p:nvPicPr>
          <p:cNvPr id="45058" name="Picture 2" descr="l"/>
          <p:cNvPicPr>
            <a:picLocks noChangeAspect="1" noChangeArrowheads="1"/>
          </p:cNvPicPr>
          <p:nvPr/>
        </p:nvPicPr>
        <p:blipFill>
          <a:blip r:embed="rId2"/>
          <a:srcRect/>
          <a:stretch>
            <a:fillRect/>
          </a:stretch>
        </p:blipFill>
        <p:spPr bwMode="auto">
          <a:xfrm>
            <a:off x="6143636" y="4929198"/>
            <a:ext cx="2571750" cy="1762126"/>
          </a:xfrm>
          <a:prstGeom prst="rect">
            <a:avLst/>
          </a:prstGeo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20747"/>
            <a:ext cx="8229600" cy="1143000"/>
          </a:xfrm>
        </p:spPr>
        <p:txBody>
          <a:bodyPr>
            <a:normAutofit/>
          </a:bodyPr>
          <a:lstStyle/>
          <a:p>
            <a:r>
              <a:rPr lang="es-EC" sz="3600" b="1" dirty="0" smtClean="0"/>
              <a:t>POSICIONAMIENTO</a:t>
            </a:r>
            <a:endParaRPr lang="es-ES" sz="3600" dirty="0"/>
          </a:p>
        </p:txBody>
      </p:sp>
      <p:sp>
        <p:nvSpPr>
          <p:cNvPr id="3" name="2 Marcador de contenido"/>
          <p:cNvSpPr>
            <a:spLocks noGrp="1"/>
          </p:cNvSpPr>
          <p:nvPr>
            <p:ph idx="1"/>
          </p:nvPr>
        </p:nvSpPr>
        <p:spPr>
          <a:xfrm>
            <a:off x="457200" y="2046309"/>
            <a:ext cx="8229600" cy="4525963"/>
          </a:xfrm>
        </p:spPr>
        <p:txBody>
          <a:bodyPr>
            <a:normAutofit/>
          </a:bodyPr>
          <a:lstStyle/>
          <a:p>
            <a:pPr algn="just"/>
            <a:r>
              <a:rPr lang="es-EC" dirty="0" smtClean="0"/>
              <a:t>El posicionamiento de un producto se puede conseguir por medio de la publicidad, promociones, rumores o el denominado marketing de boca en boca; destacando en cualquiera que sea el medio utilizado, que la idea de ventaja competitiva sea transmitida de manera sencilla y eficaz.</a:t>
            </a:r>
            <a:endParaRPr lang="es-ES" dirty="0" smtClean="0"/>
          </a:p>
          <a:p>
            <a:pPr algn="just"/>
            <a:endParaRPr lang="es-E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20747"/>
            <a:ext cx="8229600" cy="1143000"/>
          </a:xfrm>
        </p:spPr>
        <p:txBody>
          <a:bodyPr>
            <a:normAutofit/>
          </a:bodyPr>
          <a:lstStyle/>
          <a:p>
            <a:r>
              <a:rPr lang="es-EC" sz="3600" b="1" dirty="0" smtClean="0"/>
              <a:t>MARKETING MIX</a:t>
            </a:r>
            <a:endParaRPr lang="es-ES" sz="3600" dirty="0"/>
          </a:p>
        </p:txBody>
      </p:sp>
      <p:sp>
        <p:nvSpPr>
          <p:cNvPr id="3" name="2 Marcador de contenido"/>
          <p:cNvSpPr>
            <a:spLocks noGrp="1"/>
          </p:cNvSpPr>
          <p:nvPr>
            <p:ph idx="1"/>
          </p:nvPr>
        </p:nvSpPr>
        <p:spPr>
          <a:xfrm>
            <a:off x="457200" y="2046309"/>
            <a:ext cx="8229600" cy="4525963"/>
          </a:xfrm>
        </p:spPr>
        <p:txBody>
          <a:bodyPr>
            <a:normAutofit/>
          </a:bodyPr>
          <a:lstStyle/>
          <a:p>
            <a:pPr algn="just"/>
            <a:r>
              <a:rPr lang="es-EC" dirty="0" smtClean="0"/>
              <a:t>PRODUCTO</a:t>
            </a:r>
          </a:p>
          <a:p>
            <a:pPr algn="just"/>
            <a:r>
              <a:rPr lang="es-EC" dirty="0" smtClean="0"/>
              <a:t>COSTOS DEL PRODUCTO / SERVICIOS</a:t>
            </a:r>
          </a:p>
          <a:p>
            <a:pPr algn="just"/>
            <a:r>
              <a:rPr lang="es-EC" dirty="0" smtClean="0"/>
              <a:t>COMUNICACIÓN</a:t>
            </a:r>
          </a:p>
          <a:p>
            <a:pPr algn="just"/>
            <a:r>
              <a:rPr lang="es-EC" dirty="0" smtClean="0"/>
              <a:t>PLAZA Y DISTRIBUCIÓN</a:t>
            </a:r>
            <a:endParaRPr lang="es-ES" dirty="0" smtClean="0"/>
          </a:p>
          <a:p>
            <a:pPr algn="just"/>
            <a:r>
              <a:rPr lang="es-EC" dirty="0" smtClean="0"/>
              <a:t>PROMOCIÓN</a:t>
            </a:r>
            <a:endParaRPr lang="es-ES" dirty="0" smtClean="0"/>
          </a:p>
          <a:p>
            <a:pPr lvl="1" algn="just"/>
            <a:r>
              <a:rPr lang="es-EC" dirty="0" smtClean="0"/>
              <a:t>Publicidad</a:t>
            </a:r>
          </a:p>
          <a:p>
            <a:pPr lvl="1" algn="just"/>
            <a:r>
              <a:rPr lang="es-EC" dirty="0" smtClean="0"/>
              <a:t>Promesa Básica</a:t>
            </a:r>
            <a:endParaRPr lang="es-ES" dirty="0" smtClean="0"/>
          </a:p>
          <a:p>
            <a:pPr lvl="1" algn="just"/>
            <a:r>
              <a:rPr lang="es-EC" dirty="0" smtClean="0"/>
              <a:t>Medios de comunicación</a:t>
            </a:r>
            <a:endParaRPr lang="es-ES" dirty="0" smtClean="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20747"/>
            <a:ext cx="8229600" cy="1143000"/>
          </a:xfrm>
        </p:spPr>
        <p:txBody>
          <a:bodyPr>
            <a:normAutofit/>
          </a:bodyPr>
          <a:lstStyle/>
          <a:p>
            <a:r>
              <a:rPr lang="es-EC" sz="3600" b="1" dirty="0" smtClean="0"/>
              <a:t>MERCHANDISING</a:t>
            </a:r>
            <a:endParaRPr lang="es-ES" sz="3600" dirty="0"/>
          </a:p>
        </p:txBody>
      </p:sp>
      <p:pic>
        <p:nvPicPr>
          <p:cNvPr id="71682" name="Picture 2" descr="camiseta"/>
          <p:cNvPicPr>
            <a:picLocks noChangeAspect="1" noChangeArrowheads="1"/>
          </p:cNvPicPr>
          <p:nvPr/>
        </p:nvPicPr>
        <p:blipFill>
          <a:blip r:embed="rId2" cstate="print"/>
          <a:srcRect/>
          <a:stretch>
            <a:fillRect/>
          </a:stretch>
        </p:blipFill>
        <p:spPr bwMode="auto">
          <a:xfrm>
            <a:off x="428596" y="1785926"/>
            <a:ext cx="5915726" cy="3105190"/>
          </a:xfrm>
          <a:prstGeom prst="rect">
            <a:avLst/>
          </a:prstGeom>
          <a:noFill/>
          <a:ln w="9525">
            <a:noFill/>
            <a:miter lim="800000"/>
            <a:headEnd/>
            <a:tailEnd/>
          </a:ln>
        </p:spPr>
      </p:pic>
      <p:pic>
        <p:nvPicPr>
          <p:cNvPr id="71683" name="Picture 3" descr="gorra"/>
          <p:cNvPicPr>
            <a:picLocks noChangeAspect="1" noChangeArrowheads="1"/>
          </p:cNvPicPr>
          <p:nvPr/>
        </p:nvPicPr>
        <p:blipFill>
          <a:blip r:embed="rId3" cstate="print"/>
          <a:srcRect/>
          <a:stretch>
            <a:fillRect/>
          </a:stretch>
        </p:blipFill>
        <p:spPr bwMode="auto">
          <a:xfrm>
            <a:off x="6143636" y="3714752"/>
            <a:ext cx="2629212" cy="249321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jarro"/>
          <p:cNvPicPr>
            <a:picLocks noChangeAspect="1" noChangeArrowheads="1"/>
          </p:cNvPicPr>
          <p:nvPr/>
        </p:nvPicPr>
        <p:blipFill>
          <a:blip r:embed="rId2"/>
          <a:srcRect/>
          <a:stretch>
            <a:fillRect/>
          </a:stretch>
        </p:blipFill>
        <p:spPr bwMode="auto">
          <a:xfrm>
            <a:off x="285720" y="1214422"/>
            <a:ext cx="2964662" cy="2857504"/>
          </a:xfrm>
          <a:prstGeom prst="rect">
            <a:avLst/>
          </a:prstGeom>
          <a:noFill/>
          <a:ln w="9525">
            <a:noFill/>
            <a:miter lim="800000"/>
            <a:headEnd/>
            <a:tailEnd/>
          </a:ln>
        </p:spPr>
      </p:pic>
      <p:pic>
        <p:nvPicPr>
          <p:cNvPr id="72707" name="Picture 3" descr="llavero"/>
          <p:cNvPicPr>
            <a:picLocks noChangeAspect="1" noChangeArrowheads="1"/>
          </p:cNvPicPr>
          <p:nvPr/>
        </p:nvPicPr>
        <p:blipFill>
          <a:blip r:embed="rId3" cstate="print"/>
          <a:srcRect/>
          <a:stretch>
            <a:fillRect/>
          </a:stretch>
        </p:blipFill>
        <p:spPr bwMode="auto">
          <a:xfrm>
            <a:off x="1916872" y="4120620"/>
            <a:ext cx="2655128" cy="2665966"/>
          </a:xfrm>
          <a:prstGeom prst="rect">
            <a:avLst/>
          </a:prstGeom>
          <a:noFill/>
          <a:ln w="9525">
            <a:noFill/>
            <a:miter lim="800000"/>
            <a:headEnd/>
            <a:tailEnd/>
          </a:ln>
        </p:spPr>
      </p:pic>
      <p:pic>
        <p:nvPicPr>
          <p:cNvPr id="72708" name="Picture 4" descr="pins"/>
          <p:cNvPicPr>
            <a:picLocks noChangeAspect="1" noChangeArrowheads="1"/>
          </p:cNvPicPr>
          <p:nvPr/>
        </p:nvPicPr>
        <p:blipFill>
          <a:blip r:embed="rId4" cstate="print"/>
          <a:srcRect/>
          <a:stretch>
            <a:fillRect/>
          </a:stretch>
        </p:blipFill>
        <p:spPr bwMode="auto">
          <a:xfrm>
            <a:off x="4071934" y="1214422"/>
            <a:ext cx="4619630" cy="2166940"/>
          </a:xfrm>
          <a:prstGeom prst="rect">
            <a:avLst/>
          </a:prstGeom>
          <a:noFill/>
          <a:ln w="9525">
            <a:noFill/>
            <a:miter lim="800000"/>
            <a:headEnd/>
            <a:tailEnd/>
          </a:ln>
        </p:spPr>
      </p:pic>
      <p:pic>
        <p:nvPicPr>
          <p:cNvPr id="72709" name="Picture 5" descr="pluma"/>
          <p:cNvPicPr>
            <a:picLocks noChangeAspect="1" noChangeArrowheads="1"/>
          </p:cNvPicPr>
          <p:nvPr/>
        </p:nvPicPr>
        <p:blipFill>
          <a:blip r:embed="rId5"/>
          <a:srcRect/>
          <a:stretch>
            <a:fillRect/>
          </a:stretch>
        </p:blipFill>
        <p:spPr bwMode="auto">
          <a:xfrm>
            <a:off x="5500694" y="3565968"/>
            <a:ext cx="2819402" cy="293599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20747"/>
            <a:ext cx="8229600" cy="1143000"/>
          </a:xfrm>
        </p:spPr>
        <p:txBody>
          <a:bodyPr>
            <a:normAutofit/>
          </a:bodyPr>
          <a:lstStyle/>
          <a:p>
            <a:r>
              <a:rPr lang="es-EC" sz="3600" b="1" dirty="0" smtClean="0"/>
              <a:t>MARKETING DIRECTO</a:t>
            </a:r>
            <a:endParaRPr lang="es-ES" sz="3600" dirty="0"/>
          </a:p>
        </p:txBody>
      </p:sp>
      <p:sp>
        <p:nvSpPr>
          <p:cNvPr id="3" name="2 Marcador de contenido"/>
          <p:cNvSpPr>
            <a:spLocks noGrp="1"/>
          </p:cNvSpPr>
          <p:nvPr>
            <p:ph idx="1"/>
          </p:nvPr>
        </p:nvSpPr>
        <p:spPr>
          <a:xfrm>
            <a:off x="457200" y="2046309"/>
            <a:ext cx="8229600" cy="4525963"/>
          </a:xfrm>
        </p:spPr>
        <p:txBody>
          <a:bodyPr>
            <a:normAutofit/>
          </a:bodyPr>
          <a:lstStyle/>
          <a:p>
            <a:pPr algn="just"/>
            <a:r>
              <a:rPr lang="es-EC" dirty="0" smtClean="0"/>
              <a:t>Es la comunicación directa con consumidores individuales con el fin de obtener una respuesta inmediata.</a:t>
            </a:r>
          </a:p>
          <a:p>
            <a:pPr algn="just"/>
            <a:r>
              <a:rPr lang="es-EC" dirty="0" smtClean="0"/>
              <a:t>Para este instrumento de promoción aplicaremos  las acciones. </a:t>
            </a:r>
          </a:p>
          <a:p>
            <a:pPr lvl="1" algn="just"/>
            <a:r>
              <a:rPr lang="es-EC" dirty="0" smtClean="0"/>
              <a:t>Realizará una encuesta en la que se basará en preguntas a cerca de nuestro producto y de todo el stock que se ofrece</a:t>
            </a:r>
            <a:endParaRPr lang="es-E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727203"/>
          </a:xfrm>
        </p:spPr>
        <p:txBody>
          <a:bodyPr>
            <a:noAutofit/>
          </a:bodyPr>
          <a:lstStyle/>
          <a:p>
            <a:r>
              <a:rPr lang="es-EC" sz="3600" b="1" dirty="0" smtClean="0"/>
              <a:t>Capitulo 5</a:t>
            </a:r>
            <a:r>
              <a:rPr lang="es-EC" sz="3600" b="1" dirty="0" smtClean="0">
                <a:solidFill>
                  <a:srgbClr val="7EC234"/>
                </a:solidFill>
              </a:rPr>
              <a:t/>
            </a:r>
            <a:br>
              <a:rPr lang="es-EC" sz="3600" b="1" dirty="0" smtClean="0">
                <a:solidFill>
                  <a:srgbClr val="7EC234"/>
                </a:solidFill>
              </a:rPr>
            </a:br>
            <a:r>
              <a:rPr lang="es-EC" sz="3600" dirty="0" smtClean="0"/>
              <a:t>EQUIPO DE TRABAJO DEL PROYECTO</a:t>
            </a:r>
            <a:endParaRPr lang="es-EC" sz="3600"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928678"/>
            <a:ext cx="8229600" cy="1143000"/>
          </a:xfrm>
        </p:spPr>
        <p:txBody>
          <a:bodyPr>
            <a:normAutofit fontScale="90000"/>
          </a:bodyPr>
          <a:lstStyle/>
          <a:p>
            <a:r>
              <a:rPr lang="es-EC" sz="3600" b="1" dirty="0" smtClean="0"/>
              <a:t>PERSONAL PARA LA ELABORACIÓN DEL PROYECTO</a:t>
            </a:r>
            <a:endParaRPr lang="es-ES" sz="3600" dirty="0"/>
          </a:p>
        </p:txBody>
      </p:sp>
      <p:sp>
        <p:nvSpPr>
          <p:cNvPr id="3" name="2 Marcador de contenido"/>
          <p:cNvSpPr>
            <a:spLocks noGrp="1"/>
          </p:cNvSpPr>
          <p:nvPr>
            <p:ph idx="1"/>
          </p:nvPr>
        </p:nvSpPr>
        <p:spPr>
          <a:xfrm>
            <a:off x="457200" y="2189185"/>
            <a:ext cx="8229600" cy="4525963"/>
          </a:xfrm>
        </p:spPr>
        <p:txBody>
          <a:bodyPr>
            <a:normAutofit/>
          </a:bodyPr>
          <a:lstStyle/>
          <a:p>
            <a:pPr lvl="0"/>
            <a:r>
              <a:rPr lang="es-EC" dirty="0" smtClean="0"/>
              <a:t>Gerente de Marketing</a:t>
            </a:r>
            <a:endParaRPr lang="es-ES" dirty="0" smtClean="0"/>
          </a:p>
          <a:p>
            <a:pPr lvl="0"/>
            <a:r>
              <a:rPr lang="es-EC" dirty="0" smtClean="0"/>
              <a:t>Creativo / Diseñador</a:t>
            </a:r>
            <a:endParaRPr lang="es-ES" dirty="0" smtClean="0"/>
          </a:p>
          <a:p>
            <a:pPr lvl="0"/>
            <a:r>
              <a:rPr lang="es-EC" dirty="0" smtClean="0"/>
              <a:t>Ejecutivo de Cuenta / Secretaria</a:t>
            </a:r>
            <a:endParaRPr lang="es-ES" dirty="0" smtClean="0"/>
          </a:p>
          <a:p>
            <a:pPr lvl="0"/>
            <a:r>
              <a:rPr lang="es-EC" dirty="0" smtClean="0"/>
              <a:t>Vendedor </a:t>
            </a:r>
            <a:endParaRPr lang="es-ES" dirty="0" smtClean="0"/>
          </a:p>
          <a:p>
            <a:pPr lvl="0"/>
            <a:r>
              <a:rPr lang="es-EC" dirty="0" smtClean="0"/>
              <a:t>Mensajero / Conserje</a:t>
            </a:r>
            <a:endParaRPr lang="es-ES" dirty="0" smtClean="0"/>
          </a:p>
          <a:p>
            <a:pPr algn="just"/>
            <a:endParaRPr lang="es-E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428736"/>
            <a:ext cx="8229600" cy="4857784"/>
          </a:xfrm>
        </p:spPr>
        <p:txBody>
          <a:bodyPr>
            <a:normAutofit/>
          </a:bodyPr>
          <a:lstStyle/>
          <a:p>
            <a:pPr algn="just"/>
            <a:r>
              <a:rPr lang="es-ES_tradnl" b="1" dirty="0" smtClean="0"/>
              <a:t>Funciones del Gerente de Marketing: </a:t>
            </a:r>
            <a:endParaRPr lang="es-ES" sz="2800" dirty="0" smtClean="0"/>
          </a:p>
          <a:p>
            <a:pPr lvl="1" algn="just"/>
            <a:r>
              <a:rPr lang="es-EC" dirty="0" smtClean="0"/>
              <a:t>Conocimiento de los productos o servicios objeto de la actividad de la empresa. </a:t>
            </a:r>
            <a:endParaRPr lang="es-ES" sz="2400" dirty="0" smtClean="0"/>
          </a:p>
          <a:p>
            <a:pPr lvl="1" algn="just"/>
            <a:r>
              <a:rPr lang="es-EC" dirty="0" smtClean="0"/>
              <a:t>Conocimiento del mercado y del sector en que opera la empresa.</a:t>
            </a:r>
            <a:endParaRPr lang="es-ES" sz="2400" dirty="0" smtClean="0"/>
          </a:p>
          <a:p>
            <a:pPr lvl="1" algn="just"/>
            <a:r>
              <a:rPr lang="es-EC" dirty="0" smtClean="0"/>
              <a:t>Investigación de mercados. </a:t>
            </a:r>
            <a:endParaRPr lang="es-ES" sz="2400" dirty="0" smtClean="0"/>
          </a:p>
          <a:p>
            <a:pPr lvl="1" algn="just"/>
            <a:r>
              <a:rPr lang="es-EC" dirty="0" smtClean="0"/>
              <a:t>Técnicas de marketing. </a:t>
            </a:r>
            <a:endParaRPr lang="es-ES" sz="2400" dirty="0" smtClean="0"/>
          </a:p>
          <a:p>
            <a:pPr lvl="1" algn="just"/>
            <a:r>
              <a:rPr lang="es-EC" dirty="0" smtClean="0"/>
              <a:t>Estudios de mercado de nuevos productos. </a:t>
            </a:r>
            <a:endParaRPr lang="es-ES" sz="2400" dirty="0" smtClean="0"/>
          </a:p>
          <a:p>
            <a:pPr lvl="1" algn="just"/>
            <a:r>
              <a:rPr lang="es-EC" dirty="0" smtClean="0"/>
              <a:t>Análisis de la competencia. </a:t>
            </a:r>
            <a:endParaRPr lang="es-ES" sz="2400" dirty="0" smtClean="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428736"/>
            <a:ext cx="8229600" cy="4857784"/>
          </a:xfrm>
        </p:spPr>
        <p:txBody>
          <a:bodyPr>
            <a:normAutofit/>
          </a:bodyPr>
          <a:lstStyle/>
          <a:p>
            <a:pPr algn="just"/>
            <a:r>
              <a:rPr lang="es-ES_tradnl" b="1" dirty="0" smtClean="0"/>
              <a:t>Funciones del Diseñador: </a:t>
            </a:r>
            <a:endParaRPr lang="es-ES" sz="2800" dirty="0" smtClean="0"/>
          </a:p>
          <a:p>
            <a:pPr lvl="1" algn="just"/>
            <a:r>
              <a:rPr lang="es-EC" dirty="0" smtClean="0"/>
              <a:t>Aporte de nuevas ideas con la colaboración de otras personas.</a:t>
            </a:r>
            <a:endParaRPr lang="es-ES" sz="2400" dirty="0" smtClean="0"/>
          </a:p>
          <a:p>
            <a:pPr lvl="1" algn="just"/>
            <a:r>
              <a:rPr lang="es-EC" dirty="0" smtClean="0"/>
              <a:t>Aceptar sugerencias de otras personas.</a:t>
            </a:r>
            <a:endParaRPr lang="es-ES" sz="2400" dirty="0" smtClean="0"/>
          </a:p>
          <a:p>
            <a:pPr lvl="1" algn="just"/>
            <a:r>
              <a:rPr lang="es-EC" dirty="0" smtClean="0"/>
              <a:t>Se debe tener presente que el trabajo no siempre es en grupo.</a:t>
            </a:r>
            <a:endParaRPr lang="es-ES" sz="2400" dirty="0" smtClean="0"/>
          </a:p>
          <a:p>
            <a:pPr lvl="1" algn="just"/>
            <a:r>
              <a:rPr lang="es-EC" dirty="0" smtClean="0"/>
              <a:t>Organizar su actividad planificando de manera minuciosa todas sus ideas.</a:t>
            </a:r>
            <a:endParaRPr lang="es-ES" sz="2400" dirty="0" smtClean="0"/>
          </a:p>
          <a:p>
            <a:pPr lvl="1" algn="just"/>
            <a:r>
              <a:rPr lang="es-EC" dirty="0" smtClean="0"/>
              <a:t>Desarrollar habilidades personales en la actividad manual.</a:t>
            </a:r>
            <a:endParaRPr lang="es-ES" sz="2400"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428736"/>
            <a:ext cx="8229600" cy="4857784"/>
          </a:xfrm>
        </p:spPr>
        <p:txBody>
          <a:bodyPr>
            <a:normAutofit fontScale="92500" lnSpcReduction="20000"/>
          </a:bodyPr>
          <a:lstStyle/>
          <a:p>
            <a:pPr algn="just"/>
            <a:r>
              <a:rPr lang="es-ES_tradnl" b="1" dirty="0" smtClean="0"/>
              <a:t>Funciones del </a:t>
            </a:r>
            <a:r>
              <a:rPr lang="es-EC" b="1" dirty="0" smtClean="0"/>
              <a:t>Ejecutivo de Cuenta </a:t>
            </a:r>
            <a:r>
              <a:rPr lang="es-EC" sz="2800" b="1" dirty="0" smtClean="0"/>
              <a:t> </a:t>
            </a:r>
            <a:r>
              <a:rPr lang="es-EC" b="1" dirty="0" smtClean="0"/>
              <a:t>/ Secretario (a)</a:t>
            </a:r>
            <a:r>
              <a:rPr lang="es-ES_tradnl" b="1" dirty="0" smtClean="0"/>
              <a:t>: </a:t>
            </a:r>
            <a:endParaRPr lang="es-ES" sz="2800" dirty="0" smtClean="0"/>
          </a:p>
          <a:p>
            <a:pPr lvl="1" algn="just"/>
            <a:r>
              <a:rPr lang="es-EC" dirty="0" smtClean="0"/>
              <a:t>Hacer y recibir llamadas telefónicas para tener informado a los jefes de los compromisos y demás asuntos.</a:t>
            </a:r>
            <a:endParaRPr lang="es-ES" dirty="0" smtClean="0"/>
          </a:p>
          <a:p>
            <a:pPr lvl="1" algn="just"/>
            <a:r>
              <a:rPr lang="es-EC" dirty="0" smtClean="0"/>
              <a:t>Obedecer y realizar instrucciones que te sean asignadas por tú jefe.</a:t>
            </a:r>
            <a:endParaRPr lang="es-ES" dirty="0" smtClean="0"/>
          </a:p>
          <a:p>
            <a:pPr lvl="1" algn="just"/>
            <a:r>
              <a:rPr lang="es-EC" dirty="0" smtClean="0"/>
              <a:t>Conseguir clientes, reunirse con el fin de discutir problemas publicitarios de la empresa.</a:t>
            </a:r>
            <a:endParaRPr lang="es-ES" sz="2400" dirty="0" smtClean="0"/>
          </a:p>
          <a:p>
            <a:pPr lvl="1" algn="just"/>
            <a:r>
              <a:rPr lang="es-EC" dirty="0" smtClean="0"/>
              <a:t>Reunir toda la información posible sobre el negocio de su cliente.</a:t>
            </a:r>
            <a:endParaRPr lang="es-ES" sz="2400" dirty="0" smtClean="0"/>
          </a:p>
          <a:p>
            <a:pPr lvl="1" algn="just"/>
            <a:r>
              <a:rPr lang="es-EC" dirty="0" smtClean="0"/>
              <a:t>Pasar al creativo, informes sobre las reuniones con el cliente.</a:t>
            </a:r>
            <a:endParaRPr lang="es-ES" sz="2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20747"/>
            <a:ext cx="8229600" cy="1143000"/>
          </a:xfrm>
        </p:spPr>
        <p:txBody>
          <a:bodyPr>
            <a:normAutofit/>
          </a:bodyPr>
          <a:lstStyle/>
          <a:p>
            <a:r>
              <a:rPr lang="es-EC" sz="4000" b="1" dirty="0"/>
              <a:t>GENERALIDADES </a:t>
            </a:r>
            <a:endParaRPr lang="es-EC" sz="4000" dirty="0"/>
          </a:p>
        </p:txBody>
      </p:sp>
      <p:sp>
        <p:nvSpPr>
          <p:cNvPr id="3" name="2 Marcador de contenido"/>
          <p:cNvSpPr>
            <a:spLocks noGrp="1"/>
          </p:cNvSpPr>
          <p:nvPr>
            <p:ph idx="1"/>
          </p:nvPr>
        </p:nvSpPr>
        <p:spPr>
          <a:xfrm>
            <a:off x="457200" y="2046309"/>
            <a:ext cx="8229600" cy="4525963"/>
          </a:xfrm>
        </p:spPr>
        <p:txBody>
          <a:bodyPr>
            <a:normAutofit/>
          </a:bodyPr>
          <a:lstStyle/>
          <a:p>
            <a:pPr algn="just"/>
            <a:r>
              <a:rPr lang="es-EC" dirty="0"/>
              <a:t>En los años 70 comenzó a surgir una preocupación por el respeto a la naturaleza en el mundo </a:t>
            </a:r>
            <a:r>
              <a:rPr lang="es-EC" dirty="0" smtClean="0"/>
              <a:t>textil. </a:t>
            </a:r>
          </a:p>
          <a:p>
            <a:pPr algn="just"/>
            <a:endParaRPr lang="es-EC" dirty="0" smtClean="0"/>
          </a:p>
          <a:p>
            <a:pPr algn="just"/>
            <a:r>
              <a:rPr lang="es-EC" dirty="0" smtClean="0"/>
              <a:t>Esta moda </a:t>
            </a:r>
            <a:r>
              <a:rPr lang="es-EC" dirty="0"/>
              <a:t>surgió a través de muestras especiales que se llevaron a cabo en las principales capitales de la moda como Londres, </a:t>
            </a:r>
            <a:r>
              <a:rPr lang="es-EC" dirty="0" smtClean="0"/>
              <a:t>New </a:t>
            </a:r>
            <a:r>
              <a:rPr lang="es-EC" dirty="0"/>
              <a:t>York o Milán. </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428736"/>
            <a:ext cx="8229600" cy="4857784"/>
          </a:xfrm>
        </p:spPr>
        <p:txBody>
          <a:bodyPr>
            <a:normAutofit/>
          </a:bodyPr>
          <a:lstStyle/>
          <a:p>
            <a:r>
              <a:rPr lang="es-EC" b="1" dirty="0" smtClean="0"/>
              <a:t>Funciones del Vendedor (a):</a:t>
            </a:r>
            <a:endParaRPr lang="es-ES" sz="2800" dirty="0" smtClean="0"/>
          </a:p>
          <a:p>
            <a:pPr lvl="1"/>
            <a:r>
              <a:rPr lang="es-EC" dirty="0" smtClean="0"/>
              <a:t>Buena atención al cliente y escuchar con mucha atención a cualquier reclamo o sugerencia que de el comprador.</a:t>
            </a:r>
            <a:endParaRPr lang="es-ES" sz="2400" dirty="0" smtClean="0"/>
          </a:p>
          <a:p>
            <a:pPr lvl="1"/>
            <a:r>
              <a:rPr lang="es-EC" dirty="0" smtClean="0"/>
              <a:t>Mostrar con mucha amabilidad los muestrarios de los productos en caso que se requiera.</a:t>
            </a:r>
            <a:endParaRPr lang="es-ES" sz="2400" dirty="0" smtClean="0"/>
          </a:p>
          <a:p>
            <a:pPr lvl="1"/>
            <a:r>
              <a:rPr lang="es-EC" dirty="0" smtClean="0"/>
              <a:t>Llevar un reporte de las ventas hechas, para dar informe al final del mes.</a:t>
            </a:r>
            <a:endParaRPr lang="es-ES" sz="2400"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428736"/>
            <a:ext cx="8229600" cy="4857784"/>
          </a:xfrm>
        </p:spPr>
        <p:txBody>
          <a:bodyPr>
            <a:normAutofit/>
          </a:bodyPr>
          <a:lstStyle/>
          <a:p>
            <a:r>
              <a:rPr lang="es-ES_tradnl" b="1" dirty="0" smtClean="0"/>
              <a:t>Funciones del </a:t>
            </a:r>
            <a:r>
              <a:rPr lang="es-EC" b="1" dirty="0" smtClean="0"/>
              <a:t>Mensajero, Conserje</a:t>
            </a:r>
            <a:r>
              <a:rPr lang="es-ES_tradnl" b="1" dirty="0" smtClean="0"/>
              <a:t>: </a:t>
            </a:r>
            <a:endParaRPr lang="es-ES" sz="2800" dirty="0" smtClean="0"/>
          </a:p>
          <a:p>
            <a:pPr lvl="1"/>
            <a:r>
              <a:rPr lang="es-EC" dirty="0" smtClean="0"/>
              <a:t>Garantizar la buena imagen y mantener el orden y aseo de las instalaciones y activos de la empresa.</a:t>
            </a:r>
            <a:endParaRPr lang="es-ES" sz="2400" dirty="0" smtClean="0"/>
          </a:p>
          <a:p>
            <a:pPr lvl="1"/>
            <a:r>
              <a:rPr lang="es-EC" dirty="0" smtClean="0"/>
              <a:t>Repartir correspondencia internamente en la Empresa a cada uno de los usuarios.</a:t>
            </a:r>
            <a:endParaRPr lang="es-ES" sz="2400" dirty="0" smtClean="0"/>
          </a:p>
          <a:p>
            <a:pPr lvl="1"/>
            <a:r>
              <a:rPr lang="es-EC" dirty="0" smtClean="0"/>
              <a:t>Mantener en buen funcionamiento el dispensador de agua.</a:t>
            </a:r>
            <a:endParaRPr lang="es-ES" sz="2400"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727203"/>
          </a:xfrm>
        </p:spPr>
        <p:txBody>
          <a:bodyPr>
            <a:noAutofit/>
          </a:bodyPr>
          <a:lstStyle/>
          <a:p>
            <a:r>
              <a:rPr lang="es-EC" sz="3600" b="1" dirty="0" smtClean="0"/>
              <a:t>Capitulo 6</a:t>
            </a:r>
            <a:r>
              <a:rPr lang="es-EC" sz="3600" b="1" dirty="0" smtClean="0">
                <a:solidFill>
                  <a:srgbClr val="7EC234"/>
                </a:solidFill>
              </a:rPr>
              <a:t/>
            </a:r>
            <a:br>
              <a:rPr lang="es-EC" sz="3600" b="1" dirty="0" smtClean="0">
                <a:solidFill>
                  <a:srgbClr val="7EC234"/>
                </a:solidFill>
              </a:rPr>
            </a:br>
            <a:r>
              <a:rPr lang="es-EC" sz="3600" b="1" dirty="0" smtClean="0"/>
              <a:t> </a:t>
            </a:r>
            <a:r>
              <a:rPr lang="es-EC" sz="3600" dirty="0" smtClean="0"/>
              <a:t>ESTUDIO FINANCIERO</a:t>
            </a:r>
            <a:endParaRPr lang="es-ES" sz="3600"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928670"/>
            <a:ext cx="7829576" cy="857256"/>
          </a:xfrm>
        </p:spPr>
        <p:txBody>
          <a:bodyPr>
            <a:normAutofit/>
          </a:bodyPr>
          <a:lstStyle/>
          <a:p>
            <a:pPr lvl="0" algn="ctr">
              <a:buNone/>
            </a:pPr>
            <a:r>
              <a:rPr lang="es-EC" dirty="0" smtClean="0"/>
              <a:t>INVERSIONES</a:t>
            </a:r>
            <a:endParaRPr lang="es-ES" dirty="0"/>
          </a:p>
        </p:txBody>
      </p:sp>
      <p:pic>
        <p:nvPicPr>
          <p:cNvPr id="71682" name="Picture 2"/>
          <p:cNvPicPr>
            <a:picLocks noChangeAspect="1" noChangeArrowheads="1"/>
          </p:cNvPicPr>
          <p:nvPr/>
        </p:nvPicPr>
        <p:blipFill>
          <a:blip r:embed="rId2"/>
          <a:srcRect/>
          <a:stretch>
            <a:fillRect/>
          </a:stretch>
        </p:blipFill>
        <p:spPr bwMode="auto">
          <a:xfrm>
            <a:off x="2100890" y="1657368"/>
            <a:ext cx="5042878" cy="498634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071546"/>
            <a:ext cx="7829576" cy="857256"/>
          </a:xfrm>
        </p:spPr>
        <p:txBody>
          <a:bodyPr>
            <a:normAutofit/>
          </a:bodyPr>
          <a:lstStyle/>
          <a:p>
            <a:pPr lvl="0" algn="ctr">
              <a:buNone/>
            </a:pPr>
            <a:r>
              <a:rPr lang="es-EC" dirty="0" smtClean="0"/>
              <a:t>INVERSIONES - ACTIVIDADES</a:t>
            </a:r>
            <a:endParaRPr lang="es-ES" dirty="0"/>
          </a:p>
        </p:txBody>
      </p:sp>
      <p:pic>
        <p:nvPicPr>
          <p:cNvPr id="72706" name="Picture 2"/>
          <p:cNvPicPr>
            <a:picLocks noChangeAspect="1" noChangeArrowheads="1"/>
          </p:cNvPicPr>
          <p:nvPr/>
        </p:nvPicPr>
        <p:blipFill>
          <a:blip r:embed="rId2"/>
          <a:srcRect/>
          <a:stretch>
            <a:fillRect/>
          </a:stretch>
        </p:blipFill>
        <p:spPr bwMode="auto">
          <a:xfrm>
            <a:off x="890532" y="2143116"/>
            <a:ext cx="7610558" cy="1382184"/>
          </a:xfrm>
          <a:prstGeom prst="rect">
            <a:avLst/>
          </a:prstGeom>
          <a:noFill/>
          <a:ln w="9525">
            <a:noFill/>
            <a:miter lim="800000"/>
            <a:headEnd/>
            <a:tailEnd/>
          </a:ln>
        </p:spPr>
      </p:pic>
      <p:pic>
        <p:nvPicPr>
          <p:cNvPr id="72707" name="Picture 3"/>
          <p:cNvPicPr>
            <a:picLocks noChangeAspect="1" noChangeArrowheads="1"/>
          </p:cNvPicPr>
          <p:nvPr/>
        </p:nvPicPr>
        <p:blipFill>
          <a:blip r:embed="rId3"/>
          <a:srcRect/>
          <a:stretch>
            <a:fillRect/>
          </a:stretch>
        </p:blipFill>
        <p:spPr bwMode="auto">
          <a:xfrm>
            <a:off x="947680" y="4097787"/>
            <a:ext cx="7553410" cy="21581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071546"/>
            <a:ext cx="7829576" cy="857256"/>
          </a:xfrm>
        </p:spPr>
        <p:txBody>
          <a:bodyPr>
            <a:normAutofit/>
          </a:bodyPr>
          <a:lstStyle/>
          <a:p>
            <a:pPr lvl="0" algn="ctr">
              <a:buNone/>
            </a:pPr>
            <a:r>
              <a:rPr lang="es-EC" dirty="0" smtClean="0"/>
              <a:t>HONORARIOS PROFESIONALES</a:t>
            </a:r>
            <a:endParaRPr lang="es-ES" dirty="0"/>
          </a:p>
        </p:txBody>
      </p:sp>
      <p:pic>
        <p:nvPicPr>
          <p:cNvPr id="73730" name="Picture 2"/>
          <p:cNvPicPr>
            <a:picLocks noChangeAspect="1" noChangeArrowheads="1"/>
          </p:cNvPicPr>
          <p:nvPr/>
        </p:nvPicPr>
        <p:blipFill>
          <a:blip r:embed="rId2"/>
          <a:srcRect/>
          <a:stretch>
            <a:fillRect/>
          </a:stretch>
        </p:blipFill>
        <p:spPr bwMode="auto">
          <a:xfrm>
            <a:off x="857224" y="2357430"/>
            <a:ext cx="7714600" cy="234315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000108"/>
            <a:ext cx="7829576" cy="857256"/>
          </a:xfrm>
        </p:spPr>
        <p:txBody>
          <a:bodyPr>
            <a:normAutofit/>
          </a:bodyPr>
          <a:lstStyle/>
          <a:p>
            <a:pPr lvl="0" algn="ctr">
              <a:buNone/>
            </a:pPr>
            <a:r>
              <a:rPr lang="es-EC" dirty="0" smtClean="0"/>
              <a:t>PROYECCION DE VENTAS</a:t>
            </a:r>
            <a:endParaRPr lang="es-ES" dirty="0"/>
          </a:p>
        </p:txBody>
      </p:sp>
      <p:pic>
        <p:nvPicPr>
          <p:cNvPr id="74755" name="Picture 3"/>
          <p:cNvPicPr>
            <a:picLocks noChangeAspect="1" noChangeArrowheads="1"/>
          </p:cNvPicPr>
          <p:nvPr/>
        </p:nvPicPr>
        <p:blipFill>
          <a:blip r:embed="rId2"/>
          <a:srcRect/>
          <a:stretch>
            <a:fillRect/>
          </a:stretch>
        </p:blipFill>
        <p:spPr bwMode="auto">
          <a:xfrm>
            <a:off x="681736" y="1653930"/>
            <a:ext cx="8028142" cy="1489318"/>
          </a:xfrm>
          <a:prstGeom prst="rect">
            <a:avLst/>
          </a:prstGeom>
          <a:noFill/>
        </p:spPr>
      </p:pic>
      <p:pic>
        <p:nvPicPr>
          <p:cNvPr id="74754" name="Picture 2"/>
          <p:cNvPicPr>
            <a:picLocks noChangeAspect="1" noChangeArrowheads="1"/>
          </p:cNvPicPr>
          <p:nvPr/>
        </p:nvPicPr>
        <p:blipFill>
          <a:blip r:embed="rId3"/>
          <a:srcRect/>
          <a:stretch>
            <a:fillRect/>
          </a:stretch>
        </p:blipFill>
        <p:spPr bwMode="auto">
          <a:xfrm>
            <a:off x="681736" y="3286124"/>
            <a:ext cx="8028142" cy="1631158"/>
          </a:xfrm>
          <a:prstGeom prst="rect">
            <a:avLst/>
          </a:prstGeom>
          <a:noFill/>
        </p:spPr>
      </p:pic>
      <p:pic>
        <p:nvPicPr>
          <p:cNvPr id="74753" name="Picture 1"/>
          <p:cNvPicPr>
            <a:picLocks noChangeAspect="1" noChangeArrowheads="1"/>
          </p:cNvPicPr>
          <p:nvPr/>
        </p:nvPicPr>
        <p:blipFill>
          <a:blip r:embed="rId4"/>
          <a:srcRect/>
          <a:stretch>
            <a:fillRect/>
          </a:stretch>
        </p:blipFill>
        <p:spPr bwMode="auto">
          <a:xfrm>
            <a:off x="679405" y="5072074"/>
            <a:ext cx="8042330" cy="1304928"/>
          </a:xfrm>
          <a:prstGeom prst="rect">
            <a:avLst/>
          </a:prstGeom>
          <a:noFill/>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857232"/>
            <a:ext cx="7829576" cy="857256"/>
          </a:xfrm>
        </p:spPr>
        <p:txBody>
          <a:bodyPr>
            <a:normAutofit/>
          </a:bodyPr>
          <a:lstStyle/>
          <a:p>
            <a:pPr algn="ctr">
              <a:buNone/>
            </a:pPr>
            <a:r>
              <a:rPr lang="es-EC" dirty="0" smtClean="0"/>
              <a:t>FLUJO DE CAJA</a:t>
            </a:r>
            <a:endParaRPr lang="es-ES" dirty="0"/>
          </a:p>
        </p:txBody>
      </p:sp>
      <p:sp>
        <p:nvSpPr>
          <p:cNvPr id="1105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110593" name="Picture 1"/>
          <p:cNvPicPr>
            <a:picLocks noChangeAspect="1" noChangeArrowheads="1"/>
          </p:cNvPicPr>
          <p:nvPr/>
        </p:nvPicPr>
        <p:blipFill>
          <a:blip r:embed="rId2"/>
          <a:srcRect/>
          <a:stretch>
            <a:fillRect/>
          </a:stretch>
        </p:blipFill>
        <p:spPr bwMode="auto">
          <a:xfrm rot="5400000">
            <a:off x="1920051" y="-277032"/>
            <a:ext cx="5232400" cy="8786813"/>
          </a:xfrm>
          <a:prstGeom prst="rect">
            <a:avLst/>
          </a:prstGeom>
          <a:noFill/>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214422"/>
            <a:ext cx="8229600" cy="5072098"/>
          </a:xfrm>
        </p:spPr>
        <p:txBody>
          <a:bodyPr>
            <a:normAutofit fontScale="62500" lnSpcReduction="20000"/>
          </a:bodyPr>
          <a:lstStyle/>
          <a:p>
            <a:pPr algn="just"/>
            <a:r>
              <a:rPr lang="es-EC" b="1" dirty="0" smtClean="0"/>
              <a:t>CONCLUSIONES</a:t>
            </a:r>
            <a:r>
              <a:rPr lang="es-ES_tradnl" dirty="0" smtClean="0"/>
              <a:t> </a:t>
            </a:r>
          </a:p>
          <a:p>
            <a:pPr algn="just">
              <a:buNone/>
            </a:pPr>
            <a:endParaRPr lang="es-ES" dirty="0" smtClean="0"/>
          </a:p>
          <a:p>
            <a:pPr algn="just">
              <a:buNone/>
            </a:pPr>
            <a:r>
              <a:rPr lang="es-ES_tradnl" dirty="0" smtClean="0"/>
              <a:t>	Al concluir la investigación de este proyecto de investigación, se tiene la enorme satisfacción de presentar resultados altamente favorables para la creación de la primera línea de ropa ecológica, netamente ecuatoriana. El principal indicio se vio reflejado en las estadísticas obtenidas a través de las encuestas, este proyecto tiene una acogida del mas del 90% dentro de la encuesta; este índice revela la incidencia positiva que tendría ORGANIC CLOTHES dentro la industria textil.</a:t>
            </a:r>
            <a:endParaRPr lang="es-ES" dirty="0" smtClean="0"/>
          </a:p>
          <a:p>
            <a:pPr algn="just">
              <a:buNone/>
            </a:pPr>
            <a:r>
              <a:rPr lang="es-ES_tradnl" dirty="0" smtClean="0"/>
              <a:t> </a:t>
            </a:r>
            <a:endParaRPr lang="es-ES" dirty="0" smtClean="0"/>
          </a:p>
          <a:p>
            <a:pPr algn="just">
              <a:buNone/>
            </a:pPr>
            <a:r>
              <a:rPr lang="es-EC" dirty="0" smtClean="0"/>
              <a:t>	El reconocimiento público y la aceptación de la campaña parte del diseño que identifica su Marca, la misma que difundida a través del producto y sus medios de comunicación visual logra distinguirse de las demás y perdurar a través del tiempo, llegando a su reconocimiento solo con mencionarla, observarla, o leerla.  Mediante su registro ORGANIC CLOTHES llegará a identificarse dentro de su mercado y dar a conocer el motivo por el cual fue creado.</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214422"/>
            <a:ext cx="8229600" cy="5072098"/>
          </a:xfrm>
        </p:spPr>
        <p:txBody>
          <a:bodyPr>
            <a:normAutofit fontScale="62500" lnSpcReduction="20000"/>
          </a:bodyPr>
          <a:lstStyle/>
          <a:p>
            <a:pPr algn="just"/>
            <a:r>
              <a:rPr lang="es-ES" b="1" dirty="0" smtClean="0"/>
              <a:t>RECOMENDACIONES</a:t>
            </a:r>
            <a:endParaRPr lang="es-ES" dirty="0" smtClean="0"/>
          </a:p>
          <a:p>
            <a:pPr algn="just">
              <a:buNone/>
            </a:pPr>
            <a:endParaRPr lang="es-ES" dirty="0" smtClean="0"/>
          </a:p>
          <a:p>
            <a:pPr algn="just">
              <a:buNone/>
            </a:pPr>
            <a:r>
              <a:rPr lang="es-EC" dirty="0" smtClean="0"/>
              <a:t>	Para la aplicación de este proyecto y la obtención de los resultados esperados es necesario mantener actualizados todos los permisos requeridos que le permitan realizar su actividad operativa permanente a fin de prolongar su reconocimiento como ente y de su producto. </a:t>
            </a:r>
            <a:endParaRPr lang="es-ES" dirty="0" smtClean="0"/>
          </a:p>
          <a:p>
            <a:pPr algn="just">
              <a:buNone/>
            </a:pPr>
            <a:r>
              <a:rPr lang="es-EC" dirty="0" smtClean="0"/>
              <a:t> </a:t>
            </a:r>
            <a:endParaRPr lang="es-ES" dirty="0" smtClean="0"/>
          </a:p>
          <a:p>
            <a:pPr algn="just">
              <a:buNone/>
            </a:pPr>
            <a:r>
              <a:rPr lang="es-EC" dirty="0" smtClean="0"/>
              <a:t>	Difundir continuamente a través de medios visuales y otros, el nombre comercial y la Marca utilizando el diseño de su Imagen Corporativa, creada en este Proyecto.</a:t>
            </a:r>
            <a:endParaRPr lang="es-ES" dirty="0" smtClean="0"/>
          </a:p>
          <a:p>
            <a:pPr algn="just">
              <a:buNone/>
            </a:pPr>
            <a:r>
              <a:rPr lang="es-EC" dirty="0" smtClean="0"/>
              <a:t> </a:t>
            </a:r>
            <a:endParaRPr lang="es-ES" dirty="0" smtClean="0"/>
          </a:p>
          <a:p>
            <a:pPr algn="just">
              <a:buNone/>
            </a:pPr>
            <a:r>
              <a:rPr lang="es-EC" dirty="0" smtClean="0"/>
              <a:t>	Utilizar en previo evento la papelería que identifica a la marca como medio de difusión para llegar de manera directa  a posibles futuros clientes.</a:t>
            </a:r>
            <a:endParaRPr lang="es-ES" dirty="0" smtClean="0"/>
          </a:p>
          <a:p>
            <a:pPr algn="just">
              <a:buNone/>
            </a:pPr>
            <a:r>
              <a:rPr lang="es-EC" dirty="0" smtClean="0"/>
              <a:t> </a:t>
            </a:r>
            <a:endParaRPr lang="es-ES" dirty="0" smtClean="0"/>
          </a:p>
          <a:p>
            <a:pPr algn="just">
              <a:buNone/>
            </a:pPr>
            <a:r>
              <a:rPr lang="es-EC" dirty="0" smtClean="0"/>
              <a:t>	Se puede recomendar a ciertas entidades a cerca de la campaña que se quiere realizar para así comprometerlos apoyar la causa y difundir lo que es el cultivo orgánico ya sea algodón u otras materias primas.</a:t>
            </a:r>
            <a:endParaRPr lang="es-E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20747"/>
            <a:ext cx="8229600" cy="1143000"/>
          </a:xfrm>
        </p:spPr>
        <p:txBody>
          <a:bodyPr>
            <a:normAutofit/>
          </a:bodyPr>
          <a:lstStyle/>
          <a:p>
            <a:r>
              <a:rPr lang="es-EC" sz="4000" b="1" dirty="0"/>
              <a:t>ANTECEDENTES </a:t>
            </a:r>
            <a:endParaRPr lang="es-EC" sz="4000" dirty="0"/>
          </a:p>
        </p:txBody>
      </p:sp>
      <p:sp>
        <p:nvSpPr>
          <p:cNvPr id="3" name="2 Marcador de contenido"/>
          <p:cNvSpPr>
            <a:spLocks noGrp="1"/>
          </p:cNvSpPr>
          <p:nvPr>
            <p:ph idx="1"/>
          </p:nvPr>
        </p:nvSpPr>
        <p:spPr>
          <a:xfrm>
            <a:off x="457200" y="2046309"/>
            <a:ext cx="8229600" cy="4525963"/>
          </a:xfrm>
        </p:spPr>
        <p:txBody>
          <a:bodyPr>
            <a:normAutofit/>
          </a:bodyPr>
          <a:lstStyle/>
          <a:p>
            <a:pPr algn="just"/>
            <a:r>
              <a:rPr lang="es-EC" dirty="0"/>
              <a:t>Guayaquil carece de boutiques que promocionan y/o distribuyan material textil (ropa y demás) a bases de fibras ecológicas. </a:t>
            </a:r>
            <a:endParaRPr lang="es-EC" dirty="0" smtClean="0"/>
          </a:p>
          <a:p>
            <a:pPr algn="just"/>
            <a:endParaRPr lang="es-EC" dirty="0" smtClean="0"/>
          </a:p>
          <a:p>
            <a:pPr algn="just"/>
            <a:r>
              <a:rPr lang="es-EC" dirty="0" smtClean="0"/>
              <a:t>ORGANIC </a:t>
            </a:r>
            <a:r>
              <a:rPr lang="es-EC" dirty="0"/>
              <a:t>CLOTHES </a:t>
            </a:r>
            <a:r>
              <a:rPr lang="es-EC" dirty="0" smtClean="0"/>
              <a:t>tiene </a:t>
            </a:r>
            <a:r>
              <a:rPr lang="es-EC" dirty="0"/>
              <a:t>como propósito el reconocimiento a nivel nacional, como elaborador de ropa ecológica a base de algodón y tintes orgánicos.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20747"/>
            <a:ext cx="8229600" cy="1143000"/>
          </a:xfrm>
        </p:spPr>
        <p:txBody>
          <a:bodyPr>
            <a:normAutofit/>
          </a:bodyPr>
          <a:lstStyle/>
          <a:p>
            <a:r>
              <a:rPr lang="es-EC" sz="4000" b="1" dirty="0"/>
              <a:t>OBJETIVO GENERAL </a:t>
            </a:r>
          </a:p>
        </p:txBody>
      </p:sp>
      <p:sp>
        <p:nvSpPr>
          <p:cNvPr id="3" name="2 Marcador de contenido"/>
          <p:cNvSpPr>
            <a:spLocks noGrp="1"/>
          </p:cNvSpPr>
          <p:nvPr>
            <p:ph idx="1"/>
          </p:nvPr>
        </p:nvSpPr>
        <p:spPr>
          <a:xfrm>
            <a:off x="457200" y="2046309"/>
            <a:ext cx="8229600" cy="4525963"/>
          </a:xfrm>
        </p:spPr>
        <p:txBody>
          <a:bodyPr>
            <a:normAutofit/>
          </a:bodyPr>
          <a:lstStyle/>
          <a:p>
            <a:pPr algn="just"/>
            <a:r>
              <a:rPr lang="es-EC" dirty="0" smtClean="0"/>
              <a:t>El </a:t>
            </a:r>
            <a:r>
              <a:rPr lang="es-EC" dirty="0"/>
              <a:t>objetivo de este proyecto es de difundir información para que el futuro consumidor sea consciente de lo que va a </a:t>
            </a:r>
            <a:r>
              <a:rPr lang="es-EC" dirty="0" smtClean="0"/>
              <a:t>adquirir. </a:t>
            </a:r>
          </a:p>
          <a:p>
            <a:pPr algn="just">
              <a:buNone/>
            </a:pPr>
            <a:endParaRPr lang="es-EC" dirty="0"/>
          </a:p>
          <a:p>
            <a:pPr algn="just"/>
            <a:r>
              <a:rPr lang="es-EC" dirty="0" smtClean="0"/>
              <a:t>Lo que se diferencia de esta campaña en general es la del producto, pues se trata de una idea no explotada.</a:t>
            </a:r>
            <a:endParaRPr lang="es-EC"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20747"/>
            <a:ext cx="8229600" cy="1143000"/>
          </a:xfrm>
        </p:spPr>
        <p:txBody>
          <a:bodyPr>
            <a:normAutofit/>
          </a:bodyPr>
          <a:lstStyle/>
          <a:p>
            <a:r>
              <a:rPr lang="es-EC" sz="4000" b="1" dirty="0" smtClean="0"/>
              <a:t>OBJETIVOS ESPECIFICOS </a:t>
            </a:r>
            <a:endParaRPr lang="es-EC" sz="4000" b="1" dirty="0"/>
          </a:p>
        </p:txBody>
      </p:sp>
      <p:sp>
        <p:nvSpPr>
          <p:cNvPr id="3" name="2 Marcador de contenido"/>
          <p:cNvSpPr>
            <a:spLocks noGrp="1"/>
          </p:cNvSpPr>
          <p:nvPr>
            <p:ph idx="1"/>
          </p:nvPr>
        </p:nvSpPr>
        <p:spPr>
          <a:xfrm>
            <a:off x="457200" y="2046309"/>
            <a:ext cx="8229600" cy="4525963"/>
          </a:xfrm>
        </p:spPr>
        <p:txBody>
          <a:bodyPr>
            <a:normAutofit fontScale="92500" lnSpcReduction="20000"/>
          </a:bodyPr>
          <a:lstStyle/>
          <a:p>
            <a:pPr algn="just"/>
            <a:r>
              <a:rPr lang="es-EC" dirty="0" smtClean="0"/>
              <a:t>Posicionarnos </a:t>
            </a:r>
            <a:r>
              <a:rPr lang="es-EC" dirty="0"/>
              <a:t>como la primera y única franquicia de ropa ecológica con presencia en todo el </a:t>
            </a:r>
            <a:r>
              <a:rPr lang="es-EC" dirty="0" smtClean="0"/>
              <a:t>país.</a:t>
            </a:r>
          </a:p>
          <a:p>
            <a:pPr algn="just"/>
            <a:endParaRPr lang="es-EC" dirty="0"/>
          </a:p>
          <a:p>
            <a:pPr algn="just"/>
            <a:r>
              <a:rPr lang="es-EC" dirty="0" smtClean="0"/>
              <a:t>Puntos </a:t>
            </a:r>
            <a:r>
              <a:rPr lang="es-EC" dirty="0"/>
              <a:t>estratégicos de información para dar datos acerca del tema mediante prensa escrita, Bluetooth y TV. </a:t>
            </a:r>
            <a:endParaRPr lang="es-EC" dirty="0" smtClean="0"/>
          </a:p>
          <a:p>
            <a:pPr algn="just"/>
            <a:endParaRPr lang="es-EC" dirty="0"/>
          </a:p>
          <a:p>
            <a:pPr algn="just"/>
            <a:r>
              <a:rPr lang="es-EC" dirty="0" smtClean="0"/>
              <a:t>Interés por nuestro proyecto para que se unan </a:t>
            </a:r>
            <a:r>
              <a:rPr lang="es-EC" dirty="0"/>
              <a:t>a esta causa primordial en beneficio para toda la comunidad. </a:t>
            </a:r>
          </a:p>
          <a:p>
            <a:pPr algn="just"/>
            <a:endParaRPr lang="es-EC"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515</TotalTime>
  <Words>1169</Words>
  <Application>Microsoft Office PowerPoint</Application>
  <PresentationFormat>Presentación en pantalla (4:3)</PresentationFormat>
  <Paragraphs>179</Paragraphs>
  <Slides>69</Slides>
  <Notes>0</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69</vt:i4>
      </vt:variant>
    </vt:vector>
  </HeadingPairs>
  <TitlesOfParts>
    <vt:vector size="71" baseType="lpstr">
      <vt:lpstr>Tema de Office</vt:lpstr>
      <vt:lpstr>Gráfico</vt:lpstr>
      <vt:lpstr>“CAMPAÑA DE INTRODUCCION DE NUEVA LINEA DE ROPA ECOLOGICA” </vt:lpstr>
      <vt:lpstr>Diapositiva 2</vt:lpstr>
      <vt:lpstr>Capitulo 1 Introducción</vt:lpstr>
      <vt:lpstr>Diapositiva 4</vt:lpstr>
      <vt:lpstr>DESCRIPCIÓN DEL PROYECTO </vt:lpstr>
      <vt:lpstr>GENERALIDADES </vt:lpstr>
      <vt:lpstr>ANTECEDENTES </vt:lpstr>
      <vt:lpstr>OBJETIVO GENERAL </vt:lpstr>
      <vt:lpstr>OBJETIVOS ESPECIFICOS </vt:lpstr>
      <vt:lpstr>Capitulo 2 INVESTIGACIÓN DEL MERCADO</vt:lpstr>
      <vt:lpstr>Diapositiva 11</vt:lpstr>
      <vt:lpstr>PLANTEAMIENTO DEL PROBLEMA</vt:lpstr>
      <vt:lpstr>Diapositiva 13</vt:lpstr>
      <vt:lpstr>OBJETIVOS DE LA INVESTIGACIÓN DE MERCADO</vt:lpstr>
      <vt:lpstr>PERFIL DEL CONSUMIDOR</vt:lpstr>
      <vt:lpstr>DEFINICIÓN DE LA POBLACIÓN OBJETIVO</vt:lpstr>
      <vt:lpstr>Representación porcentual de lo que más ven las personas al comprar.  </vt:lpstr>
      <vt:lpstr>Representación porcentual del tipo de material en su ropa.  </vt:lpstr>
      <vt:lpstr>Representación porcentual del conocimiento  de la elaboración de ropa orgánica.   </vt:lpstr>
      <vt:lpstr>Representación porcentual de los tipos de material orgánico que conocen.   </vt:lpstr>
      <vt:lpstr>Representación porcentual de las personas que comprarían ropa orgánica.   </vt:lpstr>
      <vt:lpstr>Representación porcentual del presupuesto que pagarían por este tipo de ropa.   </vt:lpstr>
      <vt:lpstr>Representación porcentual de las personas que apoyarían a la protección al medio ambiente.   </vt:lpstr>
      <vt:lpstr>Representación porcentual de lo que piensan de “ORGANIC CLOTHES”.  </vt:lpstr>
      <vt:lpstr>Representación porcentual de las personas que se unirían a la campaña en protección del medio ambiente. </vt:lpstr>
      <vt:lpstr>Representación porcentual del rango de edad de las personas encuestadas. </vt:lpstr>
      <vt:lpstr>Capitulo 3  MANUAL DE IDENTIDAD CORPORATIVA</vt:lpstr>
      <vt:lpstr>IDENTIFICACIÓN </vt:lpstr>
      <vt:lpstr>ELEMENTOS BÁSICOS</vt:lpstr>
      <vt:lpstr>TRAMA MODULAR</vt:lpstr>
      <vt:lpstr>ÁREA RESERVADA</vt:lpstr>
      <vt:lpstr>REDUCCIÓN MÁXIMA DE TAMAÑO</vt:lpstr>
      <vt:lpstr>TIPOGRAFÍA</vt:lpstr>
      <vt:lpstr>COLORES CORPORATIVOS</vt:lpstr>
      <vt:lpstr>ACROMATISMO O ESCALA DE GRISES</vt:lpstr>
      <vt:lpstr>VARIACIONES AUTORIZADAS</vt:lpstr>
      <vt:lpstr>VARIACIONES AUTORIZADAS</vt:lpstr>
      <vt:lpstr>VARIACIONES NO AUTORIZADAS</vt:lpstr>
      <vt:lpstr>VARIACIONES NO AUTORIZADAS</vt:lpstr>
      <vt:lpstr>Diapositiva 40</vt:lpstr>
      <vt:lpstr>Diapositiva 41</vt:lpstr>
      <vt:lpstr>PAPELERIA</vt:lpstr>
      <vt:lpstr>ETIQUETA DE PRENDA</vt:lpstr>
      <vt:lpstr>VOLANTE PUBLICITARIO</vt:lpstr>
      <vt:lpstr>AFICHE PUBLICITARIO</vt:lpstr>
      <vt:lpstr>Capitulo 4  PLAN DE MARKETING</vt:lpstr>
      <vt:lpstr>Diapositiva 47</vt:lpstr>
      <vt:lpstr>ANÁLISIS F.O.D.A</vt:lpstr>
      <vt:lpstr>SEGMENTACIÓN DEL MERCADO</vt:lpstr>
      <vt:lpstr>POSICIONAMIENTO</vt:lpstr>
      <vt:lpstr>MARKETING MIX</vt:lpstr>
      <vt:lpstr>MERCHANDISING</vt:lpstr>
      <vt:lpstr>Diapositiva 53</vt:lpstr>
      <vt:lpstr>MARKETING DIRECTO</vt:lpstr>
      <vt:lpstr>Capitulo 5 EQUIPO DE TRABAJO DEL PROYECTO</vt:lpstr>
      <vt:lpstr>PERSONAL PARA LA ELABORACIÓN DEL PROYECTO</vt:lpstr>
      <vt:lpstr>Diapositiva 57</vt:lpstr>
      <vt:lpstr>Diapositiva 58</vt:lpstr>
      <vt:lpstr>Diapositiva 59</vt:lpstr>
      <vt:lpstr>Diapositiva 60</vt:lpstr>
      <vt:lpstr>Diapositiva 61</vt:lpstr>
      <vt:lpstr>Capitulo 6  ESTUDIO FINANCIERO</vt:lpstr>
      <vt:lpstr>Diapositiva 63</vt:lpstr>
      <vt:lpstr>Diapositiva 64</vt:lpstr>
      <vt:lpstr>Diapositiva 65</vt:lpstr>
      <vt:lpstr>Diapositiva 66</vt:lpstr>
      <vt:lpstr>Diapositiva 67</vt:lpstr>
      <vt:lpstr>Diapositiva 68</vt:lpstr>
      <vt:lpstr>Diapositiva 69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NESTOR TALLEDO</dc:creator>
  <cp:lastModifiedBy>Ivis Talledo Aguilar</cp:lastModifiedBy>
  <cp:revision>54</cp:revision>
  <dcterms:created xsi:type="dcterms:W3CDTF">2010-02-08T03:46:30Z</dcterms:created>
  <dcterms:modified xsi:type="dcterms:W3CDTF">2010-02-09T06:55:43Z</dcterms:modified>
</cp:coreProperties>
</file>