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6" r:id="rId18"/>
    <p:sldId id="277" r:id="rId19"/>
    <p:sldId id="278" r:id="rId20"/>
    <p:sldId id="317" r:id="rId21"/>
    <p:sldId id="31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FFF00"/>
    <a:srgbClr val="FFFF66"/>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C672C57-44D4-4E59-8025-4E9EEC8A6085}" type="datetimeFigureOut">
              <a:rPr lang="es-ES" smtClean="0"/>
              <a:pPr/>
              <a:t>28/02/2010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1BAA4D-4CEF-4ECF-BE5C-78839DAFE7F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672C57-44D4-4E59-8025-4E9EEC8A6085}" type="datetimeFigureOut">
              <a:rPr lang="es-ES" smtClean="0"/>
              <a:pPr/>
              <a:t>28/02/2010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1BAA4D-4CEF-4ECF-BE5C-78839DAFE7F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672C57-44D4-4E59-8025-4E9EEC8A6085}" type="datetimeFigureOut">
              <a:rPr lang="es-ES" smtClean="0"/>
              <a:pPr/>
              <a:t>28/02/2010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1BAA4D-4CEF-4ECF-BE5C-78839DAFE7F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672C57-44D4-4E59-8025-4E9EEC8A6085}" type="datetimeFigureOut">
              <a:rPr lang="es-ES" smtClean="0"/>
              <a:pPr/>
              <a:t>28/02/2010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1BAA4D-4CEF-4ECF-BE5C-78839DAFE7F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672C57-44D4-4E59-8025-4E9EEC8A6085}" type="datetimeFigureOut">
              <a:rPr lang="es-ES" smtClean="0"/>
              <a:pPr/>
              <a:t>28/02/2010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1BAA4D-4CEF-4ECF-BE5C-78839DAFE7F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C672C57-44D4-4E59-8025-4E9EEC8A6085}" type="datetimeFigureOut">
              <a:rPr lang="es-ES" smtClean="0"/>
              <a:pPr/>
              <a:t>28/02/2010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1BAA4D-4CEF-4ECF-BE5C-78839DAFE7F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C672C57-44D4-4E59-8025-4E9EEC8A6085}" type="datetimeFigureOut">
              <a:rPr lang="es-ES" smtClean="0"/>
              <a:pPr/>
              <a:t>28/02/2010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D1BAA4D-4CEF-4ECF-BE5C-78839DAFE7F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C672C57-44D4-4E59-8025-4E9EEC8A6085}" type="datetimeFigureOut">
              <a:rPr lang="es-ES" smtClean="0"/>
              <a:pPr/>
              <a:t>28/02/2010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D1BAA4D-4CEF-4ECF-BE5C-78839DAFE7F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672C57-44D4-4E59-8025-4E9EEC8A6085}" type="datetimeFigureOut">
              <a:rPr lang="es-ES" smtClean="0"/>
              <a:pPr/>
              <a:t>28/02/2010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D1BAA4D-4CEF-4ECF-BE5C-78839DAFE7F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672C57-44D4-4E59-8025-4E9EEC8A6085}" type="datetimeFigureOut">
              <a:rPr lang="es-ES" smtClean="0"/>
              <a:pPr/>
              <a:t>28/02/2010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1BAA4D-4CEF-4ECF-BE5C-78839DAFE7F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672C57-44D4-4E59-8025-4E9EEC8A6085}" type="datetimeFigureOut">
              <a:rPr lang="es-ES" smtClean="0"/>
              <a:pPr/>
              <a:t>28/02/2010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1BAA4D-4CEF-4ECF-BE5C-78839DAFE7F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72C57-44D4-4E59-8025-4E9EEC8A6085}" type="datetimeFigureOut">
              <a:rPr lang="es-ES" smtClean="0"/>
              <a:pPr/>
              <a:t>28/02/2010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BAA4D-4CEF-4ECF-BE5C-78839DAFE7F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5857884" y="285728"/>
            <a:ext cx="2357454" cy="2357454"/>
          </a:xfrm>
          <a:prstGeom prst="rect">
            <a:avLst/>
          </a:prstGeom>
          <a:noFill/>
        </p:spPr>
      </p:pic>
      <p:sp>
        <p:nvSpPr>
          <p:cNvPr id="2" name="1 Título"/>
          <p:cNvSpPr>
            <a:spLocks noGrp="1"/>
          </p:cNvSpPr>
          <p:nvPr>
            <p:ph type="ctrTitle"/>
          </p:nvPr>
        </p:nvSpPr>
        <p:spPr>
          <a:xfrm>
            <a:off x="285720" y="0"/>
            <a:ext cx="8458200" cy="4386245"/>
          </a:xfrm>
        </p:spPr>
        <p:txBody>
          <a:bodyPr>
            <a:normAutofit/>
          </a:bodyPr>
          <a:lstStyle/>
          <a:p>
            <a:r>
              <a:rPr lang="es-MX" sz="2000" b="1" u="sng" dirty="0">
                <a:solidFill>
                  <a:srgbClr val="00B050"/>
                </a:solidFill>
                <a:latin typeface="Times New Roman" pitchFamily="18" charset="0"/>
                <a:cs typeface="Times New Roman" pitchFamily="18" charset="0"/>
              </a:rPr>
              <a:t>PLAN DE NEGOCIOS PARA EL ENSAMBLAJE INSTALACIÓN Y DISTRIBUCIÓN DE PANELES SOLARES COMO MÉTODO DE ENERGÍA ALTERNATIVA PARA EL ECUADOR</a:t>
            </a:r>
            <a:r>
              <a:rPr lang="es-ES" sz="2400" dirty="0">
                <a:latin typeface="Times New Roman" pitchFamily="18" charset="0"/>
                <a:cs typeface="Times New Roman" pitchFamily="18" charset="0"/>
              </a:rPr>
              <a:t/>
            </a:r>
            <a:br>
              <a:rPr lang="es-ES" sz="2400" dirty="0">
                <a:latin typeface="Times New Roman" pitchFamily="18" charset="0"/>
                <a:cs typeface="Times New Roman" pitchFamily="18" charset="0"/>
              </a:rPr>
            </a:br>
            <a:r>
              <a:rPr lang="es-MX" sz="2400" b="1" dirty="0">
                <a:latin typeface="Times New Roman" pitchFamily="18" charset="0"/>
                <a:cs typeface="Times New Roman" pitchFamily="18" charset="0"/>
              </a:rPr>
              <a:t> </a:t>
            </a:r>
            <a:r>
              <a:rPr lang="es-ES" sz="2400" dirty="0">
                <a:latin typeface="Times New Roman" pitchFamily="18" charset="0"/>
                <a:cs typeface="Times New Roman" pitchFamily="18" charset="0"/>
              </a:rPr>
              <a:t/>
            </a:r>
            <a:br>
              <a:rPr lang="es-ES" sz="2400" dirty="0">
                <a:latin typeface="Times New Roman" pitchFamily="18" charset="0"/>
                <a:cs typeface="Times New Roman" pitchFamily="18" charset="0"/>
              </a:rPr>
            </a:br>
            <a:endParaRPr lang="es-ES" sz="2400" dirty="0">
              <a:latin typeface="Times New Roman" pitchFamily="18" charset="0"/>
              <a:cs typeface="Times New Roman" pitchFamily="18" charset="0"/>
            </a:endParaRPr>
          </a:p>
        </p:txBody>
      </p:sp>
      <p:sp>
        <p:nvSpPr>
          <p:cNvPr id="3" name="2 Subtítulo"/>
          <p:cNvSpPr>
            <a:spLocks noGrp="1"/>
          </p:cNvSpPr>
          <p:nvPr>
            <p:ph type="subTitle" idx="1"/>
          </p:nvPr>
        </p:nvSpPr>
        <p:spPr>
          <a:xfrm>
            <a:off x="857224" y="2714620"/>
            <a:ext cx="7643866" cy="2924180"/>
          </a:xfrm>
        </p:spPr>
        <p:txBody>
          <a:bodyPr>
            <a:normAutofit/>
          </a:bodyPr>
          <a:lstStyle/>
          <a:p>
            <a:endParaRPr lang="es-ES" sz="100" dirty="0"/>
          </a:p>
        </p:txBody>
      </p:sp>
      <p:pic>
        <p:nvPicPr>
          <p:cNvPr id="1026" name="Picture 2" descr="C:\Users\user\Pictures\PANELES SOLARES.jpg"/>
          <p:cNvPicPr>
            <a:picLocks noChangeAspect="1" noChangeArrowheads="1"/>
          </p:cNvPicPr>
          <p:nvPr/>
        </p:nvPicPr>
        <p:blipFill>
          <a:blip r:embed="rId3" cstate="print"/>
          <a:srcRect/>
          <a:stretch>
            <a:fillRect/>
          </a:stretch>
        </p:blipFill>
        <p:spPr bwMode="auto">
          <a:xfrm>
            <a:off x="857224" y="2663478"/>
            <a:ext cx="7643866" cy="31229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i="1" dirty="0" smtClean="0">
                <a:latin typeface="Times New Roman" pitchFamily="18" charset="0"/>
                <a:cs typeface="Times New Roman" pitchFamily="18" charset="0"/>
              </a:rPr>
              <a:t>OBJETIVO GENERAL</a:t>
            </a:r>
            <a:endParaRPr lang="es-ES"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a:bodyPr>
          <a:lstStyle/>
          <a:p>
            <a:pPr algn="ctr">
              <a:buNone/>
            </a:pPr>
            <a:r>
              <a:rPr lang="es-ES" sz="2000" b="1" i="1" dirty="0" smtClean="0">
                <a:latin typeface="Times New Roman" pitchFamily="18" charset="0"/>
                <a:cs typeface="Times New Roman" pitchFamily="18" charset="0"/>
              </a:rPr>
              <a:t>Determinar la factibilidad económica y operacional de ensamblar, distribuir e</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 instalar paneles solares como medio de energía alternativa para el Ecuador.</a:t>
            </a:r>
            <a:endParaRPr lang="es-ES" sz="2000" b="1" i="1" dirty="0">
              <a:latin typeface="Times New Roman" pitchFamily="18" charset="0"/>
              <a:cs typeface="Times New Roman" pitchFamily="18" charset="0"/>
            </a:endParaRPr>
          </a:p>
        </p:txBody>
      </p:sp>
      <p:pic>
        <p:nvPicPr>
          <p:cNvPr id="1026" name="Picture 2" descr="C:\Users\user\AppData\Local\Microsoft\Windows\Temporary Internet Files\Content.IE5\8ECX3JK4\MCj03030330000[1].jpg"/>
          <p:cNvPicPr>
            <a:picLocks noChangeAspect="1" noChangeArrowheads="1"/>
          </p:cNvPicPr>
          <p:nvPr/>
        </p:nvPicPr>
        <p:blipFill>
          <a:blip r:embed="rId2" cstate="print"/>
          <a:srcRect/>
          <a:stretch>
            <a:fillRect/>
          </a:stretch>
        </p:blipFill>
        <p:spPr bwMode="auto">
          <a:xfrm>
            <a:off x="2857488" y="3429000"/>
            <a:ext cx="3657600" cy="30175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OBJETIVOS ESPECÍFICOS</a:t>
            </a:r>
            <a:endParaRPr lang="es-ES" b="1" dirty="0"/>
          </a:p>
        </p:txBody>
      </p:sp>
      <p:sp>
        <p:nvSpPr>
          <p:cNvPr id="3" name="2 Marcador de contenido"/>
          <p:cNvSpPr>
            <a:spLocks noGrp="1"/>
          </p:cNvSpPr>
          <p:nvPr>
            <p:ph idx="1"/>
          </p:nvPr>
        </p:nvSpPr>
        <p:spPr/>
        <p:txBody>
          <a:bodyPr>
            <a:normAutofit fontScale="92500" lnSpcReduction="20000"/>
          </a:bodyPr>
          <a:lstStyle/>
          <a:p>
            <a:pPr lvl="0" algn="ctr"/>
            <a:r>
              <a:rPr lang="es-ES" sz="2000" b="1" i="1" dirty="0" smtClean="0">
                <a:latin typeface="Times New Roman" pitchFamily="18" charset="0"/>
                <a:cs typeface="Times New Roman" pitchFamily="18" charset="0"/>
              </a:rPr>
              <a:t>Determinar estrategias para la introducción</a:t>
            </a:r>
          </a:p>
          <a:p>
            <a:pPr lvl="0" algn="ctr">
              <a:buNone/>
            </a:pPr>
            <a:r>
              <a:rPr lang="es-ES" sz="2000" b="1" i="1" dirty="0" smtClean="0">
                <a:latin typeface="Times New Roman" pitchFamily="18" charset="0"/>
                <a:cs typeface="Times New Roman" pitchFamily="18" charset="0"/>
              </a:rPr>
              <a:t>del producto y servicio en el mercado.</a:t>
            </a:r>
          </a:p>
          <a:p>
            <a:pPr lvl="0" algn="ctr">
              <a:buNone/>
            </a:pPr>
            <a:endParaRPr lang="es-US" sz="2000" b="1" i="1" dirty="0" smtClean="0">
              <a:latin typeface="Times New Roman" pitchFamily="18" charset="0"/>
              <a:cs typeface="Times New Roman" pitchFamily="18" charset="0"/>
            </a:endParaRPr>
          </a:p>
          <a:p>
            <a:pPr lvl="0" algn="ctr">
              <a:buNone/>
            </a:pPr>
            <a:endParaRPr lang="es-ES" sz="2000" b="1" i="1" dirty="0" smtClean="0">
              <a:latin typeface="Times New Roman" pitchFamily="18" charset="0"/>
              <a:cs typeface="Times New Roman" pitchFamily="18" charset="0"/>
            </a:endParaRPr>
          </a:p>
          <a:p>
            <a:pPr lvl="0" algn="ctr"/>
            <a:r>
              <a:rPr lang="es-ES" sz="2000" b="1" i="1" dirty="0" smtClean="0">
                <a:latin typeface="Times New Roman" pitchFamily="18" charset="0"/>
                <a:cs typeface="Times New Roman" pitchFamily="18" charset="0"/>
              </a:rPr>
              <a:t>Determinar el monto de inversión así como los costos de operación y distribución del producto.</a:t>
            </a:r>
          </a:p>
          <a:p>
            <a:pPr lvl="0" algn="ctr"/>
            <a:endParaRPr lang="es-US" sz="2000" b="1" i="1" dirty="0" smtClean="0">
              <a:latin typeface="Times New Roman" pitchFamily="18" charset="0"/>
              <a:cs typeface="Times New Roman" pitchFamily="18" charset="0"/>
            </a:endParaRPr>
          </a:p>
          <a:p>
            <a:pPr lvl="0" algn="ctr"/>
            <a:endParaRPr lang="es-ES" sz="2000" b="1" i="1" dirty="0" smtClean="0">
              <a:latin typeface="Times New Roman" pitchFamily="18" charset="0"/>
              <a:cs typeface="Times New Roman" pitchFamily="18" charset="0"/>
            </a:endParaRPr>
          </a:p>
          <a:p>
            <a:pPr lvl="0" algn="ctr"/>
            <a:r>
              <a:rPr lang="es-ES" sz="2000" b="1" i="1" dirty="0" smtClean="0">
                <a:latin typeface="Times New Roman" pitchFamily="18" charset="0"/>
                <a:cs typeface="Times New Roman" pitchFamily="18" charset="0"/>
              </a:rPr>
              <a:t>Buscar y determinar proveedores estratégicos.</a:t>
            </a:r>
          </a:p>
          <a:p>
            <a:pPr lvl="0" algn="ctr"/>
            <a:r>
              <a:rPr lang="es-ES" sz="2000" b="1" i="1" dirty="0" smtClean="0">
                <a:latin typeface="Times New Roman" pitchFamily="18" charset="0"/>
                <a:cs typeface="Times New Roman" pitchFamily="18" charset="0"/>
              </a:rPr>
              <a:t>Determinar la rentabilidad del proyecto.</a:t>
            </a:r>
          </a:p>
          <a:p>
            <a:pPr lvl="0" algn="ctr"/>
            <a:endParaRPr lang="es-US" sz="2000" b="1" i="1" dirty="0" smtClean="0">
              <a:latin typeface="Times New Roman" pitchFamily="18" charset="0"/>
              <a:cs typeface="Times New Roman" pitchFamily="18" charset="0"/>
            </a:endParaRPr>
          </a:p>
          <a:p>
            <a:pPr lvl="0" algn="ctr"/>
            <a:endParaRPr lang="es-ES" sz="2000" b="1" i="1" dirty="0" smtClean="0">
              <a:latin typeface="Times New Roman" pitchFamily="18" charset="0"/>
              <a:cs typeface="Times New Roman" pitchFamily="18" charset="0"/>
            </a:endParaRPr>
          </a:p>
          <a:p>
            <a:pPr lvl="0" algn="ctr"/>
            <a:r>
              <a:rPr lang="es-ES" sz="2000" b="1" i="1" dirty="0" smtClean="0">
                <a:latin typeface="Times New Roman" pitchFamily="18" charset="0"/>
                <a:cs typeface="Times New Roman" pitchFamily="18" charset="0"/>
              </a:rPr>
              <a:t>Analizar la factibilidad financiera de llevar a cabo el proyecto.</a:t>
            </a:r>
          </a:p>
          <a:p>
            <a:pPr>
              <a:buNone/>
            </a:pPr>
            <a:r>
              <a:rPr lang="es-ES" sz="2800" b="1" i="1" dirty="0" smtClean="0">
                <a:latin typeface="Times New Roman" pitchFamily="18" charset="0"/>
                <a:cs typeface="Times New Roman" pitchFamily="18" charset="0"/>
              </a:rPr>
              <a:t> </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i="1" dirty="0" smtClean="0">
                <a:latin typeface="Times New Roman" pitchFamily="18" charset="0"/>
                <a:cs typeface="Times New Roman" pitchFamily="18" charset="0"/>
              </a:rPr>
              <a:t>. ESTUDIO ORGANIZACIONAL</a:t>
            </a:r>
            <a:endParaRPr lang="es-ES"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algn="ctr"/>
            <a:r>
              <a:rPr lang="es-ES" sz="2000" b="1" dirty="0" smtClean="0">
                <a:latin typeface="Times New Roman" pitchFamily="18" charset="0"/>
                <a:cs typeface="Times New Roman" pitchFamily="18" charset="0"/>
              </a:rPr>
              <a:t>MISIÓN</a:t>
            </a:r>
            <a:endParaRPr lang="es-ES" sz="2000"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La misión principal del proyecto será realizar un estudio de factibilidad para la</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 implementación de una compañía líder e innovadora, que sea capaz de dar a la</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 sociedad ecuatoriana una alternativa técnica, limpia y eficaz de energía basada</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 en la utilización de paneles solares y fotovoltaicos.</a:t>
            </a:r>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ESTUDIO ORGANIZAC</a:t>
            </a:r>
            <a:r>
              <a:rPr lang="es-US" b="1" i="1" dirty="0" smtClean="0"/>
              <a:t>IONAL</a:t>
            </a:r>
            <a:endParaRPr lang="es-ES" b="1" i="1" dirty="0"/>
          </a:p>
        </p:txBody>
      </p:sp>
      <p:sp>
        <p:nvSpPr>
          <p:cNvPr id="3" name="2 Marcador de contenido"/>
          <p:cNvSpPr>
            <a:spLocks noGrp="1"/>
          </p:cNvSpPr>
          <p:nvPr>
            <p:ph idx="1"/>
          </p:nvPr>
        </p:nvSpPr>
        <p:spPr/>
        <p:txBody>
          <a:bodyPr>
            <a:normAutofit/>
          </a:bodyPr>
          <a:lstStyle/>
          <a:p>
            <a:pPr algn="ctr"/>
            <a:r>
              <a:rPr lang="es-ES" sz="2000" b="1" i="1" dirty="0" smtClean="0"/>
              <a:t>VISIÓN</a:t>
            </a:r>
            <a:endParaRPr lang="es-ES" sz="2000" i="1" dirty="0" smtClean="0"/>
          </a:p>
          <a:p>
            <a:pPr algn="ctr">
              <a:buNone/>
            </a:pPr>
            <a:r>
              <a:rPr lang="es-ES" sz="2000" b="1" i="1" dirty="0" smtClean="0">
                <a:latin typeface="Times New Roman" pitchFamily="18" charset="0"/>
                <a:cs typeface="Times New Roman" pitchFamily="18" charset="0"/>
              </a:rPr>
              <a:t>Formar en un lustro una empresa líder y pionera en el mercado de </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energías renovables, que mantenga el  equilibrio sano entre la oferta</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 real de precios y las características del producto, que garantice el </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acceso de todos, y fomente un cambio de actitud en la sociedad frente</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 al uso de bienes renovables y no renovables.</a:t>
            </a:r>
          </a:p>
          <a:p>
            <a:pPr>
              <a:buNone/>
            </a:pPr>
            <a:r>
              <a:rPr lang="es-ES" b="1" dirty="0" smtClean="0">
                <a:latin typeface="Times New Roman" pitchFamily="18" charset="0"/>
                <a:cs typeface="Times New Roman" pitchFamily="18" charset="0"/>
              </a:rPr>
              <a:t> </a:t>
            </a: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user\AppData\Local\Microsoft\Windows\Temporary Internet Files\Content.IE5\CUA2YX66\MCj04325070000[1].wmf"/>
          <p:cNvPicPr>
            <a:picLocks noChangeAspect="1" noChangeArrowheads="1"/>
          </p:cNvPicPr>
          <p:nvPr/>
        </p:nvPicPr>
        <p:blipFill>
          <a:blip r:embed="rId2" cstate="print"/>
          <a:srcRect/>
          <a:stretch>
            <a:fillRect/>
          </a:stretch>
        </p:blipFill>
        <p:spPr bwMode="auto">
          <a:xfrm>
            <a:off x="6500826" y="1500174"/>
            <a:ext cx="1841500" cy="2286016"/>
          </a:xfrm>
          <a:prstGeom prst="rect">
            <a:avLst/>
          </a:prstGeom>
          <a:noFill/>
        </p:spPr>
      </p:pic>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ORGANIGRAMA</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fontScale="47500" lnSpcReduction="20000"/>
          </a:bodyPr>
          <a:lstStyle/>
          <a:p>
            <a:pPr algn="just">
              <a:lnSpc>
                <a:spcPct val="150000"/>
              </a:lnSpc>
              <a:spcAft>
                <a:spcPts val="0"/>
              </a:spcAft>
            </a:pPr>
            <a:r>
              <a:rPr lang="es-ES" sz="2800" kern="50" dirty="0" smtClean="0">
                <a:latin typeface="Times New Roman"/>
                <a:ea typeface="TimesNewRomanPSMT"/>
              </a:rPr>
              <a:t> </a:t>
            </a:r>
            <a:endParaRPr lang="es-ES" sz="2800" kern="50" dirty="0" smtClean="0">
              <a:latin typeface="Times New Roman"/>
              <a:ea typeface="Arial Unicode MS"/>
            </a:endParaRPr>
          </a:p>
          <a:p>
            <a:pPr algn="just">
              <a:lnSpc>
                <a:spcPct val="150000"/>
              </a:lnSpc>
              <a:spcAft>
                <a:spcPts val="0"/>
              </a:spcAft>
            </a:pPr>
            <a:r>
              <a:rPr lang="es-ES" sz="2800" kern="50" dirty="0" smtClean="0">
                <a:latin typeface="Times New Roman"/>
                <a:ea typeface="TimesNewRomanPSMT"/>
              </a:rPr>
              <a:t> </a:t>
            </a:r>
            <a:endParaRPr lang="es-ES" sz="2800" kern="50" dirty="0" smtClean="0">
              <a:latin typeface="Times New Roman"/>
              <a:ea typeface="Arial Unicode MS"/>
            </a:endParaRPr>
          </a:p>
          <a:p>
            <a:pPr algn="just">
              <a:lnSpc>
                <a:spcPct val="150000"/>
              </a:lnSpc>
              <a:spcAft>
                <a:spcPts val="0"/>
              </a:spcAft>
            </a:pPr>
            <a:r>
              <a:rPr lang="es-ES" sz="2800" kern="50" dirty="0" smtClean="0">
                <a:latin typeface="Times New Roman"/>
                <a:ea typeface="TimesNewRomanPSMT"/>
              </a:rPr>
              <a:t> </a:t>
            </a:r>
            <a:endParaRPr lang="es-ES" sz="2800" kern="50" dirty="0" smtClean="0">
              <a:latin typeface="Times New Roman"/>
              <a:ea typeface="Arial Unicode MS"/>
            </a:endParaRPr>
          </a:p>
          <a:p>
            <a:pPr algn="just">
              <a:lnSpc>
                <a:spcPct val="150000"/>
              </a:lnSpc>
              <a:spcAft>
                <a:spcPts val="0"/>
              </a:spcAft>
            </a:pPr>
            <a:r>
              <a:rPr lang="es-ES" sz="2800" b="1" kern="50" dirty="0" smtClean="0">
                <a:latin typeface="Times New Roman"/>
                <a:ea typeface="TimesNewRomanPS-BoldMT"/>
              </a:rPr>
              <a:t> </a:t>
            </a:r>
            <a:endParaRPr lang="es-ES" sz="2800" kern="50" dirty="0" smtClean="0">
              <a:latin typeface="Times New Roman"/>
              <a:ea typeface="Arial Unicode MS"/>
            </a:endParaRPr>
          </a:p>
          <a:p>
            <a:pPr algn="just">
              <a:lnSpc>
                <a:spcPct val="150000"/>
              </a:lnSpc>
              <a:spcAft>
                <a:spcPts val="0"/>
              </a:spcAft>
            </a:pPr>
            <a:r>
              <a:rPr lang="es-ES" sz="2800" b="1" kern="50" dirty="0" smtClean="0">
                <a:latin typeface="Times New Roman"/>
                <a:ea typeface="Arial-BoldMT"/>
              </a:rPr>
              <a:t> </a:t>
            </a:r>
            <a:endParaRPr lang="es-ES" sz="2800" kern="50" dirty="0" smtClean="0">
              <a:latin typeface="Times New Roman"/>
              <a:ea typeface="Arial Unicode MS"/>
            </a:endParaRPr>
          </a:p>
          <a:p>
            <a:pPr algn="just">
              <a:lnSpc>
                <a:spcPct val="150000"/>
              </a:lnSpc>
              <a:spcAft>
                <a:spcPts val="0"/>
              </a:spcAft>
            </a:pPr>
            <a:r>
              <a:rPr lang="es-ES" sz="2800" b="1" kern="50" dirty="0" smtClean="0">
                <a:latin typeface="Times New Roman"/>
                <a:ea typeface="Arial-BoldMT"/>
              </a:rPr>
              <a:t> </a:t>
            </a:r>
            <a:endParaRPr lang="es-ES" sz="2800" kern="50" dirty="0" smtClean="0">
              <a:latin typeface="Times New Roman"/>
              <a:ea typeface="Arial Unicode MS"/>
            </a:endParaRPr>
          </a:p>
          <a:p>
            <a:pPr algn="just">
              <a:lnSpc>
                <a:spcPct val="150000"/>
              </a:lnSpc>
              <a:spcAft>
                <a:spcPts val="0"/>
              </a:spcAft>
            </a:pPr>
            <a:r>
              <a:rPr lang="es-ES" sz="2800" b="1" kern="50" dirty="0" smtClean="0">
                <a:latin typeface="Times New Roman"/>
                <a:ea typeface="Arial-BoldMT"/>
              </a:rPr>
              <a:t> </a:t>
            </a:r>
            <a:endParaRPr lang="es-ES" sz="2800" kern="50" dirty="0" smtClean="0">
              <a:latin typeface="Times New Roman"/>
              <a:ea typeface="Arial Unicode MS"/>
            </a:endParaRPr>
          </a:p>
          <a:p>
            <a:pPr algn="just">
              <a:lnSpc>
                <a:spcPct val="150000"/>
              </a:lnSpc>
              <a:spcAft>
                <a:spcPts val="0"/>
              </a:spcAft>
            </a:pPr>
            <a:r>
              <a:rPr lang="es-ES" sz="2800" b="1" kern="50" dirty="0" smtClean="0">
                <a:latin typeface="Times New Roman"/>
                <a:ea typeface="Arial-BoldMT"/>
              </a:rPr>
              <a:t> </a:t>
            </a:r>
            <a:endParaRPr lang="es-ES" sz="2800" kern="50" dirty="0" smtClean="0">
              <a:latin typeface="Times New Roman"/>
              <a:ea typeface="Arial Unicode MS"/>
            </a:endParaRPr>
          </a:p>
          <a:p>
            <a:pPr algn="just">
              <a:lnSpc>
                <a:spcPct val="150000"/>
              </a:lnSpc>
              <a:spcAft>
                <a:spcPts val="0"/>
              </a:spcAft>
            </a:pPr>
            <a:r>
              <a:rPr lang="es-ES" sz="2800" b="1" kern="50" dirty="0" smtClean="0">
                <a:latin typeface="Times New Roman"/>
                <a:ea typeface="Arial-BoldMT"/>
              </a:rPr>
              <a:t> </a:t>
            </a:r>
            <a:endParaRPr lang="es-ES" sz="2800" kern="50" dirty="0" smtClean="0">
              <a:latin typeface="Times New Roman"/>
              <a:ea typeface="Arial Unicode MS"/>
            </a:endParaRPr>
          </a:p>
          <a:p>
            <a:pPr algn="just">
              <a:lnSpc>
                <a:spcPct val="150000"/>
              </a:lnSpc>
              <a:spcAft>
                <a:spcPts val="0"/>
              </a:spcAft>
            </a:pPr>
            <a:r>
              <a:rPr lang="es-ES" sz="2800" b="1" kern="50" dirty="0" smtClean="0">
                <a:latin typeface="Times New Roman"/>
                <a:ea typeface="Arial-BoldMT"/>
              </a:rPr>
              <a:t> </a:t>
            </a:r>
            <a:endParaRPr lang="es-ES" sz="2800" kern="50" dirty="0" smtClean="0">
              <a:latin typeface="Times New Roman"/>
              <a:ea typeface="Arial Unicode MS"/>
            </a:endParaRPr>
          </a:p>
          <a:p>
            <a:pPr algn="just">
              <a:lnSpc>
                <a:spcPct val="150000"/>
              </a:lnSpc>
              <a:spcAft>
                <a:spcPts val="0"/>
              </a:spcAft>
            </a:pPr>
            <a:r>
              <a:rPr lang="es-ES" sz="2800" b="1" kern="50" dirty="0" smtClean="0">
                <a:latin typeface="Times New Roman"/>
                <a:ea typeface="Arial-BoldMT"/>
              </a:rPr>
              <a:t> </a:t>
            </a:r>
            <a:endParaRPr lang="es-ES" sz="2800" kern="50" dirty="0" smtClean="0">
              <a:latin typeface="Times New Roman"/>
              <a:ea typeface="Arial Unicode MS"/>
            </a:endParaRPr>
          </a:p>
          <a:p>
            <a:pPr algn="just">
              <a:lnSpc>
                <a:spcPct val="150000"/>
              </a:lnSpc>
              <a:spcAft>
                <a:spcPts val="0"/>
              </a:spcAft>
            </a:pPr>
            <a:r>
              <a:rPr lang="es-ES" sz="2800" b="1" kern="50" dirty="0" smtClean="0">
                <a:latin typeface="Times New Roman"/>
                <a:ea typeface="Arial-BoldMT"/>
              </a:rPr>
              <a:t> </a:t>
            </a:r>
            <a:endParaRPr lang="es-ES" sz="2800" kern="50" dirty="0" smtClean="0">
              <a:latin typeface="Times New Roman"/>
              <a:ea typeface="Arial Unicode MS"/>
            </a:endParaRPr>
          </a:p>
          <a:p>
            <a:pPr algn="just">
              <a:lnSpc>
                <a:spcPct val="150000"/>
              </a:lnSpc>
              <a:spcAft>
                <a:spcPts val="0"/>
              </a:spcAft>
            </a:pPr>
            <a:r>
              <a:rPr lang="es-ES" sz="2800" b="1" kern="50" dirty="0" smtClean="0">
                <a:latin typeface="Times New Roman"/>
                <a:ea typeface="Arial-BoldMT"/>
              </a:rPr>
              <a:t> </a:t>
            </a:r>
            <a:endParaRPr lang="es-ES" sz="2800" kern="50" dirty="0" smtClean="0">
              <a:latin typeface="Times New Roman"/>
              <a:ea typeface="Arial Unicode MS"/>
            </a:endParaRPr>
          </a:p>
          <a:p>
            <a:pPr algn="just">
              <a:lnSpc>
                <a:spcPct val="150000"/>
              </a:lnSpc>
              <a:spcAft>
                <a:spcPts val="0"/>
              </a:spcAft>
            </a:pPr>
            <a:r>
              <a:rPr lang="es-ES" sz="2800" b="1" kern="50" dirty="0" smtClean="0">
                <a:latin typeface="Times New Roman"/>
                <a:ea typeface="Arial-BoldMT"/>
              </a:rPr>
              <a:t> </a:t>
            </a:r>
            <a:endParaRPr lang="es-ES" sz="2800" kern="50" dirty="0" smtClean="0">
              <a:latin typeface="Times New Roman"/>
              <a:ea typeface="Arial Unicode MS"/>
            </a:endParaRPr>
          </a:p>
          <a:p>
            <a:endParaRPr lang="es-ES" dirty="0"/>
          </a:p>
        </p:txBody>
      </p:sp>
      <p:grpSp>
        <p:nvGrpSpPr>
          <p:cNvPr id="2069" name="Group 21"/>
          <p:cNvGrpSpPr>
            <a:grpSpLocks/>
          </p:cNvGrpSpPr>
          <p:nvPr/>
        </p:nvGrpSpPr>
        <p:grpSpPr bwMode="auto">
          <a:xfrm>
            <a:off x="2285984" y="2285992"/>
            <a:ext cx="4752975" cy="3411538"/>
            <a:chOff x="1892" y="8667"/>
            <a:chExt cx="7485" cy="5374"/>
          </a:xfrm>
        </p:grpSpPr>
        <p:cxnSp>
          <p:nvCxnSpPr>
            <p:cNvPr id="2070" name="AutoShape 22"/>
            <p:cNvCxnSpPr>
              <a:cxnSpLocks noChangeShapeType="1"/>
            </p:cNvCxnSpPr>
            <p:nvPr/>
          </p:nvCxnSpPr>
          <p:spPr bwMode="auto">
            <a:xfrm flipV="1">
              <a:off x="2972" y="10752"/>
              <a:ext cx="1" cy="438"/>
            </a:xfrm>
            <a:prstGeom prst="straightConnector1">
              <a:avLst/>
            </a:prstGeom>
            <a:noFill/>
            <a:ln w="9525">
              <a:solidFill>
                <a:srgbClr val="000000"/>
              </a:solidFill>
              <a:round/>
              <a:headEnd/>
              <a:tailEnd/>
            </a:ln>
          </p:spPr>
        </p:cxnSp>
        <p:cxnSp>
          <p:nvCxnSpPr>
            <p:cNvPr id="2071" name="AutoShape 23"/>
            <p:cNvCxnSpPr>
              <a:cxnSpLocks noChangeShapeType="1"/>
            </p:cNvCxnSpPr>
            <p:nvPr/>
          </p:nvCxnSpPr>
          <p:spPr bwMode="auto">
            <a:xfrm flipV="1">
              <a:off x="5342" y="10524"/>
              <a:ext cx="1" cy="666"/>
            </a:xfrm>
            <a:prstGeom prst="straightConnector1">
              <a:avLst/>
            </a:prstGeom>
            <a:noFill/>
            <a:ln w="9525">
              <a:solidFill>
                <a:srgbClr val="000000"/>
              </a:solidFill>
              <a:round/>
              <a:headEnd/>
              <a:tailEnd/>
            </a:ln>
          </p:spPr>
        </p:cxnSp>
        <p:cxnSp>
          <p:nvCxnSpPr>
            <p:cNvPr id="2072" name="AutoShape 24"/>
            <p:cNvCxnSpPr>
              <a:cxnSpLocks noChangeShapeType="1"/>
            </p:cNvCxnSpPr>
            <p:nvPr/>
          </p:nvCxnSpPr>
          <p:spPr bwMode="auto">
            <a:xfrm flipV="1">
              <a:off x="8027" y="10752"/>
              <a:ext cx="1" cy="438"/>
            </a:xfrm>
            <a:prstGeom prst="straightConnector1">
              <a:avLst/>
            </a:prstGeom>
            <a:noFill/>
            <a:ln w="9525">
              <a:solidFill>
                <a:srgbClr val="000000"/>
              </a:solidFill>
              <a:round/>
              <a:headEnd/>
              <a:tailEnd/>
            </a:ln>
          </p:spPr>
        </p:cxnSp>
        <p:grpSp>
          <p:nvGrpSpPr>
            <p:cNvPr id="2073" name="Group 25"/>
            <p:cNvGrpSpPr>
              <a:grpSpLocks/>
            </p:cNvGrpSpPr>
            <p:nvPr/>
          </p:nvGrpSpPr>
          <p:grpSpPr bwMode="auto">
            <a:xfrm>
              <a:off x="1892" y="8667"/>
              <a:ext cx="7485" cy="5374"/>
              <a:chOff x="1892" y="10809"/>
              <a:chExt cx="7485" cy="5374"/>
            </a:xfrm>
          </p:grpSpPr>
          <p:sp>
            <p:nvSpPr>
              <p:cNvPr id="2074" name="Rectangle 26"/>
              <p:cNvSpPr>
                <a:spLocks noChangeArrowheads="1"/>
              </p:cNvSpPr>
              <p:nvPr/>
            </p:nvSpPr>
            <p:spPr bwMode="auto">
              <a:xfrm>
                <a:off x="4157" y="10809"/>
                <a:ext cx="2430" cy="1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tx1"/>
                    </a:solidFill>
                    <a:effectLst/>
                    <a:latin typeface="Arial" pitchFamily="34" charset="0"/>
                    <a:cs typeface="Arial" pitchFamily="34" charset="0"/>
                  </a:rPr>
                  <a:t>GERENTE GENERAL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75" name="Rectangle 27"/>
              <p:cNvSpPr>
                <a:spLocks noChangeArrowheads="1"/>
              </p:cNvSpPr>
              <p:nvPr/>
            </p:nvSpPr>
            <p:spPr bwMode="auto">
              <a:xfrm>
                <a:off x="6887" y="13332"/>
                <a:ext cx="2490" cy="10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tx1"/>
                    </a:solidFill>
                    <a:effectLst/>
                    <a:latin typeface="Calibri" pitchFamily="34" charset="0"/>
                    <a:cs typeface="Arial" pitchFamily="34" charset="0"/>
                  </a:rPr>
                  <a:t>ASISTENTE ADMINISTRATIVO</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76" name="Rectangle 28"/>
              <p:cNvSpPr>
                <a:spLocks noChangeArrowheads="1"/>
              </p:cNvSpPr>
              <p:nvPr/>
            </p:nvSpPr>
            <p:spPr bwMode="auto">
              <a:xfrm>
                <a:off x="1892" y="15118"/>
                <a:ext cx="2265" cy="10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tx1"/>
                    </a:solidFill>
                    <a:effectLst/>
                    <a:latin typeface="Calibri" pitchFamily="34" charset="0"/>
                    <a:cs typeface="Arial" pitchFamily="34" charset="0"/>
                  </a:rPr>
                  <a:t>AYUDANTE TÉCNICO</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77" name="Rectangle 29"/>
              <p:cNvSpPr>
                <a:spLocks noChangeArrowheads="1"/>
              </p:cNvSpPr>
              <p:nvPr/>
            </p:nvSpPr>
            <p:spPr bwMode="auto">
              <a:xfrm>
                <a:off x="4337" y="15118"/>
                <a:ext cx="2370" cy="10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tx1"/>
                    </a:solidFill>
                    <a:effectLst/>
                    <a:latin typeface="Calibri" pitchFamily="34" charset="0"/>
                    <a:cs typeface="Arial" pitchFamily="34" charset="0"/>
                  </a:rPr>
                  <a:t>AYUDANTE TÉCNICO</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 name="Rectangle 30"/>
              <p:cNvSpPr>
                <a:spLocks noChangeArrowheads="1"/>
              </p:cNvSpPr>
              <p:nvPr/>
            </p:nvSpPr>
            <p:spPr bwMode="auto">
              <a:xfrm>
                <a:off x="6887" y="15118"/>
                <a:ext cx="2490" cy="10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tx1"/>
                    </a:solidFill>
                    <a:effectLst/>
                    <a:latin typeface="Calibri" pitchFamily="34" charset="0"/>
                    <a:cs typeface="Arial" pitchFamily="34" charset="0"/>
                  </a:rPr>
                  <a:t>AUXILIAR DE SERVICIOS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Rectangle 31"/>
              <p:cNvSpPr>
                <a:spLocks noChangeArrowheads="1"/>
              </p:cNvSpPr>
              <p:nvPr/>
            </p:nvSpPr>
            <p:spPr bwMode="auto">
              <a:xfrm>
                <a:off x="4337" y="13332"/>
                <a:ext cx="2370" cy="10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dirty="0" smtClean="0">
                    <a:ln>
                      <a:noFill/>
                    </a:ln>
                    <a:solidFill>
                      <a:schemeClr val="tx1"/>
                    </a:solidFill>
                    <a:effectLst/>
                    <a:latin typeface="Calibri" pitchFamily="34" charset="0"/>
                    <a:cs typeface="Arial" pitchFamily="34" charset="0"/>
                  </a:rPr>
                  <a:t>TÉCNICO ESPECIALISTA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0" name="Rectangle 32"/>
              <p:cNvSpPr>
                <a:spLocks noChangeArrowheads="1"/>
              </p:cNvSpPr>
              <p:nvPr/>
            </p:nvSpPr>
            <p:spPr bwMode="auto">
              <a:xfrm>
                <a:off x="1892" y="13332"/>
                <a:ext cx="2265" cy="10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tx1"/>
                    </a:solidFill>
                    <a:effectLst/>
                    <a:latin typeface="Calibri" pitchFamily="34" charset="0"/>
                    <a:cs typeface="Arial" pitchFamily="34" charset="0"/>
                  </a:rPr>
                  <a:t>TÉCNICO ESPECIALISTA</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81" name="AutoShape 33"/>
              <p:cNvCxnSpPr>
                <a:cxnSpLocks noChangeShapeType="1"/>
              </p:cNvCxnSpPr>
              <p:nvPr/>
            </p:nvCxnSpPr>
            <p:spPr bwMode="auto">
              <a:xfrm>
                <a:off x="5342" y="11859"/>
                <a:ext cx="1" cy="1035"/>
              </a:xfrm>
              <a:prstGeom prst="straightConnector1">
                <a:avLst/>
              </a:prstGeom>
              <a:noFill/>
              <a:ln w="9525">
                <a:solidFill>
                  <a:srgbClr val="000000"/>
                </a:solidFill>
                <a:round/>
                <a:headEnd/>
                <a:tailEnd/>
              </a:ln>
            </p:spPr>
          </p:cxnSp>
          <p:cxnSp>
            <p:nvCxnSpPr>
              <p:cNvPr id="2082" name="AutoShape 34"/>
              <p:cNvCxnSpPr>
                <a:cxnSpLocks noChangeShapeType="1"/>
              </p:cNvCxnSpPr>
              <p:nvPr/>
            </p:nvCxnSpPr>
            <p:spPr bwMode="auto">
              <a:xfrm>
                <a:off x="2972" y="12894"/>
                <a:ext cx="5055" cy="0"/>
              </a:xfrm>
              <a:prstGeom prst="straightConnector1">
                <a:avLst/>
              </a:prstGeom>
              <a:noFill/>
              <a:ln w="9525">
                <a:solidFill>
                  <a:srgbClr val="000000"/>
                </a:solidFill>
                <a:round/>
                <a:headEnd/>
                <a:tailEnd/>
              </a:ln>
            </p:spPr>
          </p:cxnSp>
          <p:cxnSp>
            <p:nvCxnSpPr>
              <p:cNvPr id="2083" name="AutoShape 35"/>
              <p:cNvCxnSpPr>
                <a:cxnSpLocks noChangeShapeType="1"/>
              </p:cNvCxnSpPr>
              <p:nvPr/>
            </p:nvCxnSpPr>
            <p:spPr bwMode="auto">
              <a:xfrm flipV="1">
                <a:off x="2972" y="14398"/>
                <a:ext cx="1" cy="720"/>
              </a:xfrm>
              <a:prstGeom prst="straightConnector1">
                <a:avLst/>
              </a:prstGeom>
              <a:noFill/>
              <a:ln w="9525">
                <a:solidFill>
                  <a:srgbClr val="000000"/>
                </a:solidFill>
                <a:round/>
                <a:headEnd/>
                <a:tailEnd/>
              </a:ln>
            </p:spPr>
          </p:cxnSp>
          <p:cxnSp>
            <p:nvCxnSpPr>
              <p:cNvPr id="2084" name="AutoShape 36"/>
              <p:cNvCxnSpPr>
                <a:cxnSpLocks noChangeShapeType="1"/>
              </p:cNvCxnSpPr>
              <p:nvPr/>
            </p:nvCxnSpPr>
            <p:spPr bwMode="auto">
              <a:xfrm flipV="1">
                <a:off x="5342" y="14398"/>
                <a:ext cx="1" cy="720"/>
              </a:xfrm>
              <a:prstGeom prst="straightConnector1">
                <a:avLst/>
              </a:prstGeom>
              <a:noFill/>
              <a:ln w="9525">
                <a:solidFill>
                  <a:srgbClr val="000000"/>
                </a:solidFill>
                <a:round/>
                <a:headEnd/>
                <a:tailEnd/>
              </a:ln>
            </p:spPr>
          </p:cxnSp>
        </p:grpSp>
        <p:cxnSp>
          <p:nvCxnSpPr>
            <p:cNvPr id="2085" name="AutoShape 37"/>
            <p:cNvCxnSpPr>
              <a:cxnSpLocks noChangeShapeType="1"/>
            </p:cNvCxnSpPr>
            <p:nvPr/>
          </p:nvCxnSpPr>
          <p:spPr bwMode="auto">
            <a:xfrm flipV="1">
              <a:off x="8102" y="12256"/>
              <a:ext cx="1" cy="720"/>
            </a:xfrm>
            <a:prstGeom prst="straightConnector1">
              <a:avLst/>
            </a:prstGeom>
            <a:noFill/>
            <a:ln w="9525">
              <a:solidFill>
                <a:srgbClr val="000000"/>
              </a:solidFill>
              <a:round/>
              <a:headEnd/>
              <a:tailEnd/>
            </a:ln>
          </p:spPr>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FODA DEL PROYECTO</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a:bodyPr>
          <a:lstStyle/>
          <a:p>
            <a:pPr algn="ctr"/>
            <a:r>
              <a:rPr lang="es-US" sz="2000" b="1" i="1" dirty="0" smtClean="0">
                <a:latin typeface="Times New Roman" pitchFamily="18" charset="0"/>
                <a:cs typeface="Times New Roman" pitchFamily="18" charset="0"/>
              </a:rPr>
              <a:t>FORTALEZAS</a:t>
            </a:r>
          </a:p>
          <a:p>
            <a:pPr algn="ctr"/>
            <a:endParaRPr lang="es-US" sz="2000" b="1" i="1" dirty="0" smtClean="0">
              <a:latin typeface="Times New Roman" pitchFamily="18" charset="0"/>
              <a:cs typeface="Times New Roman" pitchFamily="18" charset="0"/>
            </a:endParaRPr>
          </a:p>
          <a:p>
            <a:pPr algn="ctr"/>
            <a:endParaRPr lang="es-US" sz="2000" b="1" i="1" dirty="0" smtClean="0">
              <a:latin typeface="Times New Roman" pitchFamily="18" charset="0"/>
              <a:cs typeface="Times New Roman" pitchFamily="18" charset="0"/>
            </a:endParaRPr>
          </a:p>
          <a:p>
            <a:pPr algn="ctr"/>
            <a:r>
              <a:rPr lang="es-US" sz="2000" b="1" i="1" dirty="0" smtClean="0">
                <a:latin typeface="Times New Roman" pitchFamily="18" charset="0"/>
                <a:cs typeface="Times New Roman" pitchFamily="18" charset="0"/>
              </a:rPr>
              <a:t>OPORTUNIDADES</a:t>
            </a:r>
          </a:p>
          <a:p>
            <a:pPr algn="ctr"/>
            <a:endParaRPr lang="es-US" sz="2000" b="1" i="1" dirty="0" smtClean="0">
              <a:latin typeface="Times New Roman" pitchFamily="18" charset="0"/>
              <a:cs typeface="Times New Roman" pitchFamily="18" charset="0"/>
            </a:endParaRPr>
          </a:p>
          <a:p>
            <a:pPr algn="ctr"/>
            <a:endParaRPr lang="es-US" sz="2000" b="1" i="1" dirty="0" smtClean="0">
              <a:latin typeface="Times New Roman" pitchFamily="18" charset="0"/>
              <a:cs typeface="Times New Roman" pitchFamily="18" charset="0"/>
            </a:endParaRPr>
          </a:p>
          <a:p>
            <a:pPr algn="ctr"/>
            <a:r>
              <a:rPr lang="es-US" sz="2000" b="1" i="1" dirty="0" smtClean="0">
                <a:latin typeface="Times New Roman" pitchFamily="18" charset="0"/>
                <a:cs typeface="Times New Roman" pitchFamily="18" charset="0"/>
              </a:rPr>
              <a:t>DEBILIDADES</a:t>
            </a:r>
          </a:p>
          <a:p>
            <a:pPr algn="ctr"/>
            <a:endParaRPr lang="es-US" sz="2000" b="1" i="1" dirty="0" smtClean="0">
              <a:latin typeface="Times New Roman" pitchFamily="18" charset="0"/>
              <a:cs typeface="Times New Roman" pitchFamily="18" charset="0"/>
            </a:endParaRPr>
          </a:p>
          <a:p>
            <a:pPr algn="ctr"/>
            <a:endParaRPr lang="es-US" sz="2000" b="1" i="1" dirty="0" smtClean="0">
              <a:latin typeface="Times New Roman" pitchFamily="18" charset="0"/>
              <a:cs typeface="Times New Roman" pitchFamily="18" charset="0"/>
            </a:endParaRPr>
          </a:p>
          <a:p>
            <a:pPr algn="ctr"/>
            <a:r>
              <a:rPr lang="es-US" sz="2000" b="1" i="1" dirty="0" smtClean="0">
                <a:latin typeface="Times New Roman" pitchFamily="18" charset="0"/>
                <a:cs typeface="Times New Roman" pitchFamily="18" charset="0"/>
              </a:rPr>
              <a:t>AMENAZAS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sp>
        <p:nvSpPr>
          <p:cNvPr id="2" name="1 Título"/>
          <p:cNvSpPr>
            <a:spLocks noGrp="1"/>
          </p:cNvSpPr>
          <p:nvPr>
            <p:ph type="title"/>
          </p:nvPr>
        </p:nvSpPr>
        <p:spPr/>
        <p:txBody>
          <a:bodyPr>
            <a:normAutofit fontScale="90000"/>
          </a:bodyPr>
          <a:lstStyle/>
          <a:p>
            <a:r>
              <a:rPr lang="es-US" b="1" i="1" dirty="0" smtClean="0">
                <a:latin typeface="Times New Roman" pitchFamily="18" charset="0"/>
                <a:cs typeface="Times New Roman" pitchFamily="18" charset="0"/>
              </a:rPr>
              <a:t>INVESTIGACIÓN DE MERCADO</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fontScale="85000" lnSpcReduction="20000"/>
          </a:bodyPr>
          <a:lstStyle/>
          <a:p>
            <a:pPr lvl="0" algn="ctr"/>
            <a:r>
              <a:rPr lang="es-ES" sz="2000" b="1" i="1" dirty="0" smtClean="0">
                <a:latin typeface="Times New Roman" pitchFamily="18" charset="0"/>
                <a:cs typeface="Times New Roman" pitchFamily="18" charset="0"/>
              </a:rPr>
              <a:t>Detectar necesidades insatisfechas de los consumidores </a:t>
            </a:r>
          </a:p>
          <a:p>
            <a:pPr lvl="0" algn="ctr"/>
            <a:endParaRPr lang="es-US" sz="2000" b="1" i="1" dirty="0" smtClean="0">
              <a:latin typeface="Times New Roman" pitchFamily="18" charset="0"/>
              <a:cs typeface="Times New Roman" pitchFamily="18" charset="0"/>
            </a:endParaRPr>
          </a:p>
          <a:p>
            <a:pPr lvl="0" algn="ctr"/>
            <a:endParaRPr lang="es-ES" sz="2000" b="1" i="1" dirty="0" smtClean="0">
              <a:latin typeface="Times New Roman" pitchFamily="18" charset="0"/>
              <a:cs typeface="Times New Roman" pitchFamily="18" charset="0"/>
            </a:endParaRPr>
          </a:p>
          <a:p>
            <a:pPr lvl="0" algn="ctr"/>
            <a:r>
              <a:rPr lang="es-ES" sz="2000" b="1" i="1" dirty="0" smtClean="0">
                <a:latin typeface="Times New Roman" pitchFamily="18" charset="0"/>
                <a:cs typeface="Times New Roman" pitchFamily="18" charset="0"/>
              </a:rPr>
              <a:t>Evaluar la satisfacción de los consumidores </a:t>
            </a:r>
          </a:p>
          <a:p>
            <a:pPr lvl="0" algn="ctr"/>
            <a:endParaRPr lang="es-US" sz="2000" b="1" i="1" dirty="0" smtClean="0">
              <a:latin typeface="Times New Roman" pitchFamily="18" charset="0"/>
              <a:cs typeface="Times New Roman" pitchFamily="18" charset="0"/>
            </a:endParaRPr>
          </a:p>
          <a:p>
            <a:pPr lvl="0" algn="ctr"/>
            <a:endParaRPr lang="es-ES" sz="2400" b="1" i="1" dirty="0" smtClean="0">
              <a:latin typeface="Times New Roman" pitchFamily="18" charset="0"/>
              <a:cs typeface="Times New Roman" pitchFamily="18" charset="0"/>
            </a:endParaRPr>
          </a:p>
          <a:p>
            <a:pPr lvl="0" algn="ctr"/>
            <a:r>
              <a:rPr lang="es-ES" sz="2000" b="1" i="1" dirty="0" smtClean="0">
                <a:latin typeface="Times New Roman" pitchFamily="18" charset="0"/>
                <a:cs typeface="Times New Roman" pitchFamily="18" charset="0"/>
              </a:rPr>
              <a:t>Detectar los segmentos de mercado </a:t>
            </a:r>
          </a:p>
          <a:p>
            <a:pPr lvl="0" algn="ctr"/>
            <a:endParaRPr lang="es-US" sz="2000" b="1" i="1" dirty="0" smtClean="0">
              <a:latin typeface="Times New Roman" pitchFamily="18" charset="0"/>
              <a:cs typeface="Times New Roman" pitchFamily="18" charset="0"/>
            </a:endParaRPr>
          </a:p>
          <a:p>
            <a:pPr lvl="0" algn="ctr"/>
            <a:endParaRPr lang="es-ES" sz="2000" b="1" i="1" dirty="0" smtClean="0">
              <a:latin typeface="Times New Roman" pitchFamily="18" charset="0"/>
              <a:cs typeface="Times New Roman" pitchFamily="18" charset="0"/>
            </a:endParaRPr>
          </a:p>
          <a:p>
            <a:pPr lvl="0" algn="ctr"/>
            <a:r>
              <a:rPr lang="es-ES" sz="2000" b="1" i="1" dirty="0" smtClean="0">
                <a:latin typeface="Times New Roman" pitchFamily="18" charset="0"/>
                <a:cs typeface="Times New Roman" pitchFamily="18" charset="0"/>
              </a:rPr>
              <a:t>Establecer la imagen y el posicionamiento de productos similares </a:t>
            </a:r>
          </a:p>
          <a:p>
            <a:pPr lvl="0" algn="ctr"/>
            <a:endParaRPr lang="es-US" sz="2000" b="1" i="1" dirty="0" smtClean="0">
              <a:latin typeface="Times New Roman" pitchFamily="18" charset="0"/>
              <a:cs typeface="Times New Roman" pitchFamily="18" charset="0"/>
            </a:endParaRPr>
          </a:p>
          <a:p>
            <a:pPr lvl="0" algn="ctr"/>
            <a:endParaRPr lang="es-ES" sz="2000" b="1" i="1" dirty="0" smtClean="0">
              <a:latin typeface="Times New Roman" pitchFamily="18" charset="0"/>
              <a:cs typeface="Times New Roman" pitchFamily="18" charset="0"/>
            </a:endParaRPr>
          </a:p>
          <a:p>
            <a:pPr lvl="0" algn="ctr"/>
            <a:r>
              <a:rPr lang="es-ES" sz="2000" b="1" i="1" dirty="0" smtClean="0">
                <a:latin typeface="Times New Roman" pitchFamily="18" charset="0"/>
                <a:cs typeface="Times New Roman" pitchFamily="18" charset="0"/>
              </a:rPr>
              <a:t>Determinar la percepción del cliente objetivo con respecto al nuevo producto </a:t>
            </a:r>
          </a:p>
          <a:p>
            <a:pPr lvl="0" algn="ctr"/>
            <a:endParaRPr lang="es-US" sz="2000" b="1" i="1" dirty="0" smtClean="0">
              <a:latin typeface="Times New Roman" pitchFamily="18" charset="0"/>
              <a:cs typeface="Times New Roman" pitchFamily="18" charset="0"/>
            </a:endParaRPr>
          </a:p>
          <a:p>
            <a:pPr lvl="0" algn="ctr"/>
            <a:endParaRPr lang="es-ES" sz="2000" b="1" i="1" dirty="0" smtClean="0">
              <a:latin typeface="Times New Roman" pitchFamily="18" charset="0"/>
              <a:cs typeface="Times New Roman" pitchFamily="18" charset="0"/>
            </a:endParaRPr>
          </a:p>
          <a:p>
            <a:pPr algn="ctr"/>
            <a:r>
              <a:rPr lang="es-ES" sz="2000" b="1" i="1" dirty="0" smtClean="0">
                <a:latin typeface="Times New Roman" pitchFamily="18" charset="0"/>
                <a:cs typeface="Times New Roman" pitchFamily="18" charset="0"/>
              </a:rPr>
              <a:t>Seleccionar métodos de distribución </a:t>
            </a:r>
            <a:endParaRPr lang="es-ES" sz="20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US" sz="4000" b="1" i="1" dirty="0" smtClean="0">
                <a:latin typeface="Times New Roman" pitchFamily="18" charset="0"/>
                <a:cs typeface="Times New Roman" pitchFamily="18" charset="0"/>
              </a:rPr>
              <a:t>OBJETIVOS GENERALES DE LA INVESTIGACIÓN DE MERCADO</a:t>
            </a:r>
            <a:endParaRPr lang="es-ES" sz="4000"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a:bodyPr>
          <a:lstStyle/>
          <a:p>
            <a:pPr lvl="0" algn="ctr"/>
            <a:r>
              <a:rPr lang="es-ES" sz="2000" b="1" i="1" dirty="0" smtClean="0">
                <a:latin typeface="Times New Roman" pitchFamily="18" charset="0"/>
                <a:cs typeface="Times New Roman" pitchFamily="18" charset="0"/>
              </a:rPr>
              <a:t>Determinar la presencia de un potencial nicho de mercado en el Ecuador.</a:t>
            </a:r>
          </a:p>
          <a:p>
            <a:pPr lvl="0" algn="ctr">
              <a:buNone/>
            </a:pPr>
            <a:endParaRPr lang="es-ES" sz="2000" b="1" i="1" dirty="0" smtClean="0">
              <a:latin typeface="Times New Roman" pitchFamily="18" charset="0"/>
              <a:cs typeface="Times New Roman" pitchFamily="18" charset="0"/>
            </a:endParaRPr>
          </a:p>
          <a:p>
            <a:pPr lvl="0" algn="ctr"/>
            <a:endParaRPr lang="es-ES" sz="2000" b="1" i="1" dirty="0" smtClean="0">
              <a:latin typeface="Times New Roman" pitchFamily="18" charset="0"/>
              <a:cs typeface="Times New Roman" pitchFamily="18" charset="0"/>
            </a:endParaRPr>
          </a:p>
          <a:p>
            <a:pPr lvl="0" algn="ctr"/>
            <a:r>
              <a:rPr lang="es-ES" sz="2000" b="1" i="1" dirty="0" smtClean="0">
                <a:latin typeface="Times New Roman" pitchFamily="18" charset="0"/>
                <a:cs typeface="Times New Roman" pitchFamily="18" charset="0"/>
              </a:rPr>
              <a:t>Identificar las actuales oportunidades de mercado para la oferta del producto.</a:t>
            </a:r>
          </a:p>
          <a:p>
            <a:pPr lvl="0" algn="ctr"/>
            <a:endParaRPr lang="es-US" sz="2000" b="1" i="1" dirty="0" smtClean="0">
              <a:latin typeface="Times New Roman" pitchFamily="18" charset="0"/>
              <a:cs typeface="Times New Roman" pitchFamily="18" charset="0"/>
            </a:endParaRPr>
          </a:p>
          <a:p>
            <a:pPr algn="ctr"/>
            <a:r>
              <a:rPr lang="es-ES" sz="2000" b="1" i="1" dirty="0" smtClean="0">
                <a:latin typeface="Times New Roman" pitchFamily="18" charset="0"/>
                <a:cs typeface="Times New Roman" pitchFamily="18" charset="0"/>
              </a:rPr>
              <a:t>Definir el segmento de mercado para el producto.</a:t>
            </a:r>
          </a:p>
          <a:p>
            <a:pPr algn="ctr"/>
            <a:endParaRPr lang="es-ES" sz="2000" i="1" dirty="0">
              <a:latin typeface="Times New Roman" pitchFamily="18" charset="0"/>
              <a:cs typeface="Times New Roman" pitchFamily="18" charset="0"/>
            </a:endParaRPr>
          </a:p>
        </p:txBody>
      </p:sp>
      <p:pic>
        <p:nvPicPr>
          <p:cNvPr id="29699" name="Picture 3" descr="C:\Users\user\AppData\Local\Microsoft\Windows\Temporary Internet Files\Content.IE5\8ECX3JK4\MCj02510310000[1].wmf"/>
          <p:cNvPicPr>
            <a:picLocks noChangeAspect="1" noChangeArrowheads="1"/>
          </p:cNvPicPr>
          <p:nvPr/>
        </p:nvPicPr>
        <p:blipFill>
          <a:blip r:embed="rId2" cstate="print"/>
          <a:srcRect/>
          <a:stretch>
            <a:fillRect/>
          </a:stretch>
        </p:blipFill>
        <p:spPr bwMode="auto">
          <a:xfrm>
            <a:off x="3071802" y="4562806"/>
            <a:ext cx="2500330" cy="229519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OBJETIVOS ESPECÍFICOS</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Autofit/>
          </a:bodyPr>
          <a:lstStyle/>
          <a:p>
            <a:pPr lvl="0" algn="ctr"/>
            <a:r>
              <a:rPr lang="es-ES" sz="1800" b="1" i="1" dirty="0" smtClean="0">
                <a:latin typeface="Times New Roman" pitchFamily="18" charset="0"/>
                <a:cs typeface="Times New Roman" pitchFamily="18" charset="0"/>
              </a:rPr>
              <a:t>Identificar el perfil y preferencias del cliente.</a:t>
            </a:r>
          </a:p>
          <a:p>
            <a:pPr lvl="0" algn="ctr"/>
            <a:endParaRPr lang="es-ES" sz="1800" b="1" i="1" dirty="0" smtClean="0">
              <a:latin typeface="Times New Roman" pitchFamily="18" charset="0"/>
              <a:cs typeface="Times New Roman" pitchFamily="18" charset="0"/>
            </a:endParaRPr>
          </a:p>
          <a:p>
            <a:pPr lvl="0" algn="ctr"/>
            <a:r>
              <a:rPr lang="es-ES" sz="1800" b="1" i="1" dirty="0" smtClean="0">
                <a:latin typeface="Times New Roman" pitchFamily="18" charset="0"/>
                <a:cs typeface="Times New Roman" pitchFamily="18" charset="0"/>
              </a:rPr>
              <a:t>Analizar las características y comportamiento del cliente frente al nuevo producto.</a:t>
            </a:r>
          </a:p>
          <a:p>
            <a:pPr lvl="0" algn="ctr"/>
            <a:endParaRPr lang="es-ES" sz="1800" b="1" i="1" dirty="0" smtClean="0">
              <a:latin typeface="Times New Roman" pitchFamily="18" charset="0"/>
              <a:cs typeface="Times New Roman" pitchFamily="18" charset="0"/>
            </a:endParaRPr>
          </a:p>
          <a:p>
            <a:pPr lvl="0" algn="ctr"/>
            <a:r>
              <a:rPr lang="es-ES" sz="1800" b="1" i="1" dirty="0" smtClean="0">
                <a:latin typeface="Times New Roman" pitchFamily="18" charset="0"/>
                <a:cs typeface="Times New Roman" pitchFamily="18" charset="0"/>
              </a:rPr>
              <a:t>Establecer el mejor canal de distribución del producto.</a:t>
            </a:r>
          </a:p>
          <a:p>
            <a:pPr lvl="0" algn="ctr"/>
            <a:endParaRPr lang="es-US" sz="1800" b="1" i="1" dirty="0" smtClean="0">
              <a:latin typeface="Times New Roman" pitchFamily="18" charset="0"/>
              <a:cs typeface="Times New Roman" pitchFamily="18" charset="0"/>
            </a:endParaRPr>
          </a:p>
          <a:p>
            <a:pPr lvl="0" algn="ctr"/>
            <a:r>
              <a:rPr lang="es-ES" sz="1800" b="1" i="1" dirty="0" smtClean="0">
                <a:latin typeface="Times New Roman" pitchFamily="18" charset="0"/>
                <a:cs typeface="Times New Roman" pitchFamily="18" charset="0"/>
              </a:rPr>
              <a:t>Conocer la influencia del precio con respecto a la aceptación del producto.</a:t>
            </a:r>
          </a:p>
          <a:p>
            <a:pPr lvl="0" algn="ctr"/>
            <a:endParaRPr lang="es-US" sz="1800" b="1" i="1" dirty="0" smtClean="0">
              <a:latin typeface="Times New Roman" pitchFamily="18" charset="0"/>
              <a:cs typeface="Times New Roman" pitchFamily="18" charset="0"/>
            </a:endParaRPr>
          </a:p>
          <a:p>
            <a:pPr lvl="0" algn="ctr"/>
            <a:r>
              <a:rPr lang="es-ES" sz="1800" b="1" i="1" dirty="0" smtClean="0">
                <a:latin typeface="Times New Roman" pitchFamily="18" charset="0"/>
                <a:cs typeface="Times New Roman" pitchFamily="18" charset="0"/>
              </a:rPr>
              <a:t>Analizar el grado de importancia del producto para los clientes.</a:t>
            </a:r>
          </a:p>
          <a:p>
            <a:pPr lvl="0" algn="ctr"/>
            <a:endParaRPr lang="es-ES" sz="1800" b="1" i="1" dirty="0" smtClean="0">
              <a:latin typeface="Times New Roman" pitchFamily="18" charset="0"/>
              <a:cs typeface="Times New Roman" pitchFamily="18" charset="0"/>
            </a:endParaRPr>
          </a:p>
          <a:p>
            <a:pPr lvl="0" algn="ctr"/>
            <a:r>
              <a:rPr lang="es-ES" sz="1800" b="1" i="1" dirty="0" smtClean="0">
                <a:latin typeface="Times New Roman" pitchFamily="18" charset="0"/>
                <a:cs typeface="Times New Roman" pitchFamily="18" charset="0"/>
              </a:rPr>
              <a:t>Identificar requerimientos básicos de energía en tiempos de racionamientos.</a:t>
            </a:r>
          </a:p>
          <a:p>
            <a:pPr lvl="0" algn="ctr"/>
            <a:endParaRPr lang="es-US" sz="1800" b="1" i="1" dirty="0">
              <a:latin typeface="Times New Roman" pitchFamily="18" charset="0"/>
              <a:cs typeface="Times New Roman" pitchFamily="18" charset="0"/>
            </a:endParaRPr>
          </a:p>
          <a:p>
            <a:pPr lvl="0" algn="ctr"/>
            <a:r>
              <a:rPr lang="es-ES" sz="1800" b="1" i="1" dirty="0" smtClean="0">
                <a:latin typeface="Times New Roman" pitchFamily="18" charset="0"/>
                <a:cs typeface="Times New Roman" pitchFamily="18" charset="0"/>
              </a:rPr>
              <a:t>Cuantificar consumos promedios de gastos de energía.</a:t>
            </a:r>
          </a:p>
          <a:p>
            <a:pPr algn="ctr"/>
            <a:endParaRPr lang="es-ES" sz="18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S" b="1" i="1" dirty="0" smtClean="0">
                <a:latin typeface="Times New Roman" pitchFamily="18" charset="0"/>
                <a:cs typeface="Times New Roman" pitchFamily="18" charset="0"/>
              </a:rPr>
              <a:t>DEFINICIÓN DE LA MUESTRA</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algn="ctr">
              <a:buNone/>
            </a:pPr>
            <a:r>
              <a:rPr lang="es-ES" sz="2000" b="1" i="1" dirty="0">
                <a:latin typeface="Times New Roman" pitchFamily="18" charset="0"/>
                <a:cs typeface="Times New Roman" pitchFamily="18" charset="0"/>
              </a:rPr>
              <a:t>Guayaquil y Quito, por ser las ciudades del Ecuador con mayor </a:t>
            </a: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población</a:t>
            </a:r>
            <a:r>
              <a:rPr lang="es-ES" sz="2000" b="1" i="1" dirty="0">
                <a:latin typeface="Times New Roman" pitchFamily="18" charset="0"/>
                <a:cs typeface="Times New Roman" pitchFamily="18" charset="0"/>
              </a:rPr>
              <a:t>, serán los lugares donde se realizarán las encuestas. El universo poblacional será desglosado en subconjuntos con cualidades </a:t>
            </a: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homogéneas</a:t>
            </a:r>
            <a:r>
              <a:rPr lang="es-ES" sz="2000" b="1" i="1" dirty="0">
                <a:latin typeface="Times New Roman" pitchFamily="18" charset="0"/>
                <a:cs typeface="Times New Roman" pitchFamily="18" charset="0"/>
              </a:rPr>
              <a:t>; por lo tanto, Guayaquil y Quito  formarán respectivamente </a:t>
            </a: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un </a:t>
            </a:r>
            <a:r>
              <a:rPr lang="es-ES" sz="2000" b="1" i="1" dirty="0">
                <a:latin typeface="Times New Roman" pitchFamily="18" charset="0"/>
                <a:cs typeface="Times New Roman" pitchFamily="18" charset="0"/>
              </a:rPr>
              <a:t>universo en particular para la selección de muestras de carácter </a:t>
            </a: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aleatorio </a:t>
            </a:r>
            <a:r>
              <a:rPr lang="es-ES" sz="2000" b="1" i="1" dirty="0">
                <a:latin typeface="Times New Roman" pitchFamily="18" charset="0"/>
                <a:cs typeface="Times New Roman" pitchFamily="18" charset="0"/>
              </a:rPr>
              <a:t>estratificado. </a:t>
            </a:r>
          </a:p>
          <a:p>
            <a:endParaRPr lang="es-ES" dirty="0"/>
          </a:p>
        </p:txBody>
      </p:sp>
      <p:pic>
        <p:nvPicPr>
          <p:cNvPr id="30722" name="Picture 2" descr="C:\Users\user\AppData\Local\Microsoft\Windows\Temporary Internet Files\Content.IE5\CUA2YX66\MCj03209260000[1].wmf"/>
          <p:cNvPicPr>
            <a:picLocks noChangeAspect="1" noChangeArrowheads="1"/>
          </p:cNvPicPr>
          <p:nvPr/>
        </p:nvPicPr>
        <p:blipFill>
          <a:blip r:embed="rId2" cstate="print"/>
          <a:srcRect/>
          <a:stretch>
            <a:fillRect/>
          </a:stretch>
        </p:blipFill>
        <p:spPr bwMode="auto">
          <a:xfrm>
            <a:off x="3000364" y="3924028"/>
            <a:ext cx="2529464" cy="15355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sp>
        <p:nvSpPr>
          <p:cNvPr id="2" name="1 Título"/>
          <p:cNvSpPr>
            <a:spLocks noGrp="1"/>
          </p:cNvSpPr>
          <p:nvPr>
            <p:ph type="title"/>
          </p:nvPr>
        </p:nvSpPr>
        <p:spPr/>
        <p:txBody>
          <a:bodyPr>
            <a:normAutofit/>
          </a:bodyPr>
          <a:lstStyle/>
          <a:p>
            <a:r>
              <a:rPr lang="es-US" b="1" i="1" dirty="0" smtClean="0">
                <a:latin typeface="Times New Roman" pitchFamily="18" charset="0"/>
                <a:cs typeface="Times New Roman" pitchFamily="18" charset="0"/>
              </a:rPr>
              <a:t>RESUMEN</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a:bodyPr>
          <a:lstStyle/>
          <a:p>
            <a:pPr algn="ctr">
              <a:buNone/>
            </a:pPr>
            <a:r>
              <a:rPr lang="es-ES" sz="2000" b="1" i="1" dirty="0" smtClean="0">
                <a:latin typeface="Times New Roman" pitchFamily="18" charset="0"/>
                <a:cs typeface="Times New Roman" pitchFamily="18" charset="0"/>
              </a:rPr>
              <a:t>El presente proyecto pretende determinar la factibilidad económica para la </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comercialización de paneles solares en el Ecuador. </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El  proyecto estudia la introducción de un kit básico para la </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generación de electricidad a través de medios solares para lo cual se ha </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hecho un desglose y estudio  técnico  del producto</a:t>
            </a:r>
            <a:r>
              <a:rPr lang="es-ES" sz="2000" b="1" i="1" dirty="0" smtClean="0"/>
              <a:t>. </a:t>
            </a:r>
            <a:endParaRPr lang="es-ES" sz="2000" b="1" i="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S" b="1" i="1" dirty="0" smtClean="0">
                <a:latin typeface="Times New Roman" pitchFamily="18" charset="0"/>
                <a:cs typeface="Times New Roman" pitchFamily="18" charset="0"/>
              </a:rPr>
              <a:t>DEFINICIÓN DE LA MUESTRA</a:t>
            </a:r>
            <a:endParaRPr lang="es-ES" b="1" i="1" dirty="0">
              <a:latin typeface="Times New Roman" pitchFamily="18" charset="0"/>
              <a:cs typeface="Times New Roman" pitchFamily="18" charset="0"/>
            </a:endParaRPr>
          </a:p>
        </p:txBody>
      </p:sp>
      <p:pic>
        <p:nvPicPr>
          <p:cNvPr id="1026" name="Picture 2" descr="C:\Users\user\Pictures\POBLACIÓN OBJETIVO.jpg"/>
          <p:cNvPicPr>
            <a:picLocks noGrp="1" noChangeAspect="1" noChangeArrowheads="1"/>
          </p:cNvPicPr>
          <p:nvPr>
            <p:ph idx="1"/>
          </p:nvPr>
        </p:nvPicPr>
        <p:blipFill>
          <a:blip r:embed="rId2" cstate="print"/>
          <a:srcRect/>
          <a:stretch>
            <a:fillRect/>
          </a:stretch>
        </p:blipFill>
        <p:spPr bwMode="auto">
          <a:xfrm>
            <a:off x="215979" y="4572008"/>
            <a:ext cx="8928021" cy="1867701"/>
          </a:xfrm>
          <a:prstGeom prst="rect">
            <a:avLst/>
          </a:prstGeom>
          <a:noFill/>
        </p:spPr>
      </p:pic>
      <p:pic>
        <p:nvPicPr>
          <p:cNvPr id="1027" name="Picture 3" descr="C:\Users\user\Pictures\POBLACIÓN OBJETIVO 2.jpg"/>
          <p:cNvPicPr>
            <a:picLocks noChangeAspect="1" noChangeArrowheads="1"/>
          </p:cNvPicPr>
          <p:nvPr/>
        </p:nvPicPr>
        <p:blipFill>
          <a:blip r:embed="rId3" cstate="print"/>
          <a:srcRect/>
          <a:stretch>
            <a:fillRect/>
          </a:stretch>
        </p:blipFill>
        <p:spPr bwMode="auto">
          <a:xfrm>
            <a:off x="928662" y="1785926"/>
            <a:ext cx="6597106" cy="19288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latin typeface="Times New Roman" pitchFamily="18" charset="0"/>
                <a:cs typeface="Times New Roman" pitchFamily="18" charset="0"/>
              </a:rPr>
              <a:t>DEFINICIÓN DE LA MUES</a:t>
            </a:r>
            <a:r>
              <a:rPr lang="es-US" dirty="0" smtClean="0"/>
              <a:t>TRA</a:t>
            </a:r>
            <a:endParaRPr lang="es-ES" dirty="0"/>
          </a:p>
        </p:txBody>
      </p:sp>
      <p:sp>
        <p:nvSpPr>
          <p:cNvPr id="3" name="2 Marcador de contenido"/>
          <p:cNvSpPr>
            <a:spLocks noGrp="1"/>
          </p:cNvSpPr>
          <p:nvPr>
            <p:ph idx="1"/>
          </p:nvPr>
        </p:nvSpPr>
        <p:spPr/>
        <p:txBody>
          <a:bodyPr>
            <a:normAutofit/>
          </a:bodyPr>
          <a:lstStyle/>
          <a:p>
            <a:pPr algn="ctr"/>
            <a:r>
              <a:rPr lang="es-US" sz="4400" b="1" i="1" dirty="0" smtClean="0">
                <a:latin typeface="Times New Roman" pitchFamily="18" charset="0"/>
                <a:cs typeface="Times New Roman" pitchFamily="18" charset="0"/>
              </a:rPr>
              <a:t>GUAYAQUIL 210</a:t>
            </a:r>
          </a:p>
          <a:p>
            <a:pPr algn="ctr"/>
            <a:endParaRPr lang="es-US" sz="4400" b="1" i="1" dirty="0" smtClean="0">
              <a:latin typeface="Times New Roman" pitchFamily="18" charset="0"/>
              <a:cs typeface="Times New Roman" pitchFamily="18" charset="0"/>
            </a:endParaRPr>
          </a:p>
          <a:p>
            <a:pPr algn="ctr"/>
            <a:r>
              <a:rPr lang="es-US" sz="4400" b="1" i="1" dirty="0" smtClean="0">
                <a:latin typeface="Times New Roman" pitchFamily="18" charset="0"/>
                <a:cs typeface="Times New Roman" pitchFamily="18" charset="0"/>
              </a:rPr>
              <a:t>QUITO 190</a:t>
            </a:r>
            <a:endParaRPr lang="es-ES" sz="4400" b="1" i="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US" sz="4000" b="1" i="1" dirty="0" smtClean="0">
                <a:latin typeface="Times New Roman" pitchFamily="18" charset="0"/>
                <a:cs typeface="Times New Roman" pitchFamily="18" charset="0"/>
              </a:rPr>
              <a:t>CONCLUSIONES DE LA INVESTIGACIÓN DE MERCADO</a:t>
            </a:r>
            <a:endParaRPr lang="es-ES" sz="4000"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a:bodyPr>
          <a:lstStyle/>
          <a:p>
            <a:pPr algn="ctr">
              <a:buNone/>
            </a:pPr>
            <a:r>
              <a:rPr lang="es-MX" sz="2000" b="1" i="1" dirty="0">
                <a:latin typeface="Times New Roman" pitchFamily="18" charset="0"/>
                <a:cs typeface="Times New Roman" pitchFamily="18" charset="0"/>
              </a:rPr>
              <a:t>La gran mayoría está dispuesta a utilizar los paneles solares como un </a:t>
            </a:r>
            <a:endParaRPr lang="es-MX" sz="2000" b="1" i="1" dirty="0" smtClean="0">
              <a:latin typeface="Times New Roman" pitchFamily="18" charset="0"/>
              <a:cs typeface="Times New Roman" pitchFamily="18" charset="0"/>
            </a:endParaRPr>
          </a:p>
          <a:p>
            <a:pPr algn="ctr">
              <a:buNone/>
            </a:pPr>
            <a:r>
              <a:rPr lang="es-MX" sz="2000" b="1" i="1" dirty="0" smtClean="0">
                <a:latin typeface="Times New Roman" pitchFamily="18" charset="0"/>
                <a:cs typeface="Times New Roman" pitchFamily="18" charset="0"/>
              </a:rPr>
              <a:t>método </a:t>
            </a:r>
            <a:r>
              <a:rPr lang="es-MX" sz="2000" b="1" i="1" dirty="0">
                <a:latin typeface="Times New Roman" pitchFamily="18" charset="0"/>
                <a:cs typeface="Times New Roman" pitchFamily="18" charset="0"/>
              </a:rPr>
              <a:t>de energía alternativa. La circunstancia de que la realización de la </a:t>
            </a:r>
            <a:endParaRPr lang="es-MX" sz="2000" b="1" i="1" dirty="0" smtClean="0">
              <a:latin typeface="Times New Roman" pitchFamily="18" charset="0"/>
              <a:cs typeface="Times New Roman" pitchFamily="18" charset="0"/>
            </a:endParaRPr>
          </a:p>
          <a:p>
            <a:pPr algn="ctr">
              <a:buNone/>
            </a:pPr>
            <a:r>
              <a:rPr lang="es-MX" sz="2000" b="1" i="1" dirty="0" smtClean="0">
                <a:latin typeface="Times New Roman" pitchFamily="18" charset="0"/>
                <a:cs typeface="Times New Roman" pitchFamily="18" charset="0"/>
              </a:rPr>
              <a:t>encuesta </a:t>
            </a:r>
            <a:r>
              <a:rPr lang="es-MX" sz="2000" b="1" i="1" dirty="0">
                <a:latin typeface="Times New Roman" pitchFamily="18" charset="0"/>
                <a:cs typeface="Times New Roman" pitchFamily="18" charset="0"/>
              </a:rPr>
              <a:t>coincidió con los racionamientos eléctricos dispuestos en el país </a:t>
            </a:r>
            <a:endParaRPr lang="es-MX" sz="2000" b="1" i="1" dirty="0" smtClean="0">
              <a:latin typeface="Times New Roman" pitchFamily="18" charset="0"/>
              <a:cs typeface="Times New Roman" pitchFamily="18" charset="0"/>
            </a:endParaRPr>
          </a:p>
          <a:p>
            <a:pPr algn="ctr">
              <a:buNone/>
            </a:pPr>
            <a:r>
              <a:rPr lang="es-MX" sz="2000" b="1" i="1" dirty="0" smtClean="0">
                <a:latin typeface="Times New Roman" pitchFamily="18" charset="0"/>
                <a:cs typeface="Times New Roman" pitchFamily="18" charset="0"/>
              </a:rPr>
              <a:t>determinó </a:t>
            </a:r>
            <a:r>
              <a:rPr lang="es-MX" sz="2000" b="1" i="1" dirty="0">
                <a:latin typeface="Times New Roman" pitchFamily="18" charset="0"/>
                <a:cs typeface="Times New Roman" pitchFamily="18" charset="0"/>
              </a:rPr>
              <a:t>que totalidad de la población encuestada (100%) se pronunciara </a:t>
            </a:r>
            <a:endParaRPr lang="es-MX" sz="2000" b="1" i="1" dirty="0" smtClean="0">
              <a:latin typeface="Times New Roman" pitchFamily="18" charset="0"/>
              <a:cs typeface="Times New Roman" pitchFamily="18" charset="0"/>
            </a:endParaRPr>
          </a:p>
          <a:p>
            <a:pPr algn="ctr">
              <a:buNone/>
            </a:pPr>
            <a:r>
              <a:rPr lang="es-MX" sz="2000" b="1" i="1" dirty="0" smtClean="0">
                <a:latin typeface="Times New Roman" pitchFamily="18" charset="0"/>
                <a:cs typeface="Times New Roman" pitchFamily="18" charset="0"/>
              </a:rPr>
              <a:t>favorablemente </a:t>
            </a:r>
            <a:r>
              <a:rPr lang="es-MX" sz="2000" b="1" i="1" dirty="0">
                <a:latin typeface="Times New Roman" pitchFamily="18" charset="0"/>
                <a:cs typeface="Times New Roman" pitchFamily="18" charset="0"/>
              </a:rPr>
              <a:t>por el proyecto. Así pues, los resultados han evidenciado </a:t>
            </a:r>
            <a:r>
              <a:rPr lang="es-MX" sz="2000" b="1" i="1" dirty="0" smtClean="0">
                <a:latin typeface="Times New Roman" pitchFamily="18" charset="0"/>
                <a:cs typeface="Times New Roman" pitchFamily="18" charset="0"/>
              </a:rPr>
              <a:t>la</a:t>
            </a:r>
          </a:p>
          <a:p>
            <a:pPr algn="ctr">
              <a:buNone/>
            </a:pPr>
            <a:r>
              <a:rPr lang="es-MX" sz="2000" b="1" i="1" dirty="0" smtClean="0">
                <a:latin typeface="Times New Roman" pitchFamily="18" charset="0"/>
                <a:cs typeface="Times New Roman" pitchFamily="18" charset="0"/>
              </a:rPr>
              <a:t> </a:t>
            </a:r>
            <a:r>
              <a:rPr lang="es-MX" sz="2000" b="1" i="1" dirty="0">
                <a:latin typeface="Times New Roman" pitchFamily="18" charset="0"/>
                <a:cs typeface="Times New Roman" pitchFamily="18" charset="0"/>
              </a:rPr>
              <a:t>gran demanda por el uso de paneles como método alternativo de </a:t>
            </a:r>
            <a:endParaRPr lang="es-MX" sz="2000" b="1" i="1" dirty="0" smtClean="0">
              <a:latin typeface="Times New Roman" pitchFamily="18" charset="0"/>
              <a:cs typeface="Times New Roman" pitchFamily="18" charset="0"/>
            </a:endParaRPr>
          </a:p>
          <a:p>
            <a:pPr algn="ctr">
              <a:buNone/>
            </a:pPr>
            <a:r>
              <a:rPr lang="es-MX" sz="2000" b="1" i="1" dirty="0" smtClean="0">
                <a:latin typeface="Times New Roman" pitchFamily="18" charset="0"/>
                <a:cs typeface="Times New Roman" pitchFamily="18" charset="0"/>
              </a:rPr>
              <a:t>abastecimiento </a:t>
            </a:r>
            <a:r>
              <a:rPr lang="es-MX" sz="2000" b="1" i="1" dirty="0">
                <a:latin typeface="Times New Roman" pitchFamily="18" charset="0"/>
                <a:cs typeface="Times New Roman" pitchFamily="18" charset="0"/>
              </a:rPr>
              <a:t>energético</a:t>
            </a:r>
            <a:endParaRPr lang="es-ES" sz="2000" b="1" i="1" dirty="0">
              <a:latin typeface="Times New Roman" pitchFamily="18" charset="0"/>
              <a:cs typeface="Times New Roman" pitchFamily="18" charset="0"/>
            </a:endParaRPr>
          </a:p>
        </p:txBody>
      </p:sp>
      <p:pic>
        <p:nvPicPr>
          <p:cNvPr id="31746" name="Picture 2" descr="C:\Users\user\AppData\Local\Microsoft\Windows\Temporary Internet Files\Content.IE5\CUA2YX66\MMj02827990000[1].gif"/>
          <p:cNvPicPr>
            <a:picLocks noChangeAspect="1" noChangeArrowheads="1" noCrop="1"/>
          </p:cNvPicPr>
          <p:nvPr/>
        </p:nvPicPr>
        <p:blipFill>
          <a:blip r:embed="rId2" cstate="print"/>
          <a:srcRect/>
          <a:stretch>
            <a:fillRect/>
          </a:stretch>
        </p:blipFill>
        <p:spPr bwMode="auto">
          <a:xfrm>
            <a:off x="3714744" y="4124320"/>
            <a:ext cx="2071702" cy="207170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PLAN DE MARKETING</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a:bodyPr>
          <a:lstStyle/>
          <a:p>
            <a:pPr algn="ctr">
              <a:buNone/>
            </a:pPr>
            <a:r>
              <a:rPr lang="es-ES" sz="2000" i="1" dirty="0">
                <a:latin typeface="Times New Roman" pitchFamily="18" charset="0"/>
                <a:cs typeface="Times New Roman" pitchFamily="18" charset="0"/>
              </a:rPr>
              <a:t>Las estrategias de marketing se constituyen en valiosa herramienta no </a:t>
            </a:r>
            <a:r>
              <a:rPr lang="es-ES" sz="2000" i="1" dirty="0" smtClean="0">
                <a:latin typeface="Times New Roman" pitchFamily="18" charset="0"/>
                <a:cs typeface="Times New Roman" pitchFamily="18" charset="0"/>
              </a:rPr>
              <a:t>solo</a:t>
            </a:r>
          </a:p>
          <a:p>
            <a:pPr algn="ctr">
              <a:buNone/>
            </a:pPr>
            <a:r>
              <a:rPr lang="es-ES" sz="2000" i="1" dirty="0" smtClean="0">
                <a:latin typeface="Times New Roman" pitchFamily="18" charset="0"/>
                <a:cs typeface="Times New Roman" pitchFamily="18" charset="0"/>
              </a:rPr>
              <a:t> </a:t>
            </a:r>
            <a:r>
              <a:rPr lang="es-ES" sz="2000" i="1" dirty="0">
                <a:latin typeface="Times New Roman" pitchFamily="18" charset="0"/>
                <a:cs typeface="Times New Roman" pitchFamily="18" charset="0"/>
              </a:rPr>
              <a:t>para “dar a conocer” el producto y sus características técnicas, sino </a:t>
            </a:r>
            <a:endParaRPr lang="es-ES" sz="2000" i="1" dirty="0" smtClean="0">
              <a:latin typeface="Times New Roman" pitchFamily="18" charset="0"/>
              <a:cs typeface="Times New Roman" pitchFamily="18" charset="0"/>
            </a:endParaRPr>
          </a:p>
          <a:p>
            <a:pPr algn="ctr">
              <a:buNone/>
            </a:pPr>
            <a:r>
              <a:rPr lang="es-ES" sz="2000" i="1" dirty="0" smtClean="0">
                <a:latin typeface="Times New Roman" pitchFamily="18" charset="0"/>
                <a:cs typeface="Times New Roman" pitchFamily="18" charset="0"/>
              </a:rPr>
              <a:t>también </a:t>
            </a:r>
            <a:r>
              <a:rPr lang="es-ES" sz="2000" i="1" dirty="0">
                <a:latin typeface="Times New Roman" pitchFamily="18" charset="0"/>
                <a:cs typeface="Times New Roman" pitchFamily="18" charset="0"/>
              </a:rPr>
              <a:t>para que el consumidor tome conciencia acerca de las ventajas de </a:t>
            </a:r>
            <a:endParaRPr lang="es-ES" sz="2000" i="1" dirty="0" smtClean="0">
              <a:latin typeface="Times New Roman" pitchFamily="18" charset="0"/>
              <a:cs typeface="Times New Roman" pitchFamily="18" charset="0"/>
            </a:endParaRPr>
          </a:p>
          <a:p>
            <a:pPr algn="ctr">
              <a:buNone/>
            </a:pPr>
            <a:r>
              <a:rPr lang="es-ES" sz="2000" i="1" dirty="0" smtClean="0">
                <a:latin typeface="Times New Roman" pitchFamily="18" charset="0"/>
                <a:cs typeface="Times New Roman" pitchFamily="18" charset="0"/>
              </a:rPr>
              <a:t>contar </a:t>
            </a:r>
            <a:r>
              <a:rPr lang="es-ES" sz="2000" i="1" dirty="0">
                <a:latin typeface="Times New Roman" pitchFamily="18" charset="0"/>
                <a:cs typeface="Times New Roman" pitchFamily="18" charset="0"/>
              </a:rPr>
              <a:t>con un  sistema alternativo de energía que satisfaga sus necesidades </a:t>
            </a:r>
            <a:endParaRPr lang="es-ES" sz="2000" i="1" dirty="0" smtClean="0">
              <a:latin typeface="Times New Roman" pitchFamily="18" charset="0"/>
              <a:cs typeface="Times New Roman" pitchFamily="18" charset="0"/>
            </a:endParaRPr>
          </a:p>
          <a:p>
            <a:pPr algn="ctr">
              <a:buNone/>
            </a:pPr>
            <a:r>
              <a:rPr lang="es-ES" sz="2000" i="1" dirty="0" smtClean="0">
                <a:latin typeface="Times New Roman" pitchFamily="18" charset="0"/>
                <a:cs typeface="Times New Roman" pitchFamily="18" charset="0"/>
              </a:rPr>
              <a:t>e </a:t>
            </a:r>
            <a:r>
              <a:rPr lang="es-ES" sz="2000" i="1" dirty="0">
                <a:latin typeface="Times New Roman" pitchFamily="18" charset="0"/>
                <a:cs typeface="Times New Roman" pitchFamily="18" charset="0"/>
              </a:rPr>
              <a:t>implique un significativo ahorro.</a:t>
            </a:r>
          </a:p>
        </p:txBody>
      </p:sp>
      <p:pic>
        <p:nvPicPr>
          <p:cNvPr id="32770" name="Picture 2" descr="C:\Users\user\AppData\Local\Microsoft\Windows\Temporary Internet Files\Content.IE5\8ECX3JK4\MCj03418590000[1].jpg"/>
          <p:cNvPicPr>
            <a:picLocks noChangeAspect="1" noChangeArrowheads="1"/>
          </p:cNvPicPr>
          <p:nvPr/>
        </p:nvPicPr>
        <p:blipFill>
          <a:blip r:embed="rId2" cstate="print"/>
          <a:srcRect/>
          <a:stretch>
            <a:fillRect/>
          </a:stretch>
        </p:blipFill>
        <p:spPr bwMode="auto">
          <a:xfrm>
            <a:off x="2571736" y="3786190"/>
            <a:ext cx="3657600" cy="270052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CICLO DE VIDA </a:t>
            </a:r>
            <a:endParaRPr lang="es-ES" b="1" i="1" dirty="0">
              <a:latin typeface="Times New Roman" pitchFamily="18" charset="0"/>
              <a:cs typeface="Times New Roman" pitchFamily="18" charset="0"/>
            </a:endParaRPr>
          </a:p>
        </p:txBody>
      </p:sp>
      <p:pic>
        <p:nvPicPr>
          <p:cNvPr id="33794" name="Picture 2" descr="C:\Users\user\Pictures\intro.jpg"/>
          <p:cNvPicPr>
            <a:picLocks noGrp="1" noChangeAspect="1" noChangeArrowheads="1"/>
          </p:cNvPicPr>
          <p:nvPr>
            <p:ph idx="1"/>
          </p:nvPr>
        </p:nvPicPr>
        <p:blipFill>
          <a:blip r:embed="rId2" cstate="print"/>
          <a:srcRect/>
          <a:stretch>
            <a:fillRect/>
          </a:stretch>
        </p:blipFill>
        <p:spPr bwMode="auto">
          <a:xfrm>
            <a:off x="1857356" y="1962944"/>
            <a:ext cx="5429288" cy="425213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dirty="0" smtClean="0"/>
              <a:t>OBJETIVOS FINANCIEROS</a:t>
            </a:r>
            <a:endParaRPr lang="es-ES" dirty="0"/>
          </a:p>
        </p:txBody>
      </p:sp>
      <p:sp>
        <p:nvSpPr>
          <p:cNvPr id="3" name="2 Marcador de contenido"/>
          <p:cNvSpPr>
            <a:spLocks noGrp="1"/>
          </p:cNvSpPr>
          <p:nvPr>
            <p:ph idx="1"/>
          </p:nvPr>
        </p:nvSpPr>
        <p:spPr/>
        <p:txBody>
          <a:bodyPr/>
          <a:lstStyle/>
          <a:p>
            <a:pPr lvl="0" algn="ctr"/>
            <a:r>
              <a:rPr lang="es-ES" sz="2000" b="1" i="1" dirty="0"/>
              <a:t>Recuperar el monto de inversión inicial en el menor tiempo posible</a:t>
            </a:r>
            <a:r>
              <a:rPr lang="es-ES" sz="2000" b="1" i="1" dirty="0" smtClean="0"/>
              <a:t>.</a:t>
            </a:r>
          </a:p>
          <a:p>
            <a:pPr lvl="0" algn="ctr"/>
            <a:r>
              <a:rPr lang="es-ES" sz="2000" b="1" i="1" dirty="0" smtClean="0"/>
              <a:t> </a:t>
            </a:r>
            <a:endParaRPr lang="es-ES" sz="2000" b="1" i="1" dirty="0"/>
          </a:p>
          <a:p>
            <a:pPr lvl="0" algn="ctr"/>
            <a:r>
              <a:rPr lang="es-ES" sz="2000" b="1" i="1" dirty="0"/>
              <a:t>Obtener flujos de cajas positivos que sean mayores a los negativos. </a:t>
            </a:r>
            <a:endParaRPr lang="es-ES" sz="2000" b="1" i="1" dirty="0" smtClean="0"/>
          </a:p>
          <a:p>
            <a:pPr lvl="0" algn="ctr"/>
            <a:endParaRPr lang="es-ES" sz="2000" b="1" i="1" dirty="0"/>
          </a:p>
          <a:p>
            <a:pPr lvl="0" algn="ctr"/>
            <a:r>
              <a:rPr lang="es-ES" sz="2000" b="1" i="1" dirty="0"/>
              <a:t>Optimizar los gastos operativos y administrativos</a:t>
            </a:r>
          </a:p>
          <a:p>
            <a:endParaRPr lang="es-ES" dirty="0"/>
          </a:p>
        </p:txBody>
      </p:sp>
      <p:pic>
        <p:nvPicPr>
          <p:cNvPr id="34818" name="Picture 2" descr="C:\Users\user\AppData\Local\Microsoft\Windows\Temporary Internet Files\Content.IE5\CUA2YX66\MCj04247840000[1].wmf"/>
          <p:cNvPicPr>
            <a:picLocks noChangeAspect="1" noChangeArrowheads="1"/>
          </p:cNvPicPr>
          <p:nvPr/>
        </p:nvPicPr>
        <p:blipFill>
          <a:blip r:embed="rId2" cstate="print"/>
          <a:srcRect/>
          <a:stretch>
            <a:fillRect/>
          </a:stretch>
        </p:blipFill>
        <p:spPr bwMode="auto">
          <a:xfrm>
            <a:off x="3143240" y="4214818"/>
            <a:ext cx="3214710" cy="16319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b="1" i="1" dirty="0" smtClean="0">
                <a:latin typeface="Times New Roman" pitchFamily="18" charset="0"/>
                <a:cs typeface="Times New Roman" pitchFamily="18" charset="0"/>
              </a:rPr>
              <a:t>OBJETIVOS DE MERCADOTECNIA</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a:bodyPr>
          <a:lstStyle/>
          <a:p>
            <a:r>
              <a:rPr lang="es-ES" sz="2000" b="1" i="1" dirty="0">
                <a:latin typeface="Times New Roman" pitchFamily="18" charset="0"/>
                <a:cs typeface="Times New Roman" pitchFamily="18" charset="0"/>
              </a:rPr>
              <a:t>Determinar estratégicamente las ventajas del producto frente al método de abastecimiento convencional y cuantificar el futuro ahorro</a:t>
            </a:r>
            <a:r>
              <a:rPr lang="es-ES" sz="2000" b="1" i="1" dirty="0" smtClean="0">
                <a:latin typeface="Times New Roman" pitchFamily="18" charset="0"/>
                <a:cs typeface="Times New Roman" pitchFamily="18" charset="0"/>
              </a:rPr>
              <a:t>.</a:t>
            </a:r>
          </a:p>
          <a:p>
            <a:endParaRPr lang="es-ES" sz="2000" b="1" i="1" dirty="0">
              <a:latin typeface="Times New Roman" pitchFamily="18" charset="0"/>
              <a:cs typeface="Times New Roman" pitchFamily="18" charset="0"/>
            </a:endParaRPr>
          </a:p>
          <a:p>
            <a:pPr lvl="0"/>
            <a:r>
              <a:rPr lang="es-ES" sz="2000" b="1" i="1" dirty="0">
                <a:latin typeface="Times New Roman" pitchFamily="18" charset="0"/>
                <a:cs typeface="Times New Roman" pitchFamily="18" charset="0"/>
              </a:rPr>
              <a:t>Lograr introducir el producto (paneles solares) en el mercado potencial, para posicionarlo en la mente del consumidor objetivo como una alternativa importante. </a:t>
            </a:r>
            <a:endParaRPr lang="es-ES" sz="2000" b="1" i="1" dirty="0" smtClean="0">
              <a:latin typeface="Times New Roman" pitchFamily="18" charset="0"/>
              <a:cs typeface="Times New Roman" pitchFamily="18" charset="0"/>
            </a:endParaRPr>
          </a:p>
          <a:p>
            <a:pPr lvl="0"/>
            <a:endParaRPr lang="es-ES" sz="2000" b="1" i="1" dirty="0">
              <a:latin typeface="Times New Roman" pitchFamily="18" charset="0"/>
              <a:cs typeface="Times New Roman" pitchFamily="18" charset="0"/>
            </a:endParaRPr>
          </a:p>
          <a:p>
            <a:pPr lvl="0"/>
            <a:r>
              <a:rPr lang="es-ES" sz="2000" b="1" i="1" dirty="0">
                <a:latin typeface="Times New Roman" pitchFamily="18" charset="0"/>
                <a:cs typeface="Times New Roman" pitchFamily="18" charset="0"/>
              </a:rPr>
              <a:t>Obtener una creciente y amplia participación de mercado, tal que en el largo plazo esta alternativa sea siempre considerada por el consumidor. </a:t>
            </a:r>
          </a:p>
          <a:p>
            <a:endParaRPr lang="es-ES" dirty="0"/>
          </a:p>
        </p:txBody>
      </p:sp>
      <p:pic>
        <p:nvPicPr>
          <p:cNvPr id="35843" name="Picture 3" descr="C:\Users\user\AppData\Local\Microsoft\Windows\Temporary Internet Files\Content.IE5\CUA2YX66\MCj03401240000[1].wmf"/>
          <p:cNvPicPr>
            <a:picLocks noChangeAspect="1" noChangeArrowheads="1"/>
          </p:cNvPicPr>
          <p:nvPr/>
        </p:nvPicPr>
        <p:blipFill>
          <a:blip r:embed="rId2" cstate="print"/>
          <a:srcRect/>
          <a:stretch>
            <a:fillRect/>
          </a:stretch>
        </p:blipFill>
        <p:spPr bwMode="auto">
          <a:xfrm>
            <a:off x="3571868" y="4786322"/>
            <a:ext cx="1869948" cy="178948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ANÁLISIS ESTRATÉTICO</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algn="ctr">
              <a:buNone/>
            </a:pPr>
            <a:r>
              <a:rPr lang="es-US" sz="2800" b="1" i="1" dirty="0" smtClean="0">
                <a:latin typeface="Times New Roman" pitchFamily="18" charset="0"/>
                <a:cs typeface="Times New Roman" pitchFamily="18" charset="0"/>
              </a:rPr>
              <a:t>MATRIZ BCG</a:t>
            </a:r>
            <a:endParaRPr lang="es-ES" sz="2800" b="1" i="1" dirty="0" smtClean="0">
              <a:latin typeface="Times New Roman" pitchFamily="18" charset="0"/>
              <a:cs typeface="Times New Roman" pitchFamily="18" charset="0"/>
            </a:endParaRPr>
          </a:p>
          <a:p>
            <a:pPr algn="ctr"/>
            <a:endParaRPr lang="es-ES" sz="2000" b="1" i="1" dirty="0">
              <a:latin typeface="Times New Roman" pitchFamily="18" charset="0"/>
              <a:cs typeface="Times New Roman" pitchFamily="18" charset="0"/>
            </a:endParaRPr>
          </a:p>
          <a:p>
            <a:pPr algn="ctr"/>
            <a:r>
              <a:rPr lang="es-ES" sz="2000" b="1" i="1" dirty="0" smtClean="0">
                <a:latin typeface="Times New Roman" pitchFamily="18" charset="0"/>
                <a:cs typeface="Times New Roman" pitchFamily="18" charset="0"/>
              </a:rPr>
              <a:t>a</a:t>
            </a:r>
            <a:r>
              <a:rPr lang="es-ES" sz="2000" b="1" i="1" dirty="0">
                <a:latin typeface="Times New Roman" pitchFamily="18" charset="0"/>
                <a:cs typeface="Times New Roman" pitchFamily="18" charset="0"/>
              </a:rPr>
              <a:t>) Gran crecimiento y gran participación de </a:t>
            </a:r>
            <a:r>
              <a:rPr lang="es-ES" sz="2000" b="1" i="1" dirty="0" smtClean="0">
                <a:latin typeface="Times New Roman" pitchFamily="18" charset="0"/>
                <a:cs typeface="Times New Roman" pitchFamily="18" charset="0"/>
              </a:rPr>
              <a:t>mercado</a:t>
            </a:r>
          </a:p>
          <a:p>
            <a:pPr algn="ctr"/>
            <a:endParaRPr lang="es-ES" sz="2000" b="1" i="1" dirty="0">
              <a:latin typeface="Times New Roman" pitchFamily="18" charset="0"/>
              <a:cs typeface="Times New Roman" pitchFamily="18" charset="0"/>
            </a:endParaRPr>
          </a:p>
          <a:p>
            <a:pPr algn="ctr"/>
            <a:r>
              <a:rPr lang="es-ES" sz="2000" b="1" i="1" dirty="0">
                <a:latin typeface="Times New Roman" pitchFamily="18" charset="0"/>
                <a:cs typeface="Times New Roman" pitchFamily="18" charset="0"/>
              </a:rPr>
              <a:t> b) Gran crecimiento y poca participación de </a:t>
            </a:r>
            <a:r>
              <a:rPr lang="es-ES" sz="2000" b="1" i="1" dirty="0" smtClean="0">
                <a:latin typeface="Times New Roman" pitchFamily="18" charset="0"/>
                <a:cs typeface="Times New Roman" pitchFamily="18" charset="0"/>
              </a:rPr>
              <a:t>mercado</a:t>
            </a:r>
          </a:p>
          <a:p>
            <a:pPr algn="ctr"/>
            <a:endParaRPr lang="es-ES" sz="2000" b="1" i="1" dirty="0">
              <a:latin typeface="Times New Roman" pitchFamily="18" charset="0"/>
              <a:cs typeface="Times New Roman" pitchFamily="18" charset="0"/>
            </a:endParaRPr>
          </a:p>
          <a:p>
            <a:pPr algn="ctr"/>
            <a:r>
              <a:rPr lang="es-ES" sz="2000" b="1" i="1" dirty="0">
                <a:latin typeface="Times New Roman" pitchFamily="18" charset="0"/>
                <a:cs typeface="Times New Roman" pitchFamily="18" charset="0"/>
              </a:rPr>
              <a:t> c) Poco crecimiento de mercado y gran </a:t>
            </a:r>
            <a:r>
              <a:rPr lang="es-ES" sz="2000" b="1" i="1" dirty="0" smtClean="0">
                <a:latin typeface="Times New Roman" pitchFamily="18" charset="0"/>
                <a:cs typeface="Times New Roman" pitchFamily="18" charset="0"/>
              </a:rPr>
              <a:t>participación</a:t>
            </a:r>
          </a:p>
          <a:p>
            <a:pPr algn="ctr"/>
            <a:endParaRPr lang="es-ES" sz="2000" b="1" i="1" dirty="0">
              <a:latin typeface="Times New Roman" pitchFamily="18" charset="0"/>
              <a:cs typeface="Times New Roman" pitchFamily="18" charset="0"/>
            </a:endParaRPr>
          </a:p>
          <a:p>
            <a:pPr algn="ctr"/>
            <a:r>
              <a:rPr lang="es-ES" sz="2000" b="1" i="1" dirty="0">
                <a:latin typeface="Times New Roman" pitchFamily="18" charset="0"/>
                <a:cs typeface="Times New Roman" pitchFamily="18" charset="0"/>
              </a:rPr>
              <a:t> d) Poco crecimiento de mercado y poca participación de mercado</a:t>
            </a:r>
          </a:p>
          <a:p>
            <a:endParaRPr lang="es-ES" dirty="0">
              <a:latin typeface="Times New Roman" pitchFamily="18" charset="0"/>
              <a:cs typeface="Times New Roman" pitchFamily="18" charset="0"/>
            </a:endParaRPr>
          </a:p>
        </p:txBody>
      </p:sp>
      <p:pic>
        <p:nvPicPr>
          <p:cNvPr id="19458" name="Picture 2" descr="C:\Users\user\AppData\Local\Microsoft\Windows\Temporary Internet Files\Content.IE5\CUA2YX66\MCj04378270000[1].wmf"/>
          <p:cNvPicPr>
            <a:picLocks noChangeAspect="1" noChangeArrowheads="1"/>
          </p:cNvPicPr>
          <p:nvPr/>
        </p:nvPicPr>
        <p:blipFill>
          <a:blip r:embed="rId2" cstate="print"/>
          <a:srcRect/>
          <a:stretch>
            <a:fillRect/>
          </a:stretch>
        </p:blipFill>
        <p:spPr bwMode="auto">
          <a:xfrm>
            <a:off x="6858016" y="4962525"/>
            <a:ext cx="1720850" cy="18954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MERCADO META</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a:xfrm>
            <a:off x="428596" y="1643050"/>
            <a:ext cx="8229600" cy="4525963"/>
          </a:xfrm>
        </p:spPr>
        <p:txBody>
          <a:bodyPr>
            <a:normAutofit/>
          </a:bodyPr>
          <a:lstStyle/>
          <a:p>
            <a:r>
              <a:rPr lang="es-US" sz="2400" b="1" i="1" dirty="0" smtClean="0">
                <a:latin typeface="Times New Roman" pitchFamily="18" charset="0"/>
                <a:cs typeface="Times New Roman" pitchFamily="18" charset="0"/>
              </a:rPr>
              <a:t>MACRO SEGMENTACIÓN</a:t>
            </a:r>
          </a:p>
          <a:p>
            <a:endParaRPr lang="es-US" sz="2400" b="1" i="1" dirty="0" smtClean="0">
              <a:latin typeface="Times New Roman" pitchFamily="18" charset="0"/>
              <a:cs typeface="Times New Roman" pitchFamily="18" charset="0"/>
            </a:endParaRPr>
          </a:p>
          <a:p>
            <a:r>
              <a:rPr lang="es-US" sz="2000" b="1" i="1" dirty="0">
                <a:latin typeface="Times New Roman" pitchFamily="18" charset="0"/>
                <a:cs typeface="Times New Roman" pitchFamily="18" charset="0"/>
              </a:rPr>
              <a:t>TECNOLOGIA</a:t>
            </a:r>
            <a:endParaRPr lang="es-ES" sz="2000" b="1" i="1" dirty="0">
              <a:latin typeface="Times New Roman" pitchFamily="18" charset="0"/>
              <a:cs typeface="Times New Roman" pitchFamily="18" charset="0"/>
            </a:endParaRPr>
          </a:p>
          <a:p>
            <a:pPr>
              <a:buNone/>
            </a:pPr>
            <a:r>
              <a:rPr lang="es-US" sz="2000" dirty="0"/>
              <a:t>Instalación de paneles </a:t>
            </a:r>
            <a:r>
              <a:rPr lang="es-US" sz="2000" dirty="0" smtClean="0"/>
              <a:t>solares</a:t>
            </a:r>
          </a:p>
          <a:p>
            <a:pPr>
              <a:buNone/>
            </a:pPr>
            <a:endParaRPr lang="es-ES" sz="2000" dirty="0"/>
          </a:p>
          <a:p>
            <a:r>
              <a:rPr lang="es-US" sz="2000" b="1" i="1" dirty="0">
                <a:latin typeface="Times New Roman" pitchFamily="18" charset="0"/>
                <a:cs typeface="Times New Roman" pitchFamily="18" charset="0"/>
              </a:rPr>
              <a:t>NECESIDAD</a:t>
            </a:r>
            <a:endParaRPr lang="es-ES" sz="2000" b="1" i="1" dirty="0">
              <a:latin typeface="Times New Roman" pitchFamily="18" charset="0"/>
              <a:cs typeface="Times New Roman" pitchFamily="18" charset="0"/>
            </a:endParaRPr>
          </a:p>
          <a:p>
            <a:pPr>
              <a:buNone/>
            </a:pPr>
            <a:r>
              <a:rPr lang="es-US" sz="2000" dirty="0"/>
              <a:t>Proveer al  mercado una alternativa de abastecimiento </a:t>
            </a:r>
            <a:r>
              <a:rPr lang="es-US" sz="2000" dirty="0" smtClean="0"/>
              <a:t>eléctrico</a:t>
            </a:r>
          </a:p>
          <a:p>
            <a:pPr>
              <a:buNone/>
            </a:pPr>
            <a:endParaRPr lang="es-ES" sz="2000" dirty="0"/>
          </a:p>
          <a:p>
            <a:r>
              <a:rPr lang="es-US" sz="2000" b="1" i="1" dirty="0">
                <a:latin typeface="Times New Roman" pitchFamily="18" charset="0"/>
                <a:cs typeface="Times New Roman" pitchFamily="18" charset="0"/>
              </a:rPr>
              <a:t>COMPRADORES</a:t>
            </a:r>
            <a:endParaRPr lang="es-ES" sz="2000" b="1" i="1" dirty="0">
              <a:latin typeface="Times New Roman" pitchFamily="18" charset="0"/>
              <a:cs typeface="Times New Roman" pitchFamily="18" charset="0"/>
            </a:endParaRPr>
          </a:p>
          <a:p>
            <a:pPr>
              <a:buNone/>
            </a:pPr>
            <a:r>
              <a:rPr lang="es-US" sz="2000" dirty="0">
                <a:latin typeface="Times New Roman" pitchFamily="18" charset="0"/>
                <a:cs typeface="Times New Roman" pitchFamily="18" charset="0"/>
              </a:rPr>
              <a:t>Individuos de estrato social medio alto y alto, preocupados por el medio ambiente y que estén dispuestos a usar medios de energías renovables.</a:t>
            </a:r>
            <a:endParaRPr lang="es-ES" sz="2000" dirty="0">
              <a:latin typeface="Times New Roman" pitchFamily="18" charset="0"/>
              <a:cs typeface="Times New Roman" pitchFamily="18" charset="0"/>
            </a:endParaRPr>
          </a:p>
          <a:p>
            <a:pPr>
              <a:buNone/>
            </a:pPr>
            <a:endParaRPr lang="es-ES" sz="2000" b="1" i="1" dirty="0"/>
          </a:p>
        </p:txBody>
      </p:sp>
      <p:pic>
        <p:nvPicPr>
          <p:cNvPr id="18434" name="Picture 2" descr="C:\Users\user\AppData\Local\Microsoft\Windows\Temporary Internet Files\Content.IE5\CUA2YX66\MCj04378270000[1].wmf"/>
          <p:cNvPicPr>
            <a:picLocks noChangeAspect="1" noChangeArrowheads="1"/>
          </p:cNvPicPr>
          <p:nvPr/>
        </p:nvPicPr>
        <p:blipFill>
          <a:blip r:embed="rId2" cstate="print"/>
          <a:srcRect/>
          <a:stretch>
            <a:fillRect/>
          </a:stretch>
        </p:blipFill>
        <p:spPr bwMode="auto">
          <a:xfrm>
            <a:off x="6429388" y="1571612"/>
            <a:ext cx="1720850" cy="18954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MERCADO META</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fontScale="77500" lnSpcReduction="20000"/>
          </a:bodyPr>
          <a:lstStyle/>
          <a:p>
            <a:r>
              <a:rPr lang="es-US" b="1" i="1" dirty="0" smtClean="0">
                <a:latin typeface="Times New Roman" pitchFamily="18" charset="0"/>
                <a:cs typeface="Times New Roman" pitchFamily="18" charset="0"/>
              </a:rPr>
              <a:t>Micro segmentación</a:t>
            </a:r>
          </a:p>
          <a:p>
            <a:endParaRPr lang="es-US" b="1" i="1" dirty="0" smtClean="0">
              <a:latin typeface="Times New Roman" pitchFamily="18" charset="0"/>
              <a:cs typeface="Times New Roman" pitchFamily="18" charset="0"/>
            </a:endParaRPr>
          </a:p>
          <a:p>
            <a:pPr lvl="0"/>
            <a:r>
              <a:rPr lang="es-ES" b="1" i="1" dirty="0">
                <a:latin typeface="Times New Roman" pitchFamily="18" charset="0"/>
                <a:cs typeface="Times New Roman" pitchFamily="18" charset="0"/>
              </a:rPr>
              <a:t>Localización: </a:t>
            </a:r>
            <a:r>
              <a:rPr lang="es-ES" i="1" dirty="0">
                <a:latin typeface="Times New Roman" pitchFamily="18" charset="0"/>
                <a:cs typeface="Times New Roman" pitchFamily="18" charset="0"/>
              </a:rPr>
              <a:t>personas de estrato social medio alto y alto. </a:t>
            </a:r>
          </a:p>
          <a:p>
            <a:pPr>
              <a:buNone/>
            </a:pPr>
            <a:r>
              <a:rPr lang="es-ES" i="1" dirty="0">
                <a:latin typeface="Times New Roman" pitchFamily="18" charset="0"/>
                <a:cs typeface="Times New Roman" pitchFamily="18" charset="0"/>
              </a:rPr>
              <a:t> </a:t>
            </a:r>
          </a:p>
          <a:p>
            <a:pPr lvl="0"/>
            <a:r>
              <a:rPr lang="es-ES" b="1" i="1" dirty="0">
                <a:latin typeface="Times New Roman" pitchFamily="18" charset="0"/>
                <a:cs typeface="Times New Roman" pitchFamily="18" charset="0"/>
              </a:rPr>
              <a:t>Sexo: </a:t>
            </a:r>
            <a:r>
              <a:rPr lang="es-ES" i="1" dirty="0">
                <a:latin typeface="Times New Roman" pitchFamily="18" charset="0"/>
                <a:cs typeface="Times New Roman" pitchFamily="18" charset="0"/>
              </a:rPr>
              <a:t>masculino y femenino. </a:t>
            </a:r>
          </a:p>
          <a:p>
            <a:pPr>
              <a:buNone/>
            </a:pPr>
            <a:endParaRPr lang="es-ES" i="1" dirty="0">
              <a:latin typeface="Times New Roman" pitchFamily="18" charset="0"/>
              <a:cs typeface="Times New Roman" pitchFamily="18" charset="0"/>
            </a:endParaRPr>
          </a:p>
          <a:p>
            <a:pPr lvl="0"/>
            <a:r>
              <a:rPr lang="es-ES" b="1" i="1" dirty="0">
                <a:latin typeface="Times New Roman" pitchFamily="18" charset="0"/>
                <a:cs typeface="Times New Roman" pitchFamily="18" charset="0"/>
              </a:rPr>
              <a:t>Edad: </a:t>
            </a:r>
            <a:r>
              <a:rPr lang="es-ES" i="1" dirty="0">
                <a:latin typeface="Times New Roman" pitchFamily="18" charset="0"/>
                <a:cs typeface="Times New Roman" pitchFamily="18" charset="0"/>
              </a:rPr>
              <a:t>mayores de 25 años. </a:t>
            </a:r>
          </a:p>
          <a:p>
            <a:pPr>
              <a:buNone/>
            </a:pPr>
            <a:endParaRPr lang="es-ES" i="1" dirty="0">
              <a:latin typeface="Times New Roman" pitchFamily="18" charset="0"/>
              <a:cs typeface="Times New Roman" pitchFamily="18" charset="0"/>
            </a:endParaRPr>
          </a:p>
          <a:p>
            <a:pPr lvl="0"/>
            <a:r>
              <a:rPr lang="es-ES" b="1" i="1" dirty="0">
                <a:latin typeface="Times New Roman" pitchFamily="18" charset="0"/>
                <a:cs typeface="Times New Roman" pitchFamily="18" charset="0"/>
              </a:rPr>
              <a:t>Actividad: </a:t>
            </a:r>
            <a:r>
              <a:rPr lang="es-ES" i="1" dirty="0">
                <a:latin typeface="Times New Roman" pitchFamily="18" charset="0"/>
                <a:cs typeface="Times New Roman" pitchFamily="18" charset="0"/>
              </a:rPr>
              <a:t>profesionales, empresarios. </a:t>
            </a:r>
          </a:p>
          <a:p>
            <a:pPr>
              <a:buNone/>
            </a:pPr>
            <a:endParaRPr lang="es-ES" i="1" dirty="0">
              <a:latin typeface="Times New Roman" pitchFamily="18" charset="0"/>
              <a:cs typeface="Times New Roman" pitchFamily="18" charset="0"/>
            </a:endParaRPr>
          </a:p>
          <a:p>
            <a:pPr lvl="0"/>
            <a:r>
              <a:rPr lang="es-ES" b="1" i="1" dirty="0">
                <a:latin typeface="Times New Roman" pitchFamily="18" charset="0"/>
                <a:cs typeface="Times New Roman" pitchFamily="18" charset="0"/>
              </a:rPr>
              <a:t>Intereses: </a:t>
            </a:r>
            <a:r>
              <a:rPr lang="es-ES" i="1" dirty="0">
                <a:latin typeface="Times New Roman" pitchFamily="18" charset="0"/>
                <a:cs typeface="Times New Roman" pitchFamily="18" charset="0"/>
              </a:rPr>
              <a:t>preocupación por el medio ambiente, estatus, solución eficaz.  </a:t>
            </a:r>
          </a:p>
          <a:p>
            <a:pPr>
              <a:buNone/>
            </a:pPr>
            <a:endParaRPr lang="es-ES" dirty="0"/>
          </a:p>
          <a:p>
            <a:endParaRPr lang="es-ES" b="1" i="1" dirty="0"/>
          </a:p>
        </p:txBody>
      </p:sp>
      <p:pic>
        <p:nvPicPr>
          <p:cNvPr id="17410" name="Picture 2" descr="C:\Users\user\AppData\Local\Microsoft\Windows\Temporary Internet Files\Content.IE5\CUA2YX66\MCj04378270000[1].wmf"/>
          <p:cNvPicPr>
            <a:picLocks noChangeAspect="1" noChangeArrowheads="1"/>
          </p:cNvPicPr>
          <p:nvPr/>
        </p:nvPicPr>
        <p:blipFill>
          <a:blip r:embed="rId2" cstate="print"/>
          <a:srcRect/>
          <a:stretch>
            <a:fillRect/>
          </a:stretch>
        </p:blipFill>
        <p:spPr bwMode="auto">
          <a:xfrm>
            <a:off x="6143636" y="3000372"/>
            <a:ext cx="1720850" cy="18954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sp>
        <p:nvSpPr>
          <p:cNvPr id="2" name="1 Título"/>
          <p:cNvSpPr>
            <a:spLocks noGrp="1"/>
          </p:cNvSpPr>
          <p:nvPr>
            <p:ph type="title"/>
          </p:nvPr>
        </p:nvSpPr>
        <p:spPr/>
        <p:txBody>
          <a:bodyPr>
            <a:normAutofit/>
          </a:bodyPr>
          <a:lstStyle/>
          <a:p>
            <a:r>
              <a:rPr lang="es-US" b="1" i="1" dirty="0" smtClean="0">
                <a:latin typeface="Times New Roman" pitchFamily="18" charset="0"/>
                <a:cs typeface="Times New Roman" pitchFamily="18" charset="0"/>
              </a:rPr>
              <a:t>RESUMEN</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fontScale="92500" lnSpcReduction="20000"/>
          </a:bodyPr>
          <a:lstStyle/>
          <a:p>
            <a:pPr marL="514350" indent="-514350" algn="ctr">
              <a:buNone/>
            </a:pPr>
            <a:r>
              <a:rPr lang="es-ES" sz="2200" b="1" i="1" dirty="0" smtClean="0">
                <a:latin typeface="Times New Roman" pitchFamily="18" charset="0"/>
                <a:cs typeface="Times New Roman" pitchFamily="18" charset="0"/>
              </a:rPr>
              <a:t>El aspecto contable, técnico y financiero merecerá especial </a:t>
            </a:r>
          </a:p>
          <a:p>
            <a:pPr marL="514350" indent="-514350" algn="ctr">
              <a:buNone/>
            </a:pPr>
            <a:endParaRPr lang="es-ES" sz="2200" b="1" i="1" dirty="0" smtClean="0">
              <a:latin typeface="Times New Roman" pitchFamily="18" charset="0"/>
              <a:cs typeface="Times New Roman" pitchFamily="18" charset="0"/>
            </a:endParaRPr>
          </a:p>
          <a:p>
            <a:pPr marL="514350" indent="-514350" algn="ctr">
              <a:buNone/>
            </a:pPr>
            <a:r>
              <a:rPr lang="es-ES" sz="2200" b="1" i="1" dirty="0" smtClean="0">
                <a:latin typeface="Times New Roman" pitchFamily="18" charset="0"/>
                <a:cs typeface="Times New Roman" pitchFamily="18" charset="0"/>
              </a:rPr>
              <a:t>consideración  para llegar al mayor éxito posible del proyecto Se espera</a:t>
            </a:r>
          </a:p>
          <a:p>
            <a:pPr marL="514350" indent="-514350" algn="ctr">
              <a:buNone/>
            </a:pPr>
            <a:endParaRPr lang="es-ES" sz="2200" b="1" i="1" dirty="0" smtClean="0">
              <a:latin typeface="Times New Roman" pitchFamily="18" charset="0"/>
              <a:cs typeface="Times New Roman" pitchFamily="18" charset="0"/>
            </a:endParaRPr>
          </a:p>
          <a:p>
            <a:pPr marL="514350" indent="-514350" algn="ctr">
              <a:buNone/>
            </a:pPr>
            <a:r>
              <a:rPr lang="es-ES" sz="2200" b="1" i="1" dirty="0" smtClean="0">
                <a:latin typeface="Times New Roman" pitchFamily="18" charset="0"/>
                <a:cs typeface="Times New Roman" pitchFamily="18" charset="0"/>
              </a:rPr>
              <a:t> que la información consignada en este estudio de factibilidad sirva de</a:t>
            </a:r>
          </a:p>
          <a:p>
            <a:pPr marL="514350" indent="-514350" algn="ctr">
              <a:buNone/>
            </a:pPr>
            <a:endParaRPr lang="es-ES" sz="2200" b="1" i="1" dirty="0" smtClean="0">
              <a:latin typeface="Times New Roman" pitchFamily="18" charset="0"/>
              <a:cs typeface="Times New Roman" pitchFamily="18" charset="0"/>
            </a:endParaRPr>
          </a:p>
          <a:p>
            <a:pPr marL="514350" indent="-514350" algn="ctr">
              <a:buNone/>
            </a:pPr>
            <a:r>
              <a:rPr lang="es-ES" sz="2200" b="1" i="1" dirty="0" smtClean="0">
                <a:latin typeface="Times New Roman" pitchFamily="18" charset="0"/>
                <a:cs typeface="Times New Roman" pitchFamily="18" charset="0"/>
              </a:rPr>
              <a:t> referencia y base para la creación y gestión de cualquier empresa </a:t>
            </a:r>
          </a:p>
          <a:p>
            <a:pPr marL="514350" indent="-514350" algn="ctr">
              <a:buNone/>
            </a:pPr>
            <a:endParaRPr lang="es-ES" sz="2200" b="1" i="1" dirty="0" smtClean="0">
              <a:latin typeface="Times New Roman" pitchFamily="18" charset="0"/>
              <a:cs typeface="Times New Roman" pitchFamily="18" charset="0"/>
            </a:endParaRPr>
          </a:p>
          <a:p>
            <a:pPr marL="514350" indent="-514350" algn="ctr">
              <a:buNone/>
            </a:pPr>
            <a:r>
              <a:rPr lang="es-ES" sz="2200" b="1" i="1" dirty="0" smtClean="0">
                <a:latin typeface="Times New Roman" pitchFamily="18" charset="0"/>
                <a:cs typeface="Times New Roman" pitchFamily="18" charset="0"/>
              </a:rPr>
              <a:t>cuyos propósitos contribuyan al progreso del país y a la satisfacción de las </a:t>
            </a:r>
          </a:p>
          <a:p>
            <a:pPr marL="514350" indent="-514350" algn="ctr">
              <a:buNone/>
            </a:pPr>
            <a:endParaRPr lang="es-ES" sz="2200" b="1" i="1" dirty="0" smtClean="0">
              <a:latin typeface="Times New Roman" pitchFamily="18" charset="0"/>
              <a:cs typeface="Times New Roman" pitchFamily="18" charset="0"/>
            </a:endParaRPr>
          </a:p>
          <a:p>
            <a:pPr marL="514350" indent="-514350" algn="ctr">
              <a:buNone/>
            </a:pPr>
            <a:r>
              <a:rPr lang="es-ES" sz="2200" b="1" i="1" dirty="0" smtClean="0">
                <a:latin typeface="Times New Roman" pitchFamily="18" charset="0"/>
                <a:cs typeface="Times New Roman" pitchFamily="18" charset="0"/>
              </a:rPr>
              <a:t>necesidades básicas de la familia y de sus gestores.</a:t>
            </a:r>
          </a:p>
          <a:p>
            <a:pPr marL="514350" indent="-514350" algn="ctr">
              <a:buNone/>
            </a:pPr>
            <a:r>
              <a:rPr lang="es-ES" sz="2200" b="1" i="1" dirty="0" smtClean="0">
                <a:latin typeface="Times New Roman" pitchFamily="18" charset="0"/>
                <a:cs typeface="Times New Roman" pitchFamily="18" charset="0"/>
              </a:rPr>
              <a:t> </a:t>
            </a:r>
          </a:p>
          <a:p>
            <a:pPr marL="514350" indent="-514350">
              <a:buNone/>
            </a:pPr>
            <a:r>
              <a:rPr lang="es-ES" b="1" i="1" dirty="0" smtClean="0"/>
              <a:t> </a:t>
            </a:r>
          </a:p>
          <a:p>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b="1" i="1" dirty="0">
                <a:latin typeface="Times New Roman" pitchFamily="18" charset="0"/>
                <a:cs typeface="Times New Roman" pitchFamily="18" charset="0"/>
              </a:rPr>
              <a:t>MARKETING MIX </a:t>
            </a:r>
            <a:br>
              <a:rPr lang="es-ES" b="1" i="1" dirty="0">
                <a:latin typeface="Times New Roman" pitchFamily="18" charset="0"/>
                <a:cs typeface="Times New Roman" pitchFamily="18" charset="0"/>
              </a:rPr>
            </a:b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r>
              <a:rPr lang="es-US" b="1" i="1" dirty="0" smtClean="0">
                <a:latin typeface="Times New Roman" pitchFamily="18" charset="0"/>
                <a:cs typeface="Times New Roman" pitchFamily="18" charset="0"/>
              </a:rPr>
              <a:t>PRODUCTO</a:t>
            </a:r>
            <a:endParaRPr lang="es-ES" b="1" i="1" dirty="0">
              <a:latin typeface="Times New Roman" pitchFamily="18" charset="0"/>
              <a:cs typeface="Times New Roman" pitchFamily="18" charset="0"/>
            </a:endParaRPr>
          </a:p>
        </p:txBody>
      </p:sp>
      <p:pic>
        <p:nvPicPr>
          <p:cNvPr id="36866" name="Picture 2" descr="C:\Users\user\AppData\Local\Microsoft\Windows\Temporary Internet Files\Content.IE5\CUA2YX66\MMj02827990000[1].gif"/>
          <p:cNvPicPr>
            <a:picLocks noChangeAspect="1" noChangeArrowheads="1" noCrop="1"/>
          </p:cNvPicPr>
          <p:nvPr/>
        </p:nvPicPr>
        <p:blipFill>
          <a:blip r:embed="rId2" cstate="print"/>
          <a:srcRect/>
          <a:stretch>
            <a:fillRect/>
          </a:stretch>
        </p:blipFill>
        <p:spPr bwMode="auto">
          <a:xfrm>
            <a:off x="1142976" y="2714620"/>
            <a:ext cx="6643734" cy="320518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PRODUCTO</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r>
              <a:rPr lang="es-ES" dirty="0" smtClean="0"/>
              <a:t/>
            </a:r>
            <a:br>
              <a:rPr lang="es-ES" dirty="0" smtClean="0"/>
            </a:br>
            <a:r>
              <a:rPr lang="es-ES" dirty="0" smtClean="0"/>
              <a:t> </a:t>
            </a:r>
            <a:br>
              <a:rPr lang="es-ES" dirty="0" smtClean="0"/>
            </a:br>
            <a:r>
              <a:rPr lang="es-ES" dirty="0" smtClean="0"/>
              <a:t> </a:t>
            </a:r>
            <a:br>
              <a:rPr lang="es-ES" dirty="0" smtClean="0"/>
            </a:br>
            <a:r>
              <a:rPr lang="es-ES" dirty="0" smtClean="0"/>
              <a:t> </a:t>
            </a:r>
            <a:br>
              <a:rPr lang="es-ES" dirty="0" smtClean="0"/>
            </a:br>
            <a:r>
              <a:rPr lang="es-ES" dirty="0" smtClean="0"/>
              <a:t> </a:t>
            </a:r>
            <a:br>
              <a:rPr lang="es-ES" dirty="0" smtClean="0"/>
            </a:br>
            <a:endParaRPr lang="es-ES" b="1" dirty="0"/>
          </a:p>
        </p:txBody>
      </p:sp>
      <p:pic>
        <p:nvPicPr>
          <p:cNvPr id="4" name="Imagen 94"/>
          <p:cNvPicPr>
            <a:picLocks noChangeAspect="1" noChangeArrowheads="1"/>
          </p:cNvPicPr>
          <p:nvPr/>
        </p:nvPicPr>
        <p:blipFill>
          <a:blip r:embed="rId2" cstate="print"/>
          <a:srcRect/>
          <a:stretch>
            <a:fillRect/>
          </a:stretch>
        </p:blipFill>
        <p:spPr bwMode="auto">
          <a:xfrm>
            <a:off x="2357422" y="2428868"/>
            <a:ext cx="4929222" cy="3071834"/>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PRODUCTO</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r>
              <a:rPr lang="es-ES" dirty="0" smtClean="0"/>
              <a:t/>
            </a:r>
            <a:br>
              <a:rPr lang="es-ES" dirty="0" smtClean="0"/>
            </a:br>
            <a:r>
              <a:rPr lang="es-ES" dirty="0" smtClean="0"/>
              <a:t> </a:t>
            </a:r>
            <a:br>
              <a:rPr lang="es-ES" dirty="0" smtClean="0"/>
            </a:br>
            <a:r>
              <a:rPr lang="es-ES" dirty="0" smtClean="0"/>
              <a:t> </a:t>
            </a:r>
            <a:br>
              <a:rPr lang="es-ES" dirty="0" smtClean="0"/>
            </a:br>
            <a:endParaRPr lang="es-ES" dirty="0"/>
          </a:p>
        </p:txBody>
      </p:sp>
      <p:pic>
        <p:nvPicPr>
          <p:cNvPr id="37890" name="Imagen 95"/>
          <p:cNvPicPr>
            <a:picLocks noChangeAspect="1" noChangeArrowheads="1"/>
          </p:cNvPicPr>
          <p:nvPr/>
        </p:nvPicPr>
        <p:blipFill>
          <a:blip r:embed="rId2" cstate="print"/>
          <a:srcRect/>
          <a:stretch>
            <a:fillRect/>
          </a:stretch>
        </p:blipFill>
        <p:spPr bwMode="auto">
          <a:xfrm>
            <a:off x="2214546" y="1857364"/>
            <a:ext cx="4929222" cy="428628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
            </a:r>
            <a:br>
              <a:rPr lang="es-ES" dirty="0" smtClean="0"/>
            </a:br>
            <a:endParaRPr lang="es-ES" dirty="0"/>
          </a:p>
        </p:txBody>
      </p:sp>
      <p:pic>
        <p:nvPicPr>
          <p:cNvPr id="38914" name="Imagen 96"/>
          <p:cNvPicPr>
            <a:picLocks noChangeAspect="1" noChangeArrowheads="1"/>
          </p:cNvPicPr>
          <p:nvPr/>
        </p:nvPicPr>
        <p:blipFill>
          <a:blip r:embed="rId2" cstate="print"/>
          <a:srcRect/>
          <a:stretch>
            <a:fillRect/>
          </a:stretch>
        </p:blipFill>
        <p:spPr bwMode="auto">
          <a:xfrm>
            <a:off x="1643042" y="2071678"/>
            <a:ext cx="5429288" cy="4071966"/>
          </a:xfrm>
          <a:prstGeom prst="rect">
            <a:avLst/>
          </a:prstGeom>
          <a:solidFill>
            <a:srgbClr val="FFFFFF"/>
          </a:solid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PRODUCTO</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r>
              <a:rPr lang="es-ES" dirty="0" smtClean="0"/>
              <a:t/>
            </a:r>
            <a:br>
              <a:rPr lang="es-ES" dirty="0" smtClean="0"/>
            </a:br>
            <a:endParaRPr lang="es-ES" dirty="0"/>
          </a:p>
        </p:txBody>
      </p:sp>
      <p:pic>
        <p:nvPicPr>
          <p:cNvPr id="40962" name="Imagen 99"/>
          <p:cNvPicPr>
            <a:picLocks noChangeAspect="1" noChangeArrowheads="1"/>
          </p:cNvPicPr>
          <p:nvPr/>
        </p:nvPicPr>
        <p:blipFill>
          <a:blip r:embed="rId2" cstate="print"/>
          <a:srcRect/>
          <a:stretch>
            <a:fillRect/>
          </a:stretch>
        </p:blipFill>
        <p:spPr bwMode="auto">
          <a:xfrm>
            <a:off x="1571604" y="2285992"/>
            <a:ext cx="6286544" cy="3659196"/>
          </a:xfrm>
          <a:prstGeom prst="rect">
            <a:avLst/>
          </a:prstGeom>
          <a:solidFill>
            <a:srgbClr val="FFFFFF"/>
          </a:solid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PRODUCTO</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r>
              <a:rPr lang="es-ES" dirty="0" smtClean="0"/>
              <a:t/>
            </a:r>
            <a:br>
              <a:rPr lang="es-ES" dirty="0" smtClean="0"/>
            </a:br>
            <a:endParaRPr lang="es-ES" dirty="0"/>
          </a:p>
        </p:txBody>
      </p:sp>
      <p:pic>
        <p:nvPicPr>
          <p:cNvPr id="41986" name="Imagen 100"/>
          <p:cNvPicPr>
            <a:picLocks noChangeAspect="1" noChangeArrowheads="1"/>
          </p:cNvPicPr>
          <p:nvPr/>
        </p:nvPicPr>
        <p:blipFill>
          <a:blip r:embed="rId2" cstate="print"/>
          <a:srcRect/>
          <a:stretch>
            <a:fillRect/>
          </a:stretch>
        </p:blipFill>
        <p:spPr bwMode="auto">
          <a:xfrm>
            <a:off x="1571604" y="2071678"/>
            <a:ext cx="6429420" cy="392909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PRECIO</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r>
              <a:rPr lang="es-ES" sz="2000" b="1" i="1" dirty="0">
                <a:latin typeface="Times New Roman" pitchFamily="18" charset="0"/>
                <a:cs typeface="Times New Roman" pitchFamily="18" charset="0"/>
              </a:rPr>
              <a:t>El precio de un bien se puede fijar, a base de los siguientes criterios: </a:t>
            </a:r>
            <a:endParaRPr lang="es-ES" sz="2000" b="1" i="1" dirty="0" smtClean="0">
              <a:latin typeface="Times New Roman" pitchFamily="18" charset="0"/>
              <a:cs typeface="Times New Roman" pitchFamily="18" charset="0"/>
            </a:endParaRPr>
          </a:p>
          <a:p>
            <a:endParaRPr lang="es-ES" sz="2000" b="1" i="1" dirty="0">
              <a:latin typeface="Times New Roman" pitchFamily="18" charset="0"/>
              <a:cs typeface="Times New Roman" pitchFamily="18" charset="0"/>
            </a:endParaRPr>
          </a:p>
          <a:p>
            <a:pPr lvl="0"/>
            <a:r>
              <a:rPr lang="es-ES" sz="2000" b="1" i="1" dirty="0">
                <a:latin typeface="Times New Roman" pitchFamily="18" charset="0"/>
                <a:cs typeface="Times New Roman" pitchFamily="18" charset="0"/>
              </a:rPr>
              <a:t>Margen con respecto a los costes de producción. </a:t>
            </a:r>
            <a:endParaRPr lang="es-ES" sz="2000" b="1" i="1" dirty="0" smtClean="0">
              <a:latin typeface="Times New Roman" pitchFamily="18" charset="0"/>
              <a:cs typeface="Times New Roman" pitchFamily="18" charset="0"/>
            </a:endParaRPr>
          </a:p>
          <a:p>
            <a:pPr lvl="0"/>
            <a:endParaRPr lang="es-ES" sz="2000" b="1" i="1" dirty="0">
              <a:latin typeface="Times New Roman" pitchFamily="18" charset="0"/>
              <a:cs typeface="Times New Roman" pitchFamily="18" charset="0"/>
            </a:endParaRPr>
          </a:p>
          <a:p>
            <a:pPr lvl="0"/>
            <a:r>
              <a:rPr lang="es-ES" sz="2000" b="1" i="1" dirty="0">
                <a:latin typeface="Times New Roman" pitchFamily="18" charset="0"/>
                <a:cs typeface="Times New Roman" pitchFamily="18" charset="0"/>
              </a:rPr>
              <a:t>Disponibilidad de pago del consumidor (excedente del consumidor) </a:t>
            </a:r>
            <a:endParaRPr lang="es-ES" sz="2000" b="1" i="1" dirty="0" smtClean="0">
              <a:latin typeface="Times New Roman" pitchFamily="18" charset="0"/>
              <a:cs typeface="Times New Roman" pitchFamily="18" charset="0"/>
            </a:endParaRPr>
          </a:p>
          <a:p>
            <a:pPr lvl="0"/>
            <a:endParaRPr lang="es-ES" sz="2000" b="1" i="1" dirty="0">
              <a:latin typeface="Times New Roman" pitchFamily="18" charset="0"/>
              <a:cs typeface="Times New Roman" pitchFamily="18" charset="0"/>
            </a:endParaRPr>
          </a:p>
          <a:p>
            <a:pPr lvl="0"/>
            <a:r>
              <a:rPr lang="es-ES" sz="2000" b="1" i="1" dirty="0">
                <a:latin typeface="Times New Roman" pitchFamily="18" charset="0"/>
                <a:cs typeface="Times New Roman" pitchFamily="18" charset="0"/>
              </a:rPr>
              <a:t>Precio de la competencia.</a:t>
            </a:r>
          </a:p>
          <a:p>
            <a:endParaRPr lang="es-ES" dirty="0"/>
          </a:p>
        </p:txBody>
      </p:sp>
      <p:pic>
        <p:nvPicPr>
          <p:cNvPr id="43010" name="Picture 2" descr="C:\Users\user\AppData\Local\Microsoft\Windows\Temporary Internet Files\Content.IE5\CUA2YX66\MCj04414590000[1].png"/>
          <p:cNvPicPr>
            <a:picLocks noChangeAspect="1" noChangeArrowheads="1"/>
          </p:cNvPicPr>
          <p:nvPr/>
        </p:nvPicPr>
        <p:blipFill>
          <a:blip r:embed="rId2" cstate="print"/>
          <a:srcRect/>
          <a:stretch>
            <a:fillRect/>
          </a:stretch>
        </p:blipFill>
        <p:spPr bwMode="auto">
          <a:xfrm>
            <a:off x="7000892" y="1643050"/>
            <a:ext cx="2744905" cy="2744905"/>
          </a:xfrm>
          <a:prstGeom prst="rect">
            <a:avLst/>
          </a:prstGeom>
          <a:noFill/>
        </p:spPr>
      </p:pic>
      <p:pic>
        <p:nvPicPr>
          <p:cNvPr id="43011" name="Picture 3" descr="C:\Users\user\AppData\Local\Microsoft\Windows\Temporary Internet Files\Content.IE5\CUA2YX66\MCj04414590000[1].png"/>
          <p:cNvPicPr>
            <a:picLocks noChangeAspect="1" noChangeArrowheads="1"/>
          </p:cNvPicPr>
          <p:nvPr/>
        </p:nvPicPr>
        <p:blipFill>
          <a:blip r:embed="rId2" cstate="print"/>
          <a:srcRect/>
          <a:stretch>
            <a:fillRect/>
          </a:stretch>
        </p:blipFill>
        <p:spPr bwMode="auto">
          <a:xfrm>
            <a:off x="3071802" y="4500570"/>
            <a:ext cx="2744905" cy="274490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MEDIA PONDERADA</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algn="ctr"/>
            <a:r>
              <a:rPr lang="es-ES" b="1" dirty="0" smtClean="0">
                <a:latin typeface="Times New Roman" pitchFamily="18" charset="0"/>
                <a:cs typeface="Times New Roman" pitchFamily="18" charset="0"/>
              </a:rPr>
              <a:t>X=60</a:t>
            </a:r>
            <a:r>
              <a:rPr lang="es-ES" b="1" dirty="0">
                <a:latin typeface="Times New Roman" pitchFamily="18" charset="0"/>
                <a:cs typeface="Times New Roman" pitchFamily="18" charset="0"/>
              </a:rPr>
              <a:t>%(900)+19%(1100.5)+44%(1300.5)+8%(1500.5)+2%(1600</a:t>
            </a:r>
            <a:r>
              <a:rPr lang="es-ES" b="1" dirty="0" smtClean="0">
                <a:latin typeface="Times New Roman" pitchFamily="18" charset="0"/>
                <a:cs typeface="Times New Roman" pitchFamily="18" charset="0"/>
              </a:rPr>
              <a:t>)</a:t>
            </a:r>
          </a:p>
          <a:p>
            <a:pPr algn="ctr"/>
            <a:endParaRPr lang="es-US" b="1" dirty="0">
              <a:latin typeface="Times New Roman" pitchFamily="18" charset="0"/>
              <a:cs typeface="Times New Roman" pitchFamily="18" charset="0"/>
            </a:endParaRPr>
          </a:p>
          <a:p>
            <a:pPr algn="ctr"/>
            <a:endParaRPr lang="es-US" b="1" dirty="0" smtClean="0">
              <a:latin typeface="Times New Roman" pitchFamily="18" charset="0"/>
              <a:cs typeface="Times New Roman" pitchFamily="18" charset="0"/>
            </a:endParaRPr>
          </a:p>
          <a:p>
            <a:pPr algn="ctr"/>
            <a:endParaRPr lang="es-ES" b="1" dirty="0">
              <a:latin typeface="Times New Roman" pitchFamily="18" charset="0"/>
              <a:cs typeface="Times New Roman" pitchFamily="18" charset="0"/>
            </a:endParaRPr>
          </a:p>
          <a:p>
            <a:pPr algn="ctr"/>
            <a:r>
              <a:rPr lang="es-ES" sz="4400" b="1" dirty="0">
                <a:latin typeface="Times New Roman" pitchFamily="18" charset="0"/>
                <a:cs typeface="Times New Roman" pitchFamily="18" charset="0"/>
              </a:rPr>
              <a:t>X= $1473.355</a:t>
            </a:r>
          </a:p>
          <a:p>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dirty="0" smtClean="0">
                <a:latin typeface="Times New Roman" pitchFamily="18" charset="0"/>
                <a:cs typeface="Times New Roman" pitchFamily="18" charset="0"/>
              </a:rPr>
              <a:t>PLAZA</a:t>
            </a:r>
            <a:endParaRPr lang="es-ES" b="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algn="ctr"/>
            <a:r>
              <a:rPr lang="es-ES" b="1" i="1" dirty="0">
                <a:latin typeface="Times New Roman" pitchFamily="18" charset="0"/>
                <a:cs typeface="Times New Roman" pitchFamily="18" charset="0"/>
              </a:rPr>
              <a:t>Proveedor </a:t>
            </a:r>
            <a:r>
              <a:rPr lang="es-ES" b="1" i="1" dirty="0" smtClean="0">
                <a:latin typeface="Times New Roman" pitchFamily="18" charset="0"/>
                <a:cs typeface="Times New Roman" pitchFamily="18" charset="0"/>
              </a:rPr>
              <a:t>internacional</a:t>
            </a:r>
          </a:p>
          <a:p>
            <a:pPr algn="ctr"/>
            <a:endParaRPr lang="es-ES" b="1" i="1" dirty="0">
              <a:latin typeface="Times New Roman" pitchFamily="18" charset="0"/>
              <a:cs typeface="Times New Roman" pitchFamily="18" charset="0"/>
            </a:endParaRPr>
          </a:p>
          <a:p>
            <a:pPr algn="ctr"/>
            <a:r>
              <a:rPr lang="es-ES" b="1" i="1" dirty="0">
                <a:latin typeface="Times New Roman" pitchFamily="18" charset="0"/>
                <a:cs typeface="Times New Roman" pitchFamily="18" charset="0"/>
              </a:rPr>
              <a:t>Distribuidor local de paneles</a:t>
            </a:r>
          </a:p>
          <a:p>
            <a:pPr algn="ctr">
              <a:buNone/>
            </a:pPr>
            <a:r>
              <a:rPr lang="es-ES" b="1" i="1" dirty="0" smtClean="0">
                <a:latin typeface="Times New Roman" pitchFamily="18" charset="0"/>
                <a:cs typeface="Times New Roman" pitchFamily="18" charset="0"/>
              </a:rPr>
              <a:t>Guayaquil</a:t>
            </a:r>
          </a:p>
          <a:p>
            <a:pPr algn="ctr">
              <a:buNone/>
            </a:pPr>
            <a:endParaRPr lang="es-ES" b="1" i="1" dirty="0">
              <a:latin typeface="Times New Roman" pitchFamily="18" charset="0"/>
              <a:cs typeface="Times New Roman" pitchFamily="18" charset="0"/>
            </a:endParaRPr>
          </a:p>
          <a:p>
            <a:pPr algn="ctr"/>
            <a:r>
              <a:rPr lang="es-ES" b="1" i="1" dirty="0">
                <a:latin typeface="Times New Roman" pitchFamily="18" charset="0"/>
                <a:cs typeface="Times New Roman" pitchFamily="18" charset="0"/>
              </a:rPr>
              <a:t>Consumidor nacional</a:t>
            </a:r>
          </a:p>
          <a:p>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PUBLICIDAD</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r>
              <a:rPr lang="es-ES" dirty="0" smtClean="0"/>
              <a:t/>
            </a:r>
            <a:br>
              <a:rPr lang="es-ES" dirty="0" smtClean="0"/>
            </a:br>
            <a:endParaRPr lang="es-ES" dirty="0"/>
          </a:p>
        </p:txBody>
      </p:sp>
      <p:pic>
        <p:nvPicPr>
          <p:cNvPr id="44034" name="Imagen 137"/>
          <p:cNvPicPr>
            <a:picLocks noChangeAspect="1" noChangeArrowheads="1"/>
          </p:cNvPicPr>
          <p:nvPr/>
        </p:nvPicPr>
        <p:blipFill>
          <a:blip r:embed="rId2" cstate="print"/>
          <a:srcRect/>
          <a:stretch>
            <a:fillRect/>
          </a:stretch>
        </p:blipFill>
        <p:spPr bwMode="auto">
          <a:xfrm>
            <a:off x="2000232" y="1285860"/>
            <a:ext cx="4929222" cy="5187950"/>
          </a:xfrm>
          <a:prstGeom prst="rect">
            <a:avLst/>
          </a:prstGeom>
          <a:solidFill>
            <a:srgbClr val="FFFFFF"/>
          </a:solid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sp>
        <p:nvSpPr>
          <p:cNvPr id="2" name="1 Título"/>
          <p:cNvSpPr>
            <a:spLocks noGrp="1"/>
          </p:cNvSpPr>
          <p:nvPr>
            <p:ph type="title"/>
          </p:nvPr>
        </p:nvSpPr>
        <p:spPr/>
        <p:txBody>
          <a:bodyPr>
            <a:normAutofit/>
          </a:bodyPr>
          <a:lstStyle/>
          <a:p>
            <a:r>
              <a:rPr lang="es-US" b="1" i="1" dirty="0" smtClean="0">
                <a:latin typeface="Times New Roman" pitchFamily="18" charset="0"/>
                <a:cs typeface="Times New Roman" pitchFamily="18" charset="0"/>
              </a:rPr>
              <a:t>INTRODUCCIÓN</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marL="514350" indent="-514350" algn="ctr">
              <a:buNone/>
            </a:pPr>
            <a:r>
              <a:rPr lang="es-ES" sz="2000" b="1" i="1" dirty="0">
                <a:latin typeface="Times New Roman" pitchFamily="18" charset="0"/>
                <a:cs typeface="Times New Roman" pitchFamily="18" charset="0"/>
              </a:rPr>
              <a:t>Dentro de una economía globalizada, la competitividad de un país es uno de </a:t>
            </a:r>
            <a:endParaRPr lang="es-ES" sz="2000" b="1" i="1" dirty="0" smtClean="0">
              <a:latin typeface="Times New Roman" pitchFamily="18" charset="0"/>
              <a:cs typeface="Times New Roman" pitchFamily="18" charset="0"/>
            </a:endParaRPr>
          </a:p>
          <a:p>
            <a:pPr marL="514350" indent="-514350" algn="ctr">
              <a:buNone/>
            </a:pPr>
            <a:endParaRPr lang="es-ES" sz="2000" b="1" i="1" dirty="0">
              <a:latin typeface="Times New Roman" pitchFamily="18" charset="0"/>
              <a:cs typeface="Times New Roman" pitchFamily="18" charset="0"/>
            </a:endParaRPr>
          </a:p>
          <a:p>
            <a:pPr marL="514350" indent="-514350" algn="ctr">
              <a:buNone/>
            </a:pPr>
            <a:r>
              <a:rPr lang="es-ES" sz="2000" b="1" i="1" dirty="0" smtClean="0">
                <a:latin typeface="Times New Roman" pitchFamily="18" charset="0"/>
                <a:cs typeface="Times New Roman" pitchFamily="18" charset="0"/>
              </a:rPr>
              <a:t>los </a:t>
            </a:r>
            <a:r>
              <a:rPr lang="es-ES" sz="2000" b="1" i="1" dirty="0">
                <a:latin typeface="Times New Roman" pitchFamily="18" charset="0"/>
                <a:cs typeface="Times New Roman" pitchFamily="18" charset="0"/>
              </a:rPr>
              <a:t>parámetros más importantes que debemos tratar de mejorar. Esta puede </a:t>
            </a:r>
            <a:endParaRPr lang="es-ES" sz="2000" b="1" i="1" dirty="0" smtClean="0">
              <a:latin typeface="Times New Roman" pitchFamily="18" charset="0"/>
              <a:cs typeface="Times New Roman" pitchFamily="18" charset="0"/>
            </a:endParaRPr>
          </a:p>
          <a:p>
            <a:pPr marL="514350" indent="-514350" algn="ctr">
              <a:buNone/>
            </a:pPr>
            <a:endParaRPr lang="es-ES" sz="2000" b="1" i="1" dirty="0">
              <a:latin typeface="Times New Roman" pitchFamily="18" charset="0"/>
              <a:cs typeface="Times New Roman" pitchFamily="18" charset="0"/>
            </a:endParaRPr>
          </a:p>
          <a:p>
            <a:pPr marL="514350" indent="-514350" algn="ctr">
              <a:buNone/>
            </a:pPr>
            <a:r>
              <a:rPr lang="es-ES" sz="2000" b="1" i="1" dirty="0" smtClean="0">
                <a:latin typeface="Times New Roman" pitchFamily="18" charset="0"/>
                <a:cs typeface="Times New Roman" pitchFamily="18" charset="0"/>
              </a:rPr>
              <a:t>realizarse </a:t>
            </a:r>
            <a:r>
              <a:rPr lang="es-ES" sz="2000" b="1" i="1" dirty="0">
                <a:latin typeface="Times New Roman" pitchFamily="18" charset="0"/>
                <a:cs typeface="Times New Roman" pitchFamily="18" charset="0"/>
              </a:rPr>
              <a:t>a través de la reducción de los costos y consumos energéticos, lo </a:t>
            </a:r>
            <a:endParaRPr lang="es-ES" sz="2000" b="1" i="1" dirty="0" smtClean="0">
              <a:latin typeface="Times New Roman" pitchFamily="18" charset="0"/>
              <a:cs typeface="Times New Roman" pitchFamily="18" charset="0"/>
            </a:endParaRPr>
          </a:p>
          <a:p>
            <a:pPr marL="514350" indent="-514350" algn="ctr">
              <a:buNone/>
            </a:pPr>
            <a:endParaRPr lang="es-ES" sz="2000" b="1" i="1" dirty="0">
              <a:latin typeface="Times New Roman" pitchFamily="18" charset="0"/>
              <a:cs typeface="Times New Roman" pitchFamily="18" charset="0"/>
            </a:endParaRPr>
          </a:p>
          <a:p>
            <a:pPr marL="514350" indent="-514350" algn="ctr">
              <a:buNone/>
            </a:pPr>
            <a:r>
              <a:rPr lang="es-ES" sz="2000" b="1" i="1" dirty="0" smtClean="0">
                <a:latin typeface="Times New Roman" pitchFamily="18" charset="0"/>
                <a:cs typeface="Times New Roman" pitchFamily="18" charset="0"/>
              </a:rPr>
              <a:t>cual </a:t>
            </a:r>
            <a:r>
              <a:rPr lang="es-ES" sz="2000" b="1" i="1" dirty="0">
                <a:latin typeface="Times New Roman" pitchFamily="18" charset="0"/>
                <a:cs typeface="Times New Roman" pitchFamily="18" charset="0"/>
              </a:rPr>
              <a:t>permitirá prolongar la duración de nuestras reservas energéticas </a:t>
            </a:r>
            <a:r>
              <a:rPr lang="es-ES" sz="2000" b="1" i="1" dirty="0" smtClean="0">
                <a:latin typeface="Times New Roman" pitchFamily="18" charset="0"/>
                <a:cs typeface="Times New Roman" pitchFamily="18" charset="0"/>
              </a:rPr>
              <a:t>y</a:t>
            </a:r>
          </a:p>
          <a:p>
            <a:pPr marL="514350" indent="-514350" algn="ctr">
              <a:buNone/>
            </a:pPr>
            <a:endParaRPr lang="es-ES" sz="2000" b="1" i="1" dirty="0">
              <a:latin typeface="Times New Roman" pitchFamily="18" charset="0"/>
              <a:cs typeface="Times New Roman" pitchFamily="18" charset="0"/>
            </a:endParaRPr>
          </a:p>
          <a:p>
            <a:pPr marL="514350" indent="-514350" algn="ctr">
              <a:buNone/>
            </a:pPr>
            <a:r>
              <a:rPr lang="es-ES" sz="2000" b="1" i="1" dirty="0" smtClean="0">
                <a:latin typeface="Times New Roman" pitchFamily="18" charset="0"/>
                <a:cs typeface="Times New Roman" pitchFamily="18" charset="0"/>
              </a:rPr>
              <a:t> </a:t>
            </a:r>
            <a:r>
              <a:rPr lang="es-ES" sz="2000" b="1" i="1" dirty="0">
                <a:latin typeface="Times New Roman" pitchFamily="18" charset="0"/>
                <a:cs typeface="Times New Roman" pitchFamily="18" charset="0"/>
              </a:rPr>
              <a:t>preservar el ambiente.</a:t>
            </a:r>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LOGO</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a:buNone/>
            </a:pPr>
            <a:r>
              <a:rPr lang="es-ES" dirty="0" smtClean="0"/>
              <a:t/>
            </a:r>
            <a:br>
              <a:rPr lang="es-ES" dirty="0" smtClean="0"/>
            </a:br>
            <a:endParaRPr lang="es-ES" dirty="0"/>
          </a:p>
        </p:txBody>
      </p:sp>
      <p:pic>
        <p:nvPicPr>
          <p:cNvPr id="45058" name="Imagen 133"/>
          <p:cNvPicPr>
            <a:picLocks noChangeAspect="1" noChangeArrowheads="1"/>
          </p:cNvPicPr>
          <p:nvPr/>
        </p:nvPicPr>
        <p:blipFill>
          <a:blip r:embed="rId2" cstate="print"/>
          <a:srcRect/>
          <a:stretch>
            <a:fillRect/>
          </a:stretch>
        </p:blipFill>
        <p:spPr bwMode="auto">
          <a:xfrm>
            <a:off x="2786050" y="1357298"/>
            <a:ext cx="3929090" cy="4786346"/>
          </a:xfrm>
          <a:prstGeom prst="rect">
            <a:avLst/>
          </a:prstGeom>
          <a:solidFill>
            <a:srgbClr val="FFFFFF"/>
          </a:solid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ESTUDIO TÉCNICO</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fontScale="92500" lnSpcReduction="10000"/>
          </a:bodyPr>
          <a:lstStyle/>
          <a:p>
            <a:pPr lvl="0" algn="ctr"/>
            <a:r>
              <a:rPr lang="es-ES" sz="2200" dirty="0">
                <a:latin typeface="Times New Roman" pitchFamily="18" charset="0"/>
                <a:cs typeface="Times New Roman" pitchFamily="18" charset="0"/>
              </a:rPr>
              <a:t>Equipos de fábrica y el monto  </a:t>
            </a:r>
            <a:r>
              <a:rPr lang="es-ES" sz="2200" dirty="0" smtClean="0">
                <a:latin typeface="Times New Roman" pitchFamily="18" charset="0"/>
                <a:cs typeface="Times New Roman" pitchFamily="18" charset="0"/>
              </a:rPr>
              <a:t>correspondiente</a:t>
            </a:r>
          </a:p>
          <a:p>
            <a:pPr lvl="0" algn="ctr"/>
            <a:endParaRPr lang="es-ES" sz="2200" dirty="0">
              <a:latin typeface="Times New Roman" pitchFamily="18" charset="0"/>
              <a:cs typeface="Times New Roman" pitchFamily="18" charset="0"/>
            </a:endParaRPr>
          </a:p>
          <a:p>
            <a:pPr lvl="0" algn="ctr"/>
            <a:r>
              <a:rPr lang="es-ES" sz="2200" dirty="0">
                <a:latin typeface="Times New Roman" pitchFamily="18" charset="0"/>
                <a:cs typeface="Times New Roman" pitchFamily="18" charset="0"/>
              </a:rPr>
              <a:t>Disposición en planta con su consecuente dimensionamiento de las </a:t>
            </a:r>
            <a:endParaRPr lang="es-ES" sz="2200" dirty="0" smtClean="0">
              <a:latin typeface="Times New Roman" pitchFamily="18" charset="0"/>
              <a:cs typeface="Times New Roman" pitchFamily="18" charset="0"/>
            </a:endParaRPr>
          </a:p>
          <a:p>
            <a:pPr lvl="0" algn="ctr"/>
            <a:r>
              <a:rPr lang="es-ES" sz="2200" dirty="0" smtClean="0">
                <a:latin typeface="Times New Roman" pitchFamily="18" charset="0"/>
                <a:cs typeface="Times New Roman" pitchFamily="18" charset="0"/>
              </a:rPr>
              <a:t>necesidades físicas</a:t>
            </a:r>
          </a:p>
          <a:p>
            <a:pPr lvl="0" algn="ctr"/>
            <a:endParaRPr lang="es-ES" sz="2200" dirty="0">
              <a:latin typeface="Times New Roman" pitchFamily="18" charset="0"/>
              <a:cs typeface="Times New Roman" pitchFamily="18" charset="0"/>
            </a:endParaRPr>
          </a:p>
          <a:p>
            <a:pPr lvl="0" algn="ctr"/>
            <a:r>
              <a:rPr lang="es-ES" sz="2200" dirty="0">
                <a:latin typeface="Times New Roman" pitchFamily="18" charset="0"/>
                <a:cs typeface="Times New Roman" pitchFamily="18" charset="0"/>
              </a:rPr>
              <a:t>Mano de obra por </a:t>
            </a:r>
            <a:r>
              <a:rPr lang="es-ES" sz="2200" dirty="0" smtClean="0">
                <a:latin typeface="Times New Roman" pitchFamily="18" charset="0"/>
                <a:cs typeface="Times New Roman" pitchFamily="18" charset="0"/>
              </a:rPr>
              <a:t>especialización</a:t>
            </a:r>
          </a:p>
          <a:p>
            <a:pPr lvl="0" algn="ctr"/>
            <a:endParaRPr lang="es-ES" sz="2200" dirty="0">
              <a:latin typeface="Times New Roman" pitchFamily="18" charset="0"/>
              <a:cs typeface="Times New Roman" pitchFamily="18" charset="0"/>
            </a:endParaRPr>
          </a:p>
          <a:p>
            <a:pPr lvl="0" algn="ctr"/>
            <a:r>
              <a:rPr lang="es-ES" sz="2200" dirty="0">
                <a:latin typeface="Times New Roman" pitchFamily="18" charset="0"/>
                <a:cs typeface="Times New Roman" pitchFamily="18" charset="0"/>
              </a:rPr>
              <a:t>Costos de mantenimiento y reparaciones</a:t>
            </a:r>
          </a:p>
          <a:p>
            <a:pPr lvl="0" algn="ctr"/>
            <a:r>
              <a:rPr lang="es-ES" sz="2200" dirty="0">
                <a:latin typeface="Times New Roman" pitchFamily="18" charset="0"/>
                <a:cs typeface="Times New Roman" pitchFamily="18" charset="0"/>
              </a:rPr>
              <a:t>Reposición de los </a:t>
            </a:r>
            <a:r>
              <a:rPr lang="es-ES" sz="2200" dirty="0" smtClean="0">
                <a:latin typeface="Times New Roman" pitchFamily="18" charset="0"/>
                <a:cs typeface="Times New Roman" pitchFamily="18" charset="0"/>
              </a:rPr>
              <a:t>equipos</a:t>
            </a:r>
          </a:p>
          <a:p>
            <a:pPr lvl="0" algn="ctr"/>
            <a:endParaRPr lang="es-ES" sz="2200" dirty="0">
              <a:latin typeface="Times New Roman" pitchFamily="18" charset="0"/>
              <a:cs typeface="Times New Roman" pitchFamily="18" charset="0"/>
            </a:endParaRPr>
          </a:p>
          <a:p>
            <a:pPr lvl="0" algn="ctr"/>
            <a:r>
              <a:rPr lang="es-ES" sz="2200" dirty="0">
                <a:latin typeface="Times New Roman" pitchFamily="18" charset="0"/>
                <a:cs typeface="Times New Roman" pitchFamily="18" charset="0"/>
              </a:rPr>
              <a:t>Definición del </a:t>
            </a:r>
            <a:r>
              <a:rPr lang="es-ES" sz="2200" dirty="0" smtClean="0">
                <a:latin typeface="Times New Roman" pitchFamily="18" charset="0"/>
                <a:cs typeface="Times New Roman" pitchFamily="18" charset="0"/>
              </a:rPr>
              <a:t>tamaño</a:t>
            </a:r>
          </a:p>
          <a:p>
            <a:pPr lvl="0" algn="ctr"/>
            <a:endParaRPr lang="es-ES" sz="2200" dirty="0">
              <a:latin typeface="Times New Roman" pitchFamily="18" charset="0"/>
              <a:cs typeface="Times New Roman" pitchFamily="18" charset="0"/>
            </a:endParaRPr>
          </a:p>
          <a:p>
            <a:pPr lvl="0" algn="ctr"/>
            <a:r>
              <a:rPr lang="es-ES" sz="2200" dirty="0">
                <a:latin typeface="Times New Roman" pitchFamily="18" charset="0"/>
                <a:cs typeface="Times New Roman" pitchFamily="18" charset="0"/>
              </a:rPr>
              <a:t>Definición de la localización</a:t>
            </a:r>
          </a:p>
          <a:p>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PROCESO DE PRODUCCIÓN</a:t>
            </a:r>
            <a:endParaRPr lang="es-ES" b="1" i="1" dirty="0">
              <a:latin typeface="Times New Roman" pitchFamily="18" charset="0"/>
              <a:cs typeface="Times New Roman" pitchFamily="18" charset="0"/>
            </a:endParaRPr>
          </a:p>
        </p:txBody>
      </p:sp>
      <p:pic>
        <p:nvPicPr>
          <p:cNvPr id="46082" name="Picture 2" descr="C:\Users\user\Pictures\proceso de producción.jpg"/>
          <p:cNvPicPr>
            <a:picLocks noGrp="1" noChangeAspect="1" noChangeArrowheads="1"/>
          </p:cNvPicPr>
          <p:nvPr>
            <p:ph idx="1"/>
          </p:nvPr>
        </p:nvPicPr>
        <p:blipFill>
          <a:blip r:embed="rId2" cstate="print"/>
          <a:srcRect/>
          <a:stretch>
            <a:fillRect/>
          </a:stretch>
        </p:blipFill>
        <p:spPr bwMode="auto">
          <a:xfrm>
            <a:off x="2127700" y="1600200"/>
            <a:ext cx="5230381" cy="490063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b="1" i="1" dirty="0" smtClean="0">
                <a:latin typeface="Times New Roman" pitchFamily="18" charset="0"/>
                <a:cs typeface="Times New Roman" pitchFamily="18" charset="0"/>
              </a:rPr>
              <a:t>VALORIZACIÓN OBRAS FÍSICAS</a:t>
            </a:r>
            <a:endParaRPr lang="es-ES" b="1" i="1" dirty="0">
              <a:latin typeface="Times New Roman" pitchFamily="18" charset="0"/>
              <a:cs typeface="Times New Roman" pitchFamily="18" charset="0"/>
            </a:endParaRPr>
          </a:p>
        </p:txBody>
      </p:sp>
      <p:pic>
        <p:nvPicPr>
          <p:cNvPr id="1027" name="Picture 3" descr="C:\Users\user\Pictures\valorización maquinarias 2.jpg"/>
          <p:cNvPicPr>
            <a:picLocks noGrp="1" noChangeAspect="1" noChangeArrowheads="1"/>
          </p:cNvPicPr>
          <p:nvPr>
            <p:ph idx="1"/>
          </p:nvPr>
        </p:nvPicPr>
        <p:blipFill>
          <a:blip r:embed="rId2" cstate="print"/>
          <a:srcRect/>
          <a:stretch>
            <a:fillRect/>
          </a:stretch>
        </p:blipFill>
        <p:spPr bwMode="auto">
          <a:xfrm>
            <a:off x="561454" y="1928802"/>
            <a:ext cx="8153950" cy="442915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b="1" i="1" dirty="0" smtClean="0">
                <a:latin typeface="Times New Roman" pitchFamily="18" charset="0"/>
                <a:cs typeface="Times New Roman" pitchFamily="18" charset="0"/>
              </a:rPr>
              <a:t>INVERSION EN EQUIPAMIENTO</a:t>
            </a:r>
            <a:endParaRPr lang="es-ES" b="1" i="1" dirty="0">
              <a:latin typeface="Times New Roman" pitchFamily="18" charset="0"/>
              <a:cs typeface="Times New Roman" pitchFamily="18" charset="0"/>
            </a:endParaRPr>
          </a:p>
        </p:txBody>
      </p:sp>
      <p:pic>
        <p:nvPicPr>
          <p:cNvPr id="2050" name="Picture 2" descr="C:\Users\user\Pictures\INVERSION EN EQUIPOS.jpg"/>
          <p:cNvPicPr>
            <a:picLocks noGrp="1" noChangeAspect="1" noChangeArrowheads="1"/>
          </p:cNvPicPr>
          <p:nvPr>
            <p:ph idx="1"/>
          </p:nvPr>
        </p:nvPicPr>
        <p:blipFill>
          <a:blip r:embed="rId2" cstate="print"/>
          <a:srcRect/>
          <a:stretch>
            <a:fillRect/>
          </a:stretch>
        </p:blipFill>
        <p:spPr bwMode="auto">
          <a:xfrm>
            <a:off x="571472" y="1455705"/>
            <a:ext cx="8215370" cy="540229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BALANCE DE PERSONAL</a:t>
            </a:r>
            <a:endParaRPr lang="es-ES" b="1" i="1" dirty="0">
              <a:latin typeface="Times New Roman" pitchFamily="18" charset="0"/>
              <a:cs typeface="Times New Roman" pitchFamily="18" charset="0"/>
            </a:endParaRPr>
          </a:p>
        </p:txBody>
      </p:sp>
      <p:pic>
        <p:nvPicPr>
          <p:cNvPr id="3074" name="Picture 2" descr="C:\Users\user\Pictures\INVERSIONES EN PERSONAL.jpg"/>
          <p:cNvPicPr>
            <a:picLocks noGrp="1" noChangeAspect="1" noChangeArrowheads="1"/>
          </p:cNvPicPr>
          <p:nvPr>
            <p:ph idx="1"/>
          </p:nvPr>
        </p:nvPicPr>
        <p:blipFill>
          <a:blip r:embed="rId2" cstate="print"/>
          <a:srcRect/>
          <a:stretch>
            <a:fillRect/>
          </a:stretch>
        </p:blipFill>
        <p:spPr bwMode="auto">
          <a:xfrm>
            <a:off x="428596" y="1714488"/>
            <a:ext cx="8382101" cy="485778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ESTUDIO FINANCIERO</a:t>
            </a:r>
            <a:endParaRPr lang="es-ES" b="1" i="1" dirty="0">
              <a:latin typeface="Times New Roman" pitchFamily="18" charset="0"/>
              <a:cs typeface="Times New Roman" pitchFamily="18" charset="0"/>
            </a:endParaRPr>
          </a:p>
        </p:txBody>
      </p:sp>
      <p:sp>
        <p:nvSpPr>
          <p:cNvPr id="5" name="4 Marcador de contenido"/>
          <p:cNvSpPr>
            <a:spLocks noGrp="1"/>
          </p:cNvSpPr>
          <p:nvPr>
            <p:ph idx="1"/>
          </p:nvPr>
        </p:nvSpPr>
        <p:spPr/>
        <p:txBody>
          <a:bodyPr/>
          <a:lstStyle/>
          <a:p>
            <a:r>
              <a:rPr lang="es-US" b="1" i="1" dirty="0" smtClean="0">
                <a:latin typeface="Times New Roman" pitchFamily="18" charset="0"/>
                <a:cs typeface="Times New Roman" pitchFamily="18" charset="0"/>
              </a:rPr>
              <a:t>INVERSIÓN INICIAL  </a:t>
            </a:r>
            <a:r>
              <a:rPr lang="es-ES" b="1" i="1" dirty="0" smtClean="0">
                <a:latin typeface="Times New Roman" pitchFamily="18" charset="0"/>
                <a:cs typeface="Times New Roman" pitchFamily="18" charset="0"/>
              </a:rPr>
              <a:t>$56,940.00</a:t>
            </a:r>
            <a:endParaRPr lang="es-ES" b="1" i="1" dirty="0">
              <a:latin typeface="Times New Roman" pitchFamily="18" charset="0"/>
              <a:cs typeface="Times New Roman" pitchFamily="18" charset="0"/>
            </a:endParaRPr>
          </a:p>
        </p:txBody>
      </p:sp>
      <p:pic>
        <p:nvPicPr>
          <p:cNvPr id="4099" name="Picture 3" descr="C:\Users\user\AppData\Local\Microsoft\Windows\Temporary Internet Files\Content.IE5\CUA2YX66\MCj04125680000[1].wmf"/>
          <p:cNvPicPr>
            <a:picLocks noChangeAspect="1" noChangeArrowheads="1"/>
          </p:cNvPicPr>
          <p:nvPr/>
        </p:nvPicPr>
        <p:blipFill>
          <a:blip r:embed="rId2" cstate="print"/>
          <a:srcRect/>
          <a:stretch>
            <a:fillRect/>
          </a:stretch>
        </p:blipFill>
        <p:spPr bwMode="auto">
          <a:xfrm>
            <a:off x="1000100" y="2357430"/>
            <a:ext cx="3714775" cy="3614426"/>
          </a:xfrm>
          <a:prstGeom prst="rect">
            <a:avLst/>
          </a:prstGeom>
          <a:noFill/>
        </p:spPr>
      </p:pic>
      <p:pic>
        <p:nvPicPr>
          <p:cNvPr id="4100" name="Picture 4" descr="C:\Users\user\AppData\Local\Microsoft\Windows\Temporary Internet Files\Content.IE5\VL4FQP18\MCj04413140000[1].png"/>
          <p:cNvPicPr>
            <a:picLocks noChangeAspect="1" noChangeArrowheads="1"/>
          </p:cNvPicPr>
          <p:nvPr/>
        </p:nvPicPr>
        <p:blipFill>
          <a:blip r:embed="rId3" cstate="print"/>
          <a:srcRect/>
          <a:stretch>
            <a:fillRect/>
          </a:stretch>
        </p:blipFill>
        <p:spPr bwMode="auto">
          <a:xfrm>
            <a:off x="4857752" y="2428868"/>
            <a:ext cx="3600456" cy="27432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S" b="1" i="1" dirty="0" smtClean="0">
                <a:latin typeface="Times New Roman" pitchFamily="18" charset="0"/>
                <a:cs typeface="Times New Roman" pitchFamily="18" charset="0"/>
              </a:rPr>
              <a:t> DEPRECIACIONES</a:t>
            </a:r>
            <a:endParaRPr lang="es-ES" b="1" i="1" dirty="0">
              <a:latin typeface="Times New Roman" pitchFamily="18" charset="0"/>
              <a:cs typeface="Times New Roman" pitchFamily="18" charset="0"/>
            </a:endParaRPr>
          </a:p>
        </p:txBody>
      </p:sp>
      <p:pic>
        <p:nvPicPr>
          <p:cNvPr id="5122" name="Picture 2" descr="C:\Users\user\Pictures\anexo 1.jpg"/>
          <p:cNvPicPr>
            <a:picLocks noGrp="1" noChangeAspect="1" noChangeArrowheads="1"/>
          </p:cNvPicPr>
          <p:nvPr>
            <p:ph idx="1"/>
          </p:nvPr>
        </p:nvPicPr>
        <p:blipFill>
          <a:blip r:embed="rId2" cstate="print"/>
          <a:srcRect/>
          <a:stretch>
            <a:fillRect/>
          </a:stretch>
        </p:blipFill>
        <p:spPr bwMode="auto">
          <a:xfrm>
            <a:off x="714348" y="1619446"/>
            <a:ext cx="7858180" cy="48099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FLUJO DE EFECTIVO</a:t>
            </a:r>
            <a:endParaRPr lang="es-ES" b="1" i="1" dirty="0">
              <a:latin typeface="Times New Roman" pitchFamily="18" charset="0"/>
              <a:cs typeface="Times New Roman" pitchFamily="18" charset="0"/>
            </a:endParaRPr>
          </a:p>
        </p:txBody>
      </p:sp>
      <p:pic>
        <p:nvPicPr>
          <p:cNvPr id="6146" name="Picture 2" descr="C:\Users\user\Pictures\anexo 2.jpg"/>
          <p:cNvPicPr>
            <a:picLocks noGrp="1" noChangeAspect="1" noChangeArrowheads="1"/>
          </p:cNvPicPr>
          <p:nvPr>
            <p:ph idx="1"/>
          </p:nvPr>
        </p:nvPicPr>
        <p:blipFill>
          <a:blip r:embed="rId2" cstate="print"/>
          <a:srcRect/>
          <a:stretch>
            <a:fillRect/>
          </a:stretch>
        </p:blipFill>
        <p:spPr bwMode="auto">
          <a:xfrm>
            <a:off x="285721" y="1071546"/>
            <a:ext cx="8501122" cy="567144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PROYECCIÓN DE INGRESOS</a:t>
            </a:r>
            <a:endParaRPr lang="es-ES" b="1" i="1" dirty="0">
              <a:latin typeface="Times New Roman" pitchFamily="18" charset="0"/>
              <a:cs typeface="Times New Roman" pitchFamily="18" charset="0"/>
            </a:endParaRPr>
          </a:p>
        </p:txBody>
      </p:sp>
      <p:pic>
        <p:nvPicPr>
          <p:cNvPr id="7170" name="Picture 2" descr="C:\Users\user\Pictures\anexo 3.jpg"/>
          <p:cNvPicPr>
            <a:picLocks noGrp="1" noChangeAspect="1" noChangeArrowheads="1"/>
          </p:cNvPicPr>
          <p:nvPr>
            <p:ph idx="1"/>
          </p:nvPr>
        </p:nvPicPr>
        <p:blipFill>
          <a:blip r:embed="rId2" cstate="print"/>
          <a:srcRect/>
          <a:stretch>
            <a:fillRect/>
          </a:stretch>
        </p:blipFill>
        <p:spPr bwMode="auto">
          <a:xfrm>
            <a:off x="457200" y="1571612"/>
            <a:ext cx="8229600" cy="492922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sp>
        <p:nvSpPr>
          <p:cNvPr id="2" name="1 Título"/>
          <p:cNvSpPr>
            <a:spLocks noGrp="1"/>
          </p:cNvSpPr>
          <p:nvPr>
            <p:ph type="title"/>
          </p:nvPr>
        </p:nvSpPr>
        <p:spPr/>
        <p:txBody>
          <a:bodyPr>
            <a:normAutofit/>
          </a:bodyPr>
          <a:lstStyle/>
          <a:p>
            <a:r>
              <a:rPr lang="es-US" b="1" i="1" dirty="0" smtClean="0">
                <a:latin typeface="Times New Roman" pitchFamily="18" charset="0"/>
                <a:cs typeface="Times New Roman" pitchFamily="18" charset="0"/>
              </a:rPr>
              <a:t>INTRODUCCIÓN</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marL="514350" indent="-514350" algn="ctr">
              <a:buNone/>
            </a:pPr>
            <a:r>
              <a:rPr lang="es-ES" sz="2000" b="1" i="1" dirty="0">
                <a:latin typeface="Times New Roman" pitchFamily="18" charset="0"/>
                <a:cs typeface="Times New Roman" pitchFamily="18" charset="0"/>
              </a:rPr>
              <a:t>Se ha considerado necesario que la ciudadanía en general cuente con </a:t>
            </a:r>
            <a:r>
              <a:rPr lang="es-ES" sz="2000" b="1" i="1" dirty="0" smtClean="0">
                <a:latin typeface="Times New Roman" pitchFamily="18" charset="0"/>
                <a:cs typeface="Times New Roman" pitchFamily="18" charset="0"/>
              </a:rPr>
              <a:t>una</a:t>
            </a:r>
          </a:p>
          <a:p>
            <a:pPr marL="514350" indent="-514350" algn="ctr">
              <a:buNone/>
            </a:pPr>
            <a:endParaRPr lang="es-ES" sz="2000" b="1" i="1" dirty="0">
              <a:latin typeface="Times New Roman" pitchFamily="18" charset="0"/>
              <a:cs typeface="Times New Roman" pitchFamily="18" charset="0"/>
            </a:endParaRPr>
          </a:p>
          <a:p>
            <a:pPr marL="514350" indent="-514350" algn="ctr">
              <a:buNone/>
            </a:pPr>
            <a:r>
              <a:rPr lang="es-ES" sz="2000" b="1" i="1" dirty="0" smtClean="0">
                <a:latin typeface="Times New Roman" pitchFamily="18" charset="0"/>
                <a:cs typeface="Times New Roman" pitchFamily="18" charset="0"/>
              </a:rPr>
              <a:t> </a:t>
            </a:r>
            <a:r>
              <a:rPr lang="es-ES" sz="2000" b="1" i="1" dirty="0">
                <a:latin typeface="Times New Roman" pitchFamily="18" charset="0"/>
                <a:cs typeface="Times New Roman" pitchFamily="18" charset="0"/>
              </a:rPr>
              <a:t>alternativa en momentos de escasez. El proyecto que se presenta cumple </a:t>
            </a:r>
            <a:r>
              <a:rPr lang="es-ES" sz="2000" b="1" i="1" dirty="0" smtClean="0">
                <a:latin typeface="Times New Roman" pitchFamily="18" charset="0"/>
                <a:cs typeface="Times New Roman" pitchFamily="18" charset="0"/>
              </a:rPr>
              <a:t>con</a:t>
            </a:r>
          </a:p>
          <a:p>
            <a:pPr marL="514350" indent="-514350" algn="ctr">
              <a:buNone/>
            </a:pPr>
            <a:endParaRPr lang="es-ES" sz="2000" b="1" i="1" dirty="0">
              <a:latin typeface="Times New Roman" pitchFamily="18" charset="0"/>
              <a:cs typeface="Times New Roman" pitchFamily="18" charset="0"/>
            </a:endParaRPr>
          </a:p>
          <a:p>
            <a:pPr marL="514350" indent="-514350" algn="ctr">
              <a:buNone/>
            </a:pPr>
            <a:r>
              <a:rPr lang="es-ES" sz="2000" b="1" i="1" dirty="0" smtClean="0">
                <a:latin typeface="Times New Roman" pitchFamily="18" charset="0"/>
                <a:cs typeface="Times New Roman" pitchFamily="18" charset="0"/>
              </a:rPr>
              <a:t> </a:t>
            </a:r>
            <a:r>
              <a:rPr lang="es-ES" sz="2000" b="1" i="1" dirty="0">
                <a:latin typeface="Times New Roman" pitchFamily="18" charset="0"/>
                <a:cs typeface="Times New Roman" pitchFamily="18" charset="0"/>
              </a:rPr>
              <a:t>este fin: informa, provee y satisface la demanda; unifica conceptos entre </a:t>
            </a:r>
            <a:endParaRPr lang="es-ES" sz="2000" b="1" i="1" dirty="0" smtClean="0">
              <a:latin typeface="Times New Roman" pitchFamily="18" charset="0"/>
              <a:cs typeface="Times New Roman" pitchFamily="18" charset="0"/>
            </a:endParaRPr>
          </a:p>
          <a:p>
            <a:pPr marL="514350" indent="-514350" algn="ctr">
              <a:buNone/>
            </a:pPr>
            <a:endParaRPr lang="es-ES" sz="2000" b="1" i="1" dirty="0">
              <a:latin typeface="Times New Roman" pitchFamily="18" charset="0"/>
              <a:cs typeface="Times New Roman" pitchFamily="18" charset="0"/>
            </a:endParaRPr>
          </a:p>
          <a:p>
            <a:pPr marL="514350" indent="-514350" algn="ctr">
              <a:buNone/>
            </a:pPr>
            <a:r>
              <a:rPr lang="es-ES" sz="2000" b="1" i="1" dirty="0" smtClean="0">
                <a:latin typeface="Times New Roman" pitchFamily="18" charset="0"/>
                <a:cs typeface="Times New Roman" pitchFamily="18" charset="0"/>
              </a:rPr>
              <a:t>demanda </a:t>
            </a:r>
            <a:r>
              <a:rPr lang="es-ES" sz="2000" b="1" i="1" dirty="0">
                <a:latin typeface="Times New Roman" pitchFamily="18" charset="0"/>
                <a:cs typeface="Times New Roman" pitchFamily="18" charset="0"/>
              </a:rPr>
              <a:t>y oferta y sugiere técnicas de uso eficientes de energía.</a:t>
            </a:r>
          </a:p>
          <a:p>
            <a:pPr marL="514350" indent="-514350" algn="ctr">
              <a:buNone/>
            </a:pPr>
            <a:r>
              <a:rPr lang="es-ES" sz="2000" b="1" i="1" dirty="0">
                <a:latin typeface="Times New Roman" pitchFamily="18" charset="0"/>
                <a:cs typeface="Times New Roman" pitchFamily="18" charset="0"/>
              </a:rPr>
              <a:t> </a:t>
            </a:r>
          </a:p>
          <a:p>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VALOR DE DESECHO</a:t>
            </a:r>
            <a:endParaRPr lang="es-ES" b="1" i="1" dirty="0">
              <a:latin typeface="Times New Roman" pitchFamily="18" charset="0"/>
              <a:cs typeface="Times New Roman" pitchFamily="18" charset="0"/>
            </a:endParaRPr>
          </a:p>
        </p:txBody>
      </p:sp>
      <p:pic>
        <p:nvPicPr>
          <p:cNvPr id="8194" name="Picture 2" descr="C:\Users\user\Pictures\anexo 4.jpg"/>
          <p:cNvPicPr>
            <a:picLocks noGrp="1" noChangeAspect="1" noChangeArrowheads="1"/>
          </p:cNvPicPr>
          <p:nvPr>
            <p:ph idx="1"/>
          </p:nvPr>
        </p:nvPicPr>
        <p:blipFill>
          <a:blip r:embed="rId2" cstate="print"/>
          <a:srcRect/>
          <a:stretch>
            <a:fillRect/>
          </a:stretch>
        </p:blipFill>
        <p:spPr bwMode="auto">
          <a:xfrm>
            <a:off x="785786" y="1486604"/>
            <a:ext cx="7786742" cy="4871354"/>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OPCIONES DE CRÉDITO</a:t>
            </a:r>
            <a:endParaRPr lang="es-ES" b="1" i="1" dirty="0">
              <a:latin typeface="Times New Roman" pitchFamily="18" charset="0"/>
              <a:cs typeface="Times New Roman" pitchFamily="18" charset="0"/>
            </a:endParaRPr>
          </a:p>
        </p:txBody>
      </p:sp>
      <p:pic>
        <p:nvPicPr>
          <p:cNvPr id="9218" name="Picture 2" descr="C:\Users\user\Pictures\anexo 5.jpg"/>
          <p:cNvPicPr>
            <a:picLocks noGrp="1" noChangeAspect="1" noChangeArrowheads="1"/>
          </p:cNvPicPr>
          <p:nvPr>
            <p:ph idx="1"/>
          </p:nvPr>
        </p:nvPicPr>
        <p:blipFill>
          <a:blip r:embed="rId2" cstate="print"/>
          <a:srcRect/>
          <a:stretch>
            <a:fillRect/>
          </a:stretch>
        </p:blipFill>
        <p:spPr bwMode="auto">
          <a:xfrm>
            <a:off x="642910" y="1643050"/>
            <a:ext cx="7786741" cy="471490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NECESIDADES DE CAPITAL</a:t>
            </a:r>
            <a:endParaRPr lang="es-ES" b="1" i="1" dirty="0">
              <a:latin typeface="Times New Roman" pitchFamily="18" charset="0"/>
              <a:cs typeface="Times New Roman" pitchFamily="18" charset="0"/>
            </a:endParaRPr>
          </a:p>
        </p:txBody>
      </p:sp>
      <p:pic>
        <p:nvPicPr>
          <p:cNvPr id="10242" name="Picture 2" descr="C:\Users\user\Pictures\anexo 6.jpg"/>
          <p:cNvPicPr>
            <a:picLocks noGrp="1" noChangeAspect="1" noChangeArrowheads="1"/>
          </p:cNvPicPr>
          <p:nvPr>
            <p:ph idx="1"/>
          </p:nvPr>
        </p:nvPicPr>
        <p:blipFill>
          <a:blip r:embed="rId2" cstate="print"/>
          <a:srcRect/>
          <a:stretch>
            <a:fillRect/>
          </a:stretch>
        </p:blipFill>
        <p:spPr bwMode="auto">
          <a:xfrm>
            <a:off x="571473" y="1571612"/>
            <a:ext cx="8072494" cy="5000659"/>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b="1" i="1" dirty="0" smtClean="0">
                <a:latin typeface="Times New Roman" pitchFamily="18" charset="0"/>
                <a:cs typeface="Times New Roman" pitchFamily="18" charset="0"/>
              </a:rPr>
              <a:t>COSTOS VARIABLES Y OPERACINALES</a:t>
            </a:r>
            <a:endParaRPr lang="es-ES" b="1" i="1" dirty="0">
              <a:latin typeface="Times New Roman" pitchFamily="18" charset="0"/>
              <a:cs typeface="Times New Roman" pitchFamily="18" charset="0"/>
            </a:endParaRPr>
          </a:p>
        </p:txBody>
      </p:sp>
      <p:pic>
        <p:nvPicPr>
          <p:cNvPr id="11266" name="Picture 2" descr="C:\Users\user\Pictures\anexo 5.7.jpg"/>
          <p:cNvPicPr>
            <a:picLocks noGrp="1" noChangeAspect="1" noChangeArrowheads="1"/>
          </p:cNvPicPr>
          <p:nvPr>
            <p:ph idx="1"/>
          </p:nvPr>
        </p:nvPicPr>
        <p:blipFill>
          <a:blip r:embed="rId2" cstate="print"/>
          <a:srcRect/>
          <a:stretch>
            <a:fillRect/>
          </a:stretch>
        </p:blipFill>
        <p:spPr bwMode="auto">
          <a:xfrm>
            <a:off x="457200" y="1612779"/>
            <a:ext cx="8229600" cy="488805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US" b="1" i="1" dirty="0" smtClean="0">
                <a:latin typeface="Times New Roman" pitchFamily="18" charset="0"/>
                <a:cs typeface="Times New Roman" pitchFamily="18" charset="0"/>
              </a:rPr>
              <a:t>INGRESOS, PERDIDAS Y GANANCIAS</a:t>
            </a:r>
            <a:endParaRPr lang="es-ES" b="1" i="1" dirty="0">
              <a:latin typeface="Times New Roman" pitchFamily="18" charset="0"/>
              <a:cs typeface="Times New Roman" pitchFamily="18" charset="0"/>
            </a:endParaRPr>
          </a:p>
        </p:txBody>
      </p:sp>
      <p:pic>
        <p:nvPicPr>
          <p:cNvPr id="12290" name="Picture 2" descr="C:\Users\user\Pictures\anexo 5.8.jpg"/>
          <p:cNvPicPr>
            <a:picLocks noGrp="1" noChangeAspect="1" noChangeArrowheads="1"/>
          </p:cNvPicPr>
          <p:nvPr>
            <p:ph idx="1"/>
          </p:nvPr>
        </p:nvPicPr>
        <p:blipFill>
          <a:blip r:embed="rId2" cstate="print"/>
          <a:srcRect/>
          <a:stretch>
            <a:fillRect/>
          </a:stretch>
        </p:blipFill>
        <p:spPr bwMode="auto">
          <a:xfrm>
            <a:off x="1096008" y="1600200"/>
            <a:ext cx="7476520" cy="490063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CONCLUSIONES</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fontScale="92500" lnSpcReduction="20000"/>
          </a:bodyPr>
          <a:lstStyle/>
          <a:p>
            <a:r>
              <a:rPr lang="es-ES" i="1" dirty="0" smtClean="0">
                <a:latin typeface="Times New Roman" pitchFamily="18" charset="0"/>
                <a:cs typeface="Times New Roman" pitchFamily="18" charset="0"/>
              </a:rPr>
              <a:t>Muchas veces los proyectos prometen "estados de ánimo" u opiniones, que solo en términos de percepción subjetiva se pueden constatar sobre el universo consumidor y que en última instancia pueden ser los factores decisivos en la aprobación o rechazo de una idea proyecto. Son estos los casos en que los intangibles resultan imprescindibles tenerlos en cuenta pero bajo el prisma de su real y efectiva estimación y no sobre la base de un juicio empírico voluntarista del evaluador o tomador de decisión</a:t>
            </a:r>
            <a:endParaRPr lang="es-ES" i="1" dirty="0">
              <a:latin typeface="Times New Roman" pitchFamily="18" charset="0"/>
              <a:cs typeface="Times New Roman" pitchFamily="18" charset="0"/>
            </a:endParaRPr>
          </a:p>
        </p:txBody>
      </p:sp>
      <p:pic>
        <p:nvPicPr>
          <p:cNvPr id="16386" name="Picture 2" descr="C:\Users\user\AppData\Local\Microsoft\Windows\Temporary Internet Files\Content.IE5\CUA2YX66\MCj04378270000[1].wmf"/>
          <p:cNvPicPr>
            <a:picLocks noChangeAspect="1" noChangeArrowheads="1"/>
          </p:cNvPicPr>
          <p:nvPr/>
        </p:nvPicPr>
        <p:blipFill>
          <a:blip r:embed="rId2" cstate="print"/>
          <a:srcRect/>
          <a:stretch>
            <a:fillRect/>
          </a:stretch>
        </p:blipFill>
        <p:spPr bwMode="auto">
          <a:xfrm>
            <a:off x="7000892" y="4962525"/>
            <a:ext cx="1720850" cy="189547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CONCLUSIONES</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fontScale="92500" lnSpcReduction="20000"/>
          </a:bodyPr>
          <a:lstStyle/>
          <a:p>
            <a:pPr lvl="0"/>
            <a:r>
              <a:rPr lang="es-ES" i="1" dirty="0" smtClean="0">
                <a:latin typeface="Times New Roman" pitchFamily="18" charset="0"/>
                <a:cs typeface="Times New Roman" pitchFamily="18" charset="0"/>
              </a:rPr>
              <a:t>Considerar los efectos intangibles impone la necesidad de sistematizar en un método, mediante la medición indirecta por encuestas como la que este trabajo ilustra para tratar de encontrar un referente de valoración necesario y justo. La incorporación de efectos intangibles en proyectos de inversión, al medir su viabilidad económica social, pueden representar importantes matices y consideraciones de política que repercutan en cambios finales en inversiones aprobadas y/o rechazadas.</a:t>
            </a:r>
          </a:p>
          <a:p>
            <a:endParaRPr lang="es-ES" dirty="0"/>
          </a:p>
        </p:txBody>
      </p:sp>
      <p:pic>
        <p:nvPicPr>
          <p:cNvPr id="15362" name="Picture 2" descr="C:\Users\user\AppData\Local\Microsoft\Windows\Temporary Internet Files\Content.IE5\CUA2YX66\MCj04378270000[1].wmf"/>
          <p:cNvPicPr>
            <a:picLocks noChangeAspect="1" noChangeArrowheads="1"/>
          </p:cNvPicPr>
          <p:nvPr/>
        </p:nvPicPr>
        <p:blipFill>
          <a:blip r:embed="rId2" cstate="print"/>
          <a:srcRect/>
          <a:stretch>
            <a:fillRect/>
          </a:stretch>
        </p:blipFill>
        <p:spPr bwMode="auto">
          <a:xfrm>
            <a:off x="6929454" y="4962525"/>
            <a:ext cx="1720850" cy="189547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CONCLUSIONES</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lvl="0"/>
            <a:r>
              <a:rPr lang="es-ES" i="1" dirty="0" smtClean="0">
                <a:latin typeface="Times New Roman" pitchFamily="18" charset="0"/>
                <a:cs typeface="Times New Roman" pitchFamily="18" charset="0"/>
              </a:rPr>
              <a:t>El método </a:t>
            </a:r>
            <a:r>
              <a:rPr lang="es-US" i="1" dirty="0" smtClean="0">
                <a:latin typeface="Times New Roman" pitchFamily="18" charset="0"/>
                <a:cs typeface="Times New Roman" pitchFamily="18" charset="0"/>
              </a:rPr>
              <a:t>desarrollado</a:t>
            </a:r>
            <a:r>
              <a:rPr lang="es-ES" i="1" dirty="0" smtClean="0">
                <a:latin typeface="Times New Roman" pitchFamily="18" charset="0"/>
                <a:cs typeface="Times New Roman" pitchFamily="18" charset="0"/>
              </a:rPr>
              <a:t> en este trabajo, permite constatar que es posible y conveniente considerar una alternativa de inversión, valorar los aspectos subjetivos o de naturaleza intangible así como los objetivos o calculables en términos monetarios como son los diferentes conceptos de costos asociados a las inversiones.</a:t>
            </a:r>
          </a:p>
          <a:p>
            <a:endParaRPr lang="es-ES" dirty="0"/>
          </a:p>
        </p:txBody>
      </p:sp>
      <p:pic>
        <p:nvPicPr>
          <p:cNvPr id="14338" name="Picture 2" descr="C:\Users\user\AppData\Local\Microsoft\Windows\Temporary Internet Files\Content.IE5\CUA2YX66\MCj04378270000[1].wmf"/>
          <p:cNvPicPr>
            <a:picLocks noChangeAspect="1" noChangeArrowheads="1"/>
          </p:cNvPicPr>
          <p:nvPr/>
        </p:nvPicPr>
        <p:blipFill>
          <a:blip r:embed="rId2" cstate="print"/>
          <a:srcRect/>
          <a:stretch>
            <a:fillRect/>
          </a:stretch>
        </p:blipFill>
        <p:spPr bwMode="auto">
          <a:xfrm>
            <a:off x="6929454" y="4962525"/>
            <a:ext cx="1720850" cy="189547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RECOMENDACIONES</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fontScale="77500" lnSpcReduction="20000"/>
          </a:bodyPr>
          <a:lstStyle/>
          <a:p>
            <a:pPr lvl="0"/>
            <a:r>
              <a:rPr lang="es-ES" i="1" dirty="0" smtClean="0">
                <a:latin typeface="Times New Roman" pitchFamily="18" charset="0"/>
                <a:cs typeface="Times New Roman" pitchFamily="18" charset="0"/>
              </a:rPr>
              <a:t>Tener una adecuada promoción y publicidad para dar a conocer el producto.</a:t>
            </a:r>
          </a:p>
          <a:p>
            <a:pPr lvl="0"/>
            <a:r>
              <a:rPr lang="es-ES" i="1" dirty="0" smtClean="0">
                <a:latin typeface="Times New Roman" pitchFamily="18" charset="0"/>
                <a:cs typeface="Times New Roman" pitchFamily="18" charset="0"/>
              </a:rPr>
              <a:t>Optimizar los recursos económicos y establecer una acertada planificación técnica para evitar desperdicios de recursos.</a:t>
            </a:r>
          </a:p>
          <a:p>
            <a:pPr lvl="0"/>
            <a:r>
              <a:rPr lang="es-ES" i="1" dirty="0" smtClean="0">
                <a:latin typeface="Times New Roman" pitchFamily="18" charset="0"/>
                <a:cs typeface="Times New Roman" pitchFamily="18" charset="0"/>
              </a:rPr>
              <a:t>Capacitación continua al personal técnico especialmente</a:t>
            </a:r>
          </a:p>
          <a:p>
            <a:pPr lvl="0"/>
            <a:r>
              <a:rPr lang="es-ES" i="1" dirty="0" smtClean="0">
                <a:latin typeface="Times New Roman" pitchFamily="18" charset="0"/>
                <a:cs typeface="Times New Roman" pitchFamily="18" charset="0"/>
              </a:rPr>
              <a:t>Promover la confianza hacia el cliente a través de un buen servicio de atención al cliente.</a:t>
            </a:r>
          </a:p>
          <a:p>
            <a:pPr lvl="0"/>
            <a:r>
              <a:rPr lang="es-ES" i="1" dirty="0" smtClean="0">
                <a:latin typeface="Times New Roman" pitchFamily="18" charset="0"/>
                <a:cs typeface="Times New Roman" pitchFamily="18" charset="0"/>
              </a:rPr>
              <a:t>Mantener una buena relación con los futuros proveedores.</a:t>
            </a:r>
          </a:p>
          <a:p>
            <a:pPr lvl="0"/>
            <a:r>
              <a:rPr lang="es-ES" i="1" dirty="0" smtClean="0">
                <a:latin typeface="Times New Roman" pitchFamily="18" charset="0"/>
                <a:cs typeface="Times New Roman" pitchFamily="18" charset="0"/>
              </a:rPr>
              <a:t>Proyectar el producto a nivel industrial, ofrecer esta alternativa a otros sectores.</a:t>
            </a:r>
          </a:p>
          <a:p>
            <a:endParaRPr lang="es-ES" dirty="0"/>
          </a:p>
        </p:txBody>
      </p:sp>
      <p:pic>
        <p:nvPicPr>
          <p:cNvPr id="13317" name="Picture 5" descr="C:\Users\user\AppData\Local\Microsoft\Windows\Temporary Internet Files\Content.IE5\CUA2YX66\MCj04378270000[1].wmf"/>
          <p:cNvPicPr>
            <a:picLocks noChangeAspect="1" noChangeArrowheads="1"/>
          </p:cNvPicPr>
          <p:nvPr/>
        </p:nvPicPr>
        <p:blipFill>
          <a:blip r:embed="rId2" cstate="print"/>
          <a:srcRect/>
          <a:stretch>
            <a:fillRect/>
          </a:stretch>
        </p:blipFill>
        <p:spPr bwMode="auto">
          <a:xfrm>
            <a:off x="7000892" y="4962525"/>
            <a:ext cx="1720850" cy="18954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sp>
        <p:nvSpPr>
          <p:cNvPr id="2" name="1 Título"/>
          <p:cNvSpPr>
            <a:spLocks noGrp="1"/>
          </p:cNvSpPr>
          <p:nvPr>
            <p:ph type="title"/>
          </p:nvPr>
        </p:nvSpPr>
        <p:spPr/>
        <p:txBody>
          <a:bodyPr>
            <a:normAutofit/>
          </a:bodyPr>
          <a:lstStyle/>
          <a:p>
            <a:r>
              <a:rPr lang="es-US" b="1" i="1" dirty="0" smtClean="0">
                <a:latin typeface="Times New Roman" pitchFamily="18" charset="0"/>
                <a:cs typeface="Times New Roman" pitchFamily="18" charset="0"/>
              </a:rPr>
              <a:t>INTRODUCCIÓN</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algn="ctr">
              <a:buNone/>
            </a:pPr>
            <a:r>
              <a:rPr lang="es-ES" sz="2000" b="1" i="1" dirty="0">
                <a:latin typeface="Times New Roman" pitchFamily="18" charset="0"/>
                <a:cs typeface="Times New Roman" pitchFamily="18" charset="0"/>
              </a:rPr>
              <a:t>Por lo tanto es imperativo determinar aspectos esenciales como el nivel de </a:t>
            </a:r>
            <a:endParaRPr lang="es-ES" sz="2000" b="1" i="1" dirty="0" smtClean="0">
              <a:latin typeface="Times New Roman" pitchFamily="18" charset="0"/>
              <a:cs typeface="Times New Roman" pitchFamily="18" charset="0"/>
            </a:endParaRPr>
          </a:p>
          <a:p>
            <a:pPr algn="ctr">
              <a:buNone/>
            </a:pPr>
            <a:endParaRPr lang="es-ES" sz="2000" b="1" i="1" dirty="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conocimiento</a:t>
            </a:r>
            <a:r>
              <a:rPr lang="es-ES" sz="2000" b="1" i="1" dirty="0">
                <a:latin typeface="Times New Roman" pitchFamily="18" charset="0"/>
                <a:cs typeface="Times New Roman" pitchFamily="18" charset="0"/>
              </a:rPr>
              <a:t>,  la aceptación del producto y los factores específicos del </a:t>
            </a:r>
            <a:endParaRPr lang="es-ES" sz="2000" b="1" i="1" dirty="0" smtClean="0">
              <a:latin typeface="Times New Roman" pitchFamily="18" charset="0"/>
              <a:cs typeface="Times New Roman" pitchFamily="18" charset="0"/>
            </a:endParaRPr>
          </a:p>
          <a:p>
            <a:pPr algn="ctr">
              <a:buNone/>
            </a:pPr>
            <a:endParaRPr lang="es-ES" sz="2000" b="1" i="1" dirty="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entorno</a:t>
            </a:r>
            <a:r>
              <a:rPr lang="es-ES" sz="2000" b="1" i="1" dirty="0">
                <a:latin typeface="Times New Roman" pitchFamily="18" charset="0"/>
                <a:cs typeface="Times New Roman" pitchFamily="18" charset="0"/>
              </a:rPr>
              <a:t>, que estructuren una adecuada estrategia de distribución y </a:t>
            </a:r>
            <a:endParaRPr lang="es-ES" sz="2000" b="1" i="1" dirty="0" smtClean="0">
              <a:latin typeface="Times New Roman" pitchFamily="18" charset="0"/>
              <a:cs typeface="Times New Roman" pitchFamily="18" charset="0"/>
            </a:endParaRPr>
          </a:p>
          <a:p>
            <a:pPr algn="ctr">
              <a:buNone/>
            </a:pPr>
            <a:endParaRPr lang="es-ES" sz="2000" b="1" i="1" dirty="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comercialización</a:t>
            </a:r>
            <a:r>
              <a:rPr lang="es-ES" sz="2000" b="1" i="1" dirty="0">
                <a:latin typeface="Times New Roman" pitchFamily="18" charset="0"/>
                <a:cs typeface="Times New Roman" pitchFamily="18" charset="0"/>
              </a:rPr>
              <a:t>, ajustada obviamente a los costos de operación, con el </a:t>
            </a:r>
            <a:endParaRPr lang="es-ES" sz="2000" b="1" i="1" dirty="0" smtClean="0">
              <a:latin typeface="Times New Roman" pitchFamily="18" charset="0"/>
              <a:cs typeface="Times New Roman" pitchFamily="18" charset="0"/>
            </a:endParaRPr>
          </a:p>
          <a:p>
            <a:pPr algn="ctr">
              <a:buNone/>
            </a:pPr>
            <a:endParaRPr lang="es-ES" sz="2000" b="1" i="1" dirty="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propósito </a:t>
            </a:r>
            <a:r>
              <a:rPr lang="es-ES" sz="2000" b="1" i="1" dirty="0">
                <a:latin typeface="Times New Roman" pitchFamily="18" charset="0"/>
                <a:cs typeface="Times New Roman" pitchFamily="18" charset="0"/>
              </a:rPr>
              <a:t>de garantizar la factibilidad y la rentabilidad del proyecto.</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RESENA HISTÓRICA</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fontScale="85000" lnSpcReduction="20000"/>
          </a:bodyPr>
          <a:lstStyle/>
          <a:p>
            <a:pPr algn="ctr">
              <a:buNone/>
            </a:pPr>
            <a:r>
              <a:rPr lang="es-ES" sz="2200" b="1" i="1" dirty="0">
                <a:latin typeface="Times New Roman" pitchFamily="18" charset="0"/>
                <a:cs typeface="Times New Roman" pitchFamily="18" charset="0"/>
              </a:rPr>
              <a:t>En todas las civilizaciones, desde las más antiguas, aparecen </a:t>
            </a:r>
            <a:endParaRPr lang="es-ES" sz="2200" b="1" i="1" dirty="0" smtClean="0">
              <a:latin typeface="Times New Roman" pitchFamily="18" charset="0"/>
              <a:cs typeface="Times New Roman" pitchFamily="18" charset="0"/>
            </a:endParaRPr>
          </a:p>
          <a:p>
            <a:pPr algn="ctr">
              <a:buNone/>
            </a:pPr>
            <a:endParaRPr lang="es-ES" sz="2200" b="1" i="1" dirty="0">
              <a:latin typeface="Times New Roman" pitchFamily="18" charset="0"/>
              <a:cs typeface="Times New Roman" pitchFamily="18" charset="0"/>
            </a:endParaRPr>
          </a:p>
          <a:p>
            <a:pPr algn="ctr">
              <a:buNone/>
            </a:pPr>
            <a:r>
              <a:rPr lang="es-ES" sz="2200" b="1" i="1" dirty="0" smtClean="0">
                <a:latin typeface="Times New Roman" pitchFamily="18" charset="0"/>
                <a:cs typeface="Times New Roman" pitchFamily="18" charset="0"/>
              </a:rPr>
              <a:t>alusiones </a:t>
            </a:r>
            <a:r>
              <a:rPr lang="es-ES" sz="2200" b="1" i="1" dirty="0">
                <a:latin typeface="Times New Roman" pitchFamily="18" charset="0"/>
                <a:cs typeface="Times New Roman" pitchFamily="18" charset="0"/>
              </a:rPr>
              <a:t>al Sol como elemento imprescindible para la vida. A </a:t>
            </a:r>
            <a:endParaRPr lang="es-ES" sz="2200" b="1" i="1" dirty="0" smtClean="0">
              <a:latin typeface="Times New Roman" pitchFamily="18" charset="0"/>
              <a:cs typeface="Times New Roman" pitchFamily="18" charset="0"/>
            </a:endParaRPr>
          </a:p>
          <a:p>
            <a:pPr algn="ctr">
              <a:buNone/>
            </a:pPr>
            <a:endParaRPr lang="es-ES" sz="2200" b="1" i="1" dirty="0">
              <a:latin typeface="Times New Roman" pitchFamily="18" charset="0"/>
              <a:cs typeface="Times New Roman" pitchFamily="18" charset="0"/>
            </a:endParaRPr>
          </a:p>
          <a:p>
            <a:pPr algn="ctr">
              <a:buNone/>
            </a:pPr>
            <a:r>
              <a:rPr lang="es-ES" sz="2200" b="1" i="1" dirty="0" smtClean="0">
                <a:latin typeface="Times New Roman" pitchFamily="18" charset="0"/>
                <a:cs typeface="Times New Roman" pitchFamily="18" charset="0"/>
              </a:rPr>
              <a:t>lo </a:t>
            </a:r>
            <a:r>
              <a:rPr lang="es-ES" sz="2200" b="1" i="1" dirty="0">
                <a:latin typeface="Times New Roman" pitchFamily="18" charset="0"/>
                <a:cs typeface="Times New Roman" pitchFamily="18" charset="0"/>
              </a:rPr>
              <a:t>largo del pasado siglo la percepción de la problemática de </a:t>
            </a:r>
            <a:r>
              <a:rPr lang="es-ES" sz="2200" b="1" i="1" dirty="0" smtClean="0">
                <a:latin typeface="Times New Roman" pitchFamily="18" charset="0"/>
                <a:cs typeface="Times New Roman" pitchFamily="18" charset="0"/>
              </a:rPr>
              <a:t>la</a:t>
            </a:r>
          </a:p>
          <a:p>
            <a:pPr algn="ctr">
              <a:buNone/>
            </a:pPr>
            <a:endParaRPr lang="es-ES" sz="2200" b="1" i="1" dirty="0">
              <a:latin typeface="Times New Roman" pitchFamily="18" charset="0"/>
              <a:cs typeface="Times New Roman" pitchFamily="18" charset="0"/>
            </a:endParaRPr>
          </a:p>
          <a:p>
            <a:pPr algn="ctr">
              <a:buNone/>
            </a:pPr>
            <a:r>
              <a:rPr lang="es-ES" sz="2200" b="1" i="1" dirty="0" smtClean="0">
                <a:latin typeface="Times New Roman" pitchFamily="18" charset="0"/>
                <a:cs typeface="Times New Roman" pitchFamily="18" charset="0"/>
              </a:rPr>
              <a:t> </a:t>
            </a:r>
            <a:r>
              <a:rPr lang="es-ES" sz="2200" b="1" i="1" dirty="0">
                <a:latin typeface="Times New Roman" pitchFamily="18" charset="0"/>
                <a:cs typeface="Times New Roman" pitchFamily="18" charset="0"/>
              </a:rPr>
              <a:t>energía ha sido muy diferente de la que tenemos actualmente. Así, el </a:t>
            </a:r>
            <a:r>
              <a:rPr lang="es-ES" sz="2200" b="1" i="1" dirty="0" smtClean="0">
                <a:latin typeface="Times New Roman" pitchFamily="18" charset="0"/>
                <a:cs typeface="Times New Roman" pitchFamily="18" charset="0"/>
              </a:rPr>
              <a:t>hecho</a:t>
            </a:r>
          </a:p>
          <a:p>
            <a:pPr algn="ctr">
              <a:buNone/>
            </a:pPr>
            <a:endParaRPr lang="es-ES" sz="2200" b="1" i="1" dirty="0">
              <a:latin typeface="Times New Roman" pitchFamily="18" charset="0"/>
              <a:cs typeface="Times New Roman" pitchFamily="18" charset="0"/>
            </a:endParaRPr>
          </a:p>
          <a:p>
            <a:pPr algn="ctr">
              <a:buNone/>
            </a:pPr>
            <a:r>
              <a:rPr lang="es-ES" sz="2200" b="1" i="1" dirty="0" smtClean="0">
                <a:latin typeface="Times New Roman" pitchFamily="18" charset="0"/>
                <a:cs typeface="Times New Roman" pitchFamily="18" charset="0"/>
              </a:rPr>
              <a:t> </a:t>
            </a:r>
            <a:r>
              <a:rPr lang="es-ES" sz="2200" b="1" i="1" dirty="0">
                <a:latin typeface="Times New Roman" pitchFamily="18" charset="0"/>
                <a:cs typeface="Times New Roman" pitchFamily="18" charset="0"/>
              </a:rPr>
              <a:t>de disponer de grandes cantidades de energía a bajo precio ha sido </a:t>
            </a:r>
            <a:r>
              <a:rPr lang="es-ES" sz="2200" b="1" i="1" dirty="0" smtClean="0">
                <a:latin typeface="Times New Roman" pitchFamily="18" charset="0"/>
                <a:cs typeface="Times New Roman" pitchFamily="18" charset="0"/>
              </a:rPr>
              <a:t>una</a:t>
            </a:r>
          </a:p>
          <a:p>
            <a:pPr algn="ctr">
              <a:buNone/>
            </a:pPr>
            <a:endParaRPr lang="es-ES" sz="2200" b="1" i="1" dirty="0">
              <a:latin typeface="Times New Roman" pitchFamily="18" charset="0"/>
              <a:cs typeface="Times New Roman" pitchFamily="18" charset="0"/>
            </a:endParaRPr>
          </a:p>
          <a:p>
            <a:pPr algn="ctr">
              <a:buNone/>
            </a:pPr>
            <a:r>
              <a:rPr lang="es-ES" sz="2200" b="1" i="1" dirty="0" smtClean="0">
                <a:latin typeface="Times New Roman" pitchFamily="18" charset="0"/>
                <a:cs typeface="Times New Roman" pitchFamily="18" charset="0"/>
              </a:rPr>
              <a:t> </a:t>
            </a:r>
            <a:r>
              <a:rPr lang="es-ES" sz="2200" b="1" i="1" dirty="0">
                <a:latin typeface="Times New Roman" pitchFamily="18" charset="0"/>
                <a:cs typeface="Times New Roman" pitchFamily="18" charset="0"/>
              </a:rPr>
              <a:t>condición necesaria para acceder a un cierto nivel de calidad de vida. El </a:t>
            </a:r>
            <a:endParaRPr lang="es-ES" sz="2200" b="1" i="1" dirty="0" smtClean="0">
              <a:latin typeface="Times New Roman" pitchFamily="18" charset="0"/>
              <a:cs typeface="Times New Roman" pitchFamily="18" charset="0"/>
            </a:endParaRPr>
          </a:p>
          <a:p>
            <a:pPr algn="ctr">
              <a:buNone/>
            </a:pPr>
            <a:endParaRPr lang="es-ES" sz="2200" b="1" i="1" dirty="0">
              <a:latin typeface="Times New Roman" pitchFamily="18" charset="0"/>
              <a:cs typeface="Times New Roman" pitchFamily="18" charset="0"/>
            </a:endParaRPr>
          </a:p>
          <a:p>
            <a:pPr algn="ctr">
              <a:buNone/>
            </a:pPr>
            <a:r>
              <a:rPr lang="es-ES" sz="2200" b="1" i="1" dirty="0" smtClean="0">
                <a:latin typeface="Times New Roman" pitchFamily="18" charset="0"/>
                <a:cs typeface="Times New Roman" pitchFamily="18" charset="0"/>
              </a:rPr>
              <a:t>crecimiento </a:t>
            </a:r>
            <a:r>
              <a:rPr lang="es-ES" sz="2200" b="1" i="1" dirty="0">
                <a:latin typeface="Times New Roman" pitchFamily="18" charset="0"/>
                <a:cs typeface="Times New Roman" pitchFamily="18" charset="0"/>
              </a:rPr>
              <a:t>económico de los países industrializados se fundamentó en </a:t>
            </a:r>
            <a:r>
              <a:rPr lang="es-ES" sz="2200" b="1" i="1" dirty="0" smtClean="0">
                <a:latin typeface="Times New Roman" pitchFamily="18" charset="0"/>
                <a:cs typeface="Times New Roman" pitchFamily="18" charset="0"/>
              </a:rPr>
              <a:t>la</a:t>
            </a:r>
          </a:p>
          <a:p>
            <a:pPr algn="ctr">
              <a:buNone/>
            </a:pPr>
            <a:endParaRPr lang="es-ES" sz="2200" b="1" i="1" dirty="0">
              <a:latin typeface="Times New Roman" pitchFamily="18" charset="0"/>
              <a:cs typeface="Times New Roman" pitchFamily="18" charset="0"/>
            </a:endParaRPr>
          </a:p>
          <a:p>
            <a:pPr algn="ctr">
              <a:buNone/>
            </a:pPr>
            <a:r>
              <a:rPr lang="es-ES" sz="2200" b="1" i="1" dirty="0" smtClean="0">
                <a:latin typeface="Times New Roman" pitchFamily="18" charset="0"/>
                <a:cs typeface="Times New Roman" pitchFamily="18" charset="0"/>
              </a:rPr>
              <a:t> </a:t>
            </a:r>
            <a:r>
              <a:rPr lang="es-ES" sz="2200" b="1" i="1" dirty="0">
                <a:latin typeface="Times New Roman" pitchFamily="18" charset="0"/>
                <a:cs typeface="Times New Roman" pitchFamily="18" charset="0"/>
              </a:rPr>
              <a:t>disponibilidad de una fuente de energía barata y abundante: el petróleo.</a:t>
            </a:r>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RESENA HISTÓRICA</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a:bodyPr>
          <a:lstStyle/>
          <a:p>
            <a:pPr lvl="0" algn="ctr"/>
            <a:r>
              <a:rPr lang="es-ES" sz="2000" b="1" i="1" dirty="0">
                <a:latin typeface="Times New Roman" pitchFamily="18" charset="0"/>
                <a:cs typeface="Times New Roman" pitchFamily="18" charset="0"/>
              </a:rPr>
              <a:t>Implementar programas de eficiencia energética  con la finalidad de racionalizar el consumo y reducir, de esta manera,  las emisiones ambientales que inevitablemente se producen cuando se genera energía.</a:t>
            </a:r>
          </a:p>
          <a:p>
            <a:pPr algn="ctr"/>
            <a:r>
              <a:rPr lang="es-ES" sz="2000" b="1" i="1" dirty="0">
                <a:latin typeface="Times New Roman" pitchFamily="18" charset="0"/>
                <a:cs typeface="Times New Roman" pitchFamily="18" charset="0"/>
              </a:rPr>
              <a:t> </a:t>
            </a:r>
          </a:p>
          <a:p>
            <a:pPr lvl="0" algn="ctr"/>
            <a:r>
              <a:rPr lang="es-ES" sz="2000" b="1" i="1" dirty="0">
                <a:latin typeface="Times New Roman" pitchFamily="18" charset="0"/>
                <a:cs typeface="Times New Roman" pitchFamily="18" charset="0"/>
              </a:rPr>
              <a:t>Utilizar energías alternativas limpias, como las renovables, para sustituir progresivamente las fuentes de energía que funcionan con combustibles fósiles.</a:t>
            </a:r>
          </a:p>
          <a:p>
            <a:pPr algn="ctr"/>
            <a:r>
              <a:rPr lang="es-ES" sz="2000" b="1" i="1" dirty="0">
                <a:latin typeface="Times New Roman" pitchFamily="18" charset="0"/>
                <a:cs typeface="Times New Roman" pitchFamily="18" charset="0"/>
              </a:rPr>
              <a:t> </a:t>
            </a:r>
          </a:p>
          <a:p>
            <a:pPr lvl="0" algn="ctr"/>
            <a:r>
              <a:rPr lang="es-ES" sz="2000" b="1" i="1" dirty="0">
                <a:latin typeface="Times New Roman" pitchFamily="18" charset="0"/>
                <a:cs typeface="Times New Roman" pitchFamily="18" charset="0"/>
              </a:rPr>
              <a:t>Aprovechar la energía solar, específicamente en  nuestro continente, dada la ubicación geográfica del Ecuador, la cual contribuye significativamente para este propósito. </a:t>
            </a:r>
          </a:p>
          <a:p>
            <a:pPr algn="ctr"/>
            <a:r>
              <a:rPr lang="es-ES" sz="2000" b="1" i="1"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user\AppData\Local\Microsoft\Windows\Temporary Internet Files\Content.IE5\CUA2YX66\MCj04413570000[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sp>
        <p:nvSpPr>
          <p:cNvPr id="2" name="1 Título"/>
          <p:cNvSpPr>
            <a:spLocks noGrp="1"/>
          </p:cNvSpPr>
          <p:nvPr>
            <p:ph type="title"/>
          </p:nvPr>
        </p:nvSpPr>
        <p:spPr/>
        <p:txBody>
          <a:bodyPr/>
          <a:lstStyle/>
          <a:p>
            <a:r>
              <a:rPr lang="es-US" b="1" i="1" dirty="0" smtClean="0">
                <a:latin typeface="Times New Roman" pitchFamily="18" charset="0"/>
                <a:cs typeface="Times New Roman" pitchFamily="18" charset="0"/>
              </a:rPr>
              <a:t>ALCANCE</a:t>
            </a:r>
            <a:endParaRPr lang="es-ES" b="1" i="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lnSpcReduction="10000"/>
          </a:bodyPr>
          <a:lstStyle/>
          <a:p>
            <a:pPr algn="ctr">
              <a:buNone/>
            </a:pPr>
            <a:r>
              <a:rPr lang="es-ES" sz="2000" b="1" i="1" dirty="0" smtClean="0">
                <a:latin typeface="Times New Roman" pitchFamily="18" charset="0"/>
                <a:cs typeface="Times New Roman" pitchFamily="18" charset="0"/>
              </a:rPr>
              <a:t>El presente proyecto tiene alcance de carácter nacional, propone a los </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ciudadanos una tecnología de abastecimiento por medios limpios y </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renovables y busca satisfacer las necesidades de energía del país. </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Consideramos que el proyecto descrito ha demostrado una posibilidad </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real de lograr en forma sostenible una opción técnica y limpia de</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 generación, razón por la cual el Gobierno debe especialmente </a:t>
            </a:r>
          </a:p>
          <a:p>
            <a:pPr algn="ctr">
              <a:buNone/>
            </a:pPr>
            <a:endParaRPr lang="es-ES" sz="2000" b="1" i="1" dirty="0" smtClean="0">
              <a:latin typeface="Times New Roman" pitchFamily="18" charset="0"/>
              <a:cs typeface="Times New Roman" pitchFamily="18" charset="0"/>
            </a:endParaRPr>
          </a:p>
          <a:p>
            <a:pPr algn="ctr">
              <a:buNone/>
            </a:pPr>
            <a:r>
              <a:rPr lang="es-ES" sz="2000" b="1" i="1" dirty="0" smtClean="0">
                <a:latin typeface="Times New Roman" pitchFamily="18" charset="0"/>
                <a:cs typeface="Times New Roman" pitchFamily="18" charset="0"/>
              </a:rPr>
              <a:t>considerarlo como una alternativa en planes de vivienda y desarrollo.</a:t>
            </a:r>
          </a:p>
          <a:p>
            <a:pPr algn="ctr">
              <a:buNone/>
            </a:pPr>
            <a:endParaRPr lang="es-ES"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1782</Words>
  <Application>Microsoft Office PowerPoint</Application>
  <PresentationFormat>Presentación en pantalla (4:3)</PresentationFormat>
  <Paragraphs>349</Paragraphs>
  <Slides>58</Slides>
  <Notes>0</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PLAN DE NEGOCIOS PARA EL ENSAMBLAJE INSTALACIÓN Y DISTRIBUCIÓN DE PANELES SOLARES COMO MÉTODO DE ENERGÍA ALTERNATIVA PARA EL ECUADOR   </vt:lpstr>
      <vt:lpstr>RESUMEN</vt:lpstr>
      <vt:lpstr>RESUMEN</vt:lpstr>
      <vt:lpstr>INTRODUCCIÓN</vt:lpstr>
      <vt:lpstr>INTRODUCCIÓN</vt:lpstr>
      <vt:lpstr>INTRODUCCIÓN</vt:lpstr>
      <vt:lpstr>RESENA HISTÓRICA</vt:lpstr>
      <vt:lpstr>RESENA HISTÓRICA</vt:lpstr>
      <vt:lpstr>ALCANCE</vt:lpstr>
      <vt:lpstr>OBJETIVO GENERAL</vt:lpstr>
      <vt:lpstr>OBJETIVOS ESPECÍFICOS</vt:lpstr>
      <vt:lpstr>. ESTUDIO ORGANIZACIONAL</vt:lpstr>
      <vt:lpstr>ESTUDIO ORGANIZACIONAL</vt:lpstr>
      <vt:lpstr>ORGANIGRAMA</vt:lpstr>
      <vt:lpstr>FODA DEL PROYECTO</vt:lpstr>
      <vt:lpstr>INVESTIGACIÓN DE MERCADO</vt:lpstr>
      <vt:lpstr>OBJETIVOS GENERALES DE LA INVESTIGACIÓN DE MERCADO</vt:lpstr>
      <vt:lpstr>OBJETIVOS ESPECÍFICOS</vt:lpstr>
      <vt:lpstr>DEFINICIÓN DE LA MUESTRA</vt:lpstr>
      <vt:lpstr>DEFINICIÓN DE LA MUESTRA</vt:lpstr>
      <vt:lpstr>DEFINICIÓN DE LA MUESTRA</vt:lpstr>
      <vt:lpstr>CONCLUSIONES DE LA INVESTIGACIÓN DE MERCADO</vt:lpstr>
      <vt:lpstr>PLAN DE MARKETING</vt:lpstr>
      <vt:lpstr>CICLO DE VIDA </vt:lpstr>
      <vt:lpstr>OBJETIVOS FINANCIEROS</vt:lpstr>
      <vt:lpstr>OBJETIVOS DE MERCADOTECNIA</vt:lpstr>
      <vt:lpstr>ANÁLISIS ESTRATÉTICO</vt:lpstr>
      <vt:lpstr>MERCADO META</vt:lpstr>
      <vt:lpstr>MERCADO META</vt:lpstr>
      <vt:lpstr>MARKETING MIX  </vt:lpstr>
      <vt:lpstr>PRODUCTO</vt:lpstr>
      <vt:lpstr>PRODUCTO</vt:lpstr>
      <vt:lpstr>Diapositiva 33</vt:lpstr>
      <vt:lpstr>PRODUCTO</vt:lpstr>
      <vt:lpstr>PRODUCTO</vt:lpstr>
      <vt:lpstr>PRECIO</vt:lpstr>
      <vt:lpstr>MEDIA PONDERADA</vt:lpstr>
      <vt:lpstr>PLAZA</vt:lpstr>
      <vt:lpstr>PUBLICIDAD</vt:lpstr>
      <vt:lpstr>LOGO</vt:lpstr>
      <vt:lpstr>ESTUDIO TÉCNICO</vt:lpstr>
      <vt:lpstr>PROCESO DE PRODUCCIÓN</vt:lpstr>
      <vt:lpstr>VALORIZACIÓN OBRAS FÍSICAS</vt:lpstr>
      <vt:lpstr>INVERSION EN EQUIPAMIENTO</vt:lpstr>
      <vt:lpstr>BALANCE DE PERSONAL</vt:lpstr>
      <vt:lpstr>ESTUDIO FINANCIERO</vt:lpstr>
      <vt:lpstr> DEPRECIACIONES</vt:lpstr>
      <vt:lpstr>FLUJO DE EFECTIVO</vt:lpstr>
      <vt:lpstr>PROYECCIÓN DE INGRESOS</vt:lpstr>
      <vt:lpstr>VALOR DE DESECHO</vt:lpstr>
      <vt:lpstr>OPCIONES DE CRÉDITO</vt:lpstr>
      <vt:lpstr>NECESIDADES DE CAPITAL</vt:lpstr>
      <vt:lpstr>COSTOS VARIABLES Y OPERACINALES</vt:lpstr>
      <vt:lpstr>INGRESOS, PERDIDAS Y GANANCIAS</vt:lpstr>
      <vt:lpstr>CONCLUSIONES</vt:lpstr>
      <vt:lpstr>CONCLUSIONES</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NEGOCIOS PARA EL ENSAMBLAJE INSTALACIÓN Y DISTRIBUCIÓN DE PANELES SOLARES COMO MÉTODO DE ENERGÍA ALTERNATIVA PARA EL ECUADOR</dc:title>
  <dc:creator>user</dc:creator>
  <cp:lastModifiedBy>user</cp:lastModifiedBy>
  <cp:revision>99</cp:revision>
  <dcterms:created xsi:type="dcterms:W3CDTF">2010-02-23T00:57:37Z</dcterms:created>
  <dcterms:modified xsi:type="dcterms:W3CDTF">2010-02-28T21:03:28Z</dcterms:modified>
</cp:coreProperties>
</file>