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5"/>
  </p:handoutMasterIdLst>
  <p:sldIdLst>
    <p:sldId id="256" r:id="rId2"/>
    <p:sldId id="292" r:id="rId3"/>
    <p:sldId id="304" r:id="rId4"/>
    <p:sldId id="257" r:id="rId5"/>
    <p:sldId id="286" r:id="rId6"/>
    <p:sldId id="294" r:id="rId7"/>
    <p:sldId id="295" r:id="rId8"/>
    <p:sldId id="293" r:id="rId9"/>
    <p:sldId id="273" r:id="rId10"/>
    <p:sldId id="258" r:id="rId11"/>
    <p:sldId id="259" r:id="rId12"/>
    <p:sldId id="260" r:id="rId13"/>
    <p:sldId id="261" r:id="rId14"/>
    <p:sldId id="316" r:id="rId15"/>
    <p:sldId id="317" r:id="rId16"/>
    <p:sldId id="318" r:id="rId17"/>
    <p:sldId id="281" r:id="rId18"/>
    <p:sldId id="280" r:id="rId19"/>
    <p:sldId id="289" r:id="rId20"/>
    <p:sldId id="290" r:id="rId21"/>
    <p:sldId id="291" r:id="rId22"/>
    <p:sldId id="263" r:id="rId23"/>
    <p:sldId id="277" r:id="rId24"/>
    <p:sldId id="275" r:id="rId25"/>
    <p:sldId id="319" r:id="rId26"/>
    <p:sldId id="320" r:id="rId27"/>
    <p:sldId id="321" r:id="rId28"/>
    <p:sldId id="322" r:id="rId29"/>
    <p:sldId id="323" r:id="rId30"/>
    <p:sldId id="324" r:id="rId31"/>
    <p:sldId id="325" r:id="rId32"/>
    <p:sldId id="287" r:id="rId33"/>
    <p:sldId id="262" r:id="rId34"/>
    <p:sldId id="283" r:id="rId35"/>
    <p:sldId id="270" r:id="rId36"/>
    <p:sldId id="271" r:id="rId37"/>
    <p:sldId id="266" r:id="rId38"/>
    <p:sldId id="312" r:id="rId39"/>
    <p:sldId id="308" r:id="rId40"/>
    <p:sldId id="310" r:id="rId41"/>
    <p:sldId id="311" r:id="rId42"/>
    <p:sldId id="313" r:id="rId43"/>
    <p:sldId id="315" r:id="rId44"/>
    <p:sldId id="305" r:id="rId45"/>
    <p:sldId id="272" r:id="rId46"/>
    <p:sldId id="285" r:id="rId47"/>
    <p:sldId id="267" r:id="rId48"/>
    <p:sldId id="302" r:id="rId49"/>
    <p:sldId id="301" r:id="rId50"/>
    <p:sldId id="298" r:id="rId51"/>
    <p:sldId id="297" r:id="rId52"/>
    <p:sldId id="299" r:id="rId53"/>
    <p:sldId id="303" r:id="rId54"/>
  </p:sldIdLst>
  <p:sldSz cx="9144000" cy="6858000" type="screen4x3"/>
  <p:notesSz cx="7315200" cy="96012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FC10"/>
    <a:srgbClr val="BE8904"/>
    <a:srgbClr val="F98613"/>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46" autoAdjust="0"/>
  </p:normalViewPr>
  <p:slideViewPr>
    <p:cSldViewPr>
      <p:cViewPr>
        <p:scale>
          <a:sx n="100" d="100"/>
          <a:sy n="100" d="100"/>
        </p:scale>
        <p:origin x="-294" y="6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rivera\Documents\licenciatura\TESIS%20GRADUACION\resultados_encuesta_graficos.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mrivera\Documents\licenciatura\TESIS%20GRADUACION\resultados_encuesta_graficos.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mrivera\Documents\licenciatura\TESIS%20GRADUACION\resultados_encuesta_graficos.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mrivera\Documents\licenciatura\TESIS%20GRADUACION\resultados_encuesta_graficos.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mrivera\Documents\licenciatura\TESIS%20GRADUACION\resultados_encuesta_graficos.xls"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Libro1"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oleObject" Target="file:///C:\Users\mrivera\Documents\licenciatura\TESIS%20GRADUACION\detalle_global_track.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mrivera\Documents\licenciatura\TESIS%20GRADUACION\detalle_global_track.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style val="10"/>
  <c:chart>
    <c:title>
      <c:tx>
        <c:rich>
          <a:bodyPr/>
          <a:lstStyle/>
          <a:p>
            <a:pPr>
              <a:defRPr lang="es-ES"/>
            </a:pPr>
            <a:r>
              <a:rPr lang="es-ES"/>
              <a:t>Cambiaría</a:t>
            </a:r>
            <a:r>
              <a:rPr lang="es-ES" baseline="0"/>
              <a:t> Sistema</a:t>
            </a:r>
            <a:endParaRPr lang="es-ES"/>
          </a:p>
        </c:rich>
      </c:tx>
      <c:layout/>
    </c:title>
    <c:view3D>
      <c:rotX val="30"/>
      <c:perspective val="30"/>
    </c:view3D>
    <c:plotArea>
      <c:layout/>
      <c:pie3DChart>
        <c:varyColors val="1"/>
        <c:ser>
          <c:idx val="0"/>
          <c:order val="0"/>
          <c:cat>
            <c:strRef>
              <c:f>Hoja1!$B$65:$B$66</c:f>
              <c:strCache>
                <c:ptCount val="2"/>
                <c:pt idx="0">
                  <c:v>Si</c:v>
                </c:pt>
                <c:pt idx="1">
                  <c:v>No</c:v>
                </c:pt>
              </c:strCache>
            </c:strRef>
          </c:cat>
          <c:val>
            <c:numRef>
              <c:f>Hoja1!$C$65:$C$66</c:f>
              <c:numCache>
                <c:formatCode>General</c:formatCode>
                <c:ptCount val="2"/>
                <c:pt idx="0">
                  <c:v>50</c:v>
                </c:pt>
                <c:pt idx="1">
                  <c:v>50</c:v>
                </c:pt>
              </c:numCache>
            </c:numRef>
          </c:val>
        </c:ser>
        <c:dLbls>
          <c:showPercent val="1"/>
        </c:dLbls>
      </c:pie3DChart>
    </c:plotArea>
    <c:legend>
      <c:legendPos val="t"/>
      <c:layout/>
      <c:txPr>
        <a:bodyPr/>
        <a:lstStyle/>
        <a:p>
          <a:pPr>
            <a:defRPr lang="es-ES"/>
          </a:pPr>
          <a:endParaRPr lang="es-E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style val="10"/>
  <c:chart>
    <c:title>
      <c:tx>
        <c:rich>
          <a:bodyPr/>
          <a:lstStyle/>
          <a:p>
            <a:pPr>
              <a:defRPr lang="es-ES"/>
            </a:pPr>
            <a:r>
              <a:rPr lang="es-ES"/>
              <a:t>Porque cambiaría</a:t>
            </a:r>
          </a:p>
        </c:rich>
      </c:tx>
      <c:layout/>
    </c:title>
    <c:view3D>
      <c:rotX val="30"/>
      <c:perspective val="30"/>
    </c:view3D>
    <c:plotArea>
      <c:layout/>
      <c:pie3DChart>
        <c:varyColors val="1"/>
        <c:ser>
          <c:idx val="0"/>
          <c:order val="0"/>
          <c:cat>
            <c:strRef>
              <c:f>Hoja1!$B$78:$B$82</c:f>
              <c:strCache>
                <c:ptCount val="5"/>
                <c:pt idx="0">
                  <c:v>Rapidez</c:v>
                </c:pt>
                <c:pt idx="1">
                  <c:v>Poca Confianza</c:v>
                </c:pt>
                <c:pt idx="2">
                  <c:v>Integración</c:v>
                </c:pt>
                <c:pt idx="3">
                  <c:v>Nueva Tecnología</c:v>
                </c:pt>
                <c:pt idx="4">
                  <c:v>Menor Costo</c:v>
                </c:pt>
              </c:strCache>
            </c:strRef>
          </c:cat>
          <c:val>
            <c:numRef>
              <c:f>Hoja1!$C$78:$C$82</c:f>
              <c:numCache>
                <c:formatCode>0%</c:formatCode>
                <c:ptCount val="5"/>
                <c:pt idx="0">
                  <c:v>0.22</c:v>
                </c:pt>
                <c:pt idx="1">
                  <c:v>0.28000000000000008</c:v>
                </c:pt>
                <c:pt idx="2">
                  <c:v>0.4</c:v>
                </c:pt>
                <c:pt idx="3">
                  <c:v>6.0000000000000032E-2</c:v>
                </c:pt>
                <c:pt idx="4">
                  <c:v>4.0000000000000022E-2</c:v>
                </c:pt>
              </c:numCache>
            </c:numRef>
          </c:val>
        </c:ser>
        <c:dLbls>
          <c:showPercent val="1"/>
        </c:dLbls>
      </c:pie3DChart>
    </c:plotArea>
    <c:legend>
      <c:legendPos val="t"/>
      <c:layout/>
      <c:txPr>
        <a:bodyPr/>
        <a:lstStyle/>
        <a:p>
          <a:pPr>
            <a:defRPr lang="es-ES" sz="1100"/>
          </a:pPr>
          <a:endParaRPr lang="es-E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style val="10"/>
  <c:chart>
    <c:title>
      <c:tx>
        <c:rich>
          <a:bodyPr/>
          <a:lstStyle/>
          <a:p>
            <a:pPr>
              <a:defRPr lang="es-ES"/>
            </a:pPr>
            <a:r>
              <a:rPr lang="es-ES"/>
              <a:t>Adquiriría un sistema de Trazabilidad</a:t>
            </a:r>
          </a:p>
        </c:rich>
      </c:tx>
      <c:layout/>
    </c:title>
    <c:view3D>
      <c:rotX val="30"/>
      <c:perspective val="30"/>
    </c:view3D>
    <c:plotArea>
      <c:layout/>
      <c:pie3DChart>
        <c:varyColors val="1"/>
        <c:ser>
          <c:idx val="0"/>
          <c:order val="0"/>
          <c:cat>
            <c:strRef>
              <c:f>Hoja1!$B$111:$B$112</c:f>
              <c:strCache>
                <c:ptCount val="2"/>
                <c:pt idx="0">
                  <c:v>Si</c:v>
                </c:pt>
                <c:pt idx="1">
                  <c:v>No</c:v>
                </c:pt>
              </c:strCache>
            </c:strRef>
          </c:cat>
          <c:val>
            <c:numRef>
              <c:f>Hoja1!$C$111:$C$112</c:f>
              <c:numCache>
                <c:formatCode>0%</c:formatCode>
                <c:ptCount val="2"/>
                <c:pt idx="0">
                  <c:v>0.33000000000000312</c:v>
                </c:pt>
                <c:pt idx="1">
                  <c:v>0.6700000000000067</c:v>
                </c:pt>
              </c:numCache>
            </c:numRef>
          </c:val>
        </c:ser>
        <c:dLbls>
          <c:showPercent val="1"/>
        </c:dLbls>
      </c:pie3DChart>
    </c:plotArea>
    <c:legend>
      <c:legendPos val="t"/>
      <c:layout/>
      <c:txPr>
        <a:bodyPr/>
        <a:lstStyle/>
        <a:p>
          <a:pPr>
            <a:defRPr lang="es-ES"/>
          </a:pPr>
          <a:endParaRPr lang="es-E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style val="10"/>
  <c:chart>
    <c:title>
      <c:tx>
        <c:rich>
          <a:bodyPr/>
          <a:lstStyle/>
          <a:p>
            <a:pPr>
              <a:defRPr lang="es-ES"/>
            </a:pPr>
            <a:r>
              <a:rPr lang="es-ES"/>
              <a:t>Contrataría como un Servicio</a:t>
            </a:r>
          </a:p>
        </c:rich>
      </c:tx>
      <c:layout/>
    </c:title>
    <c:view3D>
      <c:rotX val="30"/>
      <c:perspective val="30"/>
    </c:view3D>
    <c:plotArea>
      <c:layout/>
      <c:pie3DChart>
        <c:varyColors val="1"/>
        <c:ser>
          <c:idx val="0"/>
          <c:order val="0"/>
          <c:cat>
            <c:strRef>
              <c:f>Hoja1!$B$126:$B$127</c:f>
              <c:strCache>
                <c:ptCount val="2"/>
                <c:pt idx="0">
                  <c:v>Si</c:v>
                </c:pt>
                <c:pt idx="1">
                  <c:v>No</c:v>
                </c:pt>
              </c:strCache>
            </c:strRef>
          </c:cat>
          <c:val>
            <c:numRef>
              <c:f>Hoja1!$C$126:$C$127</c:f>
              <c:numCache>
                <c:formatCode>0%</c:formatCode>
                <c:ptCount val="2"/>
                <c:pt idx="0">
                  <c:v>0.16</c:v>
                </c:pt>
                <c:pt idx="1">
                  <c:v>0.84000000000000064</c:v>
                </c:pt>
              </c:numCache>
            </c:numRef>
          </c:val>
        </c:ser>
        <c:dLbls>
          <c:showPercent val="1"/>
        </c:dLbls>
      </c:pie3DChart>
    </c:plotArea>
    <c:legend>
      <c:legendPos val="t"/>
      <c:layout/>
      <c:txPr>
        <a:bodyPr/>
        <a:lstStyle/>
        <a:p>
          <a:pPr>
            <a:defRPr lang="es-ES"/>
          </a:pPr>
          <a:endParaRPr lang="es-ES"/>
        </a:p>
      </c:txPr>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style val="10"/>
  <c:chart>
    <c:title>
      <c:tx>
        <c:rich>
          <a:bodyPr/>
          <a:lstStyle/>
          <a:p>
            <a:pPr>
              <a:defRPr lang="es-ES"/>
            </a:pPr>
            <a:r>
              <a:rPr lang="es-ES"/>
              <a:t>Pago del Servicio</a:t>
            </a:r>
          </a:p>
        </c:rich>
      </c:tx>
      <c:layout/>
    </c:title>
    <c:view3D>
      <c:rotX val="30"/>
      <c:perspective val="30"/>
    </c:view3D>
    <c:plotArea>
      <c:layout/>
      <c:pie3DChart>
        <c:varyColors val="1"/>
        <c:ser>
          <c:idx val="0"/>
          <c:order val="0"/>
          <c:cat>
            <c:strRef>
              <c:f>Hoja1!$B$140:$B$142</c:f>
              <c:strCache>
                <c:ptCount val="3"/>
                <c:pt idx="0">
                  <c:v>Mensualidad</c:v>
                </c:pt>
                <c:pt idx="1">
                  <c:v>Por Kilo Exportado</c:v>
                </c:pt>
                <c:pt idx="2">
                  <c:v>Otro</c:v>
                </c:pt>
              </c:strCache>
            </c:strRef>
          </c:cat>
          <c:val>
            <c:numRef>
              <c:f>Hoja1!$C$140:$C$142</c:f>
              <c:numCache>
                <c:formatCode>0%</c:formatCode>
                <c:ptCount val="3"/>
                <c:pt idx="0">
                  <c:v>0.95000000000000062</c:v>
                </c:pt>
                <c:pt idx="1">
                  <c:v>3.0000000000000002E-2</c:v>
                </c:pt>
                <c:pt idx="2">
                  <c:v>2.0000000000000011E-2</c:v>
                </c:pt>
              </c:numCache>
            </c:numRef>
          </c:val>
        </c:ser>
        <c:dLbls>
          <c:showPercent val="1"/>
        </c:dLbls>
      </c:pie3DChart>
    </c:plotArea>
    <c:legend>
      <c:legendPos val="t"/>
      <c:layout/>
      <c:txPr>
        <a:bodyPr/>
        <a:lstStyle/>
        <a:p>
          <a:pPr>
            <a:defRPr lang="es-ES" sz="1200"/>
          </a:pPr>
          <a:endParaRPr lang="es-ES"/>
        </a:p>
      </c:txP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title>
      <c:tx>
        <c:rich>
          <a:bodyPr/>
          <a:lstStyle/>
          <a:p>
            <a:pPr>
              <a:defRPr lang="es-ES"/>
            </a:pPr>
            <a:r>
              <a:rPr lang="en-US" sz="1200"/>
              <a:t>Ingresos proyectados</a:t>
            </a:r>
          </a:p>
        </c:rich>
      </c:tx>
      <c:layout/>
    </c:title>
    <c:plotArea>
      <c:layout>
        <c:manualLayout>
          <c:layoutTarget val="inner"/>
          <c:xMode val="edge"/>
          <c:yMode val="edge"/>
          <c:x val="0.17003018372703493"/>
          <c:y val="0.16089129483814577"/>
          <c:w val="0.61021981627296584"/>
          <c:h val="0.68873432487605668"/>
        </c:manualLayout>
      </c:layout>
      <c:scatterChart>
        <c:scatterStyle val="lineMarker"/>
        <c:ser>
          <c:idx val="0"/>
          <c:order val="0"/>
          <c:tx>
            <c:v>camarón</c:v>
          </c:tx>
          <c:marker>
            <c:symbol val="none"/>
          </c:marker>
          <c:yVal>
            <c:numRef>
              <c:f>Hoja1!$H$14:$L$14</c:f>
              <c:numCache>
                <c:formatCode>_(* #,##0_);_(* \(#,##0\);_(* "-"??_);_(@_)</c:formatCode>
                <c:ptCount val="5"/>
                <c:pt idx="0">
                  <c:v>12500</c:v>
                </c:pt>
                <c:pt idx="1">
                  <c:v>25000</c:v>
                </c:pt>
                <c:pt idx="2">
                  <c:v>37500</c:v>
                </c:pt>
                <c:pt idx="3">
                  <c:v>50000</c:v>
                </c:pt>
                <c:pt idx="4">
                  <c:v>56250</c:v>
                </c:pt>
              </c:numCache>
            </c:numRef>
          </c:yVal>
        </c:ser>
        <c:ser>
          <c:idx val="1"/>
          <c:order val="1"/>
          <c:tx>
            <c:v>cacao</c:v>
          </c:tx>
          <c:marker>
            <c:symbol val="none"/>
          </c:marker>
          <c:yVal>
            <c:numRef>
              <c:f>Hoja1!$H$15:$L$15</c:f>
              <c:numCache>
                <c:formatCode>_(* #,##0_);_(* \(#,##0\);_(* "-"??_);_(@_)</c:formatCode>
                <c:ptCount val="5"/>
                <c:pt idx="0">
                  <c:v>9400</c:v>
                </c:pt>
                <c:pt idx="1">
                  <c:v>18800</c:v>
                </c:pt>
                <c:pt idx="2">
                  <c:v>28200</c:v>
                </c:pt>
                <c:pt idx="3">
                  <c:v>37600</c:v>
                </c:pt>
                <c:pt idx="4">
                  <c:v>42300</c:v>
                </c:pt>
              </c:numCache>
            </c:numRef>
          </c:yVal>
        </c:ser>
        <c:ser>
          <c:idx val="2"/>
          <c:order val="2"/>
          <c:tx>
            <c:v>flores</c:v>
          </c:tx>
          <c:marker>
            <c:symbol val="none"/>
          </c:marker>
          <c:yVal>
            <c:numRef>
              <c:f>Hoja1!$H$16:$L$16</c:f>
              <c:numCache>
                <c:formatCode>_(* #,##0_);_(* \(#,##0\);_(* "-"??_);_(@_)</c:formatCode>
                <c:ptCount val="5"/>
                <c:pt idx="0">
                  <c:v>11000</c:v>
                </c:pt>
                <c:pt idx="1">
                  <c:v>22000</c:v>
                </c:pt>
                <c:pt idx="2">
                  <c:v>33000</c:v>
                </c:pt>
                <c:pt idx="3">
                  <c:v>44000</c:v>
                </c:pt>
                <c:pt idx="4">
                  <c:v>49500</c:v>
                </c:pt>
              </c:numCache>
            </c:numRef>
          </c:yVal>
        </c:ser>
        <c:ser>
          <c:idx val="3"/>
          <c:order val="3"/>
          <c:tx>
            <c:v>banano</c:v>
          </c:tx>
          <c:marker>
            <c:symbol val="none"/>
          </c:marker>
          <c:yVal>
            <c:numRef>
              <c:f>Hoja1!$H$17:$L$17</c:f>
              <c:numCache>
                <c:formatCode>_(* #,##0_);_(* \(#,##0\);_(* "-"??_);_(@_)</c:formatCode>
                <c:ptCount val="5"/>
                <c:pt idx="0">
                  <c:v>40000</c:v>
                </c:pt>
                <c:pt idx="1">
                  <c:v>80000</c:v>
                </c:pt>
                <c:pt idx="2">
                  <c:v>120000</c:v>
                </c:pt>
                <c:pt idx="3">
                  <c:v>160000</c:v>
                </c:pt>
                <c:pt idx="4">
                  <c:v>180000</c:v>
                </c:pt>
              </c:numCache>
            </c:numRef>
          </c:yVal>
        </c:ser>
        <c:ser>
          <c:idx val="4"/>
          <c:order val="4"/>
          <c:tx>
            <c:v>frutas</c:v>
          </c:tx>
          <c:marker>
            <c:symbol val="none"/>
          </c:marker>
          <c:yVal>
            <c:numRef>
              <c:f>Hoja1!$H$18:$L$18</c:f>
              <c:numCache>
                <c:formatCode>_(* #,##0_);_(* \(#,##0\);_(* "-"??_);_(@_)</c:formatCode>
                <c:ptCount val="5"/>
                <c:pt idx="0">
                  <c:v>16700</c:v>
                </c:pt>
                <c:pt idx="1">
                  <c:v>33400</c:v>
                </c:pt>
                <c:pt idx="2">
                  <c:v>50100</c:v>
                </c:pt>
                <c:pt idx="3">
                  <c:v>66800</c:v>
                </c:pt>
                <c:pt idx="4">
                  <c:v>75150</c:v>
                </c:pt>
              </c:numCache>
            </c:numRef>
          </c:yVal>
        </c:ser>
        <c:ser>
          <c:idx val="5"/>
          <c:order val="5"/>
          <c:tx>
            <c:v>pescado</c:v>
          </c:tx>
          <c:marker>
            <c:symbol val="none"/>
          </c:marker>
          <c:yVal>
            <c:numRef>
              <c:f>Hoja1!$H$19:$L$19</c:f>
              <c:numCache>
                <c:formatCode>_(* #,##0_);_(* \(#,##0\);_(* "-"??_);_(@_)</c:formatCode>
                <c:ptCount val="5"/>
                <c:pt idx="0">
                  <c:v>15000</c:v>
                </c:pt>
                <c:pt idx="1">
                  <c:v>30000</c:v>
                </c:pt>
                <c:pt idx="2">
                  <c:v>45000</c:v>
                </c:pt>
                <c:pt idx="3">
                  <c:v>60000</c:v>
                </c:pt>
                <c:pt idx="4">
                  <c:v>67500</c:v>
                </c:pt>
              </c:numCache>
            </c:numRef>
          </c:yVal>
        </c:ser>
        <c:ser>
          <c:idx val="6"/>
          <c:order val="6"/>
          <c:tx>
            <c:v>cafe</c:v>
          </c:tx>
          <c:marker>
            <c:symbol val="none"/>
          </c:marker>
          <c:yVal>
            <c:numRef>
              <c:f>Hoja1!$H$20:$L$20</c:f>
              <c:numCache>
                <c:formatCode>_(* #,##0_);_(* \(#,##0\);_(* "-"??_);_(@_)</c:formatCode>
                <c:ptCount val="5"/>
                <c:pt idx="0">
                  <c:v>2500</c:v>
                </c:pt>
                <c:pt idx="1">
                  <c:v>5000</c:v>
                </c:pt>
                <c:pt idx="2">
                  <c:v>7500</c:v>
                </c:pt>
                <c:pt idx="3">
                  <c:v>10000</c:v>
                </c:pt>
                <c:pt idx="4">
                  <c:v>11250</c:v>
                </c:pt>
              </c:numCache>
            </c:numRef>
          </c:yVal>
        </c:ser>
        <c:ser>
          <c:idx val="7"/>
          <c:order val="7"/>
          <c:tx>
            <c:v>ingreso proyectado</c:v>
          </c:tx>
          <c:marker>
            <c:symbol val="none"/>
          </c:marker>
          <c:yVal>
            <c:numRef>
              <c:f>Hoja1!$H$11:$L$11</c:f>
              <c:numCache>
                <c:formatCode>General</c:formatCode>
                <c:ptCount val="5"/>
                <c:pt idx="0">
                  <c:v>100000</c:v>
                </c:pt>
                <c:pt idx="1">
                  <c:v>150000</c:v>
                </c:pt>
                <c:pt idx="2">
                  <c:v>200000</c:v>
                </c:pt>
                <c:pt idx="3">
                  <c:v>250000</c:v>
                </c:pt>
                <c:pt idx="4">
                  <c:v>280000</c:v>
                </c:pt>
              </c:numCache>
            </c:numRef>
          </c:yVal>
        </c:ser>
        <c:axId val="57293056"/>
        <c:axId val="57298944"/>
      </c:scatterChart>
      <c:valAx>
        <c:axId val="57293056"/>
        <c:scaling>
          <c:orientation val="minMax"/>
        </c:scaling>
        <c:axPos val="b"/>
        <c:tickLblPos val="nextTo"/>
        <c:txPr>
          <a:bodyPr/>
          <a:lstStyle/>
          <a:p>
            <a:pPr>
              <a:defRPr lang="es-ES"/>
            </a:pPr>
            <a:endParaRPr lang="es-ES"/>
          </a:p>
        </c:txPr>
        <c:crossAx val="57298944"/>
        <c:crosses val="autoZero"/>
        <c:crossBetween val="midCat"/>
      </c:valAx>
      <c:valAx>
        <c:axId val="57298944"/>
        <c:scaling>
          <c:orientation val="minMax"/>
          <c:max val="300000"/>
        </c:scaling>
        <c:axPos val="l"/>
        <c:majorGridlines/>
        <c:numFmt formatCode="_(* #,##0_);_(* \(#,##0\);_(* &quot;-&quot;??_);_(@_)" sourceLinked="1"/>
        <c:tickLblPos val="nextTo"/>
        <c:txPr>
          <a:bodyPr/>
          <a:lstStyle/>
          <a:p>
            <a:pPr>
              <a:defRPr lang="es-ES"/>
            </a:pPr>
            <a:endParaRPr lang="es-ES"/>
          </a:p>
        </c:txPr>
        <c:crossAx val="57293056"/>
        <c:crosses val="autoZero"/>
        <c:crossBetween val="midCat"/>
        <c:dispUnits>
          <c:builtInUnit val="thousands"/>
          <c:dispUnitsLbl>
            <c:layout>
              <c:manualLayout>
                <c:xMode val="edge"/>
                <c:yMode val="edge"/>
                <c:x val="3.3333333333333402E-2"/>
                <c:y val="0.31065981335666576"/>
              </c:manualLayout>
            </c:layout>
            <c:tx>
              <c:rich>
                <a:bodyPr/>
                <a:lstStyle/>
                <a:p>
                  <a:pPr>
                    <a:defRPr lang="es-ES"/>
                  </a:pPr>
                  <a:r>
                    <a:rPr lang="es-EC"/>
                    <a:t>miles</a:t>
                  </a:r>
                  <a:r>
                    <a:rPr lang="es-EC" baseline="0"/>
                    <a:t> de US$</a:t>
                  </a:r>
                  <a:endParaRPr lang="es-EC"/>
                </a:p>
              </c:rich>
            </c:tx>
          </c:dispUnitsLbl>
        </c:dispUnits>
      </c:valAx>
    </c:plotArea>
    <c:legend>
      <c:legendPos val="r"/>
      <c:layout>
        <c:manualLayout>
          <c:xMode val="edge"/>
          <c:yMode val="edge"/>
          <c:x val="0.77618044619422633"/>
          <c:y val="7.6357903178769324E-2"/>
          <c:w val="0.22381955380577467"/>
          <c:h val="0.88733012540099099"/>
        </c:manualLayout>
      </c:layout>
      <c:txPr>
        <a:bodyPr/>
        <a:lstStyle/>
        <a:p>
          <a:pPr>
            <a:defRPr lang="es-ES"/>
          </a:pPr>
          <a:endParaRPr lang="es-ES"/>
        </a:p>
      </c:txPr>
    </c:legend>
    <c:plotVisOnly val="1"/>
  </c:chart>
  <c:spPr>
    <a:solidFill>
      <a:schemeClr val="bg1"/>
    </a:solidFill>
    <a:ln>
      <a:solidFill>
        <a:schemeClr val="tx1"/>
      </a:solidFill>
    </a:ln>
  </c:sp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s-ES"/>
  <c:chart>
    <c:title>
      <c:tx>
        <c:rich>
          <a:bodyPr/>
          <a:lstStyle/>
          <a:p>
            <a:pPr>
              <a:defRPr lang="es-ES"/>
            </a:pPr>
            <a:r>
              <a:rPr lang="es-ES"/>
              <a:t>VENTAS</a:t>
            </a:r>
            <a:r>
              <a:rPr lang="es-ES" baseline="0"/>
              <a:t> Y COSTOS DE PRODUCCION</a:t>
            </a:r>
            <a:endParaRPr lang="es-ES"/>
          </a:p>
        </c:rich>
      </c:tx>
      <c:layout/>
    </c:title>
    <c:view3D>
      <c:depthPercent val="100"/>
      <c:rAngAx val="1"/>
    </c:view3D>
    <c:plotArea>
      <c:layout/>
      <c:bar3DChart>
        <c:barDir val="col"/>
        <c:grouping val="clustered"/>
        <c:ser>
          <c:idx val="0"/>
          <c:order val="0"/>
          <c:tx>
            <c:strRef>
              <c:f>Hoja2!$C$38</c:f>
              <c:strCache>
                <c:ptCount val="1"/>
                <c:pt idx="0">
                  <c:v>Ventas</c:v>
                </c:pt>
              </c:strCache>
            </c:strRef>
          </c:tx>
          <c:cat>
            <c:strRef>
              <c:f>Hoja2!$B$39:$B$43</c:f>
              <c:strCache>
                <c:ptCount val="5"/>
                <c:pt idx="0">
                  <c:v>2010</c:v>
                </c:pt>
                <c:pt idx="1">
                  <c:v>2011</c:v>
                </c:pt>
                <c:pt idx="2">
                  <c:v>2012</c:v>
                </c:pt>
                <c:pt idx="3">
                  <c:v>2013</c:v>
                </c:pt>
                <c:pt idx="4">
                  <c:v>2014</c:v>
                </c:pt>
              </c:strCache>
            </c:strRef>
          </c:cat>
          <c:val>
            <c:numRef>
              <c:f>Hoja2!$C$39:$C$43</c:f>
              <c:numCache>
                <c:formatCode>_(* #,##0.00_);_(* \(#,##0.00\);_(* "-"??_);_(@_)</c:formatCode>
                <c:ptCount val="5"/>
                <c:pt idx="0">
                  <c:v>91050</c:v>
                </c:pt>
                <c:pt idx="1">
                  <c:v>103700</c:v>
                </c:pt>
                <c:pt idx="2">
                  <c:v>122200</c:v>
                </c:pt>
                <c:pt idx="3">
                  <c:v>132500</c:v>
                </c:pt>
                <c:pt idx="4">
                  <c:v>143000</c:v>
                </c:pt>
              </c:numCache>
            </c:numRef>
          </c:val>
        </c:ser>
        <c:ser>
          <c:idx val="1"/>
          <c:order val="1"/>
          <c:tx>
            <c:strRef>
              <c:f>Hoja2!$D$38</c:f>
              <c:strCache>
                <c:ptCount val="1"/>
                <c:pt idx="0">
                  <c:v>Costos</c:v>
                </c:pt>
              </c:strCache>
            </c:strRef>
          </c:tx>
          <c:cat>
            <c:strRef>
              <c:f>Hoja2!$B$39:$B$43</c:f>
              <c:strCache>
                <c:ptCount val="5"/>
                <c:pt idx="0">
                  <c:v>2010</c:v>
                </c:pt>
                <c:pt idx="1">
                  <c:v>2011</c:v>
                </c:pt>
                <c:pt idx="2">
                  <c:v>2012</c:v>
                </c:pt>
                <c:pt idx="3">
                  <c:v>2013</c:v>
                </c:pt>
                <c:pt idx="4">
                  <c:v>2014</c:v>
                </c:pt>
              </c:strCache>
            </c:strRef>
          </c:cat>
          <c:val>
            <c:numRef>
              <c:f>Hoja2!$D$39:$D$43</c:f>
              <c:numCache>
                <c:formatCode>_(* #,##0.00_);_(* \(#,##0.00\);_(* "-"??_);_(@_)</c:formatCode>
                <c:ptCount val="5"/>
                <c:pt idx="0">
                  <c:v>110859.7833</c:v>
                </c:pt>
                <c:pt idx="1">
                  <c:v>106089.47570000002</c:v>
                </c:pt>
                <c:pt idx="2">
                  <c:v>104543.25679999999</c:v>
                </c:pt>
                <c:pt idx="3">
                  <c:v>92301.805399999997</c:v>
                </c:pt>
                <c:pt idx="4">
                  <c:v>94606.45</c:v>
                </c:pt>
              </c:numCache>
            </c:numRef>
          </c:val>
        </c:ser>
        <c:shape val="cylinder"/>
        <c:axId val="57275136"/>
        <c:axId val="57276672"/>
        <c:axId val="0"/>
      </c:bar3DChart>
      <c:catAx>
        <c:axId val="57275136"/>
        <c:scaling>
          <c:orientation val="minMax"/>
        </c:scaling>
        <c:axPos val="b"/>
        <c:numFmt formatCode="General" sourceLinked="1"/>
        <c:majorTickMark val="none"/>
        <c:tickLblPos val="nextTo"/>
        <c:txPr>
          <a:bodyPr/>
          <a:lstStyle/>
          <a:p>
            <a:pPr>
              <a:defRPr lang="es-ES"/>
            </a:pPr>
            <a:endParaRPr lang="es-ES"/>
          </a:p>
        </c:txPr>
        <c:crossAx val="57276672"/>
        <c:crosses val="autoZero"/>
        <c:auto val="1"/>
        <c:lblAlgn val="ctr"/>
        <c:lblOffset val="100"/>
      </c:catAx>
      <c:valAx>
        <c:axId val="57276672"/>
        <c:scaling>
          <c:orientation val="minMax"/>
        </c:scaling>
        <c:axPos val="l"/>
        <c:majorGridlines/>
        <c:numFmt formatCode="_(* #,##0.00_);_(* \(#,##0.00\);_(* &quot;-&quot;??_);_(@_)" sourceLinked="1"/>
        <c:majorTickMark val="none"/>
        <c:tickLblPos val="nextTo"/>
        <c:txPr>
          <a:bodyPr/>
          <a:lstStyle/>
          <a:p>
            <a:pPr>
              <a:defRPr lang="es-ES"/>
            </a:pPr>
            <a:endParaRPr lang="es-ES"/>
          </a:p>
        </c:txPr>
        <c:crossAx val="57275136"/>
        <c:crosses val="autoZero"/>
        <c:crossBetween val="between"/>
      </c:valAx>
      <c:spPr>
        <a:noFill/>
        <a:ln w="25400">
          <a:noFill/>
        </a:ln>
      </c:spPr>
    </c:plotArea>
    <c:legend>
      <c:legendPos val="r"/>
      <c:layout>
        <c:manualLayout>
          <c:xMode val="edge"/>
          <c:yMode val="edge"/>
          <c:x val="0.89494598855880336"/>
          <c:y val="0.42667512394284168"/>
          <c:w val="9.638195383506383E-2"/>
          <c:h val="0.13549227179935841"/>
        </c:manualLayout>
      </c:layout>
      <c:txPr>
        <a:bodyPr/>
        <a:lstStyle/>
        <a:p>
          <a:pPr>
            <a:defRPr lang="es-ES" sz="1200" baseline="0"/>
          </a:pPr>
          <a:endParaRPr lang="es-ES"/>
        </a:p>
      </c:txPr>
    </c:legend>
    <c:plotVisOnly val="1"/>
    <c:dispBlanksAs val="gap"/>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s-ES"/>
  <c:chart>
    <c:title>
      <c:layout/>
      <c:txPr>
        <a:bodyPr/>
        <a:lstStyle/>
        <a:p>
          <a:pPr>
            <a:defRPr lang="es-ES"/>
          </a:pPr>
          <a:endParaRPr lang="es-ES"/>
        </a:p>
      </c:txPr>
    </c:title>
    <c:view3D>
      <c:depthPercent val="100"/>
      <c:rAngAx val="1"/>
    </c:view3D>
    <c:plotArea>
      <c:layout/>
      <c:bar3DChart>
        <c:barDir val="col"/>
        <c:grouping val="clustered"/>
        <c:ser>
          <c:idx val="0"/>
          <c:order val="0"/>
          <c:tx>
            <c:strRef>
              <c:f>Hoja2!$C$2</c:f>
              <c:strCache>
                <c:ptCount val="1"/>
                <c:pt idx="0">
                  <c:v>Flujo de Efectivo para planificación Financiera</c:v>
                </c:pt>
              </c:strCache>
            </c:strRef>
          </c:tx>
          <c:dLbls>
            <c:txPr>
              <a:bodyPr/>
              <a:lstStyle/>
              <a:p>
                <a:pPr>
                  <a:defRPr lang="es-ES"/>
                </a:pPr>
                <a:endParaRPr lang="es-ES"/>
              </a:p>
            </c:txPr>
            <c:showVal val="1"/>
          </c:dLbls>
          <c:cat>
            <c:strRef>
              <c:f>Hoja2!$C$4:$C$10</c:f>
              <c:strCache>
                <c:ptCount val="7"/>
                <c:pt idx="0">
                  <c:v>2010</c:v>
                </c:pt>
                <c:pt idx="1">
                  <c:v>2011</c:v>
                </c:pt>
                <c:pt idx="2">
                  <c:v>2012</c:v>
                </c:pt>
                <c:pt idx="3">
                  <c:v>2013</c:v>
                </c:pt>
                <c:pt idx="4">
                  <c:v>2014</c:v>
                </c:pt>
                <c:pt idx="5">
                  <c:v>2015</c:v>
                </c:pt>
                <c:pt idx="6">
                  <c:v>v Residual</c:v>
                </c:pt>
              </c:strCache>
            </c:strRef>
          </c:cat>
          <c:val>
            <c:numRef>
              <c:f>Hoja2!$D$4:$D$10</c:f>
              <c:numCache>
                <c:formatCode>_(* #,##0.00_);_(* \(#,##0.00\);_(* "-"??_);_(@_)</c:formatCode>
                <c:ptCount val="7"/>
                <c:pt idx="0">
                  <c:v>4500</c:v>
                </c:pt>
                <c:pt idx="1">
                  <c:v>5636.5466000000024</c:v>
                </c:pt>
                <c:pt idx="2">
                  <c:v>-1349.7736999999906</c:v>
                </c:pt>
                <c:pt idx="3">
                  <c:v>10066.818599999981</c:v>
                </c:pt>
                <c:pt idx="4">
                  <c:v>4068.5999000000011</c:v>
                </c:pt>
                <c:pt idx="5">
                  <c:v>36081.534900000006</c:v>
                </c:pt>
                <c:pt idx="6">
                  <c:v>27583.550000000003</c:v>
                </c:pt>
              </c:numCache>
            </c:numRef>
          </c:val>
        </c:ser>
        <c:shape val="cylinder"/>
        <c:axId val="57343360"/>
        <c:axId val="57156736"/>
        <c:axId val="0"/>
      </c:bar3DChart>
      <c:catAx>
        <c:axId val="57343360"/>
        <c:scaling>
          <c:orientation val="minMax"/>
        </c:scaling>
        <c:axPos val="b"/>
        <c:numFmt formatCode="General" sourceLinked="1"/>
        <c:tickLblPos val="nextTo"/>
        <c:txPr>
          <a:bodyPr/>
          <a:lstStyle/>
          <a:p>
            <a:pPr>
              <a:defRPr lang="es-ES"/>
            </a:pPr>
            <a:endParaRPr lang="es-ES"/>
          </a:p>
        </c:txPr>
        <c:crossAx val="57156736"/>
        <c:crosses val="autoZero"/>
        <c:auto val="1"/>
        <c:lblAlgn val="ctr"/>
        <c:lblOffset val="100"/>
      </c:catAx>
      <c:valAx>
        <c:axId val="57156736"/>
        <c:scaling>
          <c:orientation val="minMax"/>
        </c:scaling>
        <c:axPos val="l"/>
        <c:majorGridlines/>
        <c:numFmt formatCode="_(* #,##0.00_);_(* \(#,##0.00\);_(* &quot;-&quot;??_);_(@_)" sourceLinked="1"/>
        <c:tickLblPos val="nextTo"/>
        <c:txPr>
          <a:bodyPr/>
          <a:lstStyle/>
          <a:p>
            <a:pPr>
              <a:defRPr lang="es-ES"/>
            </a:pPr>
            <a:endParaRPr lang="es-ES"/>
          </a:p>
        </c:txPr>
        <c:crossAx val="57343360"/>
        <c:crosses val="autoZero"/>
        <c:crossBetween val="between"/>
      </c:valAx>
      <c:spPr>
        <a:noFill/>
        <a:ln w="25400">
          <a:noFill/>
        </a:ln>
      </c:spPr>
    </c:plotArea>
    <c:plotVisOnly val="1"/>
    <c:dispBlanksAs val="gap"/>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s-EC"/>
          </a:p>
        </p:txBody>
      </p:sp>
      <p:sp>
        <p:nvSpPr>
          <p:cNvPr id="3" name="2 Marcador de fecha"/>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C4F1ED92-0EF6-4577-A214-372FD7153A27}" type="datetimeFigureOut">
              <a:rPr lang="es-EC" smtClean="0"/>
              <a:pPr/>
              <a:t>02/03/2010</a:t>
            </a:fld>
            <a:endParaRPr lang="es-EC"/>
          </a:p>
        </p:txBody>
      </p:sp>
      <p:sp>
        <p:nvSpPr>
          <p:cNvPr id="4" name="3 Marcador de pie de página"/>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s-EC"/>
          </a:p>
        </p:txBody>
      </p:sp>
      <p:sp>
        <p:nvSpPr>
          <p:cNvPr id="5" name="4 Marcador de número de diapositiva"/>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D23A306-87F0-4F49-B67D-B1E6715912E4}" type="slidenum">
              <a:rPr lang="es-EC" smtClean="0"/>
              <a:pPr/>
              <a:t>‹Nº›</a:t>
            </a:fld>
            <a:endParaRPr lang="es-EC"/>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7C9DE993-F872-4F8D-920D-53C01EE59F8F}" type="datetimeFigureOut">
              <a:rPr lang="es-EC" smtClean="0"/>
              <a:pPr/>
              <a:t>02/03/2010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103DFDB-8379-404A-B63E-A07ACE37CEBA}" type="slidenum">
              <a:rPr lang="es-EC" smtClean="0"/>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C9DE993-F872-4F8D-920D-53C01EE59F8F}" type="datetimeFigureOut">
              <a:rPr lang="es-EC" smtClean="0"/>
              <a:pPr/>
              <a:t>02/03/2010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103DFDB-8379-404A-B63E-A07ACE37CEBA}"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C9DE993-F872-4F8D-920D-53C01EE59F8F}" type="datetimeFigureOut">
              <a:rPr lang="es-EC" smtClean="0"/>
              <a:pPr/>
              <a:t>02/03/2010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103DFDB-8379-404A-B63E-A07ACE37CEBA}"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7C9DE993-F872-4F8D-920D-53C01EE59F8F}" type="datetimeFigureOut">
              <a:rPr lang="es-EC" smtClean="0"/>
              <a:pPr/>
              <a:t>02/03/2010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103DFDB-8379-404A-B63E-A07ACE37CEBA}"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C9DE993-F872-4F8D-920D-53C01EE59F8F}" type="datetimeFigureOut">
              <a:rPr lang="es-EC" smtClean="0"/>
              <a:pPr/>
              <a:t>02/03/2010</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D103DFDB-8379-404A-B63E-A07ACE37CEBA}"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7C9DE993-F872-4F8D-920D-53C01EE59F8F}" type="datetimeFigureOut">
              <a:rPr lang="es-EC" smtClean="0"/>
              <a:pPr/>
              <a:t>02/03/2010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103DFDB-8379-404A-B63E-A07ACE37CEBA}"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7C9DE993-F872-4F8D-920D-53C01EE59F8F}" type="datetimeFigureOut">
              <a:rPr lang="es-EC" smtClean="0"/>
              <a:pPr/>
              <a:t>02/03/2010</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D103DFDB-8379-404A-B63E-A07ACE37CEBA}"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7C9DE993-F872-4F8D-920D-53C01EE59F8F}" type="datetimeFigureOut">
              <a:rPr lang="es-EC" smtClean="0"/>
              <a:pPr/>
              <a:t>02/03/2010</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D103DFDB-8379-404A-B63E-A07ACE37CEBA}"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C9DE993-F872-4F8D-920D-53C01EE59F8F}" type="datetimeFigureOut">
              <a:rPr lang="es-EC" smtClean="0"/>
              <a:pPr/>
              <a:t>02/03/2010</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D103DFDB-8379-404A-B63E-A07ACE37CEBA}"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C9DE993-F872-4F8D-920D-53C01EE59F8F}" type="datetimeFigureOut">
              <a:rPr lang="es-EC" smtClean="0"/>
              <a:pPr/>
              <a:t>02/03/2010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103DFDB-8379-404A-B63E-A07ACE37CEBA}"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C9DE993-F872-4F8D-920D-53C01EE59F8F}" type="datetimeFigureOut">
              <a:rPr lang="es-EC" smtClean="0"/>
              <a:pPr/>
              <a:t>02/03/2010</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D103DFDB-8379-404A-B63E-A07ACE37CEBA}"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9DE993-F872-4F8D-920D-53C01EE59F8F}" type="datetimeFigureOut">
              <a:rPr lang="es-EC" smtClean="0"/>
              <a:pPr/>
              <a:t>02/03/2010</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3DFDB-8379-404A-B63E-A07ACE37CEBA}" type="slidenum">
              <a:rPr lang="es-EC" smtClean="0"/>
              <a:pPr/>
              <a:t>‹Nº›</a:t>
            </a:fld>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gif"/><Relationship Id="rId3" Type="http://schemas.openxmlformats.org/officeDocument/2006/relationships/image" Target="../media/image10.png"/><Relationship Id="rId7" Type="http://schemas.openxmlformats.org/officeDocument/2006/relationships/hyperlink" Target="#none"/><Relationship Id="rId12" Type="http://schemas.openxmlformats.org/officeDocument/2006/relationships/image" Target="../media/image17.gif"/><Relationship Id="rId17" Type="http://schemas.openxmlformats.org/officeDocument/2006/relationships/image" Target="../media/image21.png"/><Relationship Id="rId2" Type="http://schemas.openxmlformats.org/officeDocument/2006/relationships/image" Target="../media/image1.jpeg"/><Relationship Id="rId16"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19.jpeg"/><Relationship Id="rId10" Type="http://schemas.openxmlformats.org/officeDocument/2006/relationships/image" Target="../media/image15.jpeg"/><Relationship Id="rId4" Type="http://schemas.openxmlformats.org/officeDocument/2006/relationships/image" Target="../media/image4.png"/><Relationship Id="rId9" Type="http://schemas.openxmlformats.org/officeDocument/2006/relationships/image" Target="../media/image14.jpeg"/><Relationship Id="rId1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8.gi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32.jpeg"/><Relationship Id="rId4" Type="http://schemas.openxmlformats.org/officeDocument/2006/relationships/image" Target="../media/image31.jpeg"/></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500034" y="85723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srcRect/>
          <a:stretch>
            <a:fillRect/>
          </a:stretch>
        </p:blipFill>
        <p:spPr bwMode="auto">
          <a:xfrm>
            <a:off x="1285852" y="1571612"/>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tailEnd type="triangle"/>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000364" y="5286388"/>
            <a:ext cx="3357586" cy="1200329"/>
          </a:xfrm>
          <a:prstGeom prst="rect">
            <a:avLst/>
          </a:prstGeom>
          <a:noFill/>
        </p:spPr>
        <p:txBody>
          <a:bodyPr wrap="square" rtlCol="0">
            <a:spAutoFit/>
            <a:scene3d>
              <a:camera prst="orthographicFront"/>
              <a:lightRig rig="threePt" dir="t"/>
            </a:scene3d>
            <a:sp3d extrusionH="57150">
              <a:bevelT w="38100" h="38100"/>
            </a:sp3d>
          </a:bodyPr>
          <a:lstStyle/>
          <a:p>
            <a:r>
              <a:rPr lang="es-EC" sz="2400" dirty="0" smtClean="0">
                <a:latin typeface="Arial Black" pitchFamily="34" charset="0"/>
              </a:rPr>
              <a:t>Autores</a:t>
            </a:r>
          </a:p>
          <a:p>
            <a:r>
              <a:rPr lang="es-EC" sz="2400" dirty="0" smtClean="0">
                <a:latin typeface="Arial Black" pitchFamily="34" charset="0"/>
              </a:rPr>
              <a:t>Otto Layana</a:t>
            </a:r>
          </a:p>
          <a:p>
            <a:r>
              <a:rPr lang="es-EC" sz="2400" dirty="0" smtClean="0">
                <a:latin typeface="Arial Black" pitchFamily="34" charset="0"/>
              </a:rPr>
              <a:t>Manuel Rivera</a:t>
            </a:r>
            <a:endParaRPr lang="es-EC" sz="2400" dirty="0">
              <a:latin typeface="Arial Black" pitchFamily="34" charset="0"/>
            </a:endParaRPr>
          </a:p>
        </p:txBody>
      </p:sp>
      <p:sp>
        <p:nvSpPr>
          <p:cNvPr id="9" name="8 CuadroTexto"/>
          <p:cNvSpPr txBox="1"/>
          <p:nvPr/>
        </p:nvSpPr>
        <p:spPr>
          <a:xfrm>
            <a:off x="557184" y="419082"/>
            <a:ext cx="8229658" cy="461665"/>
          </a:xfrm>
          <a:prstGeom prst="rect">
            <a:avLst/>
          </a:prstGeom>
          <a:noFill/>
        </p:spPr>
        <p:txBody>
          <a:bodyPr wrap="square" rtlCol="0">
            <a:spAutoFit/>
          </a:bodyPr>
          <a:lstStyle/>
          <a:p>
            <a:pPr algn="ctr"/>
            <a:r>
              <a:rPr lang="es-EC" sz="2400" b="1" dirty="0" smtClean="0"/>
              <a:t>ESCUELA SUPERIOR POLITÉCNICA DEL LITORAL</a:t>
            </a:r>
            <a:endParaRPr lang="es-EC"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857224" y="1071546"/>
            <a:ext cx="7429552" cy="461665"/>
          </a:xfrm>
          <a:prstGeom prst="rect">
            <a:avLst/>
          </a:prstGeom>
          <a:noFill/>
        </p:spPr>
        <p:txBody>
          <a:bodyPr wrap="square" rtlCol="0">
            <a:spAutoFit/>
            <a:scene3d>
              <a:camera prst="orthographicFront"/>
              <a:lightRig rig="threePt" dir="t"/>
            </a:scene3d>
            <a:sp3d extrusionH="57150">
              <a:bevelT w="38100" h="38100"/>
            </a:sp3d>
          </a:bodyPr>
          <a:lstStyle/>
          <a:p>
            <a:r>
              <a:rPr lang="es-EC" sz="2400" dirty="0" smtClean="0">
                <a:latin typeface="Arial Black" pitchFamily="34" charset="0"/>
              </a:rPr>
              <a:t>¿Qué es el Sistema de Trazabilidad?</a:t>
            </a:r>
            <a:endParaRPr lang="es-EC" sz="2400" dirty="0">
              <a:latin typeface="Arial Black" pitchFamily="34" charset="0"/>
            </a:endParaRPr>
          </a:p>
        </p:txBody>
      </p:sp>
      <p:pic>
        <p:nvPicPr>
          <p:cNvPr id="4099" name="Picture 3"/>
          <p:cNvPicPr>
            <a:picLocks noChangeAspect="1" noChangeArrowheads="1"/>
          </p:cNvPicPr>
          <p:nvPr/>
        </p:nvPicPr>
        <p:blipFill>
          <a:blip r:embed="rId3" cstate="print"/>
          <a:srcRect/>
          <a:stretch>
            <a:fillRect/>
          </a:stretch>
        </p:blipFill>
        <p:spPr bwMode="auto">
          <a:xfrm>
            <a:off x="6286512" y="5429264"/>
            <a:ext cx="1785950" cy="1074436"/>
          </a:xfrm>
          <a:prstGeom prst="rect">
            <a:avLst/>
          </a:prstGeom>
          <a:noFill/>
          <a:ln w="9525">
            <a:noFill/>
            <a:miter lim="800000"/>
            <a:headEnd/>
            <a:tailEnd/>
          </a:ln>
          <a:effectLst/>
        </p:spPr>
      </p:pic>
      <p:sp>
        <p:nvSpPr>
          <p:cNvPr id="12" name="11 CuadroTexto"/>
          <p:cNvSpPr txBox="1"/>
          <p:nvPr/>
        </p:nvSpPr>
        <p:spPr>
          <a:xfrm>
            <a:off x="1643042" y="1714488"/>
            <a:ext cx="5857916" cy="3046988"/>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algn="just"/>
            <a:r>
              <a:rPr lang="es-EC" sz="1600" b="1" dirty="0" smtClean="0"/>
              <a:t>Oportuna</a:t>
            </a:r>
          </a:p>
          <a:p>
            <a:pPr marL="180975" indent="-180975" algn="just"/>
            <a:endParaRPr lang="es-EC" sz="1600" b="1" dirty="0"/>
          </a:p>
          <a:p>
            <a:pPr algn="just"/>
            <a:r>
              <a:rPr lang="es-EC" sz="1600" dirty="0" smtClean="0"/>
              <a:t>Por que tanto en puerto (marítimo y aéreo) de </a:t>
            </a:r>
            <a:r>
              <a:rPr lang="es-EC" sz="1600" b="1" dirty="0" smtClean="0">
                <a:solidFill>
                  <a:srgbClr val="FF0000"/>
                </a:solidFill>
              </a:rPr>
              <a:t>origen </a:t>
            </a:r>
            <a:r>
              <a:rPr lang="es-EC" sz="1600" dirty="0" smtClean="0"/>
              <a:t>y en puerto </a:t>
            </a:r>
            <a:r>
              <a:rPr lang="es-EC" sz="1600" b="1" dirty="0" smtClean="0">
                <a:solidFill>
                  <a:srgbClr val="FF0000"/>
                </a:solidFill>
              </a:rPr>
              <a:t>destino</a:t>
            </a:r>
            <a:r>
              <a:rPr lang="es-EC" sz="1600" dirty="0" smtClean="0"/>
              <a:t>, se registrará </a:t>
            </a:r>
            <a:r>
              <a:rPr lang="es-EC" sz="1600" b="1" dirty="0" smtClean="0">
                <a:solidFill>
                  <a:srgbClr val="FF0000"/>
                </a:solidFill>
              </a:rPr>
              <a:t>en línea </a:t>
            </a:r>
            <a:r>
              <a:rPr lang="es-EC" sz="1600" dirty="0" smtClean="0"/>
              <a:t>la información de la carga enviada al exterior:</a:t>
            </a:r>
          </a:p>
          <a:p>
            <a:pPr algn="just"/>
            <a:r>
              <a:rPr lang="es-EC" sz="1600" dirty="0"/>
              <a:t>	</a:t>
            </a:r>
            <a:r>
              <a:rPr lang="es-EC" sz="1600" dirty="0" smtClean="0"/>
              <a:t>- </a:t>
            </a:r>
            <a:r>
              <a:rPr lang="es-EC" sz="1600" b="1" dirty="0" smtClean="0"/>
              <a:t>Inspección</a:t>
            </a:r>
            <a:r>
              <a:rPr lang="es-EC" sz="1600" dirty="0" smtClean="0"/>
              <a:t> en puertos</a:t>
            </a:r>
          </a:p>
          <a:p>
            <a:pPr algn="just"/>
            <a:r>
              <a:rPr lang="es-EC" sz="1600" dirty="0"/>
              <a:t>	</a:t>
            </a:r>
            <a:r>
              <a:rPr lang="es-EC" sz="1600" dirty="0" smtClean="0"/>
              <a:t>- </a:t>
            </a:r>
            <a:r>
              <a:rPr lang="es-EC" sz="1600" b="1" dirty="0" smtClean="0"/>
              <a:t>Lote</a:t>
            </a:r>
            <a:r>
              <a:rPr lang="es-EC" sz="1600" dirty="0" smtClean="0"/>
              <a:t> (registro, cantidad, inspecciones)</a:t>
            </a:r>
          </a:p>
          <a:p>
            <a:pPr algn="just"/>
            <a:r>
              <a:rPr lang="es-EC" sz="1600" dirty="0"/>
              <a:t>	</a:t>
            </a:r>
            <a:r>
              <a:rPr lang="es-EC" sz="1600" dirty="0" smtClean="0"/>
              <a:t>- </a:t>
            </a:r>
            <a:r>
              <a:rPr lang="es-EC" sz="1600" b="1" dirty="0" smtClean="0"/>
              <a:t>Fotos </a:t>
            </a:r>
            <a:r>
              <a:rPr lang="es-EC" sz="1600" dirty="0" smtClean="0"/>
              <a:t>(evidencia visual)</a:t>
            </a:r>
          </a:p>
          <a:p>
            <a:pPr algn="just"/>
            <a:r>
              <a:rPr lang="es-EC" sz="1600" dirty="0"/>
              <a:t>	</a:t>
            </a:r>
            <a:r>
              <a:rPr lang="es-EC" sz="1600" dirty="0" smtClean="0"/>
              <a:t>- </a:t>
            </a:r>
            <a:r>
              <a:rPr lang="es-EC" sz="1600" b="1" dirty="0" smtClean="0"/>
              <a:t>Estado</a:t>
            </a:r>
            <a:r>
              <a:rPr lang="es-EC" sz="1600" dirty="0" smtClean="0"/>
              <a:t> (cadena de frio, humedad, deterioro, pH, </a:t>
            </a:r>
            <a:r>
              <a:rPr lang="es-EC" sz="1600" baseline="30000" dirty="0" err="1" smtClean="0"/>
              <a:t>o</a:t>
            </a:r>
            <a:r>
              <a:rPr lang="es-EC" sz="1600" dirty="0" err="1" smtClean="0"/>
              <a:t>Bx</a:t>
            </a:r>
            <a:r>
              <a:rPr lang="es-EC" sz="1600" dirty="0" smtClean="0"/>
              <a:t>)</a:t>
            </a:r>
          </a:p>
          <a:p>
            <a:pPr algn="just"/>
            <a:r>
              <a:rPr lang="es-EC" sz="1600" dirty="0"/>
              <a:t>	</a:t>
            </a:r>
            <a:r>
              <a:rPr lang="es-EC" sz="1600" dirty="0" smtClean="0"/>
              <a:t>- </a:t>
            </a:r>
            <a:r>
              <a:rPr lang="es-EC" sz="1600" b="1" dirty="0" smtClean="0"/>
              <a:t>Objeciones de la autoridad </a:t>
            </a:r>
            <a:r>
              <a:rPr lang="es-EC" sz="1600" dirty="0" smtClean="0"/>
              <a:t>de control</a:t>
            </a:r>
          </a:p>
          <a:p>
            <a:pPr algn="just"/>
            <a:r>
              <a:rPr lang="es-EC" sz="1600" dirty="0"/>
              <a:t>	</a:t>
            </a:r>
            <a:r>
              <a:rPr lang="es-EC" sz="1600" dirty="0" smtClean="0"/>
              <a:t>- Sitios de </a:t>
            </a:r>
            <a:r>
              <a:rPr lang="es-EC" sz="1600" b="1" dirty="0" smtClean="0"/>
              <a:t>almacenamiento</a:t>
            </a:r>
          </a:p>
          <a:p>
            <a:pPr algn="just"/>
            <a:r>
              <a:rPr lang="es-EC" sz="1600" b="1" dirty="0"/>
              <a:t>	</a:t>
            </a:r>
            <a:r>
              <a:rPr lang="es-EC" sz="1600" dirty="0" smtClean="0"/>
              <a:t>- </a:t>
            </a:r>
            <a:r>
              <a:rPr lang="es-EC" sz="1600" b="1" dirty="0" smtClean="0"/>
              <a:t>Despacho</a:t>
            </a:r>
            <a:r>
              <a:rPr lang="es-EC" sz="1600" dirty="0" smtClean="0"/>
              <a:t> (registro de trazabilidad)</a:t>
            </a:r>
          </a:p>
        </p:txBody>
      </p:sp>
      <p:pic>
        <p:nvPicPr>
          <p:cNvPr id="4100" name="Picture 4"/>
          <p:cNvPicPr>
            <a:picLocks noChangeAspect="1" noChangeArrowheads="1"/>
          </p:cNvPicPr>
          <p:nvPr/>
        </p:nvPicPr>
        <p:blipFill>
          <a:blip r:embed="rId4" cstate="print"/>
          <a:srcRect/>
          <a:stretch>
            <a:fillRect/>
          </a:stretch>
        </p:blipFill>
        <p:spPr bwMode="auto">
          <a:xfrm>
            <a:off x="2000232" y="5500702"/>
            <a:ext cx="1785950" cy="1000132"/>
          </a:xfrm>
          <a:prstGeom prst="rect">
            <a:avLst/>
          </a:prstGeom>
          <a:noFill/>
          <a:ln w="9525">
            <a:noFill/>
            <a:miter lim="800000"/>
            <a:headEnd/>
            <a:tailEnd/>
          </a:ln>
          <a:effectLst/>
        </p:spPr>
      </p:pic>
      <p:pic>
        <p:nvPicPr>
          <p:cNvPr id="4102" name="Picture 6"/>
          <p:cNvPicPr>
            <a:picLocks noChangeAspect="1" noChangeArrowheads="1"/>
          </p:cNvPicPr>
          <p:nvPr/>
        </p:nvPicPr>
        <p:blipFill>
          <a:blip r:embed="rId5" cstate="print"/>
          <a:srcRect/>
          <a:stretch>
            <a:fillRect/>
          </a:stretch>
        </p:blipFill>
        <p:spPr bwMode="auto">
          <a:xfrm>
            <a:off x="5500694" y="5072074"/>
            <a:ext cx="1285884" cy="965222"/>
          </a:xfrm>
          <a:prstGeom prst="rect">
            <a:avLst/>
          </a:prstGeom>
          <a:noFill/>
          <a:ln w="9525">
            <a:noFill/>
            <a:miter lim="800000"/>
            <a:headEnd/>
            <a:tailEnd/>
          </a:ln>
          <a:effectLst/>
        </p:spPr>
      </p:pic>
      <p:sp>
        <p:nvSpPr>
          <p:cNvPr id="17" name="16 Flecha curvada hacia abajo"/>
          <p:cNvSpPr/>
          <p:nvPr/>
        </p:nvSpPr>
        <p:spPr>
          <a:xfrm>
            <a:off x="2857488" y="4857760"/>
            <a:ext cx="3214710" cy="2143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4101" name="Picture 5"/>
          <p:cNvPicPr>
            <a:picLocks noChangeAspect="1" noChangeArrowheads="1"/>
          </p:cNvPicPr>
          <p:nvPr/>
        </p:nvPicPr>
        <p:blipFill>
          <a:blip r:embed="rId6" cstate="print"/>
          <a:srcRect/>
          <a:stretch>
            <a:fillRect/>
          </a:stretch>
        </p:blipFill>
        <p:spPr bwMode="auto">
          <a:xfrm>
            <a:off x="1357290" y="5072074"/>
            <a:ext cx="2071702" cy="563748"/>
          </a:xfrm>
          <a:prstGeom prst="rect">
            <a:avLst/>
          </a:prstGeom>
          <a:noFill/>
          <a:ln w="9525">
            <a:noFill/>
            <a:miter lim="800000"/>
            <a:headEnd/>
            <a:tailEnd/>
          </a:ln>
          <a:effectLst/>
        </p:spPr>
      </p:pic>
      <p:pic>
        <p:nvPicPr>
          <p:cNvPr id="4103" name="Picture 7"/>
          <p:cNvPicPr>
            <a:picLocks noChangeAspect="1" noChangeArrowheads="1"/>
          </p:cNvPicPr>
          <p:nvPr/>
        </p:nvPicPr>
        <p:blipFill>
          <a:blip r:embed="rId7" cstate="print"/>
          <a:srcRect/>
          <a:stretch>
            <a:fillRect/>
          </a:stretch>
        </p:blipFill>
        <p:spPr bwMode="auto">
          <a:xfrm>
            <a:off x="3714744" y="4929198"/>
            <a:ext cx="1500198" cy="523868"/>
          </a:xfrm>
          <a:prstGeom prst="rect">
            <a:avLst/>
          </a:prstGeom>
          <a:noFill/>
          <a:ln w="9525">
            <a:noFill/>
            <a:miter lim="800000"/>
            <a:headEnd/>
            <a:tailEnd/>
          </a:ln>
          <a:effectLst/>
        </p:spPr>
      </p:pic>
      <p:sp>
        <p:nvSpPr>
          <p:cNvPr id="18" name="17 CuadroTexto"/>
          <p:cNvSpPr txBox="1"/>
          <p:nvPr/>
        </p:nvSpPr>
        <p:spPr>
          <a:xfrm>
            <a:off x="500034" y="26668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randombar(horizontal)">
                                      <p:cBhvr>
                                        <p:cTn id="7" dur="2000"/>
                                        <p:tgtEl>
                                          <p:spTgt spid="4103"/>
                                        </p:tgtEl>
                                      </p:cBhvr>
                                    </p:animEffect>
                                  </p:childTnLst>
                                </p:cTn>
                              </p:par>
                            </p:childTnLst>
                          </p:cTn>
                        </p:par>
                        <p:par>
                          <p:cTn id="8" fill="hold">
                            <p:stCondLst>
                              <p:cond delay="2000"/>
                            </p:stCondLst>
                            <p:childTnLst>
                              <p:par>
                                <p:cTn id="9" presetID="17"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3000" fill="hold"/>
                                        <p:tgtEl>
                                          <p:spTgt spid="17"/>
                                        </p:tgtEl>
                                        <p:attrNameLst>
                                          <p:attrName>ppt_w</p:attrName>
                                        </p:attrNameLst>
                                      </p:cBhvr>
                                      <p:tavLst>
                                        <p:tav tm="0">
                                          <p:val>
                                            <p:fltVal val="0"/>
                                          </p:val>
                                        </p:tav>
                                        <p:tav tm="100000">
                                          <p:val>
                                            <p:strVal val="#ppt_w"/>
                                          </p:val>
                                        </p:tav>
                                      </p:tavLst>
                                    </p:anim>
                                    <p:anim calcmode="lin" valueType="num">
                                      <p:cBhvr>
                                        <p:cTn id="12" dur="3000" fill="hold"/>
                                        <p:tgtEl>
                                          <p:spTgt spid="17"/>
                                        </p:tgtEl>
                                        <p:attrNameLst>
                                          <p:attrName>ppt_h</p:attrName>
                                        </p:attrNameLst>
                                      </p:cBhvr>
                                      <p:tavLst>
                                        <p:tav tm="0">
                                          <p:val>
                                            <p:strVal val="#ppt_h"/>
                                          </p:val>
                                        </p:tav>
                                        <p:tav tm="100000">
                                          <p:val>
                                            <p:strVal val="#ppt_h"/>
                                          </p:val>
                                        </p:tav>
                                      </p:tavLst>
                                    </p:anim>
                                  </p:childTnLst>
                                </p:cTn>
                              </p:par>
                            </p:childTnLst>
                          </p:cTn>
                        </p:par>
                        <p:par>
                          <p:cTn id="13" fill="hold">
                            <p:stCondLst>
                              <p:cond delay="5000"/>
                            </p:stCondLst>
                            <p:childTnLst>
                              <p:par>
                                <p:cTn id="14" presetID="2" presetClass="entr" presetSubtype="4" fill="hold" nodeType="afterEffect">
                                  <p:stCondLst>
                                    <p:cond delay="0"/>
                                  </p:stCondLst>
                                  <p:childTnLst>
                                    <p:set>
                                      <p:cBhvr>
                                        <p:cTn id="15" dur="1" fill="hold">
                                          <p:stCondLst>
                                            <p:cond delay="0"/>
                                          </p:stCondLst>
                                        </p:cTn>
                                        <p:tgtEl>
                                          <p:spTgt spid="4102"/>
                                        </p:tgtEl>
                                        <p:attrNameLst>
                                          <p:attrName>style.visibility</p:attrName>
                                        </p:attrNameLst>
                                      </p:cBhvr>
                                      <p:to>
                                        <p:strVal val="visible"/>
                                      </p:to>
                                    </p:set>
                                    <p:anim calcmode="lin" valueType="num">
                                      <p:cBhvr additive="base">
                                        <p:cTn id="16" dur="3000" fill="hold"/>
                                        <p:tgtEl>
                                          <p:spTgt spid="4102"/>
                                        </p:tgtEl>
                                        <p:attrNameLst>
                                          <p:attrName>ppt_x</p:attrName>
                                        </p:attrNameLst>
                                      </p:cBhvr>
                                      <p:tavLst>
                                        <p:tav tm="0">
                                          <p:val>
                                            <p:strVal val="#ppt_x"/>
                                          </p:val>
                                        </p:tav>
                                        <p:tav tm="100000">
                                          <p:val>
                                            <p:strVal val="#ppt_x"/>
                                          </p:val>
                                        </p:tav>
                                      </p:tavLst>
                                    </p:anim>
                                    <p:anim calcmode="lin" valueType="num">
                                      <p:cBhvr additive="base">
                                        <p:cTn id="17" dur="3000" fill="hold"/>
                                        <p:tgtEl>
                                          <p:spTgt spid="4102"/>
                                        </p:tgtEl>
                                        <p:attrNameLst>
                                          <p:attrName>ppt_y</p:attrName>
                                        </p:attrNameLst>
                                      </p:cBhvr>
                                      <p:tavLst>
                                        <p:tav tm="0">
                                          <p:val>
                                            <p:strVal val="1+#ppt_h/2"/>
                                          </p:val>
                                        </p:tav>
                                        <p:tav tm="100000">
                                          <p:val>
                                            <p:strVal val="#ppt_y"/>
                                          </p:val>
                                        </p:tav>
                                      </p:tavLst>
                                    </p:anim>
                                  </p:childTnLst>
                                </p:cTn>
                              </p:par>
                            </p:childTnLst>
                          </p:cTn>
                        </p:par>
                        <p:par>
                          <p:cTn id="18" fill="hold">
                            <p:stCondLst>
                              <p:cond delay="8000"/>
                            </p:stCondLst>
                            <p:childTnLst>
                              <p:par>
                                <p:cTn id="19" presetID="37" presetClass="entr" presetSubtype="0" fill="hold" nodeType="afterEffect">
                                  <p:stCondLst>
                                    <p:cond delay="0"/>
                                  </p:stCondLst>
                                  <p:childTnLst>
                                    <p:set>
                                      <p:cBhvr>
                                        <p:cTn id="20" dur="1" fill="hold">
                                          <p:stCondLst>
                                            <p:cond delay="0"/>
                                          </p:stCondLst>
                                        </p:cTn>
                                        <p:tgtEl>
                                          <p:spTgt spid="4099"/>
                                        </p:tgtEl>
                                        <p:attrNameLst>
                                          <p:attrName>style.visibility</p:attrName>
                                        </p:attrNameLst>
                                      </p:cBhvr>
                                      <p:to>
                                        <p:strVal val="visible"/>
                                      </p:to>
                                    </p:set>
                                    <p:animEffect transition="in" filter="fade">
                                      <p:cBhvr>
                                        <p:cTn id="21" dur="3000"/>
                                        <p:tgtEl>
                                          <p:spTgt spid="4099"/>
                                        </p:tgtEl>
                                      </p:cBhvr>
                                    </p:animEffect>
                                    <p:anim calcmode="lin" valueType="num">
                                      <p:cBhvr>
                                        <p:cTn id="22" dur="3000" fill="hold"/>
                                        <p:tgtEl>
                                          <p:spTgt spid="4099"/>
                                        </p:tgtEl>
                                        <p:attrNameLst>
                                          <p:attrName>ppt_x</p:attrName>
                                        </p:attrNameLst>
                                      </p:cBhvr>
                                      <p:tavLst>
                                        <p:tav tm="0">
                                          <p:val>
                                            <p:strVal val="#ppt_x"/>
                                          </p:val>
                                        </p:tav>
                                        <p:tav tm="100000">
                                          <p:val>
                                            <p:strVal val="#ppt_x"/>
                                          </p:val>
                                        </p:tav>
                                      </p:tavLst>
                                    </p:anim>
                                    <p:anim calcmode="lin" valueType="num">
                                      <p:cBhvr>
                                        <p:cTn id="23" dur="2700" decel="100000" fill="hold"/>
                                        <p:tgtEl>
                                          <p:spTgt spid="4099"/>
                                        </p:tgtEl>
                                        <p:attrNameLst>
                                          <p:attrName>ppt_y</p:attrName>
                                        </p:attrNameLst>
                                      </p:cBhvr>
                                      <p:tavLst>
                                        <p:tav tm="0">
                                          <p:val>
                                            <p:strVal val="#ppt_y+1"/>
                                          </p:val>
                                        </p:tav>
                                        <p:tav tm="100000">
                                          <p:val>
                                            <p:strVal val="#ppt_y-.03"/>
                                          </p:val>
                                        </p:tav>
                                      </p:tavLst>
                                    </p:anim>
                                    <p:anim calcmode="lin" valueType="num">
                                      <p:cBhvr>
                                        <p:cTn id="24" dur="300" accel="100000" fill="hold">
                                          <p:stCondLst>
                                            <p:cond delay="2700"/>
                                          </p:stCondLst>
                                        </p:cTn>
                                        <p:tgtEl>
                                          <p:spTgt spid="40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857224" y="1071546"/>
            <a:ext cx="7429552" cy="461665"/>
          </a:xfrm>
          <a:prstGeom prst="rect">
            <a:avLst/>
          </a:prstGeom>
          <a:noFill/>
        </p:spPr>
        <p:txBody>
          <a:bodyPr wrap="square" rtlCol="0">
            <a:spAutoFit/>
            <a:scene3d>
              <a:camera prst="orthographicFront"/>
              <a:lightRig rig="threePt" dir="t"/>
            </a:scene3d>
            <a:sp3d extrusionH="57150">
              <a:bevelT w="38100" h="38100"/>
            </a:sp3d>
          </a:bodyPr>
          <a:lstStyle/>
          <a:p>
            <a:r>
              <a:rPr lang="es-EC" sz="2400" dirty="0" smtClean="0">
                <a:latin typeface="Arial Black" pitchFamily="34" charset="0"/>
              </a:rPr>
              <a:t>¿Qué es el Sistema de Trazabilidad?</a:t>
            </a:r>
            <a:endParaRPr lang="es-EC" sz="2400" dirty="0">
              <a:latin typeface="Arial Black" pitchFamily="34" charset="0"/>
            </a:endParaRPr>
          </a:p>
        </p:txBody>
      </p:sp>
      <p:sp>
        <p:nvSpPr>
          <p:cNvPr id="14" name="13 CuadroTexto"/>
          <p:cNvSpPr txBox="1"/>
          <p:nvPr/>
        </p:nvSpPr>
        <p:spPr>
          <a:xfrm>
            <a:off x="1643042" y="2071678"/>
            <a:ext cx="5857916" cy="1323439"/>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algn="just"/>
            <a:r>
              <a:rPr lang="es-EC" sz="1600" b="1" dirty="0" smtClean="0"/>
              <a:t>Confiable</a:t>
            </a:r>
          </a:p>
          <a:p>
            <a:pPr marL="180975" indent="-180975" algn="just"/>
            <a:endParaRPr lang="es-EC" sz="1600" b="1" dirty="0"/>
          </a:p>
          <a:p>
            <a:pPr algn="just"/>
            <a:r>
              <a:rPr lang="es-EC" sz="1600" dirty="0" smtClean="0"/>
              <a:t>Por que se asegurará la </a:t>
            </a:r>
            <a:r>
              <a:rPr lang="es-EC" sz="1600" b="1" dirty="0" smtClean="0">
                <a:solidFill>
                  <a:srgbClr val="FF0000"/>
                </a:solidFill>
              </a:rPr>
              <a:t>cadena de información</a:t>
            </a:r>
            <a:r>
              <a:rPr lang="es-EC" sz="1600" dirty="0" smtClean="0"/>
              <a:t>, durante las  actividades de </a:t>
            </a:r>
            <a:r>
              <a:rPr lang="es-EC" sz="1600" b="1" dirty="0" smtClean="0">
                <a:solidFill>
                  <a:srgbClr val="FF0000"/>
                </a:solidFill>
              </a:rPr>
              <a:t>embarque</a:t>
            </a:r>
            <a:r>
              <a:rPr lang="es-EC" sz="1600" dirty="0" smtClean="0"/>
              <a:t> y </a:t>
            </a:r>
            <a:r>
              <a:rPr lang="es-EC" sz="1600" b="1" dirty="0" smtClean="0">
                <a:solidFill>
                  <a:srgbClr val="FF0000"/>
                </a:solidFill>
              </a:rPr>
              <a:t>desembarque</a:t>
            </a:r>
            <a:r>
              <a:rPr lang="es-EC" sz="1600" dirty="0" smtClean="0"/>
              <a:t>, incluyendo equipos de medición de temperatura de los contenedores y/o transportes.</a:t>
            </a:r>
          </a:p>
        </p:txBody>
      </p:sp>
      <p:pic>
        <p:nvPicPr>
          <p:cNvPr id="15" name="Picture 3"/>
          <p:cNvPicPr>
            <a:picLocks noChangeAspect="1" noChangeArrowheads="1"/>
          </p:cNvPicPr>
          <p:nvPr/>
        </p:nvPicPr>
        <p:blipFill>
          <a:blip r:embed="rId3" cstate="print"/>
          <a:srcRect/>
          <a:stretch>
            <a:fillRect/>
          </a:stretch>
        </p:blipFill>
        <p:spPr bwMode="auto">
          <a:xfrm>
            <a:off x="6143636" y="4857760"/>
            <a:ext cx="1785950" cy="1074436"/>
          </a:xfrm>
          <a:prstGeom prst="rect">
            <a:avLst/>
          </a:prstGeom>
          <a:noFill/>
          <a:ln w="9525">
            <a:noFill/>
            <a:miter lim="800000"/>
            <a:headEnd/>
            <a:tailEnd/>
          </a:ln>
          <a:effectLst/>
        </p:spPr>
      </p:pic>
      <p:pic>
        <p:nvPicPr>
          <p:cNvPr id="17" name="Picture 4"/>
          <p:cNvPicPr>
            <a:picLocks noChangeAspect="1" noChangeArrowheads="1"/>
          </p:cNvPicPr>
          <p:nvPr/>
        </p:nvPicPr>
        <p:blipFill>
          <a:blip r:embed="rId4" cstate="print"/>
          <a:srcRect/>
          <a:stretch>
            <a:fillRect/>
          </a:stretch>
        </p:blipFill>
        <p:spPr bwMode="auto">
          <a:xfrm>
            <a:off x="1857356" y="4929198"/>
            <a:ext cx="1785950" cy="1000132"/>
          </a:xfrm>
          <a:prstGeom prst="rect">
            <a:avLst/>
          </a:prstGeom>
          <a:noFill/>
          <a:ln w="9525">
            <a:noFill/>
            <a:miter lim="800000"/>
            <a:headEnd/>
            <a:tailEnd/>
          </a:ln>
          <a:effectLst/>
        </p:spPr>
      </p:pic>
      <p:pic>
        <p:nvPicPr>
          <p:cNvPr id="18" name="Picture 6"/>
          <p:cNvPicPr>
            <a:picLocks noChangeAspect="1" noChangeArrowheads="1"/>
          </p:cNvPicPr>
          <p:nvPr/>
        </p:nvPicPr>
        <p:blipFill>
          <a:blip r:embed="rId5" cstate="print"/>
          <a:srcRect/>
          <a:stretch>
            <a:fillRect/>
          </a:stretch>
        </p:blipFill>
        <p:spPr bwMode="auto">
          <a:xfrm>
            <a:off x="5357818" y="4500570"/>
            <a:ext cx="1285884" cy="965222"/>
          </a:xfrm>
          <a:prstGeom prst="rect">
            <a:avLst/>
          </a:prstGeom>
          <a:noFill/>
          <a:ln w="9525">
            <a:noFill/>
            <a:miter lim="800000"/>
            <a:headEnd/>
            <a:tailEnd/>
          </a:ln>
          <a:effectLst/>
        </p:spPr>
      </p:pic>
      <p:sp>
        <p:nvSpPr>
          <p:cNvPr id="19" name="18 Flecha curvada hacia abajo"/>
          <p:cNvSpPr/>
          <p:nvPr/>
        </p:nvSpPr>
        <p:spPr>
          <a:xfrm>
            <a:off x="2714612" y="4286256"/>
            <a:ext cx="3214710" cy="21431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20" name="Picture 5"/>
          <p:cNvPicPr>
            <a:picLocks noChangeAspect="1" noChangeArrowheads="1"/>
          </p:cNvPicPr>
          <p:nvPr/>
        </p:nvPicPr>
        <p:blipFill>
          <a:blip r:embed="rId6" cstate="print"/>
          <a:srcRect/>
          <a:stretch>
            <a:fillRect/>
          </a:stretch>
        </p:blipFill>
        <p:spPr bwMode="auto">
          <a:xfrm>
            <a:off x="1214414" y="4500570"/>
            <a:ext cx="2071702" cy="563748"/>
          </a:xfrm>
          <a:prstGeom prst="rect">
            <a:avLst/>
          </a:prstGeom>
          <a:noFill/>
          <a:ln w="9525">
            <a:noFill/>
            <a:miter lim="800000"/>
            <a:headEnd/>
            <a:tailEnd/>
          </a:ln>
          <a:effectLst/>
        </p:spPr>
      </p:pic>
      <p:pic>
        <p:nvPicPr>
          <p:cNvPr id="2050" name="Picture 2"/>
          <p:cNvPicPr>
            <a:picLocks noChangeAspect="1" noChangeArrowheads="1"/>
          </p:cNvPicPr>
          <p:nvPr/>
        </p:nvPicPr>
        <p:blipFill>
          <a:blip r:embed="rId7" cstate="print"/>
          <a:srcRect/>
          <a:stretch>
            <a:fillRect/>
          </a:stretch>
        </p:blipFill>
        <p:spPr bwMode="auto">
          <a:xfrm>
            <a:off x="3714744" y="3786190"/>
            <a:ext cx="1500198" cy="1123654"/>
          </a:xfrm>
          <a:prstGeom prst="rect">
            <a:avLst/>
          </a:prstGeom>
          <a:noFill/>
          <a:ln w="9525">
            <a:noFill/>
            <a:miter lim="800000"/>
            <a:headEnd/>
            <a:tailEnd/>
          </a:ln>
          <a:effectLst/>
        </p:spPr>
      </p:pic>
      <p:sp>
        <p:nvSpPr>
          <p:cNvPr id="21" name="20 CuadroTexto"/>
          <p:cNvSpPr txBox="1"/>
          <p:nvPr/>
        </p:nvSpPr>
        <p:spPr>
          <a:xfrm>
            <a:off x="500034" y="28573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2000"/>
                                        <p:tgtEl>
                                          <p:spTgt spid="20"/>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2000" fill="hold"/>
                                        <p:tgtEl>
                                          <p:spTgt spid="17"/>
                                        </p:tgtEl>
                                        <p:attrNameLst>
                                          <p:attrName>ppt_x</p:attrName>
                                        </p:attrNameLst>
                                      </p:cBhvr>
                                      <p:tavLst>
                                        <p:tav tm="0">
                                          <p:val>
                                            <p:strVal val="#ppt_x"/>
                                          </p:val>
                                        </p:tav>
                                        <p:tav tm="100000">
                                          <p:val>
                                            <p:strVal val="#ppt_x"/>
                                          </p:val>
                                        </p:tav>
                                      </p:tavLst>
                                    </p:anim>
                                    <p:anim calcmode="lin" valueType="num">
                                      <p:cBhvr additive="base">
                                        <p:cTn id="12" dur="20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2000"/>
                                        <p:tgtEl>
                                          <p:spTgt spid="19"/>
                                        </p:tgtEl>
                                      </p:cBhvr>
                                    </p:animEffect>
                                  </p:childTnLst>
                                </p:cTn>
                              </p:par>
                              <p:par>
                                <p:cTn id="17" presetID="22" presetClass="entr" presetSubtype="8"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wipe(left)">
                                      <p:cBhvr>
                                        <p:cTn id="19" dur="500"/>
                                        <p:tgtEl>
                                          <p:spTgt spid="2050"/>
                                        </p:tgtEl>
                                      </p:cBhvr>
                                    </p:animEffect>
                                  </p:childTnLst>
                                </p:cTn>
                              </p:par>
                            </p:childTnLst>
                          </p:cTn>
                        </p:par>
                        <p:par>
                          <p:cTn id="20" fill="hold">
                            <p:stCondLst>
                              <p:cond delay="6000"/>
                            </p:stCondLst>
                            <p:childTnLst>
                              <p:par>
                                <p:cTn id="21" presetID="2" presetClass="entr" presetSubtype="2"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2000" fill="hold"/>
                                        <p:tgtEl>
                                          <p:spTgt spid="18"/>
                                        </p:tgtEl>
                                        <p:attrNameLst>
                                          <p:attrName>ppt_x</p:attrName>
                                        </p:attrNameLst>
                                      </p:cBhvr>
                                      <p:tavLst>
                                        <p:tav tm="0">
                                          <p:val>
                                            <p:strVal val="1+#ppt_w/2"/>
                                          </p:val>
                                        </p:tav>
                                        <p:tav tm="100000">
                                          <p:val>
                                            <p:strVal val="#ppt_x"/>
                                          </p:val>
                                        </p:tav>
                                      </p:tavLst>
                                    </p:anim>
                                    <p:anim calcmode="lin" valueType="num">
                                      <p:cBhvr additive="base">
                                        <p:cTn id="24" dur="2000" fill="hold"/>
                                        <p:tgtEl>
                                          <p:spTgt spid="18"/>
                                        </p:tgtEl>
                                        <p:attrNameLst>
                                          <p:attrName>ppt_y</p:attrName>
                                        </p:attrNameLst>
                                      </p:cBhvr>
                                      <p:tavLst>
                                        <p:tav tm="0">
                                          <p:val>
                                            <p:strVal val="#ppt_y"/>
                                          </p:val>
                                        </p:tav>
                                        <p:tav tm="100000">
                                          <p:val>
                                            <p:strVal val="#ppt_y"/>
                                          </p:val>
                                        </p:tav>
                                      </p:tavLst>
                                    </p:anim>
                                  </p:childTnLst>
                                </p:cTn>
                              </p:par>
                            </p:childTnLst>
                          </p:cTn>
                        </p:par>
                        <p:par>
                          <p:cTn id="25" fill="hold">
                            <p:stCondLst>
                              <p:cond delay="8000"/>
                            </p:stCondLst>
                            <p:childTnLst>
                              <p:par>
                                <p:cTn id="26" presetID="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2000" fill="hold"/>
                                        <p:tgtEl>
                                          <p:spTgt spid="15"/>
                                        </p:tgtEl>
                                        <p:attrNameLst>
                                          <p:attrName>ppt_x</p:attrName>
                                        </p:attrNameLst>
                                      </p:cBhvr>
                                      <p:tavLst>
                                        <p:tav tm="0">
                                          <p:val>
                                            <p:strVal val="1+#ppt_w/2"/>
                                          </p:val>
                                        </p:tav>
                                        <p:tav tm="100000">
                                          <p:val>
                                            <p:strVal val="#ppt_x"/>
                                          </p:val>
                                        </p:tav>
                                      </p:tavLst>
                                    </p:anim>
                                    <p:anim calcmode="lin" valueType="num">
                                      <p:cBhvr additive="base">
                                        <p:cTn id="29" dur="2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sp>
        <p:nvSpPr>
          <p:cNvPr id="13" name="12 CuadroTexto"/>
          <p:cNvSpPr txBox="1"/>
          <p:nvPr/>
        </p:nvSpPr>
        <p:spPr>
          <a:xfrm>
            <a:off x="857224" y="1071546"/>
            <a:ext cx="7429552" cy="461665"/>
          </a:xfrm>
          <a:prstGeom prst="rect">
            <a:avLst/>
          </a:prstGeom>
          <a:noFill/>
        </p:spPr>
        <p:txBody>
          <a:bodyPr wrap="square" rtlCol="0">
            <a:spAutoFit/>
            <a:scene3d>
              <a:camera prst="orthographicFront"/>
              <a:lightRig rig="threePt" dir="t"/>
            </a:scene3d>
            <a:sp3d extrusionH="57150">
              <a:bevelT w="38100" h="38100"/>
            </a:sp3d>
          </a:bodyPr>
          <a:lstStyle/>
          <a:p>
            <a:r>
              <a:rPr lang="es-EC" sz="2400" dirty="0" smtClean="0">
                <a:latin typeface="Arial Black" pitchFamily="34" charset="0"/>
              </a:rPr>
              <a:t>¿Qué es el Sistema de trazabilidad?</a:t>
            </a:r>
            <a:endParaRPr lang="es-EC" sz="2400" dirty="0">
              <a:latin typeface="Arial Black" pitchFamily="34" charset="0"/>
            </a:endParaRPr>
          </a:p>
        </p:txBody>
      </p:sp>
      <p:sp>
        <p:nvSpPr>
          <p:cNvPr id="14" name="13 CuadroTexto"/>
          <p:cNvSpPr txBox="1"/>
          <p:nvPr/>
        </p:nvSpPr>
        <p:spPr>
          <a:xfrm>
            <a:off x="3786182" y="1643050"/>
            <a:ext cx="4786346" cy="1446550"/>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algn="just"/>
            <a:r>
              <a:rPr lang="es-EC" sz="1600" b="1" dirty="0" smtClean="0"/>
              <a:t>Transparente</a:t>
            </a:r>
          </a:p>
          <a:p>
            <a:pPr marL="180975" indent="-180975" algn="just"/>
            <a:endParaRPr lang="es-EC" sz="800" b="1" dirty="0"/>
          </a:p>
          <a:p>
            <a:pPr algn="just"/>
            <a:r>
              <a:rPr lang="es-EC" sz="1600" dirty="0" smtClean="0"/>
              <a:t>Por que al ser procesada en-línea, los usuarios interesados podrán </a:t>
            </a:r>
            <a:r>
              <a:rPr lang="es-EC" sz="1600" b="1" dirty="0" smtClean="0">
                <a:solidFill>
                  <a:srgbClr val="FF0000"/>
                </a:solidFill>
              </a:rPr>
              <a:t>acceder </a:t>
            </a:r>
            <a:r>
              <a:rPr lang="es-EC" sz="1600" dirty="0" smtClean="0"/>
              <a:t>mediante la plataforma tecnológica </a:t>
            </a:r>
            <a:r>
              <a:rPr lang="es-EC" sz="1600" b="1" dirty="0" smtClean="0">
                <a:solidFill>
                  <a:srgbClr val="FF0000"/>
                </a:solidFill>
              </a:rPr>
              <a:t>de forma inmediata </a:t>
            </a:r>
            <a:r>
              <a:rPr lang="es-EC" sz="1600" dirty="0" smtClean="0"/>
              <a:t>a la información real, desde cualquier parte del mundo.</a:t>
            </a:r>
          </a:p>
        </p:txBody>
      </p:sp>
      <p:pic>
        <p:nvPicPr>
          <p:cNvPr id="15" name="Picture 3"/>
          <p:cNvPicPr>
            <a:picLocks noChangeAspect="1" noChangeArrowheads="1"/>
          </p:cNvPicPr>
          <p:nvPr/>
        </p:nvPicPr>
        <p:blipFill>
          <a:blip r:embed="rId3" cstate="print"/>
          <a:srcRect/>
          <a:stretch>
            <a:fillRect/>
          </a:stretch>
        </p:blipFill>
        <p:spPr bwMode="auto">
          <a:xfrm>
            <a:off x="5500694" y="5286388"/>
            <a:ext cx="1143008" cy="687639"/>
          </a:xfrm>
          <a:prstGeom prst="rect">
            <a:avLst/>
          </a:prstGeom>
          <a:noFill/>
          <a:ln w="9525">
            <a:noFill/>
            <a:miter lim="800000"/>
            <a:headEnd/>
            <a:tailEnd/>
          </a:ln>
          <a:effectLst/>
        </p:spPr>
      </p:pic>
      <p:pic>
        <p:nvPicPr>
          <p:cNvPr id="17" name="Picture 4"/>
          <p:cNvPicPr>
            <a:picLocks noChangeAspect="1" noChangeArrowheads="1"/>
          </p:cNvPicPr>
          <p:nvPr/>
        </p:nvPicPr>
        <p:blipFill>
          <a:blip r:embed="rId4" cstate="print"/>
          <a:srcRect/>
          <a:stretch>
            <a:fillRect/>
          </a:stretch>
        </p:blipFill>
        <p:spPr bwMode="auto">
          <a:xfrm>
            <a:off x="2143108" y="5715016"/>
            <a:ext cx="1785950" cy="1000132"/>
          </a:xfrm>
          <a:prstGeom prst="rect">
            <a:avLst/>
          </a:prstGeom>
          <a:noFill/>
          <a:ln w="9525">
            <a:noFill/>
            <a:miter lim="800000"/>
            <a:headEnd/>
            <a:tailEnd/>
          </a:ln>
          <a:effectLst/>
        </p:spPr>
      </p:pic>
      <p:pic>
        <p:nvPicPr>
          <p:cNvPr id="18" name="Picture 6"/>
          <p:cNvPicPr>
            <a:picLocks noChangeAspect="1" noChangeArrowheads="1"/>
          </p:cNvPicPr>
          <p:nvPr/>
        </p:nvPicPr>
        <p:blipFill>
          <a:blip r:embed="rId5" cstate="print"/>
          <a:srcRect/>
          <a:stretch>
            <a:fillRect/>
          </a:stretch>
        </p:blipFill>
        <p:spPr bwMode="auto">
          <a:xfrm>
            <a:off x="6286512" y="5857892"/>
            <a:ext cx="1071570" cy="804352"/>
          </a:xfrm>
          <a:prstGeom prst="rect">
            <a:avLst/>
          </a:prstGeom>
          <a:noFill/>
          <a:ln w="9525">
            <a:noFill/>
            <a:miter lim="800000"/>
            <a:headEnd/>
            <a:tailEnd/>
          </a:ln>
          <a:effectLst/>
        </p:spPr>
      </p:pic>
      <p:sp>
        <p:nvSpPr>
          <p:cNvPr id="24" name="23 Flecha curvada hacia arriba"/>
          <p:cNvSpPr/>
          <p:nvPr/>
        </p:nvSpPr>
        <p:spPr>
          <a:xfrm rot="14072624">
            <a:off x="6995479" y="5393348"/>
            <a:ext cx="1651122" cy="31168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6" name="25 Flecha curvada hacia arriba"/>
          <p:cNvSpPr/>
          <p:nvPr/>
        </p:nvSpPr>
        <p:spPr>
          <a:xfrm rot="11833018">
            <a:off x="5497429" y="4574039"/>
            <a:ext cx="1139862" cy="1505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027" name="Picture 3"/>
          <p:cNvPicPr>
            <a:picLocks noChangeAspect="1" noChangeArrowheads="1"/>
          </p:cNvPicPr>
          <p:nvPr/>
        </p:nvPicPr>
        <p:blipFill>
          <a:blip r:embed="rId6" cstate="print"/>
          <a:srcRect/>
          <a:stretch>
            <a:fillRect/>
          </a:stretch>
        </p:blipFill>
        <p:spPr bwMode="auto">
          <a:xfrm>
            <a:off x="7715272" y="5857892"/>
            <a:ext cx="714380" cy="381774"/>
          </a:xfrm>
          <a:prstGeom prst="rect">
            <a:avLst/>
          </a:prstGeom>
          <a:noFill/>
          <a:ln w="9525">
            <a:noFill/>
            <a:miter lim="800000"/>
            <a:headEnd/>
            <a:tailEnd/>
          </a:ln>
          <a:effectLst/>
        </p:spPr>
      </p:pic>
      <p:pic>
        <p:nvPicPr>
          <p:cNvPr id="1029" name="Picture 5" descr="http://image.ecplaza.net/offer/s/stargem/5499133_m.jpg">
            <a:hlinkClick r:id="rId7"/>
          </p:cNvPr>
          <p:cNvPicPr>
            <a:picLocks noChangeAspect="1" noChangeArrowheads="1"/>
          </p:cNvPicPr>
          <p:nvPr/>
        </p:nvPicPr>
        <p:blipFill>
          <a:blip r:embed="rId8" cstate="print"/>
          <a:srcRect/>
          <a:stretch>
            <a:fillRect/>
          </a:stretch>
        </p:blipFill>
        <p:spPr bwMode="auto">
          <a:xfrm>
            <a:off x="7858148" y="6143644"/>
            <a:ext cx="646910" cy="428628"/>
          </a:xfrm>
          <a:prstGeom prst="rect">
            <a:avLst/>
          </a:prstGeom>
          <a:noFill/>
        </p:spPr>
      </p:pic>
      <p:pic>
        <p:nvPicPr>
          <p:cNvPr id="1032" name="Picture 8"/>
          <p:cNvPicPr>
            <a:picLocks noChangeAspect="1" noChangeArrowheads="1"/>
          </p:cNvPicPr>
          <p:nvPr/>
        </p:nvPicPr>
        <p:blipFill>
          <a:blip r:embed="rId9" cstate="print"/>
          <a:srcRect/>
          <a:stretch>
            <a:fillRect/>
          </a:stretch>
        </p:blipFill>
        <p:spPr bwMode="auto">
          <a:xfrm>
            <a:off x="7000892" y="3214686"/>
            <a:ext cx="794790" cy="571504"/>
          </a:xfrm>
          <a:prstGeom prst="rect">
            <a:avLst/>
          </a:prstGeom>
          <a:noFill/>
          <a:ln w="9525">
            <a:noFill/>
            <a:miter lim="800000"/>
            <a:headEnd/>
            <a:tailEnd/>
          </a:ln>
          <a:effectLst/>
        </p:spPr>
      </p:pic>
      <p:pic>
        <p:nvPicPr>
          <p:cNvPr id="1033" name="Picture 9"/>
          <p:cNvPicPr>
            <a:picLocks noChangeAspect="1" noChangeArrowheads="1"/>
          </p:cNvPicPr>
          <p:nvPr/>
        </p:nvPicPr>
        <p:blipFill>
          <a:blip r:embed="rId10" cstate="print"/>
          <a:srcRect/>
          <a:stretch>
            <a:fillRect/>
          </a:stretch>
        </p:blipFill>
        <p:spPr bwMode="auto">
          <a:xfrm>
            <a:off x="3214678" y="3357562"/>
            <a:ext cx="714380" cy="695330"/>
          </a:xfrm>
          <a:prstGeom prst="rect">
            <a:avLst/>
          </a:prstGeom>
          <a:noFill/>
          <a:ln w="9525">
            <a:noFill/>
            <a:miter lim="800000"/>
            <a:headEnd/>
            <a:tailEnd/>
          </a:ln>
          <a:effectLst/>
        </p:spPr>
      </p:pic>
      <p:sp>
        <p:nvSpPr>
          <p:cNvPr id="27" name="26 Flecha curvada hacia abajo"/>
          <p:cNvSpPr/>
          <p:nvPr/>
        </p:nvSpPr>
        <p:spPr>
          <a:xfrm rot="21398152" flipV="1">
            <a:off x="1859389" y="4851653"/>
            <a:ext cx="2638651" cy="14677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034" name="Picture 10"/>
          <p:cNvPicPr>
            <a:picLocks noChangeAspect="1" noChangeArrowheads="1"/>
          </p:cNvPicPr>
          <p:nvPr/>
        </p:nvPicPr>
        <p:blipFill>
          <a:blip r:embed="rId11" cstate="print"/>
          <a:srcRect/>
          <a:stretch>
            <a:fillRect/>
          </a:stretch>
        </p:blipFill>
        <p:spPr bwMode="auto">
          <a:xfrm>
            <a:off x="3857620" y="5500702"/>
            <a:ext cx="785818" cy="1170790"/>
          </a:xfrm>
          <a:prstGeom prst="rect">
            <a:avLst/>
          </a:prstGeom>
          <a:noFill/>
          <a:ln w="9525">
            <a:noFill/>
            <a:miter lim="800000"/>
            <a:headEnd/>
            <a:tailEnd/>
          </a:ln>
          <a:effectLst/>
        </p:spPr>
      </p:pic>
      <p:sp>
        <p:nvSpPr>
          <p:cNvPr id="28" name="27 Flecha curvada hacia abajo"/>
          <p:cNvSpPr/>
          <p:nvPr/>
        </p:nvSpPr>
        <p:spPr>
          <a:xfrm rot="658234" flipV="1">
            <a:off x="2562529" y="3137506"/>
            <a:ext cx="4476312" cy="3330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22" name="Picture 5" descr="Evidencia, evidencia, ThermAssure, Thermassure, thermassure, cold chain, data logger, data loggers, termografo, termógrafo, termógrafo electrónico, termografo electrónico, digital, termógrafo digital, termografo digital, registrador temperatura, HACCP, trazabilidad, cadena frío, termógrafo PC, termografo PC, programa PC, temperatura PC, trazabilidad PC, programa trazabilidad, acuacultura PC, trazabilidad acuacultura"/>
          <p:cNvPicPr>
            <a:picLocks noChangeAspect="1" noChangeArrowheads="1"/>
          </p:cNvPicPr>
          <p:nvPr/>
        </p:nvPicPr>
        <p:blipFill>
          <a:blip r:embed="rId12" cstate="print"/>
          <a:srcRect/>
          <a:stretch>
            <a:fillRect/>
          </a:stretch>
        </p:blipFill>
        <p:spPr bwMode="auto">
          <a:xfrm>
            <a:off x="4214810" y="4000504"/>
            <a:ext cx="1285884" cy="714380"/>
          </a:xfrm>
          <a:prstGeom prst="rect">
            <a:avLst/>
          </a:prstGeom>
          <a:noFill/>
        </p:spPr>
      </p:pic>
      <p:pic>
        <p:nvPicPr>
          <p:cNvPr id="23" name="Picture 4" descr="Evidencia, evidencia, Temp1000, data logger, data loggers, termografo, termógrafo, termógrafo electrónico, termografo electrónico, digital, termógrafo digital, termografo digital, registrador temperatura, HACCP, trazabilidad, cadena frío, termógrafo PC, termografo PC, termógrafo sumergible, registrador sumergible, salmones, acuacultura"/>
          <p:cNvPicPr>
            <a:picLocks noChangeAspect="1" noChangeArrowheads="1"/>
          </p:cNvPicPr>
          <p:nvPr/>
        </p:nvPicPr>
        <p:blipFill>
          <a:blip r:embed="rId13" cstate="print"/>
          <a:srcRect/>
          <a:stretch>
            <a:fillRect/>
          </a:stretch>
        </p:blipFill>
        <p:spPr bwMode="auto">
          <a:xfrm>
            <a:off x="6000760" y="4857760"/>
            <a:ext cx="1214446" cy="279552"/>
          </a:xfrm>
          <a:prstGeom prst="rect">
            <a:avLst/>
          </a:prstGeom>
          <a:noFill/>
        </p:spPr>
      </p:pic>
      <p:sp>
        <p:nvSpPr>
          <p:cNvPr id="32" name="31 Flecha curvada hacia arriba"/>
          <p:cNvSpPr/>
          <p:nvPr/>
        </p:nvSpPr>
        <p:spPr>
          <a:xfrm rot="2058561" flipH="1">
            <a:off x="-171637" y="4994963"/>
            <a:ext cx="2357454" cy="92869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20" name="Picture 5"/>
          <p:cNvPicPr>
            <a:picLocks noChangeAspect="1" noChangeArrowheads="1"/>
          </p:cNvPicPr>
          <p:nvPr/>
        </p:nvPicPr>
        <p:blipFill>
          <a:blip r:embed="rId14" cstate="print"/>
          <a:srcRect/>
          <a:stretch>
            <a:fillRect/>
          </a:stretch>
        </p:blipFill>
        <p:spPr bwMode="auto">
          <a:xfrm>
            <a:off x="1500166" y="5286388"/>
            <a:ext cx="2071702" cy="563748"/>
          </a:xfrm>
          <a:prstGeom prst="rect">
            <a:avLst/>
          </a:prstGeom>
          <a:noFill/>
          <a:ln w="9525">
            <a:noFill/>
            <a:miter lim="800000"/>
            <a:headEnd/>
            <a:tailEnd/>
          </a:ln>
          <a:effectLst/>
        </p:spPr>
      </p:pic>
      <p:pic>
        <p:nvPicPr>
          <p:cNvPr id="31" name="Picture 4" descr="Evidencia, evidencia, Temp1000, data logger, data loggers, termografo, termógrafo, termógrafo electrónico, termografo electrónico, digital, termógrafo digital, termografo digital, registrador temperatura, HACCP, trazabilidad, cadena frío, termógrafo PC, termografo PC, termógrafo sumergible, registrador sumergible, salmones, acuacultura"/>
          <p:cNvPicPr>
            <a:picLocks noChangeAspect="1" noChangeArrowheads="1"/>
          </p:cNvPicPr>
          <p:nvPr/>
        </p:nvPicPr>
        <p:blipFill>
          <a:blip r:embed="rId13" cstate="print"/>
          <a:srcRect/>
          <a:stretch>
            <a:fillRect/>
          </a:stretch>
        </p:blipFill>
        <p:spPr bwMode="auto">
          <a:xfrm>
            <a:off x="571472" y="4572008"/>
            <a:ext cx="1357322" cy="312441"/>
          </a:xfrm>
          <a:prstGeom prst="rect">
            <a:avLst/>
          </a:prstGeom>
          <a:noFill/>
        </p:spPr>
      </p:pic>
      <p:pic>
        <p:nvPicPr>
          <p:cNvPr id="10243" name="Picture 3" descr="Refractómetros portátiles y medidores Brix compactos"/>
          <p:cNvPicPr>
            <a:picLocks noChangeAspect="1" noChangeArrowheads="1"/>
          </p:cNvPicPr>
          <p:nvPr/>
        </p:nvPicPr>
        <p:blipFill>
          <a:blip r:embed="rId15" cstate="print"/>
          <a:srcRect/>
          <a:stretch>
            <a:fillRect/>
          </a:stretch>
        </p:blipFill>
        <p:spPr bwMode="auto">
          <a:xfrm>
            <a:off x="857224" y="3643314"/>
            <a:ext cx="814393" cy="857256"/>
          </a:xfrm>
          <a:prstGeom prst="rect">
            <a:avLst/>
          </a:prstGeom>
          <a:noFill/>
        </p:spPr>
      </p:pic>
      <p:sp>
        <p:nvSpPr>
          <p:cNvPr id="34" name="33 Flecha curvada hacia arriba"/>
          <p:cNvSpPr/>
          <p:nvPr/>
        </p:nvSpPr>
        <p:spPr>
          <a:xfrm rot="7326744" flipH="1">
            <a:off x="-411221" y="2706385"/>
            <a:ext cx="2357454" cy="33273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0241" name="Picture 1" descr="http://centros.edu.xunta.es/cpifontediaz/feq/val/images/PH-METRO.ALTRONIX%5b1%5d.jpg"/>
          <p:cNvPicPr>
            <a:picLocks noChangeAspect="1" noChangeArrowheads="1"/>
          </p:cNvPicPr>
          <p:nvPr/>
        </p:nvPicPr>
        <p:blipFill>
          <a:blip r:embed="rId16" cstate="print"/>
          <a:srcRect/>
          <a:stretch>
            <a:fillRect/>
          </a:stretch>
        </p:blipFill>
        <p:spPr bwMode="auto">
          <a:xfrm>
            <a:off x="142844" y="3929066"/>
            <a:ext cx="714380" cy="585792"/>
          </a:xfrm>
          <a:prstGeom prst="rect">
            <a:avLst/>
          </a:prstGeom>
          <a:noFill/>
        </p:spPr>
      </p:pic>
      <p:sp>
        <p:nvSpPr>
          <p:cNvPr id="35" name="34 Flecha curvada hacia abajo"/>
          <p:cNvSpPr/>
          <p:nvPr/>
        </p:nvSpPr>
        <p:spPr>
          <a:xfrm rot="2199033" flipV="1">
            <a:off x="2056950" y="3169175"/>
            <a:ext cx="1154597" cy="33309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33" name="Picture 2"/>
          <p:cNvPicPr>
            <a:picLocks noChangeAspect="1" noChangeArrowheads="1"/>
          </p:cNvPicPr>
          <p:nvPr/>
        </p:nvPicPr>
        <p:blipFill>
          <a:blip r:embed="rId17" cstate="print"/>
          <a:srcRect/>
          <a:stretch>
            <a:fillRect/>
          </a:stretch>
        </p:blipFill>
        <p:spPr bwMode="auto">
          <a:xfrm>
            <a:off x="1500166" y="1714488"/>
            <a:ext cx="1238238" cy="1208281"/>
          </a:xfrm>
          <a:prstGeom prst="rect">
            <a:avLst/>
          </a:prstGeom>
          <a:noFill/>
          <a:ln w="9525">
            <a:noFill/>
            <a:miter lim="800000"/>
            <a:headEnd/>
            <a:tailEnd/>
          </a:ln>
          <a:effectLst/>
        </p:spPr>
      </p:pic>
      <p:sp>
        <p:nvSpPr>
          <p:cNvPr id="29" name="28 CuadroTexto"/>
          <p:cNvSpPr txBox="1"/>
          <p:nvPr/>
        </p:nvSpPr>
        <p:spPr>
          <a:xfrm>
            <a:off x="500034" y="26668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ppt_x"/>
                                          </p:val>
                                        </p:tav>
                                        <p:tav tm="100000">
                                          <p:val>
                                            <p:strVal val="#ppt_x"/>
                                          </p:val>
                                        </p:tav>
                                      </p:tavLst>
                                    </p:anim>
                                    <p:anim calcmode="lin" valueType="num">
                                      <p:cBhvr additive="base">
                                        <p:cTn id="13" dur="500" fill="hold"/>
                                        <p:tgtEl>
                                          <p:spTgt spid="31"/>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243"/>
                                        </p:tgtEl>
                                        <p:attrNameLst>
                                          <p:attrName>style.visibility</p:attrName>
                                        </p:attrNameLst>
                                      </p:cBhvr>
                                      <p:to>
                                        <p:strVal val="visible"/>
                                      </p:to>
                                    </p:set>
                                    <p:anim calcmode="lin" valueType="num">
                                      <p:cBhvr additive="base">
                                        <p:cTn id="16" dur="500" fill="hold"/>
                                        <p:tgtEl>
                                          <p:spTgt spid="10243"/>
                                        </p:tgtEl>
                                        <p:attrNameLst>
                                          <p:attrName>ppt_x</p:attrName>
                                        </p:attrNameLst>
                                      </p:cBhvr>
                                      <p:tavLst>
                                        <p:tav tm="0">
                                          <p:val>
                                            <p:strVal val="#ppt_x"/>
                                          </p:val>
                                        </p:tav>
                                        <p:tav tm="100000">
                                          <p:val>
                                            <p:strVal val="#ppt_x"/>
                                          </p:val>
                                        </p:tav>
                                      </p:tavLst>
                                    </p:anim>
                                    <p:anim calcmode="lin" valueType="num">
                                      <p:cBhvr additive="base">
                                        <p:cTn id="17" dur="500" fill="hold"/>
                                        <p:tgtEl>
                                          <p:spTgt spid="1024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0241"/>
                                        </p:tgtEl>
                                        <p:attrNameLst>
                                          <p:attrName>style.visibility</p:attrName>
                                        </p:attrNameLst>
                                      </p:cBhvr>
                                      <p:to>
                                        <p:strVal val="visible"/>
                                      </p:to>
                                    </p:set>
                                    <p:anim calcmode="lin" valueType="num">
                                      <p:cBhvr additive="base">
                                        <p:cTn id="20" dur="500" fill="hold"/>
                                        <p:tgtEl>
                                          <p:spTgt spid="10241"/>
                                        </p:tgtEl>
                                        <p:attrNameLst>
                                          <p:attrName>ppt_x</p:attrName>
                                        </p:attrNameLst>
                                      </p:cBhvr>
                                      <p:tavLst>
                                        <p:tav tm="0">
                                          <p:val>
                                            <p:strVal val="#ppt_x"/>
                                          </p:val>
                                        </p:tav>
                                        <p:tav tm="100000">
                                          <p:val>
                                            <p:strVal val="#ppt_x"/>
                                          </p:val>
                                        </p:tav>
                                      </p:tavLst>
                                    </p:anim>
                                    <p:anim calcmode="lin" valueType="num">
                                      <p:cBhvr additive="base">
                                        <p:cTn id="21" dur="500" fill="hold"/>
                                        <p:tgtEl>
                                          <p:spTgt spid="1024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37" presetClass="entr" presetSubtype="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anim calcmode="lin" valueType="num">
                                      <p:cBhvr>
                                        <p:cTn id="26" dur="1000" fill="hold"/>
                                        <p:tgtEl>
                                          <p:spTgt spid="34"/>
                                        </p:tgtEl>
                                        <p:attrNameLst>
                                          <p:attrName>ppt_x</p:attrName>
                                        </p:attrNameLst>
                                      </p:cBhvr>
                                      <p:tavLst>
                                        <p:tav tm="0">
                                          <p:val>
                                            <p:strVal val="#ppt_x"/>
                                          </p:val>
                                        </p:tav>
                                        <p:tav tm="100000">
                                          <p:val>
                                            <p:strVal val="#ppt_x"/>
                                          </p:val>
                                        </p:tav>
                                      </p:tavLst>
                                    </p:anim>
                                    <p:anim calcmode="lin" valueType="num">
                                      <p:cBhvr>
                                        <p:cTn id="27" dur="900" decel="100000" fill="hold"/>
                                        <p:tgtEl>
                                          <p:spTgt spid="34"/>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9" fill="hold">
                            <p:stCondLst>
                              <p:cond delay="2000"/>
                            </p:stCondLst>
                            <p:childTnLst>
                              <p:par>
                                <p:cTn id="30" presetID="37"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1000"/>
                                        <p:tgtEl>
                                          <p:spTgt spid="33"/>
                                        </p:tgtEl>
                                      </p:cBhvr>
                                    </p:animEffect>
                                    <p:anim calcmode="lin" valueType="num">
                                      <p:cBhvr>
                                        <p:cTn id="33" dur="1000" fill="hold"/>
                                        <p:tgtEl>
                                          <p:spTgt spid="33"/>
                                        </p:tgtEl>
                                        <p:attrNameLst>
                                          <p:attrName>ppt_x</p:attrName>
                                        </p:attrNameLst>
                                      </p:cBhvr>
                                      <p:tavLst>
                                        <p:tav tm="0">
                                          <p:val>
                                            <p:strVal val="#ppt_x"/>
                                          </p:val>
                                        </p:tav>
                                        <p:tav tm="100000">
                                          <p:val>
                                            <p:strVal val="#ppt_x"/>
                                          </p:val>
                                        </p:tav>
                                      </p:tavLst>
                                    </p:anim>
                                    <p:anim calcmode="lin" valueType="num">
                                      <p:cBhvr>
                                        <p:cTn id="34" dur="900" decel="100000" fill="hold"/>
                                        <p:tgtEl>
                                          <p:spTgt spid="33"/>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1033"/>
                                        </p:tgtEl>
                                        <p:attrNameLst>
                                          <p:attrName>style.visibility</p:attrName>
                                        </p:attrNameLst>
                                      </p:cBhvr>
                                      <p:to>
                                        <p:strVal val="visible"/>
                                      </p:to>
                                    </p:set>
                                    <p:anim calcmode="lin" valueType="num">
                                      <p:cBhvr additive="base">
                                        <p:cTn id="44" dur="500" fill="hold"/>
                                        <p:tgtEl>
                                          <p:spTgt spid="1033"/>
                                        </p:tgtEl>
                                        <p:attrNameLst>
                                          <p:attrName>ppt_x</p:attrName>
                                        </p:attrNameLst>
                                      </p:cBhvr>
                                      <p:tavLst>
                                        <p:tav tm="0">
                                          <p:val>
                                            <p:strVal val="#ppt_x"/>
                                          </p:val>
                                        </p:tav>
                                        <p:tav tm="100000">
                                          <p:val>
                                            <p:strVal val="#ppt_x"/>
                                          </p:val>
                                        </p:tav>
                                      </p:tavLst>
                                    </p:anim>
                                    <p:anim calcmode="lin" valueType="num">
                                      <p:cBhvr additive="base">
                                        <p:cTn id="45" dur="500" fill="hold"/>
                                        <p:tgtEl>
                                          <p:spTgt spid="1033"/>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900" decel="100000" fill="hold"/>
                                        <p:tgtEl>
                                          <p:spTgt spid="2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3" fill="hold">
                            <p:stCondLst>
                              <p:cond delay="5000"/>
                            </p:stCondLst>
                            <p:childTnLst>
                              <p:par>
                                <p:cTn id="54" presetID="37" presetClass="entr" presetSubtype="0" fill="hold" nodeType="afterEffect">
                                  <p:stCondLst>
                                    <p:cond delay="0"/>
                                  </p:stCondLst>
                                  <p:childTnLst>
                                    <p:set>
                                      <p:cBhvr>
                                        <p:cTn id="55" dur="1" fill="hold">
                                          <p:stCondLst>
                                            <p:cond delay="0"/>
                                          </p:stCondLst>
                                        </p:cTn>
                                        <p:tgtEl>
                                          <p:spTgt spid="1032"/>
                                        </p:tgtEl>
                                        <p:attrNameLst>
                                          <p:attrName>style.visibility</p:attrName>
                                        </p:attrNameLst>
                                      </p:cBhvr>
                                      <p:to>
                                        <p:strVal val="visible"/>
                                      </p:to>
                                    </p:set>
                                    <p:animEffect transition="in" filter="fade">
                                      <p:cBhvr>
                                        <p:cTn id="56" dur="1000"/>
                                        <p:tgtEl>
                                          <p:spTgt spid="1032"/>
                                        </p:tgtEl>
                                      </p:cBhvr>
                                    </p:animEffect>
                                    <p:anim calcmode="lin" valueType="num">
                                      <p:cBhvr>
                                        <p:cTn id="57" dur="1000" fill="hold"/>
                                        <p:tgtEl>
                                          <p:spTgt spid="1032"/>
                                        </p:tgtEl>
                                        <p:attrNameLst>
                                          <p:attrName>ppt_x</p:attrName>
                                        </p:attrNameLst>
                                      </p:cBhvr>
                                      <p:tavLst>
                                        <p:tav tm="0">
                                          <p:val>
                                            <p:strVal val="#ppt_x"/>
                                          </p:val>
                                        </p:tav>
                                        <p:tav tm="100000">
                                          <p:val>
                                            <p:strVal val="#ppt_x"/>
                                          </p:val>
                                        </p:tav>
                                      </p:tavLst>
                                    </p:anim>
                                    <p:anim calcmode="lin" valueType="num">
                                      <p:cBhvr>
                                        <p:cTn id="58" dur="900" decel="100000" fill="hold"/>
                                        <p:tgtEl>
                                          <p:spTgt spid="1032"/>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32"/>
                                        </p:tgtEl>
                                        <p:attrNameLst>
                                          <p:attrName>ppt_y</p:attrName>
                                        </p:attrNameLst>
                                      </p:cBhvr>
                                      <p:tavLst>
                                        <p:tav tm="0">
                                          <p:val>
                                            <p:strVal val="#ppt_y-.03"/>
                                          </p:val>
                                        </p:tav>
                                        <p:tav tm="100000">
                                          <p:val>
                                            <p:strVal val="#ppt_y"/>
                                          </p:val>
                                        </p:tav>
                                      </p:tavLst>
                                    </p:anim>
                                  </p:childTnLst>
                                </p:cTn>
                              </p:par>
                            </p:childTnLst>
                          </p:cTn>
                        </p:par>
                        <p:par>
                          <p:cTn id="60" fill="hold">
                            <p:stCondLst>
                              <p:cond delay="6000"/>
                            </p:stCondLst>
                            <p:childTnLst>
                              <p:par>
                                <p:cTn id="61" presetID="2" presetClass="entr" presetSubtype="8" fill="hold" grpId="1"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0-#ppt_w/2"/>
                                          </p:val>
                                        </p:tav>
                                        <p:tav tm="100000">
                                          <p:val>
                                            <p:strVal val="#ppt_x"/>
                                          </p:val>
                                        </p:tav>
                                      </p:tavLst>
                                    </p:anim>
                                    <p:anim calcmode="lin" valueType="num">
                                      <p:cBhvr additive="base">
                                        <p:cTn id="64" dur="500" fill="hold"/>
                                        <p:tgtEl>
                                          <p:spTgt spid="27"/>
                                        </p:tgtEl>
                                        <p:attrNameLst>
                                          <p:attrName>ppt_y</p:attrName>
                                        </p:attrNameLst>
                                      </p:cBhvr>
                                      <p:tavLst>
                                        <p:tav tm="0">
                                          <p:val>
                                            <p:strVal val="#ppt_y"/>
                                          </p:val>
                                        </p:tav>
                                        <p:tav tm="100000">
                                          <p:val>
                                            <p:strVal val="#ppt_y"/>
                                          </p:val>
                                        </p:tav>
                                      </p:tavLst>
                                    </p:anim>
                                  </p:childTnLst>
                                </p:cTn>
                              </p:par>
                              <p:par>
                                <p:cTn id="65" presetID="2" presetClass="entr" presetSubtype="8"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0-#ppt_w/2"/>
                                          </p:val>
                                        </p:tav>
                                        <p:tav tm="100000">
                                          <p:val>
                                            <p:strVal val="#ppt_x"/>
                                          </p:val>
                                        </p:tav>
                                      </p:tavLst>
                                    </p:anim>
                                    <p:anim calcmode="lin" valueType="num">
                                      <p:cBhvr additive="base">
                                        <p:cTn id="68" dur="500" fill="hold"/>
                                        <p:tgtEl>
                                          <p:spTgt spid="22"/>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4"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additive="base">
                                        <p:cTn id="72" dur="500" fill="hold"/>
                                        <p:tgtEl>
                                          <p:spTgt spid="15"/>
                                        </p:tgtEl>
                                        <p:attrNameLst>
                                          <p:attrName>ppt_x</p:attrName>
                                        </p:attrNameLst>
                                      </p:cBhvr>
                                      <p:tavLst>
                                        <p:tav tm="0">
                                          <p:val>
                                            <p:strVal val="#ppt_x"/>
                                          </p:val>
                                        </p:tav>
                                        <p:tav tm="100000">
                                          <p:val>
                                            <p:strVal val="#ppt_x"/>
                                          </p:val>
                                        </p:tav>
                                      </p:tavLst>
                                    </p:anim>
                                    <p:anim calcmode="lin" valueType="num">
                                      <p:cBhvr additive="base">
                                        <p:cTn id="73" dur="500" fill="hold"/>
                                        <p:tgtEl>
                                          <p:spTgt spid="15"/>
                                        </p:tgtEl>
                                        <p:attrNameLst>
                                          <p:attrName>ppt_y</p:attrName>
                                        </p:attrNameLst>
                                      </p:cBhvr>
                                      <p:tavLst>
                                        <p:tav tm="0">
                                          <p:val>
                                            <p:strVal val="1+#ppt_h/2"/>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additive="base">
                                        <p:cTn id="76" dur="500" fill="hold"/>
                                        <p:tgtEl>
                                          <p:spTgt spid="18"/>
                                        </p:tgtEl>
                                        <p:attrNameLst>
                                          <p:attrName>ppt_x</p:attrName>
                                        </p:attrNameLst>
                                      </p:cBhvr>
                                      <p:tavLst>
                                        <p:tav tm="0">
                                          <p:val>
                                            <p:strVal val="#ppt_x"/>
                                          </p:val>
                                        </p:tav>
                                        <p:tav tm="100000">
                                          <p:val>
                                            <p:strVal val="#ppt_x"/>
                                          </p:val>
                                        </p:tav>
                                      </p:tavLst>
                                    </p:anim>
                                    <p:anim calcmode="lin" valueType="num">
                                      <p:cBhvr additive="base">
                                        <p:cTn id="77" dur="500" fill="hold"/>
                                        <p:tgtEl>
                                          <p:spTgt spid="18"/>
                                        </p:tgtEl>
                                        <p:attrNameLst>
                                          <p:attrName>ppt_y</p:attrName>
                                        </p:attrNameLst>
                                      </p:cBhvr>
                                      <p:tavLst>
                                        <p:tav tm="0">
                                          <p:val>
                                            <p:strVal val="1+#ppt_h/2"/>
                                          </p:val>
                                        </p:tav>
                                        <p:tav tm="100000">
                                          <p:val>
                                            <p:strVal val="#ppt_y"/>
                                          </p:val>
                                        </p:tav>
                                      </p:tavLst>
                                    </p:anim>
                                  </p:childTnLst>
                                </p:cTn>
                              </p:par>
                              <p:par>
                                <p:cTn id="78" presetID="2" presetClass="entr" presetSubtype="4"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additive="base">
                                        <p:cTn id="80" dur="500" fill="hold"/>
                                        <p:tgtEl>
                                          <p:spTgt spid="23"/>
                                        </p:tgtEl>
                                        <p:attrNameLst>
                                          <p:attrName>ppt_x</p:attrName>
                                        </p:attrNameLst>
                                      </p:cBhvr>
                                      <p:tavLst>
                                        <p:tav tm="0">
                                          <p:val>
                                            <p:strVal val="#ppt_x"/>
                                          </p:val>
                                        </p:tav>
                                        <p:tav tm="100000">
                                          <p:val>
                                            <p:strVal val="#ppt_x"/>
                                          </p:val>
                                        </p:tav>
                                      </p:tavLst>
                                    </p:anim>
                                    <p:anim calcmode="lin" valueType="num">
                                      <p:cBhvr additive="base">
                                        <p:cTn id="81" dur="500" fill="hold"/>
                                        <p:tgtEl>
                                          <p:spTgt spid="23"/>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2" presetClass="entr" presetSubtype="4" fill="hold" nodeType="afterEffect">
                                  <p:stCondLst>
                                    <p:cond delay="0"/>
                                  </p:stCondLst>
                                  <p:childTnLst>
                                    <p:set>
                                      <p:cBhvr>
                                        <p:cTn id="84" dur="1" fill="hold">
                                          <p:stCondLst>
                                            <p:cond delay="0"/>
                                          </p:stCondLst>
                                        </p:cTn>
                                        <p:tgtEl>
                                          <p:spTgt spid="1027"/>
                                        </p:tgtEl>
                                        <p:attrNameLst>
                                          <p:attrName>style.visibility</p:attrName>
                                        </p:attrNameLst>
                                      </p:cBhvr>
                                      <p:to>
                                        <p:strVal val="visible"/>
                                      </p:to>
                                    </p:set>
                                    <p:anim calcmode="lin" valueType="num">
                                      <p:cBhvr additive="base">
                                        <p:cTn id="85" dur="500" fill="hold"/>
                                        <p:tgtEl>
                                          <p:spTgt spid="1027"/>
                                        </p:tgtEl>
                                        <p:attrNameLst>
                                          <p:attrName>ppt_x</p:attrName>
                                        </p:attrNameLst>
                                      </p:cBhvr>
                                      <p:tavLst>
                                        <p:tav tm="0">
                                          <p:val>
                                            <p:strVal val="#ppt_x"/>
                                          </p:val>
                                        </p:tav>
                                        <p:tav tm="100000">
                                          <p:val>
                                            <p:strVal val="#ppt_x"/>
                                          </p:val>
                                        </p:tav>
                                      </p:tavLst>
                                    </p:anim>
                                    <p:anim calcmode="lin" valueType="num">
                                      <p:cBhvr additive="base">
                                        <p:cTn id="86" dur="500" fill="hold"/>
                                        <p:tgtEl>
                                          <p:spTgt spid="1027"/>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1029"/>
                                        </p:tgtEl>
                                        <p:attrNameLst>
                                          <p:attrName>style.visibility</p:attrName>
                                        </p:attrNameLst>
                                      </p:cBhvr>
                                      <p:to>
                                        <p:strVal val="visible"/>
                                      </p:to>
                                    </p:set>
                                    <p:anim calcmode="lin" valueType="num">
                                      <p:cBhvr additive="base">
                                        <p:cTn id="89" dur="500" fill="hold"/>
                                        <p:tgtEl>
                                          <p:spTgt spid="1029"/>
                                        </p:tgtEl>
                                        <p:attrNameLst>
                                          <p:attrName>ppt_x</p:attrName>
                                        </p:attrNameLst>
                                      </p:cBhvr>
                                      <p:tavLst>
                                        <p:tav tm="0">
                                          <p:val>
                                            <p:strVal val="#ppt_x"/>
                                          </p:val>
                                        </p:tav>
                                        <p:tav tm="100000">
                                          <p:val>
                                            <p:strVal val="#ppt_x"/>
                                          </p:val>
                                        </p:tav>
                                      </p:tavLst>
                                    </p:anim>
                                    <p:anim calcmode="lin" valueType="num">
                                      <p:cBhvr additive="base">
                                        <p:cTn id="90" dur="500" fill="hold"/>
                                        <p:tgtEl>
                                          <p:spTgt spid="1029"/>
                                        </p:tgtEl>
                                        <p:attrNameLst>
                                          <p:attrName>ppt_y</p:attrName>
                                        </p:attrNameLst>
                                      </p:cBhvr>
                                      <p:tavLst>
                                        <p:tav tm="0">
                                          <p:val>
                                            <p:strVal val="1+#ppt_h/2"/>
                                          </p:val>
                                        </p:tav>
                                        <p:tav tm="100000">
                                          <p:val>
                                            <p:strVal val="#ppt_y"/>
                                          </p:val>
                                        </p:tav>
                                      </p:tavLst>
                                    </p:anim>
                                  </p:childTnLst>
                                </p:cTn>
                              </p:par>
                            </p:childTnLst>
                          </p:cTn>
                        </p:par>
                        <p:par>
                          <p:cTn id="91" fill="hold">
                            <p:stCondLst>
                              <p:cond delay="7500"/>
                            </p:stCondLst>
                            <p:childTnLst>
                              <p:par>
                                <p:cTn id="92" presetID="37" presetClass="entr" presetSubtype="0"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fade">
                                      <p:cBhvr>
                                        <p:cTn id="94" dur="1000"/>
                                        <p:tgtEl>
                                          <p:spTgt spid="24"/>
                                        </p:tgtEl>
                                      </p:cBhvr>
                                    </p:animEffect>
                                    <p:anim calcmode="lin" valueType="num">
                                      <p:cBhvr>
                                        <p:cTn id="95" dur="1000" fill="hold"/>
                                        <p:tgtEl>
                                          <p:spTgt spid="24"/>
                                        </p:tgtEl>
                                        <p:attrNameLst>
                                          <p:attrName>ppt_x</p:attrName>
                                        </p:attrNameLst>
                                      </p:cBhvr>
                                      <p:tavLst>
                                        <p:tav tm="0">
                                          <p:val>
                                            <p:strVal val="#ppt_x"/>
                                          </p:val>
                                        </p:tav>
                                        <p:tav tm="100000">
                                          <p:val>
                                            <p:strVal val="#ppt_x"/>
                                          </p:val>
                                        </p:tav>
                                      </p:tavLst>
                                    </p:anim>
                                    <p:anim calcmode="lin" valueType="num">
                                      <p:cBhvr>
                                        <p:cTn id="96" dur="900" decel="100000" fill="hold"/>
                                        <p:tgtEl>
                                          <p:spTgt spid="24"/>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98" fill="hold">
                            <p:stCondLst>
                              <p:cond delay="8500"/>
                            </p:stCondLst>
                            <p:childTnLst>
                              <p:par>
                                <p:cTn id="99" presetID="55" presetClass="entr" presetSubtype="0" fill="hold" grpId="1" nodeType="afterEffect">
                                  <p:stCondLst>
                                    <p:cond delay="0"/>
                                  </p:stCondLst>
                                  <p:childTnLst>
                                    <p:set>
                                      <p:cBhvr>
                                        <p:cTn id="100" dur="1" fill="hold">
                                          <p:stCondLst>
                                            <p:cond delay="0"/>
                                          </p:stCondLst>
                                        </p:cTn>
                                        <p:tgtEl>
                                          <p:spTgt spid="26"/>
                                        </p:tgtEl>
                                        <p:attrNameLst>
                                          <p:attrName>style.visibility</p:attrName>
                                        </p:attrNameLst>
                                      </p:cBhvr>
                                      <p:to>
                                        <p:strVal val="visible"/>
                                      </p:to>
                                    </p:set>
                                    <p:anim calcmode="lin" valueType="num">
                                      <p:cBhvr>
                                        <p:cTn id="101" dur="1000" fill="hold"/>
                                        <p:tgtEl>
                                          <p:spTgt spid="26"/>
                                        </p:tgtEl>
                                        <p:attrNameLst>
                                          <p:attrName>ppt_w</p:attrName>
                                        </p:attrNameLst>
                                      </p:cBhvr>
                                      <p:tavLst>
                                        <p:tav tm="0">
                                          <p:val>
                                            <p:strVal val="#ppt_w*0.70"/>
                                          </p:val>
                                        </p:tav>
                                        <p:tav tm="100000">
                                          <p:val>
                                            <p:strVal val="#ppt_w"/>
                                          </p:val>
                                        </p:tav>
                                      </p:tavLst>
                                    </p:anim>
                                    <p:anim calcmode="lin" valueType="num">
                                      <p:cBhvr>
                                        <p:cTn id="102" dur="1000" fill="hold"/>
                                        <p:tgtEl>
                                          <p:spTgt spid="26"/>
                                        </p:tgtEl>
                                        <p:attrNameLst>
                                          <p:attrName>ppt_h</p:attrName>
                                        </p:attrNameLst>
                                      </p:cBhvr>
                                      <p:tavLst>
                                        <p:tav tm="0">
                                          <p:val>
                                            <p:strVal val="#ppt_h"/>
                                          </p:val>
                                        </p:tav>
                                        <p:tav tm="100000">
                                          <p:val>
                                            <p:strVal val="#ppt_h"/>
                                          </p:val>
                                        </p:tav>
                                      </p:tavLst>
                                    </p:anim>
                                    <p:animEffect transition="in" filter="fade">
                                      <p:cBhvr>
                                        <p:cTn id="10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1" animBg="1"/>
      <p:bldP spid="27" grpId="1" animBg="1"/>
      <p:bldP spid="28" grpId="0" animBg="1"/>
      <p:bldP spid="32" grpId="0" animBg="1"/>
      <p:bldP spid="34"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857224" y="1071546"/>
            <a:ext cx="7429552" cy="461665"/>
          </a:xfrm>
          <a:prstGeom prst="rect">
            <a:avLst/>
          </a:prstGeom>
          <a:noFill/>
        </p:spPr>
        <p:txBody>
          <a:bodyPr wrap="square" rtlCol="0">
            <a:spAutoFit/>
            <a:scene3d>
              <a:camera prst="orthographicFront"/>
              <a:lightRig rig="threePt" dir="t"/>
            </a:scene3d>
            <a:sp3d extrusionH="57150">
              <a:bevelT w="38100" h="38100"/>
            </a:sp3d>
          </a:bodyPr>
          <a:lstStyle/>
          <a:p>
            <a:r>
              <a:rPr lang="es-EC" sz="2400" dirty="0" smtClean="0">
                <a:latin typeface="Arial Black" pitchFamily="34" charset="0"/>
              </a:rPr>
              <a:t>¿Qué es el Sistema de trazabilidad?</a:t>
            </a:r>
            <a:endParaRPr lang="es-EC" sz="2400" dirty="0">
              <a:latin typeface="Arial Black" pitchFamily="34" charset="0"/>
            </a:endParaRPr>
          </a:p>
        </p:txBody>
      </p:sp>
      <p:sp>
        <p:nvSpPr>
          <p:cNvPr id="21" name="20 Flecha izquierda y derecha"/>
          <p:cNvSpPr/>
          <p:nvPr/>
        </p:nvSpPr>
        <p:spPr>
          <a:xfrm>
            <a:off x="928662" y="3971930"/>
            <a:ext cx="7286676" cy="2357454"/>
          </a:xfrm>
          <a:prstGeom prst="leftRightArrow">
            <a:avLst/>
          </a:prstGeom>
          <a:solidFill>
            <a:srgbClr val="00B050"/>
          </a:solidFill>
          <a:ln>
            <a:solidFill>
              <a:srgbClr val="00B050"/>
            </a:solidFill>
          </a:ln>
          <a:effectLst>
            <a:outerShdw blurRad="152400" dist="317500" dir="5400000" sx="90000" sy="-19000" rotWithShape="0">
              <a:prstClr val="black">
                <a:alpha val="15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CuadroTexto"/>
          <p:cNvSpPr txBox="1"/>
          <p:nvPr/>
        </p:nvSpPr>
        <p:spPr>
          <a:xfrm>
            <a:off x="1643042" y="1714488"/>
            <a:ext cx="5857916" cy="1569660"/>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algn="just"/>
            <a:r>
              <a:rPr lang="es-EC" sz="1600" b="1" dirty="0" smtClean="0"/>
              <a:t>Dinámica</a:t>
            </a:r>
          </a:p>
          <a:p>
            <a:pPr marL="180975" indent="-180975" algn="just"/>
            <a:endParaRPr lang="es-EC" sz="1600" b="1" dirty="0"/>
          </a:p>
          <a:p>
            <a:pPr algn="just"/>
            <a:r>
              <a:rPr lang="es-EC" sz="1600" dirty="0" smtClean="0"/>
              <a:t>Por que la plataforma tecnológica es escalable, permitirá dependiendo de las necesidades de los usuarios incluyendo a los organismos de control</a:t>
            </a:r>
            <a:r>
              <a:rPr lang="es-EC" sz="1600" b="1" dirty="0" smtClean="0">
                <a:solidFill>
                  <a:srgbClr val="FF0000"/>
                </a:solidFill>
              </a:rPr>
              <a:t>, intercambiar información y ampliar la cadena de información</a:t>
            </a:r>
            <a:r>
              <a:rPr lang="es-EC" sz="1600" dirty="0" smtClean="0"/>
              <a:t> hacia dentro de sus organizaciones,. </a:t>
            </a:r>
          </a:p>
        </p:txBody>
      </p:sp>
      <p:sp>
        <p:nvSpPr>
          <p:cNvPr id="26" name="25 Flecha izquierda y derecha"/>
          <p:cNvSpPr/>
          <p:nvPr/>
        </p:nvSpPr>
        <p:spPr>
          <a:xfrm>
            <a:off x="3428992" y="4380490"/>
            <a:ext cx="2286016" cy="1643074"/>
          </a:xfrm>
          <a:prstGeom prst="leftRightArrow">
            <a:avLst/>
          </a:prstGeom>
          <a:solidFill>
            <a:srgbClr val="FF0000"/>
          </a:solidFill>
          <a:ln>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3074" name="Picture 2" descr="http://www.lionowineracks.com/images/ship%20container.jpg"/>
          <p:cNvPicPr>
            <a:picLocks noChangeAspect="1" noChangeArrowheads="1"/>
          </p:cNvPicPr>
          <p:nvPr/>
        </p:nvPicPr>
        <p:blipFill>
          <a:blip r:embed="rId3" cstate="print"/>
          <a:srcRect/>
          <a:stretch>
            <a:fillRect/>
          </a:stretch>
        </p:blipFill>
        <p:spPr bwMode="auto">
          <a:xfrm flipH="1">
            <a:off x="4214810" y="4972062"/>
            <a:ext cx="717847" cy="456935"/>
          </a:xfrm>
          <a:prstGeom prst="rect">
            <a:avLst/>
          </a:prstGeom>
          <a:noFill/>
        </p:spPr>
      </p:pic>
      <p:pic>
        <p:nvPicPr>
          <p:cNvPr id="3081" name="Picture 9"/>
          <p:cNvPicPr>
            <a:picLocks noChangeAspect="1" noChangeArrowheads="1"/>
          </p:cNvPicPr>
          <p:nvPr/>
        </p:nvPicPr>
        <p:blipFill>
          <a:blip r:embed="rId4" cstate="print"/>
          <a:srcRect/>
          <a:stretch>
            <a:fillRect/>
          </a:stretch>
        </p:blipFill>
        <p:spPr bwMode="auto">
          <a:xfrm>
            <a:off x="5000628" y="4972062"/>
            <a:ext cx="589510" cy="428628"/>
          </a:xfrm>
          <a:prstGeom prst="rect">
            <a:avLst/>
          </a:prstGeom>
          <a:noFill/>
          <a:ln w="9525">
            <a:noFill/>
            <a:miter lim="800000"/>
            <a:headEnd/>
            <a:tailEnd/>
          </a:ln>
          <a:effectLst/>
        </p:spPr>
      </p:pic>
      <p:pic>
        <p:nvPicPr>
          <p:cNvPr id="3083" name="Picture 11" descr="http://www.dvrpc.org/transportation/multimodal/freight/photos/2006-04_port/InspectionPallatizedLemons.jpg"/>
          <p:cNvPicPr>
            <a:picLocks noChangeAspect="1" noChangeArrowheads="1"/>
          </p:cNvPicPr>
          <p:nvPr/>
        </p:nvPicPr>
        <p:blipFill>
          <a:blip r:embed="rId5" cstate="print"/>
          <a:srcRect/>
          <a:stretch>
            <a:fillRect/>
          </a:stretch>
        </p:blipFill>
        <p:spPr bwMode="auto">
          <a:xfrm>
            <a:off x="3500430" y="4972062"/>
            <a:ext cx="642942" cy="469877"/>
          </a:xfrm>
          <a:prstGeom prst="rect">
            <a:avLst/>
          </a:prstGeom>
          <a:noFill/>
        </p:spPr>
      </p:pic>
      <p:sp>
        <p:nvSpPr>
          <p:cNvPr id="29" name="28 Cheurón"/>
          <p:cNvSpPr/>
          <p:nvPr/>
        </p:nvSpPr>
        <p:spPr>
          <a:xfrm>
            <a:off x="5429256" y="4757748"/>
            <a:ext cx="1214446" cy="857256"/>
          </a:xfrm>
          <a:prstGeom prst="chevron">
            <a:avLst/>
          </a:prstGeom>
          <a:solidFill>
            <a:srgbClr val="F98613"/>
          </a:solidFill>
          <a:ln>
            <a:solidFill>
              <a:srgbClr val="BE890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3084" name="Picture 12"/>
          <p:cNvPicPr>
            <a:picLocks noChangeAspect="1" noChangeArrowheads="1"/>
          </p:cNvPicPr>
          <p:nvPr/>
        </p:nvPicPr>
        <p:blipFill>
          <a:blip r:embed="rId6" cstate="print"/>
          <a:srcRect/>
          <a:stretch>
            <a:fillRect/>
          </a:stretch>
        </p:blipFill>
        <p:spPr bwMode="auto">
          <a:xfrm>
            <a:off x="5836856" y="4972062"/>
            <a:ext cx="642942" cy="431052"/>
          </a:xfrm>
          <a:prstGeom prst="rect">
            <a:avLst/>
          </a:prstGeom>
          <a:noFill/>
          <a:ln w="9525">
            <a:noFill/>
            <a:miter lim="800000"/>
            <a:headEnd/>
            <a:tailEnd/>
          </a:ln>
          <a:effectLst/>
        </p:spPr>
      </p:pic>
      <p:sp>
        <p:nvSpPr>
          <p:cNvPr id="31" name="30 Cheurón"/>
          <p:cNvSpPr/>
          <p:nvPr/>
        </p:nvSpPr>
        <p:spPr>
          <a:xfrm>
            <a:off x="6357950" y="4757748"/>
            <a:ext cx="1214446" cy="857256"/>
          </a:xfrm>
          <a:prstGeom prst="chevron">
            <a:avLst/>
          </a:prstGeom>
          <a:solidFill>
            <a:srgbClr val="E6FC10"/>
          </a:solidFill>
          <a:ln>
            <a:solidFill>
              <a:srgbClr val="BE890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3076" name="Picture 4" descr="http://www.tomcoequipment.com/images/Ship_Container-Red.JPG"/>
          <p:cNvPicPr>
            <a:picLocks noChangeAspect="1" noChangeArrowheads="1"/>
          </p:cNvPicPr>
          <p:nvPr/>
        </p:nvPicPr>
        <p:blipFill>
          <a:blip r:embed="rId7" cstate="print"/>
          <a:srcRect/>
          <a:stretch>
            <a:fillRect/>
          </a:stretch>
        </p:blipFill>
        <p:spPr bwMode="auto">
          <a:xfrm flipH="1">
            <a:off x="6725894" y="4972062"/>
            <a:ext cx="642942" cy="432260"/>
          </a:xfrm>
          <a:prstGeom prst="rect">
            <a:avLst/>
          </a:prstGeom>
          <a:noFill/>
        </p:spPr>
      </p:pic>
      <p:sp>
        <p:nvSpPr>
          <p:cNvPr id="32" name="31 Cheurón"/>
          <p:cNvSpPr/>
          <p:nvPr/>
        </p:nvSpPr>
        <p:spPr>
          <a:xfrm rot="10800000">
            <a:off x="2537034" y="4771455"/>
            <a:ext cx="1214446" cy="857256"/>
          </a:xfrm>
          <a:prstGeom prst="chevron">
            <a:avLst/>
          </a:prstGeom>
          <a:solidFill>
            <a:srgbClr val="F98613"/>
          </a:solidFill>
          <a:ln>
            <a:solidFill>
              <a:srgbClr val="BE890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22" name="Picture 4" descr="http://www.tomcoequipment.com/images/Ship_Container-Red.JPG"/>
          <p:cNvPicPr>
            <a:picLocks noChangeAspect="1" noChangeArrowheads="1"/>
          </p:cNvPicPr>
          <p:nvPr/>
        </p:nvPicPr>
        <p:blipFill>
          <a:blip r:embed="rId8" cstate="print"/>
          <a:srcRect/>
          <a:stretch>
            <a:fillRect/>
          </a:stretch>
        </p:blipFill>
        <p:spPr bwMode="auto">
          <a:xfrm flipH="1">
            <a:off x="2659411" y="4972062"/>
            <a:ext cx="648795" cy="428628"/>
          </a:xfrm>
          <a:prstGeom prst="rect">
            <a:avLst/>
          </a:prstGeom>
          <a:noFill/>
        </p:spPr>
      </p:pic>
      <p:sp>
        <p:nvSpPr>
          <p:cNvPr id="33" name="32 Cheurón"/>
          <p:cNvSpPr/>
          <p:nvPr/>
        </p:nvSpPr>
        <p:spPr>
          <a:xfrm rot="10800000">
            <a:off x="1075250" y="4770273"/>
            <a:ext cx="1785950" cy="857256"/>
          </a:xfrm>
          <a:prstGeom prst="chevron">
            <a:avLst/>
          </a:prstGeom>
          <a:solidFill>
            <a:srgbClr val="E6FC10"/>
          </a:solidFill>
          <a:ln>
            <a:solidFill>
              <a:srgbClr val="BE8904"/>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3077" name="Picture 5"/>
          <p:cNvPicPr>
            <a:picLocks noChangeAspect="1" noChangeArrowheads="1"/>
          </p:cNvPicPr>
          <p:nvPr/>
        </p:nvPicPr>
        <p:blipFill>
          <a:blip r:embed="rId9" cstate="print"/>
          <a:srcRect/>
          <a:stretch>
            <a:fillRect/>
          </a:stretch>
        </p:blipFill>
        <p:spPr bwMode="auto">
          <a:xfrm>
            <a:off x="1857356" y="4972062"/>
            <a:ext cx="642942" cy="428628"/>
          </a:xfrm>
          <a:prstGeom prst="rect">
            <a:avLst/>
          </a:prstGeom>
          <a:noFill/>
          <a:ln w="9525">
            <a:noFill/>
            <a:miter lim="800000"/>
            <a:headEnd/>
            <a:tailEnd/>
          </a:ln>
          <a:effectLst/>
        </p:spPr>
      </p:pic>
      <p:pic>
        <p:nvPicPr>
          <p:cNvPr id="3078" name="Picture 6"/>
          <p:cNvPicPr>
            <a:picLocks noChangeAspect="1" noChangeArrowheads="1"/>
          </p:cNvPicPr>
          <p:nvPr/>
        </p:nvPicPr>
        <p:blipFill>
          <a:blip r:embed="rId10" cstate="print"/>
          <a:srcRect/>
          <a:stretch>
            <a:fillRect/>
          </a:stretch>
        </p:blipFill>
        <p:spPr bwMode="auto">
          <a:xfrm>
            <a:off x="1214414" y="4972062"/>
            <a:ext cx="571504" cy="428628"/>
          </a:xfrm>
          <a:prstGeom prst="rect">
            <a:avLst/>
          </a:prstGeom>
          <a:noFill/>
          <a:ln w="9525">
            <a:noFill/>
            <a:miter lim="800000"/>
            <a:headEnd/>
            <a:tailEnd/>
          </a:ln>
          <a:effectLst/>
        </p:spPr>
      </p:pic>
      <p:sp>
        <p:nvSpPr>
          <p:cNvPr id="34" name="33 Rectángulo"/>
          <p:cNvSpPr/>
          <p:nvPr/>
        </p:nvSpPr>
        <p:spPr>
          <a:xfrm>
            <a:off x="3000364" y="6215082"/>
            <a:ext cx="1571636" cy="42862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Certificaciones privadas</a:t>
            </a:r>
            <a:endParaRPr lang="es-EC" sz="1400" dirty="0"/>
          </a:p>
        </p:txBody>
      </p:sp>
      <p:sp>
        <p:nvSpPr>
          <p:cNvPr id="35" name="34 Rectángulo"/>
          <p:cNvSpPr/>
          <p:nvPr/>
        </p:nvSpPr>
        <p:spPr>
          <a:xfrm>
            <a:off x="4429124" y="3643314"/>
            <a:ext cx="1857388" cy="42862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Inspecciones de organismos de control</a:t>
            </a:r>
            <a:endParaRPr lang="es-EC" sz="1400" dirty="0"/>
          </a:p>
        </p:txBody>
      </p:sp>
      <p:sp>
        <p:nvSpPr>
          <p:cNvPr id="36" name="35 Flecha arriba y abajo"/>
          <p:cNvSpPr/>
          <p:nvPr/>
        </p:nvSpPr>
        <p:spPr>
          <a:xfrm>
            <a:off x="3681406" y="5715016"/>
            <a:ext cx="214314" cy="50006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38 Rectángulo"/>
          <p:cNvSpPr/>
          <p:nvPr/>
        </p:nvSpPr>
        <p:spPr>
          <a:xfrm>
            <a:off x="1500166" y="3643314"/>
            <a:ext cx="2071702" cy="42862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Aplicaciones informáticas</a:t>
            </a:r>
          </a:p>
          <a:p>
            <a:pPr algn="ctr"/>
            <a:r>
              <a:rPr lang="es-EC" sz="1400" dirty="0" smtClean="0"/>
              <a:t>de exportadores</a:t>
            </a:r>
            <a:endParaRPr lang="es-EC" sz="1400" dirty="0"/>
          </a:p>
        </p:txBody>
      </p:sp>
      <p:sp>
        <p:nvSpPr>
          <p:cNvPr id="38" name="37 Flecha arriba y abajo"/>
          <p:cNvSpPr/>
          <p:nvPr/>
        </p:nvSpPr>
        <p:spPr>
          <a:xfrm>
            <a:off x="5238755" y="4100517"/>
            <a:ext cx="214314" cy="42862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40" name="39 Flecha arriba y abajo"/>
          <p:cNvSpPr/>
          <p:nvPr/>
        </p:nvSpPr>
        <p:spPr>
          <a:xfrm>
            <a:off x="2428860" y="4090992"/>
            <a:ext cx="214314" cy="428628"/>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0" name="29 CuadroTexto"/>
          <p:cNvSpPr txBox="1"/>
          <p:nvPr/>
        </p:nvSpPr>
        <p:spPr>
          <a:xfrm>
            <a:off x="500034" y="26668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strVal val="#ppt_w*0.70"/>
                                          </p:val>
                                        </p:tav>
                                        <p:tav tm="100000">
                                          <p:val>
                                            <p:strVal val="#ppt_w"/>
                                          </p:val>
                                        </p:tav>
                                      </p:tavLst>
                                    </p:anim>
                                    <p:anim calcmode="lin" valueType="num">
                                      <p:cBhvr>
                                        <p:cTn id="14" dur="1000" fill="hold"/>
                                        <p:tgtEl>
                                          <p:spTgt spid="26"/>
                                        </p:tgtEl>
                                        <p:attrNameLst>
                                          <p:attrName>ppt_h</p:attrName>
                                        </p:attrNameLst>
                                      </p:cBhvr>
                                      <p:tavLst>
                                        <p:tav tm="0">
                                          <p:val>
                                            <p:strVal val="#ppt_h"/>
                                          </p:val>
                                        </p:tav>
                                        <p:tav tm="100000">
                                          <p:val>
                                            <p:strVal val="#ppt_h"/>
                                          </p:val>
                                        </p:tav>
                                      </p:tavLst>
                                    </p:anim>
                                    <p:animEffect transition="in" filter="fade">
                                      <p:cBhvr>
                                        <p:cTn id="15" dur="1000"/>
                                        <p:tgtEl>
                                          <p:spTgt spid="26"/>
                                        </p:tgtEl>
                                      </p:cBhvr>
                                    </p:animEffect>
                                  </p:childTnLst>
                                </p:cTn>
                              </p:par>
                            </p:childTnLst>
                          </p:cTn>
                        </p:par>
                        <p:par>
                          <p:cTn id="16" fill="hold">
                            <p:stCondLst>
                              <p:cond delay="2000"/>
                            </p:stCondLst>
                            <p:childTnLst>
                              <p:par>
                                <p:cTn id="17" presetID="17" presetClass="entr" presetSubtype="1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strVal val="#ppt_h"/>
                                          </p:val>
                                        </p:tav>
                                        <p:tav tm="100000">
                                          <p:val>
                                            <p:strVal val="#ppt_h"/>
                                          </p:val>
                                        </p:tav>
                                      </p:tavLst>
                                    </p:anim>
                                  </p:childTnLst>
                                </p:cTn>
                              </p:par>
                            </p:childTnLst>
                          </p:cTn>
                        </p:par>
                        <p:par>
                          <p:cTn id="21" fill="hold">
                            <p:stCondLst>
                              <p:cond delay="2500"/>
                            </p:stCondLst>
                            <p:childTnLst>
                              <p:par>
                                <p:cTn id="22" presetID="17" presetClass="entr" presetSubtype="10" fill="hold" grpId="0"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strVal val="#ppt_h"/>
                                          </p:val>
                                        </p:tav>
                                        <p:tav tm="100000">
                                          <p:val>
                                            <p:strVal val="#ppt_h"/>
                                          </p:val>
                                        </p:tav>
                                      </p:tavLst>
                                    </p:anim>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additive="base">
                                        <p:cTn id="29" dur="500" fill="hold"/>
                                        <p:tgtEl>
                                          <p:spTgt spid="40"/>
                                        </p:tgtEl>
                                        <p:attrNameLst>
                                          <p:attrName>ppt_x</p:attrName>
                                        </p:attrNameLst>
                                      </p:cBhvr>
                                      <p:tavLst>
                                        <p:tav tm="0">
                                          <p:val>
                                            <p:strVal val="#ppt_x"/>
                                          </p:val>
                                        </p:tav>
                                        <p:tav tm="100000">
                                          <p:val>
                                            <p:strVal val="#ppt_x"/>
                                          </p:val>
                                        </p:tav>
                                      </p:tavLst>
                                    </p:anim>
                                    <p:anim calcmode="lin" valueType="num">
                                      <p:cBhvr additive="base">
                                        <p:cTn id="30" dur="500" fill="hold"/>
                                        <p:tgtEl>
                                          <p:spTgt spid="40"/>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additive="base">
                                        <p:cTn id="34" dur="500" fill="hold"/>
                                        <p:tgtEl>
                                          <p:spTgt spid="38"/>
                                        </p:tgtEl>
                                        <p:attrNameLst>
                                          <p:attrName>ppt_x</p:attrName>
                                        </p:attrNameLst>
                                      </p:cBhvr>
                                      <p:tavLst>
                                        <p:tav tm="0">
                                          <p:val>
                                            <p:strVal val="#ppt_x"/>
                                          </p:val>
                                        </p:tav>
                                        <p:tav tm="100000">
                                          <p:val>
                                            <p:strVal val="#ppt_x"/>
                                          </p:val>
                                        </p:tav>
                                      </p:tavLst>
                                    </p:anim>
                                    <p:anim calcmode="lin" valueType="num">
                                      <p:cBhvr additive="base">
                                        <p:cTn id="35" dur="500" fill="hold"/>
                                        <p:tgtEl>
                                          <p:spTgt spid="38"/>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7" presetClass="entr" presetSubtype="4"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1000" fill="hold"/>
                                        <p:tgtEl>
                                          <p:spTgt spid="36"/>
                                        </p:tgtEl>
                                        <p:attrNameLst>
                                          <p:attrName>ppt_x</p:attrName>
                                        </p:attrNameLst>
                                      </p:cBhvr>
                                      <p:tavLst>
                                        <p:tav tm="0">
                                          <p:val>
                                            <p:strVal val="#ppt_x"/>
                                          </p:val>
                                        </p:tav>
                                        <p:tav tm="100000">
                                          <p:val>
                                            <p:strVal val="#ppt_x"/>
                                          </p:val>
                                        </p:tav>
                                      </p:tavLst>
                                    </p:anim>
                                    <p:anim calcmode="lin" valueType="num">
                                      <p:cBhvr additive="base">
                                        <p:cTn id="40" dur="1000" fill="hold"/>
                                        <p:tgtEl>
                                          <p:spTgt spid="36"/>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34" grpId="0" animBg="1"/>
      <p:bldP spid="35" grpId="0" animBg="1"/>
      <p:bldP spid="36" grpId="0" animBg="1"/>
      <p:bldP spid="39" grpId="0" animBg="1"/>
      <p:bldP spid="38" grpId="0" animBg="1"/>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928794" y="2143116"/>
            <a:ext cx="5357850"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5400" dirty="0" smtClean="0">
                <a:latin typeface="Arial Black" pitchFamily="34" charset="0"/>
              </a:rPr>
              <a:t>Objetivos del proyecto</a:t>
            </a:r>
            <a:endParaRPr lang="es-EC" sz="5400" dirty="0">
              <a:latin typeface="Arial Black" pitchFamily="34" charset="0"/>
            </a:endParaRPr>
          </a:p>
        </p:txBody>
      </p:sp>
      <p:sp>
        <p:nvSpPr>
          <p:cNvPr id="9" name="8 CuadroTexto"/>
          <p:cNvSpPr txBox="1"/>
          <p:nvPr/>
        </p:nvSpPr>
        <p:spPr>
          <a:xfrm>
            <a:off x="500034" y="27620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1785918" y="2285992"/>
            <a:ext cx="5643602" cy="3539430"/>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marL="180975" indent="-180975" algn="just">
              <a:buFontTx/>
              <a:buChar char="-"/>
            </a:pPr>
            <a:r>
              <a:rPr lang="es-EC" sz="1600" dirty="0" smtClean="0"/>
              <a:t>Identificar las características básicas de los clientes potenciales</a:t>
            </a:r>
          </a:p>
          <a:p>
            <a:pPr marL="180975" indent="-180975" algn="just">
              <a:buFontTx/>
              <a:buChar char="-"/>
            </a:pPr>
            <a:endParaRPr lang="es-EC" sz="1600" dirty="0" smtClean="0"/>
          </a:p>
          <a:p>
            <a:pPr marL="180975" indent="-180975" algn="just">
              <a:buFontTx/>
              <a:buChar char="-"/>
            </a:pPr>
            <a:r>
              <a:rPr lang="es-EC" sz="1600" dirty="0" smtClean="0"/>
              <a:t>Determinar la participación básica del producto en el mercado</a:t>
            </a:r>
          </a:p>
          <a:p>
            <a:pPr marL="180975" indent="-180975" algn="just"/>
            <a:endParaRPr lang="es-EC" sz="1600" dirty="0" smtClean="0"/>
          </a:p>
          <a:p>
            <a:pPr marL="180975" indent="-180975" algn="just">
              <a:buFontTx/>
              <a:buChar char="-"/>
            </a:pPr>
            <a:r>
              <a:rPr lang="es-EC" sz="1600" dirty="0" smtClean="0"/>
              <a:t>Establecer el grado de conocimiento del producto por parte del consumidor objetivo</a:t>
            </a:r>
          </a:p>
          <a:p>
            <a:pPr marL="180975" indent="-180975" algn="just"/>
            <a:endParaRPr lang="es-EC" sz="1600" dirty="0" smtClean="0"/>
          </a:p>
          <a:p>
            <a:pPr marL="180975" indent="-180975" algn="just">
              <a:buFontTx/>
              <a:buChar char="-"/>
            </a:pPr>
            <a:r>
              <a:rPr lang="es-EC" sz="1600" dirty="0" smtClean="0"/>
              <a:t>Definir el segmento de mercado para el producto</a:t>
            </a:r>
          </a:p>
          <a:p>
            <a:pPr marL="180975" indent="-180975" algn="just">
              <a:buFontTx/>
              <a:buChar char="-"/>
            </a:pPr>
            <a:endParaRPr lang="es-EC" sz="1600" dirty="0" smtClean="0"/>
          </a:p>
          <a:p>
            <a:pPr marL="180975" indent="-180975" algn="just">
              <a:buFontTx/>
              <a:buChar char="-"/>
            </a:pPr>
            <a:r>
              <a:rPr lang="es-EC" sz="1600" dirty="0" smtClean="0"/>
              <a:t>Elaborar la estrategia de mercadeo</a:t>
            </a:r>
          </a:p>
          <a:p>
            <a:pPr marL="180975" indent="-180975" algn="just">
              <a:buFontTx/>
              <a:buChar char="-"/>
            </a:pPr>
            <a:endParaRPr lang="es-EC" sz="1600" dirty="0" smtClean="0"/>
          </a:p>
          <a:p>
            <a:pPr marL="180975" indent="-180975" algn="just">
              <a:buFontTx/>
              <a:buChar char="-"/>
            </a:pPr>
            <a:r>
              <a:rPr lang="es-EC" sz="1600" dirty="0" smtClean="0"/>
              <a:t>Evaluar la factibilidad económica del proyecto</a:t>
            </a:r>
          </a:p>
          <a:p>
            <a:pPr marL="180975" indent="-180975" algn="just">
              <a:buFontTx/>
              <a:buChar char="-"/>
            </a:pPr>
            <a:endParaRPr lang="es-EC" sz="1600" dirty="0" smtClean="0"/>
          </a:p>
          <a:p>
            <a:pPr marL="180975" indent="-180975" algn="just"/>
            <a:endParaRPr lang="es-EC" sz="1600" dirty="0" smtClean="0"/>
          </a:p>
        </p:txBody>
      </p:sp>
      <p:sp>
        <p:nvSpPr>
          <p:cNvPr id="11" name="10 CuadroTexto"/>
          <p:cNvSpPr txBox="1"/>
          <p:nvPr/>
        </p:nvSpPr>
        <p:spPr>
          <a:xfrm>
            <a:off x="1928794" y="1071546"/>
            <a:ext cx="53578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¿Cuáles son los objetivos </a:t>
            </a:r>
          </a:p>
          <a:p>
            <a:pPr algn="ctr"/>
            <a:r>
              <a:rPr lang="es-EC" sz="2400" dirty="0" smtClean="0">
                <a:latin typeface="Arial Black" pitchFamily="34" charset="0"/>
              </a:rPr>
              <a:t>del proyecto?</a:t>
            </a:r>
            <a:endParaRPr lang="es-EC" sz="2400" dirty="0">
              <a:latin typeface="Arial Black" pitchFamily="34" charset="0"/>
            </a:endParaRPr>
          </a:p>
        </p:txBody>
      </p:sp>
      <p:sp>
        <p:nvSpPr>
          <p:cNvPr id="10" name="9 CuadroTexto"/>
          <p:cNvSpPr txBox="1"/>
          <p:nvPr/>
        </p:nvSpPr>
        <p:spPr>
          <a:xfrm>
            <a:off x="500034" y="26668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928794" y="2357430"/>
            <a:ext cx="5357850"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5400" dirty="0" smtClean="0">
                <a:latin typeface="Arial Black" pitchFamily="34" charset="0"/>
              </a:rPr>
              <a:t>Mercado potencial</a:t>
            </a:r>
            <a:endParaRPr lang="es-EC" sz="5400" dirty="0">
              <a:latin typeface="Arial Black" pitchFamily="34" charset="0"/>
            </a:endParaRPr>
          </a:p>
        </p:txBody>
      </p:sp>
      <p:sp>
        <p:nvSpPr>
          <p:cNvPr id="9" name="8 CuadroTexto"/>
          <p:cNvSpPr txBox="1"/>
          <p:nvPr/>
        </p:nvSpPr>
        <p:spPr>
          <a:xfrm>
            <a:off x="500034" y="25715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api.ning.com/files/ORY7EVKnLbg1k6hdj7Urq*yNLt15IHnawP*uTrtuOLQgwQkUQB-907nR6rvZ2VWmjITAOKH668L*FYGWkdKWjgpdOZDp0*jk/Mapamundi.jpg"/>
          <p:cNvPicPr>
            <a:picLocks noChangeAspect="1" noChangeArrowheads="1"/>
          </p:cNvPicPr>
          <p:nvPr/>
        </p:nvPicPr>
        <p:blipFill>
          <a:blip r:embed="rId2" cstate="print">
            <a:lum bright="74000" contrast="5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alpha val="2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alpha val="2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92000">
                  <a:schemeClr val="accent1">
                    <a:lumMod val="20000"/>
                    <a:lumOff val="80000"/>
                    <a:alpha val="9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alpha val="2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928794" y="1071546"/>
            <a:ext cx="53578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Mercado potencial</a:t>
            </a:r>
          </a:p>
          <a:p>
            <a:pPr algn="ctr"/>
            <a:r>
              <a:rPr lang="es-EC" sz="2400" dirty="0" smtClean="0">
                <a:latin typeface="Arial Black" pitchFamily="34" charset="0"/>
              </a:rPr>
              <a:t>CLIENTES</a:t>
            </a:r>
            <a:endParaRPr lang="es-EC" sz="2400" dirty="0">
              <a:latin typeface="Arial Black" pitchFamily="34" charset="0"/>
            </a:endParaRPr>
          </a:p>
        </p:txBody>
      </p:sp>
      <p:sp>
        <p:nvSpPr>
          <p:cNvPr id="11" name="10 CuadroTexto"/>
          <p:cNvSpPr txBox="1"/>
          <p:nvPr/>
        </p:nvSpPr>
        <p:spPr>
          <a:xfrm>
            <a:off x="1357290" y="2071678"/>
            <a:ext cx="6429420" cy="2616101"/>
          </a:xfrm>
          <a:prstGeom prst="rect">
            <a:avLst/>
          </a:prstGeom>
          <a:noFill/>
        </p:spPr>
        <p:txBody>
          <a:bodyPr wrap="square" rtlCol="0">
            <a:spAutoFit/>
          </a:bodyPr>
          <a:lstStyle/>
          <a:p>
            <a:pPr marL="180975" indent="-180975" algn="just">
              <a:buFontTx/>
              <a:buChar char="-"/>
            </a:pPr>
            <a:r>
              <a:rPr lang="es-EC" sz="2400" b="1" dirty="0" smtClean="0">
                <a:solidFill>
                  <a:srgbClr val="0070C0"/>
                </a:solidFill>
              </a:rPr>
              <a:t>Exportadores</a:t>
            </a:r>
            <a:r>
              <a:rPr lang="es-EC" sz="2400" b="1" dirty="0" smtClean="0"/>
              <a:t> de productos (visión corto plazo):</a:t>
            </a:r>
          </a:p>
          <a:p>
            <a:pPr marL="638175" lvl="1" indent="-180975" algn="just">
              <a:buFontTx/>
              <a:buChar char="-"/>
            </a:pPr>
            <a:r>
              <a:rPr lang="es-EC" sz="2400" b="1" dirty="0" smtClean="0"/>
              <a:t>Frescos y congelados</a:t>
            </a:r>
          </a:p>
          <a:p>
            <a:pPr marL="638175" lvl="1" indent="-180975" algn="just">
              <a:buFontTx/>
              <a:buChar char="-"/>
            </a:pPr>
            <a:r>
              <a:rPr lang="es-EC" sz="2400" b="1" dirty="0" smtClean="0"/>
              <a:t>Alimenticios elaborados y </a:t>
            </a:r>
            <a:r>
              <a:rPr lang="es-EC" sz="2400" b="1" dirty="0" err="1" smtClean="0"/>
              <a:t>semi</a:t>
            </a:r>
            <a:r>
              <a:rPr lang="es-EC" sz="2400" b="1" dirty="0" smtClean="0"/>
              <a:t>-elaborados</a:t>
            </a:r>
          </a:p>
          <a:p>
            <a:pPr algn="just">
              <a:buFontTx/>
              <a:buChar char="-"/>
            </a:pPr>
            <a:endParaRPr lang="es-EC" sz="1000" b="1" dirty="0" smtClean="0"/>
          </a:p>
          <a:p>
            <a:pPr marL="180975" indent="-180975" algn="just">
              <a:buFontTx/>
              <a:buChar char="-"/>
            </a:pPr>
            <a:r>
              <a:rPr lang="es-EC" sz="2400" b="1" dirty="0" smtClean="0">
                <a:solidFill>
                  <a:srgbClr val="C00000"/>
                </a:solidFill>
              </a:rPr>
              <a:t>Importadores</a:t>
            </a:r>
            <a:r>
              <a:rPr lang="es-EC" sz="2400" b="1" dirty="0" smtClean="0"/>
              <a:t> de (visión largo plazo):</a:t>
            </a:r>
          </a:p>
          <a:p>
            <a:pPr marL="638175" lvl="1" indent="-180975" algn="just">
              <a:buFontTx/>
              <a:buChar char="-"/>
            </a:pPr>
            <a:r>
              <a:rPr lang="es-EC" sz="2400" b="1" dirty="0" smtClean="0"/>
              <a:t>Alimentos frescos, congelados y procesados</a:t>
            </a:r>
          </a:p>
          <a:p>
            <a:pPr marL="638175" lvl="1" indent="-180975" algn="just">
              <a:buFontTx/>
              <a:buChar char="-"/>
            </a:pPr>
            <a:r>
              <a:rPr lang="es-EC" sz="2400" b="1" dirty="0" smtClean="0"/>
              <a:t>Productos peligrosos</a:t>
            </a:r>
          </a:p>
          <a:p>
            <a:pPr marL="638175" lvl="1" indent="-180975" algn="just">
              <a:buFontTx/>
              <a:buChar char="-"/>
            </a:pPr>
            <a:endParaRPr lang="es-EC" sz="1000" b="1" dirty="0" smtClean="0"/>
          </a:p>
        </p:txBody>
      </p:sp>
      <p:sp>
        <p:nvSpPr>
          <p:cNvPr id="12" name="11 CuadroTexto"/>
          <p:cNvSpPr txBox="1"/>
          <p:nvPr/>
        </p:nvSpPr>
        <p:spPr>
          <a:xfrm>
            <a:off x="500034" y="28573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3214678" y="4786322"/>
            <a:ext cx="2451312" cy="276999"/>
          </a:xfrm>
          <a:prstGeom prst="rect">
            <a:avLst/>
          </a:prstGeom>
          <a:noFill/>
        </p:spPr>
        <p:txBody>
          <a:bodyPr wrap="none" rtlCol="0">
            <a:spAutoFit/>
          </a:bodyPr>
          <a:lstStyle/>
          <a:p>
            <a:r>
              <a:rPr lang="es-EC" sz="1200" b="1" dirty="0" smtClean="0"/>
              <a:t>* Fuente: </a:t>
            </a:r>
            <a:r>
              <a:rPr lang="es-EC" sz="1200" dirty="0" smtClean="0"/>
              <a:t>Banco Central del Ecuador</a:t>
            </a:r>
            <a:endParaRPr lang="es-EC" sz="1200" dirty="0"/>
          </a:p>
        </p:txBody>
      </p:sp>
      <p:pic>
        <p:nvPicPr>
          <p:cNvPr id="32771" name="Picture 3"/>
          <p:cNvPicPr>
            <a:picLocks noChangeAspect="1" noChangeArrowheads="1"/>
          </p:cNvPicPr>
          <p:nvPr/>
        </p:nvPicPr>
        <p:blipFill>
          <a:blip r:embed="rId3" cstate="print"/>
          <a:srcRect/>
          <a:stretch>
            <a:fillRect/>
          </a:stretch>
        </p:blipFill>
        <p:spPr bwMode="auto">
          <a:xfrm>
            <a:off x="2357422" y="2143116"/>
            <a:ext cx="4572032" cy="2486035"/>
          </a:xfrm>
          <a:prstGeom prst="rect">
            <a:avLst/>
          </a:prstGeom>
          <a:noFill/>
          <a:ln w="9525">
            <a:noFill/>
            <a:miter lim="800000"/>
            <a:headEnd/>
            <a:tailEnd/>
          </a:ln>
          <a:effectLst/>
        </p:spPr>
      </p:pic>
      <p:sp>
        <p:nvSpPr>
          <p:cNvPr id="11" name="10 CuadroTexto"/>
          <p:cNvSpPr txBox="1"/>
          <p:nvPr/>
        </p:nvSpPr>
        <p:spPr>
          <a:xfrm>
            <a:off x="2081194" y="1223946"/>
            <a:ext cx="53578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Mercado potencial</a:t>
            </a:r>
          </a:p>
          <a:p>
            <a:pPr algn="ctr"/>
            <a:r>
              <a:rPr lang="es-EC" sz="2400" dirty="0" smtClean="0">
                <a:latin typeface="Arial Black" pitchFamily="34" charset="0"/>
              </a:rPr>
              <a:t>CLIENTES</a:t>
            </a:r>
            <a:endParaRPr lang="es-EC" sz="2400" dirty="0">
              <a:latin typeface="Arial Black" pitchFamily="34" charset="0"/>
            </a:endParaRPr>
          </a:p>
        </p:txBody>
      </p:sp>
      <p:sp>
        <p:nvSpPr>
          <p:cNvPr id="13" name="12 CuadroTexto"/>
          <p:cNvSpPr txBox="1"/>
          <p:nvPr/>
        </p:nvSpPr>
        <p:spPr>
          <a:xfrm>
            <a:off x="500034" y="27620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2081194" y="1223946"/>
            <a:ext cx="53578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Mercado potencial</a:t>
            </a:r>
          </a:p>
          <a:p>
            <a:pPr algn="ctr"/>
            <a:r>
              <a:rPr lang="es-EC" sz="2400" dirty="0" smtClean="0">
                <a:latin typeface="Arial Black" pitchFamily="34" charset="0"/>
              </a:rPr>
              <a:t>USUARIOS</a:t>
            </a:r>
            <a:endParaRPr lang="es-EC" sz="2400" dirty="0">
              <a:latin typeface="Arial Black" pitchFamily="34" charset="0"/>
            </a:endParaRPr>
          </a:p>
        </p:txBody>
      </p:sp>
      <p:sp>
        <p:nvSpPr>
          <p:cNvPr id="13" name="12 CuadroTexto"/>
          <p:cNvSpPr txBox="1"/>
          <p:nvPr/>
        </p:nvSpPr>
        <p:spPr>
          <a:xfrm>
            <a:off x="1643042" y="2357430"/>
            <a:ext cx="6000792" cy="1938992"/>
          </a:xfrm>
          <a:prstGeom prst="rect">
            <a:avLst/>
          </a:prstGeom>
          <a:noFill/>
        </p:spPr>
        <p:txBody>
          <a:bodyPr wrap="square" rtlCol="0">
            <a:spAutoFit/>
          </a:bodyPr>
          <a:lstStyle/>
          <a:p>
            <a:pPr marL="180975" indent="-180975" algn="just">
              <a:buFontTx/>
              <a:buChar char="-"/>
            </a:pPr>
            <a:r>
              <a:rPr lang="es-EC" sz="2400" b="1" dirty="0" smtClean="0"/>
              <a:t>Organismos de control sanitario locales</a:t>
            </a:r>
          </a:p>
          <a:p>
            <a:pPr marL="180975" indent="-180975" algn="just">
              <a:buFontTx/>
              <a:buChar char="-"/>
            </a:pPr>
            <a:r>
              <a:rPr lang="es-EC" sz="2400" b="1" dirty="0" smtClean="0"/>
              <a:t>Agencias de control antinarcóticos</a:t>
            </a:r>
          </a:p>
          <a:p>
            <a:pPr marL="180975" indent="-180975" algn="just">
              <a:buFontTx/>
              <a:buChar char="-"/>
            </a:pPr>
            <a:r>
              <a:rPr lang="es-EC" sz="2400" b="1" dirty="0" smtClean="0"/>
              <a:t>Organismos de control sanitario del exterior</a:t>
            </a:r>
          </a:p>
          <a:p>
            <a:pPr marL="180975" indent="-180975" algn="just">
              <a:buFontTx/>
              <a:buChar char="-"/>
            </a:pPr>
            <a:r>
              <a:rPr lang="es-EC" sz="2400" b="1" dirty="0" smtClean="0"/>
              <a:t>Compradores en el exterior</a:t>
            </a:r>
          </a:p>
          <a:p>
            <a:pPr marL="180975" indent="-180975" algn="just">
              <a:buFontTx/>
              <a:buChar char="-"/>
            </a:pPr>
            <a:r>
              <a:rPr lang="es-EC" sz="2400" b="1" dirty="0" smtClean="0"/>
              <a:t>Consumidores finales</a:t>
            </a:r>
          </a:p>
        </p:txBody>
      </p:sp>
      <p:sp>
        <p:nvSpPr>
          <p:cNvPr id="12" name="11 CuadroTexto"/>
          <p:cNvSpPr txBox="1"/>
          <p:nvPr/>
        </p:nvSpPr>
        <p:spPr>
          <a:xfrm>
            <a:off x="500034" y="25715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214414" y="1857364"/>
            <a:ext cx="6858682" cy="3500437"/>
          </a:xfrm>
          <a:prstGeom prst="rect">
            <a:avLst/>
          </a:prstGeom>
          <a:noFill/>
        </p:spPr>
      </p:pic>
      <p:sp>
        <p:nvSpPr>
          <p:cNvPr id="9" name="8 CuadroTexto"/>
          <p:cNvSpPr txBox="1"/>
          <p:nvPr/>
        </p:nvSpPr>
        <p:spPr>
          <a:xfrm>
            <a:off x="3126618" y="1857364"/>
            <a:ext cx="2947858" cy="3139321"/>
          </a:xfrm>
          <a:prstGeom prst="rect">
            <a:avLst/>
          </a:prstGeom>
          <a:noFill/>
        </p:spPr>
        <p:txBody>
          <a:bodyPr wrap="none" rtlCol="0">
            <a:spAutoFit/>
          </a:bodyPr>
          <a:lstStyle/>
          <a:p>
            <a:pPr algn="ctr"/>
            <a:r>
              <a:rPr lang="es-EC" b="1" dirty="0" smtClean="0"/>
              <a:t>CONTENIDO</a:t>
            </a:r>
          </a:p>
          <a:p>
            <a:r>
              <a:rPr lang="es-EC" sz="2000" b="1" dirty="0" smtClean="0"/>
              <a:t>- Definición</a:t>
            </a:r>
          </a:p>
          <a:p>
            <a:pPr>
              <a:buFontTx/>
              <a:buChar char="-"/>
            </a:pPr>
            <a:r>
              <a:rPr lang="es-EC" sz="2000" b="1" dirty="0" smtClean="0"/>
              <a:t> Descripción del proyecto</a:t>
            </a:r>
          </a:p>
          <a:p>
            <a:pPr>
              <a:buFontTx/>
              <a:buChar char="-"/>
            </a:pPr>
            <a:r>
              <a:rPr lang="es-EC" sz="2000" b="1" dirty="0" smtClean="0"/>
              <a:t> Objetivos </a:t>
            </a:r>
          </a:p>
          <a:p>
            <a:pPr>
              <a:buFontTx/>
              <a:buChar char="-"/>
            </a:pPr>
            <a:r>
              <a:rPr lang="es-EC" sz="2000" b="1" dirty="0" smtClean="0"/>
              <a:t> Mercado potencial</a:t>
            </a:r>
          </a:p>
          <a:p>
            <a:pPr>
              <a:buFontTx/>
              <a:buChar char="-"/>
            </a:pPr>
            <a:r>
              <a:rPr lang="es-EC" sz="2000" b="1" dirty="0" smtClean="0"/>
              <a:t> Segmentación</a:t>
            </a:r>
          </a:p>
          <a:p>
            <a:pPr>
              <a:buFontTx/>
              <a:buChar char="-"/>
            </a:pPr>
            <a:r>
              <a:rPr lang="es-EC" sz="2000" b="1" dirty="0" smtClean="0"/>
              <a:t> Operación del proyecto </a:t>
            </a:r>
          </a:p>
          <a:p>
            <a:pPr>
              <a:buFontTx/>
              <a:buChar char="-"/>
            </a:pPr>
            <a:r>
              <a:rPr lang="es-EC" sz="2000" b="1" dirty="0" smtClean="0"/>
              <a:t> Producto</a:t>
            </a:r>
          </a:p>
          <a:p>
            <a:pPr>
              <a:buFontTx/>
              <a:buChar char="-"/>
            </a:pPr>
            <a:r>
              <a:rPr lang="es-EC" sz="2000" b="1" dirty="0" smtClean="0"/>
              <a:t> Proyección de ingresos</a:t>
            </a:r>
          </a:p>
          <a:p>
            <a:pPr>
              <a:buFontTx/>
              <a:buChar char="-"/>
            </a:pPr>
            <a:r>
              <a:rPr lang="es-EC" sz="2000" b="1" dirty="0" smtClean="0"/>
              <a:t> Retorno financiero </a:t>
            </a:r>
            <a:endParaRPr lang="es-EC" sz="2000" b="1" dirty="0"/>
          </a:p>
        </p:txBody>
      </p:sp>
      <p:sp>
        <p:nvSpPr>
          <p:cNvPr id="5" name="4 CuadroTexto"/>
          <p:cNvSpPr txBox="1"/>
          <p:nvPr/>
        </p:nvSpPr>
        <p:spPr>
          <a:xfrm>
            <a:off x="500034" y="56195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1928794" y="1214422"/>
            <a:ext cx="5357850" cy="954107"/>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Decisión de compra</a:t>
            </a:r>
          </a:p>
          <a:p>
            <a:pPr algn="ctr"/>
            <a:endParaRPr lang="es-EC" sz="800" dirty="0" smtClean="0">
              <a:latin typeface="Arial Black" pitchFamily="34" charset="0"/>
            </a:endParaRPr>
          </a:p>
          <a:p>
            <a:pPr algn="ctr"/>
            <a:r>
              <a:rPr lang="es-EC" sz="2400" dirty="0" smtClean="0">
                <a:latin typeface="Arial Black" pitchFamily="34" charset="0"/>
              </a:rPr>
              <a:t>¿Quién la toma?</a:t>
            </a:r>
            <a:endParaRPr lang="es-EC" sz="2400" dirty="0">
              <a:latin typeface="Arial Black" pitchFamily="34" charset="0"/>
            </a:endParaRPr>
          </a:p>
        </p:txBody>
      </p:sp>
      <p:sp>
        <p:nvSpPr>
          <p:cNvPr id="12" name="11 CuadroTexto"/>
          <p:cNvSpPr txBox="1"/>
          <p:nvPr/>
        </p:nvSpPr>
        <p:spPr>
          <a:xfrm>
            <a:off x="2000232" y="2500306"/>
            <a:ext cx="5143536" cy="1323439"/>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marL="180975" indent="-180975" algn="ctr"/>
            <a:r>
              <a:rPr lang="es-EC" sz="1600" b="1" dirty="0" smtClean="0">
                <a:solidFill>
                  <a:srgbClr val="C00000"/>
                </a:solidFill>
              </a:rPr>
              <a:t>DE ACUERDO AL NIVEL DE DECISIÓN (de mayor a menor)</a:t>
            </a:r>
          </a:p>
          <a:p>
            <a:pPr marL="180975" indent="-180975" algn="just"/>
            <a:endParaRPr lang="es-EC" sz="1600" b="1" dirty="0" smtClean="0"/>
          </a:p>
          <a:p>
            <a:pPr marL="180975" indent="-180975" algn="just">
              <a:buFontTx/>
              <a:buChar char="-"/>
            </a:pPr>
            <a:r>
              <a:rPr lang="es-EC" sz="1600" b="1" dirty="0" smtClean="0"/>
              <a:t>Gerencia comercial (imagen o exigencia de clientes)</a:t>
            </a:r>
          </a:p>
          <a:p>
            <a:pPr marL="180975" indent="-180975" algn="just">
              <a:buFontTx/>
              <a:buChar char="-"/>
            </a:pPr>
            <a:r>
              <a:rPr lang="es-EC" sz="1600" b="1" dirty="0" smtClean="0"/>
              <a:t>Gerencia general (exigencia de cliente)</a:t>
            </a:r>
          </a:p>
          <a:p>
            <a:pPr marL="180975" indent="-180975" algn="just">
              <a:buFontTx/>
              <a:buChar char="-"/>
            </a:pPr>
            <a:r>
              <a:rPr lang="es-EC" sz="1600" b="1" dirty="0" smtClean="0"/>
              <a:t>Gerente de calidad (exigencia de organismo de control)</a:t>
            </a:r>
          </a:p>
        </p:txBody>
      </p:sp>
      <p:sp>
        <p:nvSpPr>
          <p:cNvPr id="13" name="12 CuadroTexto"/>
          <p:cNvSpPr txBox="1"/>
          <p:nvPr/>
        </p:nvSpPr>
        <p:spPr>
          <a:xfrm>
            <a:off x="500034" y="26668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285852" y="1571612"/>
            <a:ext cx="6858682" cy="3500437"/>
          </a:xfrm>
          <a:prstGeom prst="rect">
            <a:avLst/>
          </a:prstGeom>
          <a:noFill/>
        </p:spPr>
      </p:pic>
      <p:cxnSp>
        <p:nvCxnSpPr>
          <p:cNvPr id="16" name="15 Conector curvado"/>
          <p:cNvCxnSpPr/>
          <p:nvPr/>
        </p:nvCxnSpPr>
        <p:spPr>
          <a:xfrm flipV="1">
            <a:off x="2571736" y="2214554"/>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1750199" y="2964653"/>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357554" y="2714620"/>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1928794" y="1214422"/>
            <a:ext cx="5357850"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Proceso de compra</a:t>
            </a:r>
          </a:p>
        </p:txBody>
      </p:sp>
      <p:sp>
        <p:nvSpPr>
          <p:cNvPr id="12" name="11 CuadroTexto"/>
          <p:cNvSpPr txBox="1"/>
          <p:nvPr/>
        </p:nvSpPr>
        <p:spPr>
          <a:xfrm>
            <a:off x="1928794" y="2000240"/>
            <a:ext cx="2643206" cy="338554"/>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marL="180975" indent="-180975" algn="ctr"/>
            <a:r>
              <a:rPr lang="es-EC" sz="1600" b="1" dirty="0" smtClean="0">
                <a:solidFill>
                  <a:srgbClr val="C00000"/>
                </a:solidFill>
              </a:rPr>
              <a:t>Es necesario el producto?</a:t>
            </a:r>
            <a:endParaRPr lang="es-EC" sz="1600" b="1" dirty="0" smtClean="0"/>
          </a:p>
        </p:txBody>
      </p:sp>
      <p:sp>
        <p:nvSpPr>
          <p:cNvPr id="13" name="12 CuadroTexto"/>
          <p:cNvSpPr txBox="1"/>
          <p:nvPr/>
        </p:nvSpPr>
        <p:spPr>
          <a:xfrm>
            <a:off x="1928794" y="2571744"/>
            <a:ext cx="2643206" cy="584775"/>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marL="180975" indent="-180975" algn="ctr"/>
            <a:r>
              <a:rPr lang="es-EC" sz="1600" b="1" dirty="0" smtClean="0">
                <a:solidFill>
                  <a:srgbClr val="C00000"/>
                </a:solidFill>
              </a:rPr>
              <a:t>Es interesante para mi empresa?</a:t>
            </a:r>
            <a:endParaRPr lang="es-EC" sz="1600" b="1" dirty="0" smtClean="0"/>
          </a:p>
        </p:txBody>
      </p:sp>
      <p:sp>
        <p:nvSpPr>
          <p:cNvPr id="14" name="13 CuadroTexto"/>
          <p:cNvSpPr txBox="1"/>
          <p:nvPr/>
        </p:nvSpPr>
        <p:spPr>
          <a:xfrm>
            <a:off x="1928794" y="3357562"/>
            <a:ext cx="2643206" cy="338554"/>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marL="180975" indent="-180975" algn="ctr"/>
            <a:r>
              <a:rPr lang="es-EC" sz="1600" b="1" dirty="0" smtClean="0">
                <a:solidFill>
                  <a:srgbClr val="C00000"/>
                </a:solidFill>
              </a:rPr>
              <a:t>Quién más lo ofrece?</a:t>
            </a:r>
            <a:endParaRPr lang="es-EC" sz="1600" b="1" dirty="0" smtClean="0"/>
          </a:p>
        </p:txBody>
      </p:sp>
      <p:sp>
        <p:nvSpPr>
          <p:cNvPr id="15" name="14 CuadroTexto"/>
          <p:cNvSpPr txBox="1"/>
          <p:nvPr/>
        </p:nvSpPr>
        <p:spPr>
          <a:xfrm>
            <a:off x="1928794" y="3929066"/>
            <a:ext cx="2643206" cy="338554"/>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marL="180975" indent="-180975" algn="ctr"/>
            <a:r>
              <a:rPr lang="es-EC" sz="1600" b="1" dirty="0" smtClean="0">
                <a:solidFill>
                  <a:srgbClr val="C00000"/>
                </a:solidFill>
              </a:rPr>
              <a:t>Funciona en verdad?</a:t>
            </a:r>
            <a:endParaRPr lang="es-EC" sz="1600" b="1" dirty="0" smtClean="0"/>
          </a:p>
        </p:txBody>
      </p:sp>
      <p:sp>
        <p:nvSpPr>
          <p:cNvPr id="17" name="16 CuadroTexto"/>
          <p:cNvSpPr txBox="1"/>
          <p:nvPr/>
        </p:nvSpPr>
        <p:spPr>
          <a:xfrm>
            <a:off x="1928794" y="4500570"/>
            <a:ext cx="2643206" cy="338554"/>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marL="180975" indent="-180975" algn="ctr"/>
            <a:r>
              <a:rPr lang="es-EC" sz="1600" b="1" dirty="0" smtClean="0">
                <a:solidFill>
                  <a:srgbClr val="C00000"/>
                </a:solidFill>
              </a:rPr>
              <a:t>Compro el servicio</a:t>
            </a:r>
            <a:endParaRPr lang="es-EC" sz="1600" b="1" dirty="0" smtClean="0"/>
          </a:p>
        </p:txBody>
      </p:sp>
      <p:sp>
        <p:nvSpPr>
          <p:cNvPr id="18" name="17 Rectángulo"/>
          <p:cNvSpPr/>
          <p:nvPr/>
        </p:nvSpPr>
        <p:spPr>
          <a:xfrm>
            <a:off x="4643438" y="2000240"/>
            <a:ext cx="3000364" cy="30777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p>
            <a:r>
              <a:rPr lang="es-ES" sz="1400" b="1" cap="none" spc="50" dirty="0" smtClean="0">
                <a:ln w="11430"/>
                <a:solidFill>
                  <a:schemeClr val="tx1"/>
                </a:solidFill>
                <a:effectLst>
                  <a:outerShdw blurRad="76200" dist="50800" dir="5400000" algn="tl" rotWithShape="0">
                    <a:srgbClr val="000000">
                      <a:alpha val="65000"/>
                    </a:srgbClr>
                  </a:outerShdw>
                </a:effectLst>
              </a:rPr>
              <a:t>Regulaciones del exterior lo exigen</a:t>
            </a:r>
            <a:endParaRPr lang="es-ES" sz="1400" b="1" cap="none" spc="50" dirty="0">
              <a:ln w="11430"/>
              <a:solidFill>
                <a:schemeClr val="tx1"/>
              </a:solidFill>
              <a:effectLst>
                <a:outerShdw blurRad="76200" dist="50800" dir="5400000" algn="tl" rotWithShape="0">
                  <a:srgbClr val="000000">
                    <a:alpha val="65000"/>
                  </a:srgbClr>
                </a:outerShdw>
              </a:effectLst>
            </a:endParaRPr>
          </a:p>
        </p:txBody>
      </p:sp>
      <p:sp>
        <p:nvSpPr>
          <p:cNvPr id="19" name="18 Rectángulo"/>
          <p:cNvSpPr/>
          <p:nvPr/>
        </p:nvSpPr>
        <p:spPr>
          <a:xfrm>
            <a:off x="4643438" y="2571744"/>
            <a:ext cx="3000364" cy="52322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p>
            <a:r>
              <a:rPr lang="es-ES" sz="1400" b="1" cap="none" spc="50" dirty="0" smtClean="0">
                <a:ln w="11430"/>
                <a:solidFill>
                  <a:schemeClr val="tx1"/>
                </a:solidFill>
                <a:effectLst>
                  <a:outerShdw blurRad="76200" dist="50800" dir="5400000" algn="tl" rotWithShape="0">
                    <a:srgbClr val="000000">
                      <a:alpha val="65000"/>
                    </a:srgbClr>
                  </a:outerShdw>
                </a:effectLst>
              </a:rPr>
              <a:t>Automatiza </a:t>
            </a:r>
            <a:r>
              <a:rPr lang="es-ES" sz="1400" b="1" cap="none" spc="50" dirty="0" err="1" smtClean="0">
                <a:ln w="11430"/>
                <a:solidFill>
                  <a:schemeClr val="tx1"/>
                </a:solidFill>
                <a:effectLst>
                  <a:outerShdw blurRad="76200" dist="50800" dir="5400000" algn="tl" rotWithShape="0">
                    <a:srgbClr val="000000">
                      <a:alpha val="65000"/>
                    </a:srgbClr>
                  </a:outerShdw>
                </a:effectLst>
              </a:rPr>
              <a:t>recalls</a:t>
            </a:r>
            <a:r>
              <a:rPr lang="es-ES" sz="1400" b="1" cap="none" spc="50" dirty="0" smtClean="0">
                <a:ln w="11430"/>
                <a:solidFill>
                  <a:schemeClr val="tx1"/>
                </a:solidFill>
                <a:effectLst>
                  <a:outerShdw blurRad="76200" dist="50800" dir="5400000" algn="tl" rotWithShape="0">
                    <a:srgbClr val="000000">
                      <a:alpha val="65000"/>
                    </a:srgbClr>
                  </a:outerShdw>
                </a:effectLst>
              </a:rPr>
              <a:t> y reduce costo de reclamaciones</a:t>
            </a:r>
            <a:endParaRPr lang="es-ES" sz="1400" b="1" cap="none" spc="50" dirty="0">
              <a:ln w="11430"/>
              <a:solidFill>
                <a:schemeClr val="tx1"/>
              </a:solidFill>
              <a:effectLst>
                <a:outerShdw blurRad="76200" dist="50800" dir="5400000" algn="tl" rotWithShape="0">
                  <a:srgbClr val="000000">
                    <a:alpha val="65000"/>
                  </a:srgbClr>
                </a:outerShdw>
              </a:effectLst>
            </a:endParaRPr>
          </a:p>
        </p:txBody>
      </p:sp>
      <p:sp>
        <p:nvSpPr>
          <p:cNvPr id="20" name="19 Rectángulo"/>
          <p:cNvSpPr/>
          <p:nvPr/>
        </p:nvSpPr>
        <p:spPr>
          <a:xfrm>
            <a:off x="4643438" y="3286124"/>
            <a:ext cx="3000364" cy="52322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p>
            <a:r>
              <a:rPr lang="es-ES" sz="1400" b="1" cap="none" spc="50" dirty="0" smtClean="0">
                <a:ln w="11430"/>
                <a:solidFill>
                  <a:schemeClr val="tx1"/>
                </a:solidFill>
                <a:effectLst>
                  <a:outerShdw blurRad="76200" dist="50800" dir="5400000" algn="tl" rotWithShape="0">
                    <a:srgbClr val="000000">
                      <a:alpha val="65000"/>
                    </a:srgbClr>
                  </a:outerShdw>
                </a:effectLst>
              </a:rPr>
              <a:t>Por el momento, nadie con autonomía y flexibilidad</a:t>
            </a:r>
            <a:endParaRPr lang="es-ES" sz="1400" b="1" cap="none" spc="50" dirty="0">
              <a:ln w="11430"/>
              <a:solidFill>
                <a:schemeClr val="tx1"/>
              </a:solidFill>
              <a:effectLst>
                <a:outerShdw blurRad="76200" dist="50800" dir="5400000" algn="tl" rotWithShape="0">
                  <a:srgbClr val="000000">
                    <a:alpha val="65000"/>
                  </a:srgbClr>
                </a:outerShdw>
              </a:effectLst>
            </a:endParaRPr>
          </a:p>
        </p:txBody>
      </p:sp>
      <p:sp>
        <p:nvSpPr>
          <p:cNvPr id="21" name="20 Rectángulo"/>
          <p:cNvSpPr/>
          <p:nvPr/>
        </p:nvSpPr>
        <p:spPr>
          <a:xfrm>
            <a:off x="4643438" y="3929066"/>
            <a:ext cx="3000364" cy="30777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p>
            <a:r>
              <a:rPr lang="es-ES" sz="1400" b="1" cap="none" spc="50" dirty="0" smtClean="0">
                <a:ln w="11430"/>
                <a:solidFill>
                  <a:schemeClr val="tx1"/>
                </a:solidFill>
                <a:effectLst>
                  <a:outerShdw blurRad="76200" dist="50800" dir="5400000" algn="tl" rotWithShape="0">
                    <a:srgbClr val="000000">
                      <a:alpha val="65000"/>
                    </a:srgbClr>
                  </a:outerShdw>
                </a:effectLst>
              </a:rPr>
              <a:t>Si, es técnicamente viable</a:t>
            </a:r>
            <a:endParaRPr lang="es-ES" sz="1400" b="1" cap="none" spc="50" dirty="0">
              <a:ln w="11430"/>
              <a:solidFill>
                <a:schemeClr val="tx1"/>
              </a:solidFill>
              <a:effectLst>
                <a:outerShdw blurRad="76200" dist="50800" dir="5400000" algn="tl" rotWithShape="0">
                  <a:srgbClr val="000000">
                    <a:alpha val="65000"/>
                  </a:srgbClr>
                </a:outerShdw>
              </a:effectLst>
            </a:endParaRPr>
          </a:p>
        </p:txBody>
      </p:sp>
      <p:sp>
        <p:nvSpPr>
          <p:cNvPr id="22" name="21 Rectángulo"/>
          <p:cNvSpPr/>
          <p:nvPr/>
        </p:nvSpPr>
        <p:spPr>
          <a:xfrm>
            <a:off x="4643438" y="4500570"/>
            <a:ext cx="3000364" cy="307777"/>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soft" dir="tl">
                <a:rot lat="0" lon="0" rev="0"/>
              </a:lightRig>
            </a:scene3d>
            <a:sp3d extrusionH="57150" contourW="25400" prstMaterial="matte">
              <a:bevelT w="25400" h="55880" prst="relaxedInset"/>
              <a:contourClr>
                <a:schemeClr val="accent2">
                  <a:tint val="20000"/>
                </a:schemeClr>
              </a:contourClr>
            </a:sp3d>
          </a:bodyPr>
          <a:lstStyle/>
          <a:p>
            <a:r>
              <a:rPr lang="es-ES" sz="1400" b="1" cap="none" spc="50" dirty="0" smtClean="0">
                <a:ln w="11430"/>
                <a:solidFill>
                  <a:schemeClr val="tx1"/>
                </a:solidFill>
                <a:effectLst>
                  <a:outerShdw blurRad="76200" dist="50800" dir="5400000" algn="tl" rotWithShape="0">
                    <a:srgbClr val="000000">
                      <a:alpha val="65000"/>
                    </a:srgbClr>
                  </a:outerShdw>
                </a:effectLst>
              </a:rPr>
              <a:t>Es econ</a:t>
            </a:r>
            <a:r>
              <a:rPr lang="es-ES" sz="1400" b="1" spc="50" dirty="0" smtClean="0">
                <a:ln w="11430"/>
                <a:solidFill>
                  <a:schemeClr val="tx1"/>
                </a:solidFill>
                <a:effectLst>
                  <a:outerShdw blurRad="76200" dist="50800" dir="5400000" algn="tl" rotWithShape="0">
                    <a:srgbClr val="000000">
                      <a:alpha val="65000"/>
                    </a:srgbClr>
                  </a:outerShdw>
                </a:effectLst>
              </a:rPr>
              <a:t>ómico y de rápido acceso</a:t>
            </a:r>
            <a:endParaRPr lang="es-ES" sz="1400" b="1" cap="none" spc="50" dirty="0">
              <a:ln w="11430"/>
              <a:solidFill>
                <a:schemeClr val="tx1"/>
              </a:solidFill>
              <a:effectLst>
                <a:outerShdw blurRad="76200" dist="50800" dir="5400000" algn="tl" rotWithShape="0">
                  <a:srgbClr val="000000">
                    <a:alpha val="65000"/>
                  </a:srgbClr>
                </a:outerShdw>
              </a:effectLst>
            </a:endParaRPr>
          </a:p>
        </p:txBody>
      </p:sp>
      <p:sp>
        <p:nvSpPr>
          <p:cNvPr id="23" name="22 CuadroTexto"/>
          <p:cNvSpPr txBox="1"/>
          <p:nvPr/>
        </p:nvSpPr>
        <p:spPr>
          <a:xfrm>
            <a:off x="500034" y="27620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1+#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7" presetClass="entr" presetSubtype="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anim calcmode="lin" valueType="num">
                                      <p:cBhvr>
                                        <p:cTn id="13" dur="2000" fill="hold"/>
                                        <p:tgtEl>
                                          <p:spTgt spid="13"/>
                                        </p:tgtEl>
                                        <p:attrNameLst>
                                          <p:attrName>ppt_x</p:attrName>
                                        </p:attrNameLst>
                                      </p:cBhvr>
                                      <p:tavLst>
                                        <p:tav tm="0">
                                          <p:val>
                                            <p:strVal val="#ppt_x"/>
                                          </p:val>
                                        </p:tav>
                                        <p:tav tm="100000">
                                          <p:val>
                                            <p:strVal val="#ppt_x"/>
                                          </p:val>
                                        </p:tav>
                                      </p:tavLst>
                                    </p:anim>
                                    <p:anim calcmode="lin" valueType="num">
                                      <p:cBhvr>
                                        <p:cTn id="14" dur="1800" decel="100000" fill="hold"/>
                                        <p:tgtEl>
                                          <p:spTgt spid="13"/>
                                        </p:tgtEl>
                                        <p:attrNameLst>
                                          <p:attrName>ppt_y</p:attrName>
                                        </p:attrNameLst>
                                      </p:cBhvr>
                                      <p:tavLst>
                                        <p:tav tm="0">
                                          <p:val>
                                            <p:strVal val="#ppt_y+1"/>
                                          </p:val>
                                        </p:tav>
                                        <p:tav tm="100000">
                                          <p:val>
                                            <p:strVal val="#ppt_y-.03"/>
                                          </p:val>
                                        </p:tav>
                                      </p:tavLst>
                                    </p:anim>
                                    <p:anim calcmode="lin" valueType="num">
                                      <p:cBhvr>
                                        <p:cTn id="15" dur="200" accel="100000" fill="hold">
                                          <p:stCondLst>
                                            <p:cond delay="1800"/>
                                          </p:stCondLst>
                                        </p:cTn>
                                        <p:tgtEl>
                                          <p:spTgt spid="13"/>
                                        </p:tgtEl>
                                        <p:attrNameLst>
                                          <p:attrName>ppt_y</p:attrName>
                                        </p:attrNameLst>
                                      </p:cBhvr>
                                      <p:tavLst>
                                        <p:tav tm="0">
                                          <p:val>
                                            <p:strVal val="#ppt_y-.03"/>
                                          </p:val>
                                        </p:tav>
                                        <p:tav tm="100000">
                                          <p:val>
                                            <p:strVal val="#ppt_y"/>
                                          </p:val>
                                        </p:tav>
                                      </p:tavLst>
                                    </p:anim>
                                  </p:childTnLst>
                                </p:cTn>
                              </p:par>
                            </p:childTnLst>
                          </p:cTn>
                        </p:par>
                        <p:par>
                          <p:cTn id="16" fill="hold">
                            <p:stCondLst>
                              <p:cond delay="2500"/>
                            </p:stCondLst>
                            <p:childTnLst>
                              <p:par>
                                <p:cTn id="17" presetID="2" presetClass="entr" presetSubtype="2"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1000" fill="hold"/>
                                        <p:tgtEl>
                                          <p:spTgt spid="19"/>
                                        </p:tgtEl>
                                        <p:attrNameLst>
                                          <p:attrName>ppt_x</p:attrName>
                                        </p:attrNameLst>
                                      </p:cBhvr>
                                      <p:tavLst>
                                        <p:tav tm="0">
                                          <p:val>
                                            <p:strVal val="1+#ppt_w/2"/>
                                          </p:val>
                                        </p:tav>
                                        <p:tav tm="100000">
                                          <p:val>
                                            <p:strVal val="#ppt_x"/>
                                          </p:val>
                                        </p:tav>
                                      </p:tavLst>
                                    </p:anim>
                                    <p:anim calcmode="lin" valueType="num">
                                      <p:cBhvr additive="base">
                                        <p:cTn id="20" dur="10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3500"/>
                            </p:stCondLst>
                            <p:childTnLst>
                              <p:par>
                                <p:cTn id="22" presetID="37"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2000"/>
                                        <p:tgtEl>
                                          <p:spTgt spid="14"/>
                                        </p:tgtEl>
                                      </p:cBhvr>
                                    </p:animEffect>
                                    <p:anim calcmode="lin" valueType="num">
                                      <p:cBhvr>
                                        <p:cTn id="25" dur="2000" fill="hold"/>
                                        <p:tgtEl>
                                          <p:spTgt spid="14"/>
                                        </p:tgtEl>
                                        <p:attrNameLst>
                                          <p:attrName>ppt_x</p:attrName>
                                        </p:attrNameLst>
                                      </p:cBhvr>
                                      <p:tavLst>
                                        <p:tav tm="0">
                                          <p:val>
                                            <p:strVal val="#ppt_x"/>
                                          </p:val>
                                        </p:tav>
                                        <p:tav tm="100000">
                                          <p:val>
                                            <p:strVal val="#ppt_x"/>
                                          </p:val>
                                        </p:tav>
                                      </p:tavLst>
                                    </p:anim>
                                    <p:anim calcmode="lin" valueType="num">
                                      <p:cBhvr>
                                        <p:cTn id="26" dur="1800" decel="100000" fill="hold"/>
                                        <p:tgtEl>
                                          <p:spTgt spid="14"/>
                                        </p:tgtEl>
                                        <p:attrNameLst>
                                          <p:attrName>ppt_y</p:attrName>
                                        </p:attrNameLst>
                                      </p:cBhvr>
                                      <p:tavLst>
                                        <p:tav tm="0">
                                          <p:val>
                                            <p:strVal val="#ppt_y+1"/>
                                          </p:val>
                                        </p:tav>
                                        <p:tav tm="100000">
                                          <p:val>
                                            <p:strVal val="#ppt_y-.03"/>
                                          </p:val>
                                        </p:tav>
                                      </p:tavLst>
                                    </p:anim>
                                    <p:anim calcmode="lin" valueType="num">
                                      <p:cBhvr>
                                        <p:cTn id="27" dur="200" accel="100000" fill="hold">
                                          <p:stCondLst>
                                            <p:cond delay="1800"/>
                                          </p:stCondLst>
                                        </p:cTn>
                                        <p:tgtEl>
                                          <p:spTgt spid="14"/>
                                        </p:tgtEl>
                                        <p:attrNameLst>
                                          <p:attrName>ppt_y</p:attrName>
                                        </p:attrNameLst>
                                      </p:cBhvr>
                                      <p:tavLst>
                                        <p:tav tm="0">
                                          <p:val>
                                            <p:strVal val="#ppt_y-.03"/>
                                          </p:val>
                                        </p:tav>
                                        <p:tav tm="100000">
                                          <p:val>
                                            <p:strVal val="#ppt_y"/>
                                          </p:val>
                                        </p:tav>
                                      </p:tavLst>
                                    </p:anim>
                                  </p:childTnLst>
                                </p:cTn>
                              </p:par>
                            </p:childTnLst>
                          </p:cTn>
                        </p:par>
                        <p:par>
                          <p:cTn id="28" fill="hold">
                            <p:stCondLst>
                              <p:cond delay="5500"/>
                            </p:stCondLst>
                            <p:childTnLst>
                              <p:par>
                                <p:cTn id="29" presetID="2" presetClass="entr" presetSubtype="2"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1000" fill="hold"/>
                                        <p:tgtEl>
                                          <p:spTgt spid="20"/>
                                        </p:tgtEl>
                                        <p:attrNameLst>
                                          <p:attrName>ppt_x</p:attrName>
                                        </p:attrNameLst>
                                      </p:cBhvr>
                                      <p:tavLst>
                                        <p:tav tm="0">
                                          <p:val>
                                            <p:strVal val="1+#ppt_w/2"/>
                                          </p:val>
                                        </p:tav>
                                        <p:tav tm="100000">
                                          <p:val>
                                            <p:strVal val="#ppt_x"/>
                                          </p:val>
                                        </p:tav>
                                      </p:tavLst>
                                    </p:anim>
                                    <p:anim calcmode="lin" valueType="num">
                                      <p:cBhvr additive="base">
                                        <p:cTn id="32" dur="1000" fill="hold"/>
                                        <p:tgtEl>
                                          <p:spTgt spid="20"/>
                                        </p:tgtEl>
                                        <p:attrNameLst>
                                          <p:attrName>ppt_y</p:attrName>
                                        </p:attrNameLst>
                                      </p:cBhvr>
                                      <p:tavLst>
                                        <p:tav tm="0">
                                          <p:val>
                                            <p:strVal val="#ppt_y"/>
                                          </p:val>
                                        </p:tav>
                                        <p:tav tm="100000">
                                          <p:val>
                                            <p:strVal val="#ppt_y"/>
                                          </p:val>
                                        </p:tav>
                                      </p:tavLst>
                                    </p:anim>
                                  </p:childTnLst>
                                </p:cTn>
                              </p:par>
                            </p:childTnLst>
                          </p:cTn>
                        </p:par>
                        <p:par>
                          <p:cTn id="33" fill="hold">
                            <p:stCondLst>
                              <p:cond delay="6500"/>
                            </p:stCondLst>
                            <p:childTnLst>
                              <p:par>
                                <p:cTn id="34" presetID="37"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900" decel="100000" fill="hold"/>
                                        <p:tgtEl>
                                          <p:spTgt spid="15"/>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40" fill="hold">
                            <p:stCondLst>
                              <p:cond delay="7500"/>
                            </p:stCondLst>
                            <p:childTnLst>
                              <p:par>
                                <p:cTn id="41" presetID="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1000" fill="hold"/>
                                        <p:tgtEl>
                                          <p:spTgt spid="21"/>
                                        </p:tgtEl>
                                        <p:attrNameLst>
                                          <p:attrName>ppt_x</p:attrName>
                                        </p:attrNameLst>
                                      </p:cBhvr>
                                      <p:tavLst>
                                        <p:tav tm="0">
                                          <p:val>
                                            <p:strVal val="1+#ppt_w/2"/>
                                          </p:val>
                                        </p:tav>
                                        <p:tav tm="100000">
                                          <p:val>
                                            <p:strVal val="#ppt_x"/>
                                          </p:val>
                                        </p:tav>
                                      </p:tavLst>
                                    </p:anim>
                                    <p:anim calcmode="lin" valueType="num">
                                      <p:cBhvr additive="base">
                                        <p:cTn id="44" dur="1000" fill="hold"/>
                                        <p:tgtEl>
                                          <p:spTgt spid="21"/>
                                        </p:tgtEl>
                                        <p:attrNameLst>
                                          <p:attrName>ppt_y</p:attrName>
                                        </p:attrNameLst>
                                      </p:cBhvr>
                                      <p:tavLst>
                                        <p:tav tm="0">
                                          <p:val>
                                            <p:strVal val="#ppt_y"/>
                                          </p:val>
                                        </p:tav>
                                        <p:tav tm="100000">
                                          <p:val>
                                            <p:strVal val="#ppt_y"/>
                                          </p:val>
                                        </p:tav>
                                      </p:tavLst>
                                    </p:anim>
                                  </p:childTnLst>
                                </p:cTn>
                              </p:par>
                            </p:childTnLst>
                          </p:cTn>
                        </p:par>
                        <p:par>
                          <p:cTn id="45" fill="hold">
                            <p:stCondLst>
                              <p:cond delay="8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9500"/>
                            </p:stCondLst>
                            <p:childTnLst>
                              <p:par>
                                <p:cTn id="53" presetID="2" presetClass="entr" presetSubtype="2"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1+#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18" grpId="0" animBg="1"/>
      <p:bldP spid="19" grpId="0" animBg="1"/>
      <p:bldP spid="20" grpId="0" animBg="1"/>
      <p:bldP spid="21" grpId="0" animBg="1"/>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571612"/>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571604" y="3000372"/>
            <a:ext cx="6072230"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5400" dirty="0" smtClean="0">
                <a:latin typeface="Arial Black" pitchFamily="34" charset="0"/>
              </a:rPr>
              <a:t>Segmentación</a:t>
            </a:r>
            <a:endParaRPr lang="es-EC" sz="5400" dirty="0">
              <a:latin typeface="Arial Black" pitchFamily="34" charset="0"/>
            </a:endParaRPr>
          </a:p>
        </p:txBody>
      </p:sp>
      <p:sp>
        <p:nvSpPr>
          <p:cNvPr id="9" name="8 CuadroTexto"/>
          <p:cNvSpPr txBox="1"/>
          <p:nvPr/>
        </p:nvSpPr>
        <p:spPr>
          <a:xfrm>
            <a:off x="500034" y="23810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571604" y="1071546"/>
            <a:ext cx="6072230"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Segmentación por </a:t>
            </a:r>
            <a:r>
              <a:rPr lang="es-EC" sz="2400" dirty="0" smtClean="0">
                <a:solidFill>
                  <a:srgbClr val="C00000"/>
                </a:solidFill>
                <a:latin typeface="Arial Black" pitchFamily="34" charset="0"/>
              </a:rPr>
              <a:t>tipo</a:t>
            </a:r>
            <a:r>
              <a:rPr lang="es-EC" sz="2400" dirty="0" smtClean="0">
                <a:latin typeface="Arial Black" pitchFamily="34" charset="0"/>
              </a:rPr>
              <a:t> de producto</a:t>
            </a:r>
            <a:endParaRPr lang="es-EC" sz="2400" dirty="0">
              <a:latin typeface="Arial Black" pitchFamily="34" charset="0"/>
            </a:endParaRPr>
          </a:p>
        </p:txBody>
      </p:sp>
      <p:sp>
        <p:nvSpPr>
          <p:cNvPr id="14" name="13 CuadroTexto"/>
          <p:cNvSpPr txBox="1"/>
          <p:nvPr/>
        </p:nvSpPr>
        <p:spPr>
          <a:xfrm>
            <a:off x="642910" y="2071678"/>
            <a:ext cx="7929618" cy="3539430"/>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marL="180975" indent="-180975" algn="just">
              <a:buFontTx/>
              <a:buChar char="-"/>
            </a:pPr>
            <a:r>
              <a:rPr lang="es-EC" sz="1600" b="1" dirty="0" smtClean="0"/>
              <a:t>Exportadores de:</a:t>
            </a:r>
          </a:p>
          <a:p>
            <a:pPr marL="638175" lvl="1" indent="-180975" algn="just">
              <a:buFontTx/>
              <a:buChar char="-"/>
            </a:pPr>
            <a:r>
              <a:rPr lang="es-EC" sz="1600" b="1" dirty="0" smtClean="0"/>
              <a:t>Productos frescos y congelados:</a:t>
            </a:r>
          </a:p>
          <a:p>
            <a:pPr marL="1095375" lvl="2" indent="-180975" algn="just">
              <a:buFontTx/>
              <a:buChar char="-"/>
            </a:pPr>
            <a:r>
              <a:rPr lang="es-EC" sz="1600" dirty="0" smtClean="0"/>
              <a:t>Frutas y vegetales (incluyendo cacao y café) </a:t>
            </a:r>
          </a:p>
          <a:p>
            <a:pPr marL="1095375" lvl="2" indent="-180975" algn="just">
              <a:buFontTx/>
              <a:buChar char="-"/>
            </a:pPr>
            <a:r>
              <a:rPr lang="es-EC" sz="1600" dirty="0" smtClean="0"/>
              <a:t>Camarones y pescado</a:t>
            </a:r>
          </a:p>
          <a:p>
            <a:pPr marL="1095375" lvl="2" indent="-180975" algn="just">
              <a:buFontTx/>
              <a:buChar char="-"/>
            </a:pPr>
            <a:r>
              <a:rPr lang="es-EC" sz="1600" dirty="0" smtClean="0"/>
              <a:t>Florícolas </a:t>
            </a:r>
          </a:p>
          <a:p>
            <a:pPr marL="638175" lvl="1" indent="-180975" algn="just">
              <a:buFontTx/>
              <a:buChar char="-"/>
            </a:pPr>
            <a:r>
              <a:rPr lang="es-EC" sz="1600" b="1" dirty="0" smtClean="0"/>
              <a:t>Productos empacados (visión mediano plazo)</a:t>
            </a:r>
          </a:p>
          <a:p>
            <a:pPr marL="1095375" lvl="2" indent="-180975" algn="just">
              <a:buFontTx/>
              <a:buChar char="-"/>
            </a:pPr>
            <a:r>
              <a:rPr lang="es-EC" sz="1600" dirty="0" smtClean="0"/>
              <a:t>Enlatados de atún</a:t>
            </a:r>
          </a:p>
          <a:p>
            <a:pPr marL="1095375" lvl="2" indent="-180975" algn="just">
              <a:buFontTx/>
              <a:buChar char="-"/>
            </a:pPr>
            <a:r>
              <a:rPr lang="es-EC" sz="1600" dirty="0" smtClean="0"/>
              <a:t>Enlatados de frutas y vegetales</a:t>
            </a:r>
          </a:p>
          <a:p>
            <a:pPr marL="1095375" lvl="2" indent="-180975" algn="just">
              <a:buFontTx/>
              <a:buChar char="-"/>
            </a:pPr>
            <a:r>
              <a:rPr lang="es-EC" sz="1600" dirty="0" err="1" smtClean="0"/>
              <a:t>Semi</a:t>
            </a:r>
            <a:r>
              <a:rPr lang="es-EC" sz="1600" dirty="0" smtClean="0"/>
              <a:t>-elaborados alimenticios</a:t>
            </a:r>
          </a:p>
          <a:p>
            <a:pPr marL="1095375" lvl="2" indent="-180975" algn="just">
              <a:buFontTx/>
              <a:buChar char="-"/>
            </a:pPr>
            <a:endParaRPr lang="es-EC" sz="1600" dirty="0" smtClean="0"/>
          </a:p>
          <a:p>
            <a:pPr marL="180975" indent="-180975" algn="just">
              <a:buFontTx/>
              <a:buChar char="-"/>
            </a:pPr>
            <a:r>
              <a:rPr lang="es-EC" sz="1600" b="1" dirty="0" smtClean="0"/>
              <a:t>Importadores de (visión largo plazo): </a:t>
            </a:r>
          </a:p>
          <a:p>
            <a:pPr marL="638175" lvl="1" indent="-180975" algn="just">
              <a:buFontTx/>
              <a:buChar char="-"/>
            </a:pPr>
            <a:r>
              <a:rPr lang="es-EC" sz="1600" b="1" dirty="0" smtClean="0"/>
              <a:t>Medicinas</a:t>
            </a:r>
          </a:p>
          <a:p>
            <a:pPr marL="638175" lvl="1" indent="-180975" algn="just">
              <a:buFontTx/>
              <a:buChar char="-"/>
            </a:pPr>
            <a:r>
              <a:rPr lang="es-EC" sz="1600" b="1" dirty="0" smtClean="0"/>
              <a:t>Alimentos</a:t>
            </a:r>
          </a:p>
          <a:p>
            <a:pPr marL="638175" lvl="1" indent="-180975" algn="just">
              <a:buFontTx/>
              <a:buChar char="-"/>
            </a:pPr>
            <a:r>
              <a:rPr lang="es-EC" sz="1600" b="1" dirty="0" smtClean="0"/>
              <a:t>Productos peligrosos (químicos, explosivos, radioactivos)</a:t>
            </a:r>
          </a:p>
        </p:txBody>
      </p:sp>
      <p:sp>
        <p:nvSpPr>
          <p:cNvPr id="10" name="9 Flecha izquierda"/>
          <p:cNvSpPr/>
          <p:nvPr/>
        </p:nvSpPr>
        <p:spPr>
          <a:xfrm>
            <a:off x="5500694" y="2285992"/>
            <a:ext cx="2214578" cy="135732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Prioritarios</a:t>
            </a:r>
          </a:p>
          <a:p>
            <a:pPr algn="ctr"/>
            <a:r>
              <a:rPr lang="es-EC" dirty="0" smtClean="0"/>
              <a:t>Fase inicial</a:t>
            </a:r>
            <a:endParaRPr lang="es-EC" dirty="0"/>
          </a:p>
        </p:txBody>
      </p:sp>
      <p:sp>
        <p:nvSpPr>
          <p:cNvPr id="11" name="10 CuadroTexto"/>
          <p:cNvSpPr txBox="1"/>
          <p:nvPr/>
        </p:nvSpPr>
        <p:spPr>
          <a:xfrm>
            <a:off x="500034" y="28573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2"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3000"/>
                                        <p:tgtEl>
                                          <p:spTgt spid="10"/>
                                        </p:tgtEl>
                                      </p:cBhvr>
                                    </p:animEffect>
                                    <p:anim calcmode="lin" valueType="num">
                                      <p:cBhvr>
                                        <p:cTn id="8" dur="3000" fill="hold"/>
                                        <p:tgtEl>
                                          <p:spTgt spid="10"/>
                                        </p:tgtEl>
                                        <p:attrNameLst>
                                          <p:attrName>ppt_x</p:attrName>
                                        </p:attrNameLst>
                                      </p:cBhvr>
                                      <p:tavLst>
                                        <p:tav tm="0">
                                          <p:val>
                                            <p:strVal val="#ppt_x"/>
                                          </p:val>
                                        </p:tav>
                                        <p:tav tm="100000">
                                          <p:val>
                                            <p:strVal val="#ppt_x"/>
                                          </p:val>
                                        </p:tav>
                                      </p:tavLst>
                                    </p:anim>
                                    <p:anim calcmode="lin" valueType="num">
                                      <p:cBhvr>
                                        <p:cTn id="9" dur="2700" decel="100000" fill="hold"/>
                                        <p:tgtEl>
                                          <p:spTgt spid="10"/>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1857356" y="2143116"/>
            <a:ext cx="5500726" cy="3046988"/>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marL="180975" indent="-180975" algn="just">
              <a:buFontTx/>
              <a:buChar char="-"/>
            </a:pPr>
            <a:r>
              <a:rPr lang="es-EC" sz="1600" b="1" dirty="0" smtClean="0"/>
              <a:t>Sierra </a:t>
            </a:r>
          </a:p>
          <a:p>
            <a:pPr marL="638175" lvl="1" indent="-180975" algn="just">
              <a:buFontTx/>
              <a:buChar char="-"/>
            </a:pPr>
            <a:r>
              <a:rPr lang="es-EC" sz="1600" dirty="0" smtClean="0"/>
              <a:t>Productores de vegetales frescos y congelados</a:t>
            </a:r>
          </a:p>
          <a:p>
            <a:pPr marL="638175" lvl="1" indent="-180975" algn="just">
              <a:buFontTx/>
              <a:buChar char="-"/>
            </a:pPr>
            <a:r>
              <a:rPr lang="es-EC" sz="1600" dirty="0" smtClean="0"/>
              <a:t>Productores de flores</a:t>
            </a:r>
          </a:p>
          <a:p>
            <a:pPr marL="638175" lvl="1" indent="-180975" algn="just">
              <a:buFontTx/>
              <a:buChar char="-"/>
            </a:pPr>
            <a:endParaRPr lang="es-EC" sz="1600" b="1" dirty="0" smtClean="0"/>
          </a:p>
          <a:p>
            <a:pPr marL="180975" indent="-180975" algn="just">
              <a:buFontTx/>
              <a:buChar char="-"/>
            </a:pPr>
            <a:r>
              <a:rPr lang="es-EC" sz="1600" b="1" dirty="0" smtClean="0"/>
              <a:t>Costa</a:t>
            </a:r>
          </a:p>
          <a:p>
            <a:pPr marL="638175" lvl="1" indent="-180975" algn="just">
              <a:buFontTx/>
              <a:buChar char="-"/>
            </a:pPr>
            <a:r>
              <a:rPr lang="es-EC" sz="1600" dirty="0" smtClean="0"/>
              <a:t>Camarón y pescado (fresco y congelado)</a:t>
            </a:r>
          </a:p>
          <a:p>
            <a:pPr marL="638175" lvl="1" indent="-180975" algn="just">
              <a:buFontTx/>
              <a:buChar char="-"/>
            </a:pPr>
            <a:r>
              <a:rPr lang="es-EC" sz="1600" dirty="0" smtClean="0"/>
              <a:t>Frutas frescas (banano, piña, papaya y otros)</a:t>
            </a:r>
          </a:p>
          <a:p>
            <a:pPr marL="638175" lvl="1" indent="-180975" algn="just">
              <a:buFontTx/>
              <a:buChar char="-"/>
            </a:pPr>
            <a:r>
              <a:rPr lang="es-EC" sz="1600" dirty="0" smtClean="0"/>
              <a:t>Cacao y café (materia prima y </a:t>
            </a:r>
            <a:r>
              <a:rPr lang="es-EC" sz="1600" dirty="0" err="1" smtClean="0"/>
              <a:t>semi</a:t>
            </a:r>
            <a:r>
              <a:rPr lang="es-EC" sz="1600" dirty="0" smtClean="0"/>
              <a:t>-elaborados)</a:t>
            </a:r>
          </a:p>
          <a:p>
            <a:pPr marL="638175" lvl="1" indent="-180975" algn="just"/>
            <a:endParaRPr lang="es-EC" sz="1600" dirty="0" smtClean="0"/>
          </a:p>
          <a:p>
            <a:pPr marL="180975" indent="-180975" algn="just">
              <a:buFontTx/>
              <a:buChar char="-"/>
            </a:pPr>
            <a:r>
              <a:rPr lang="es-EC" sz="1600" b="1" dirty="0" smtClean="0"/>
              <a:t>Vía</a:t>
            </a:r>
          </a:p>
          <a:p>
            <a:pPr marL="638175" lvl="1" indent="-180975" algn="just">
              <a:buFontTx/>
              <a:buChar char="-"/>
            </a:pPr>
            <a:r>
              <a:rPr lang="es-EC" sz="1600" dirty="0" smtClean="0"/>
              <a:t>Aérea</a:t>
            </a:r>
          </a:p>
          <a:p>
            <a:pPr marL="638175" lvl="1" indent="-180975" algn="just">
              <a:buFontTx/>
              <a:buChar char="-"/>
            </a:pPr>
            <a:r>
              <a:rPr lang="es-EC" sz="1600" dirty="0" smtClean="0"/>
              <a:t>Marítima </a:t>
            </a:r>
          </a:p>
        </p:txBody>
      </p:sp>
      <p:sp>
        <p:nvSpPr>
          <p:cNvPr id="10" name="9 CuadroTexto"/>
          <p:cNvSpPr txBox="1"/>
          <p:nvPr/>
        </p:nvSpPr>
        <p:spPr>
          <a:xfrm>
            <a:off x="1142976" y="1071546"/>
            <a:ext cx="6858048"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Segmentación por </a:t>
            </a:r>
            <a:r>
              <a:rPr lang="es-EC" sz="2400" dirty="0" smtClean="0">
                <a:solidFill>
                  <a:srgbClr val="C00000"/>
                </a:solidFill>
                <a:latin typeface="Arial Black" pitchFamily="34" charset="0"/>
              </a:rPr>
              <a:t>zona/</a:t>
            </a:r>
            <a:r>
              <a:rPr lang="es-EC" sz="2400" dirty="0" err="1" smtClean="0">
                <a:solidFill>
                  <a:srgbClr val="C00000"/>
                </a:solidFill>
                <a:latin typeface="Arial Black" pitchFamily="34" charset="0"/>
              </a:rPr>
              <a:t>via</a:t>
            </a:r>
            <a:r>
              <a:rPr lang="es-EC" sz="2400" dirty="0" smtClean="0">
                <a:latin typeface="Arial Black" pitchFamily="34" charset="0"/>
              </a:rPr>
              <a:t> de producto</a:t>
            </a:r>
            <a:endParaRPr lang="es-EC" sz="2400" dirty="0">
              <a:latin typeface="Arial Black" pitchFamily="34" charset="0"/>
            </a:endParaRPr>
          </a:p>
        </p:txBody>
      </p:sp>
      <p:sp>
        <p:nvSpPr>
          <p:cNvPr id="11" name="10 Flecha izquierda"/>
          <p:cNvSpPr/>
          <p:nvPr/>
        </p:nvSpPr>
        <p:spPr>
          <a:xfrm>
            <a:off x="6572264" y="3071810"/>
            <a:ext cx="2214578" cy="1357322"/>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Prioritarios</a:t>
            </a:r>
          </a:p>
          <a:p>
            <a:pPr algn="ctr"/>
            <a:r>
              <a:rPr lang="es-EC" dirty="0" smtClean="0"/>
              <a:t>Fase inicial</a:t>
            </a:r>
            <a:endParaRPr lang="es-EC" dirty="0"/>
          </a:p>
        </p:txBody>
      </p:sp>
      <p:sp>
        <p:nvSpPr>
          <p:cNvPr id="12" name="11 CuadroTexto"/>
          <p:cNvSpPr txBox="1"/>
          <p:nvPr/>
        </p:nvSpPr>
        <p:spPr>
          <a:xfrm>
            <a:off x="500034" y="27620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0"/>
                                        <p:tgtEl>
                                          <p:spTgt spid="11"/>
                                        </p:tgtEl>
                                      </p:cBhvr>
                                    </p:animEffect>
                                    <p:anim calcmode="lin" valueType="num">
                                      <p:cBhvr>
                                        <p:cTn id="8" dur="3000" fill="hold"/>
                                        <p:tgtEl>
                                          <p:spTgt spid="11"/>
                                        </p:tgtEl>
                                        <p:attrNameLst>
                                          <p:attrName>ppt_x</p:attrName>
                                        </p:attrNameLst>
                                      </p:cBhvr>
                                      <p:tavLst>
                                        <p:tav tm="0">
                                          <p:val>
                                            <p:strVal val="#ppt_x"/>
                                          </p:val>
                                        </p:tav>
                                        <p:tav tm="100000">
                                          <p:val>
                                            <p:strVal val="#ppt_x"/>
                                          </p:val>
                                        </p:tav>
                                      </p:tavLst>
                                    </p:anim>
                                    <p:anim calcmode="lin" valueType="num">
                                      <p:cBhvr>
                                        <p:cTn id="9" dur="2700" decel="100000" fill="hold"/>
                                        <p:tgtEl>
                                          <p:spTgt spid="11"/>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1142976" y="1071546"/>
            <a:ext cx="6858048"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Muestra para el Estudio</a:t>
            </a:r>
            <a:endParaRPr lang="es-EC" sz="2400" dirty="0">
              <a:latin typeface="Arial Black" pitchFamily="34" charset="0"/>
            </a:endParaRPr>
          </a:p>
        </p:txBody>
      </p:sp>
      <p:sp>
        <p:nvSpPr>
          <p:cNvPr id="12" name="11 CuadroTexto"/>
          <p:cNvSpPr txBox="1"/>
          <p:nvPr/>
        </p:nvSpPr>
        <p:spPr>
          <a:xfrm>
            <a:off x="500034" y="27620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graphicFrame>
        <p:nvGraphicFramePr>
          <p:cNvPr id="13" name="12 Tabla"/>
          <p:cNvGraphicFramePr>
            <a:graphicFrameLocks noGrp="1"/>
          </p:cNvGraphicFramePr>
          <p:nvPr/>
        </p:nvGraphicFramePr>
        <p:xfrm>
          <a:off x="2428860" y="2357430"/>
          <a:ext cx="4544079" cy="2682495"/>
        </p:xfrm>
        <a:graphic>
          <a:graphicData uri="http://schemas.openxmlformats.org/drawingml/2006/table">
            <a:tbl>
              <a:tblPr/>
              <a:tblGrid>
                <a:gridCol w="2880073"/>
                <a:gridCol w="1664006"/>
              </a:tblGrid>
              <a:tr h="536499">
                <a:tc>
                  <a:txBody>
                    <a:bodyPr/>
                    <a:lstStyle/>
                    <a:p>
                      <a:pPr>
                        <a:lnSpc>
                          <a:spcPct val="150000"/>
                        </a:lnSpc>
                        <a:spcBef>
                          <a:spcPts val="1200"/>
                        </a:spcBef>
                        <a:spcAft>
                          <a:spcPts val="1200"/>
                        </a:spcAft>
                      </a:pPr>
                      <a:r>
                        <a:rPr lang="es-ES" sz="1800" b="1" dirty="0">
                          <a:solidFill>
                            <a:srgbClr val="000000"/>
                          </a:solidFill>
                          <a:latin typeface="Calibri"/>
                          <a:ea typeface="Times New Roman"/>
                          <a:cs typeface="Times New Roman"/>
                        </a:rPr>
                        <a:t>Tipo</a:t>
                      </a:r>
                      <a:endParaRPr lang="es-ES" sz="18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c>
                  <a:txBody>
                    <a:bodyPr/>
                    <a:lstStyle/>
                    <a:p>
                      <a:pPr>
                        <a:lnSpc>
                          <a:spcPct val="150000"/>
                        </a:lnSpc>
                        <a:spcBef>
                          <a:spcPts val="1200"/>
                        </a:spcBef>
                        <a:spcAft>
                          <a:spcPts val="1200"/>
                        </a:spcAft>
                      </a:pPr>
                      <a:r>
                        <a:rPr lang="es-ES" sz="1800" b="1" dirty="0">
                          <a:solidFill>
                            <a:srgbClr val="000000"/>
                          </a:solidFill>
                          <a:latin typeface="Calibri"/>
                          <a:ea typeface="Times New Roman"/>
                          <a:cs typeface="Times New Roman"/>
                        </a:rPr>
                        <a:t>Numero</a:t>
                      </a:r>
                      <a:endParaRPr lang="es-ES" sz="1800" dirty="0">
                        <a:latin typeface="Calibri"/>
                        <a:ea typeface="Times New Roman"/>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4BACC6"/>
                    </a:solidFill>
                  </a:tcPr>
                </a:tc>
              </a:tr>
              <a:tr h="536499">
                <a:tc>
                  <a:txBody>
                    <a:bodyPr/>
                    <a:lstStyle/>
                    <a:p>
                      <a:pPr>
                        <a:lnSpc>
                          <a:spcPct val="150000"/>
                        </a:lnSpc>
                        <a:spcBef>
                          <a:spcPts val="1200"/>
                        </a:spcBef>
                        <a:spcAft>
                          <a:spcPts val="1200"/>
                        </a:spcAft>
                      </a:pPr>
                      <a:r>
                        <a:rPr lang="es-ES" sz="1800" b="1" dirty="0" smtClean="0">
                          <a:latin typeface="Calibri"/>
                          <a:ea typeface="Times New Roman"/>
                          <a:cs typeface="Times New Roman"/>
                        </a:rPr>
                        <a:t>Exportadores</a:t>
                      </a:r>
                      <a:endParaRPr lang="es-ES" sz="1800" b="1"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nSpc>
                          <a:spcPct val="150000"/>
                        </a:lnSpc>
                        <a:spcBef>
                          <a:spcPts val="1200"/>
                        </a:spcBef>
                        <a:spcAft>
                          <a:spcPts val="1200"/>
                        </a:spcAft>
                      </a:pPr>
                      <a:r>
                        <a:rPr lang="es-ES" sz="1800" b="1" dirty="0" smtClean="0">
                          <a:latin typeface="Calibri"/>
                          <a:ea typeface="Times New Roman"/>
                          <a:cs typeface="Times New Roman"/>
                        </a:rPr>
                        <a:t>2028</a:t>
                      </a:r>
                      <a:endParaRPr lang="es-ES" sz="1800" b="1" dirty="0">
                        <a:latin typeface="Calibri"/>
                        <a:ea typeface="Times New Roman"/>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536499">
                <a:tc>
                  <a:txBody>
                    <a:bodyPr/>
                    <a:lstStyle/>
                    <a:p>
                      <a:pPr>
                        <a:lnSpc>
                          <a:spcPct val="150000"/>
                        </a:lnSpc>
                        <a:spcBef>
                          <a:spcPts val="1200"/>
                        </a:spcBef>
                        <a:spcAft>
                          <a:spcPts val="1200"/>
                        </a:spcAft>
                      </a:pPr>
                      <a:r>
                        <a:rPr lang="es-ES" sz="1800" b="1" dirty="0">
                          <a:solidFill>
                            <a:srgbClr val="000000"/>
                          </a:solidFill>
                          <a:latin typeface="Calibri"/>
                          <a:ea typeface="Times New Roman"/>
                          <a:cs typeface="Times New Roman"/>
                        </a:rPr>
                        <a:t>Camarones</a:t>
                      </a:r>
                      <a:endParaRPr lang="es-ES" sz="18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nSpc>
                          <a:spcPct val="150000"/>
                        </a:lnSpc>
                        <a:spcBef>
                          <a:spcPts val="1200"/>
                        </a:spcBef>
                        <a:spcAft>
                          <a:spcPts val="1200"/>
                        </a:spcAft>
                      </a:pPr>
                      <a:r>
                        <a:rPr lang="es-ES" sz="1800" dirty="0">
                          <a:solidFill>
                            <a:srgbClr val="000000"/>
                          </a:solidFill>
                          <a:latin typeface="Calibri"/>
                          <a:ea typeface="Times New Roman"/>
                          <a:cs typeface="Times New Roman"/>
                        </a:rPr>
                        <a:t>62</a:t>
                      </a:r>
                      <a:endParaRPr lang="es-ES" sz="1800" dirty="0">
                        <a:latin typeface="Calibri"/>
                        <a:ea typeface="Times New Roman"/>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536499">
                <a:tc>
                  <a:txBody>
                    <a:bodyPr/>
                    <a:lstStyle/>
                    <a:p>
                      <a:pPr>
                        <a:lnSpc>
                          <a:spcPct val="150000"/>
                        </a:lnSpc>
                        <a:spcBef>
                          <a:spcPts val="1200"/>
                        </a:spcBef>
                        <a:spcAft>
                          <a:spcPts val="1200"/>
                        </a:spcAft>
                      </a:pPr>
                      <a:r>
                        <a:rPr lang="es-ES" sz="1800" b="1" dirty="0">
                          <a:solidFill>
                            <a:srgbClr val="000000"/>
                          </a:solidFill>
                          <a:latin typeface="Calibri"/>
                          <a:ea typeface="Times New Roman"/>
                          <a:cs typeface="Times New Roman"/>
                        </a:rPr>
                        <a:t>Atún y Sardinas Conservas</a:t>
                      </a:r>
                      <a:endParaRPr lang="es-ES" sz="18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c>
                  <a:txBody>
                    <a:bodyPr/>
                    <a:lstStyle/>
                    <a:p>
                      <a:pPr>
                        <a:lnSpc>
                          <a:spcPct val="150000"/>
                        </a:lnSpc>
                        <a:spcBef>
                          <a:spcPts val="1200"/>
                        </a:spcBef>
                        <a:spcAft>
                          <a:spcPts val="1200"/>
                        </a:spcAft>
                      </a:pPr>
                      <a:r>
                        <a:rPr lang="es-ES" sz="1800" dirty="0">
                          <a:solidFill>
                            <a:srgbClr val="000000"/>
                          </a:solidFill>
                          <a:latin typeface="Calibri"/>
                          <a:ea typeface="Times New Roman"/>
                          <a:cs typeface="Times New Roman"/>
                        </a:rPr>
                        <a:t>35</a:t>
                      </a:r>
                      <a:endParaRPr lang="es-ES" sz="1800" dirty="0">
                        <a:latin typeface="Calibri"/>
                        <a:ea typeface="Times New Roman"/>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tcPr>
                </a:tc>
              </a:tr>
              <a:tr h="536499">
                <a:tc>
                  <a:txBody>
                    <a:bodyPr/>
                    <a:lstStyle/>
                    <a:p>
                      <a:pPr>
                        <a:lnSpc>
                          <a:spcPct val="150000"/>
                        </a:lnSpc>
                        <a:spcBef>
                          <a:spcPts val="1200"/>
                        </a:spcBef>
                        <a:spcAft>
                          <a:spcPts val="1200"/>
                        </a:spcAft>
                      </a:pPr>
                      <a:r>
                        <a:rPr lang="es-ES" sz="1800" b="1">
                          <a:solidFill>
                            <a:srgbClr val="000000"/>
                          </a:solidFill>
                          <a:latin typeface="Calibri"/>
                          <a:ea typeface="Times New Roman"/>
                          <a:cs typeface="Times New Roman"/>
                        </a:rPr>
                        <a:t>Banano</a:t>
                      </a:r>
                      <a:endParaRPr lang="es-ES" sz="18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a:noFill/>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a:lnSpc>
                          <a:spcPct val="150000"/>
                        </a:lnSpc>
                        <a:spcBef>
                          <a:spcPts val="1200"/>
                        </a:spcBef>
                        <a:spcAft>
                          <a:spcPts val="1200"/>
                        </a:spcAft>
                      </a:pPr>
                      <a:r>
                        <a:rPr lang="es-ES" sz="1800" dirty="0">
                          <a:solidFill>
                            <a:srgbClr val="000000"/>
                          </a:solidFill>
                          <a:latin typeface="Calibri"/>
                          <a:ea typeface="Times New Roman"/>
                          <a:cs typeface="Times New Roman"/>
                        </a:rPr>
                        <a:t>19</a:t>
                      </a:r>
                      <a:endParaRPr lang="es-ES" sz="1800" dirty="0">
                        <a:latin typeface="Calibri"/>
                        <a:ea typeface="Times New Roman"/>
                        <a:cs typeface="Times New Roman"/>
                      </a:endParaRPr>
                    </a:p>
                  </a:txBody>
                  <a:tcPr marL="68580" marR="68580" marT="0" marB="0">
                    <a:lnL>
                      <a:noFill/>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1142976" y="1071546"/>
            <a:ext cx="6858048"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Encuesta</a:t>
            </a:r>
            <a:endParaRPr lang="es-EC" sz="2400" dirty="0">
              <a:latin typeface="Arial Black" pitchFamily="34" charset="0"/>
            </a:endParaRPr>
          </a:p>
        </p:txBody>
      </p:sp>
      <p:sp>
        <p:nvSpPr>
          <p:cNvPr id="12" name="11 CuadroTexto"/>
          <p:cNvSpPr txBox="1"/>
          <p:nvPr/>
        </p:nvSpPr>
        <p:spPr>
          <a:xfrm>
            <a:off x="500034" y="27620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
        <p:nvSpPr>
          <p:cNvPr id="11" name="10 Rectángulo"/>
          <p:cNvSpPr/>
          <p:nvPr/>
        </p:nvSpPr>
        <p:spPr>
          <a:xfrm>
            <a:off x="1214415" y="1643050"/>
            <a:ext cx="6929486" cy="3139321"/>
          </a:xfrm>
          <a:prstGeom prst="rect">
            <a:avLst/>
          </a:prstGeom>
        </p:spPr>
        <p:txBody>
          <a:bodyPr wrap="square">
            <a:spAutoFit/>
          </a:bodyPr>
          <a:lstStyle/>
          <a:p>
            <a:pPr marL="342900" indent="-342900">
              <a:buAutoNum type="arabicPeriod"/>
            </a:pPr>
            <a:r>
              <a:rPr lang="es-EC" b="1" dirty="0" smtClean="0"/>
              <a:t>Lugares </a:t>
            </a:r>
            <a:r>
              <a:rPr lang="es-EC" b="1" dirty="0" smtClean="0"/>
              <a:t>donde exporta la </a:t>
            </a:r>
            <a:r>
              <a:rPr lang="es-EC" b="1" dirty="0" smtClean="0"/>
              <a:t>empresa</a:t>
            </a:r>
          </a:p>
          <a:p>
            <a:pPr marL="342900" indent="-342900">
              <a:buFontTx/>
              <a:buAutoNum type="arabicPeriod"/>
            </a:pPr>
            <a:r>
              <a:rPr lang="es-EC" b="1" dirty="0" smtClean="0"/>
              <a:t>De qué manera se lleva la información de trazabilidad </a:t>
            </a:r>
            <a:r>
              <a:rPr lang="es-EC" b="1" dirty="0" smtClean="0"/>
              <a:t>de </a:t>
            </a:r>
            <a:r>
              <a:rPr lang="es-EC" b="1" dirty="0" smtClean="0"/>
              <a:t>las exportaciones</a:t>
            </a:r>
            <a:endParaRPr lang="es-ES" dirty="0" smtClean="0"/>
          </a:p>
          <a:p>
            <a:pPr marL="342900" indent="-342900">
              <a:buAutoNum type="arabicPeriod"/>
            </a:pPr>
            <a:r>
              <a:rPr lang="es-ES" b="1" dirty="0" smtClean="0"/>
              <a:t>Es la información Integrada</a:t>
            </a:r>
          </a:p>
          <a:p>
            <a:pPr marL="342900" indent="-342900">
              <a:buAutoNum type="arabicPeriod"/>
            </a:pPr>
            <a:r>
              <a:rPr lang="es-ES" b="1" dirty="0" smtClean="0"/>
              <a:t>Importancia del tiempo</a:t>
            </a:r>
          </a:p>
          <a:p>
            <a:pPr marL="342900" indent="-342900">
              <a:buAutoNum type="arabicPeriod"/>
            </a:pPr>
            <a:r>
              <a:rPr lang="es-ES" b="1" dirty="0" smtClean="0"/>
              <a:t>Cambiaria su actual sistema de trazabilidad</a:t>
            </a:r>
          </a:p>
          <a:p>
            <a:pPr marL="342900" indent="-342900">
              <a:buAutoNum type="arabicPeriod"/>
            </a:pPr>
            <a:r>
              <a:rPr lang="es-ES" b="1" dirty="0" smtClean="0"/>
              <a:t>Porque lo cambiaria</a:t>
            </a:r>
          </a:p>
          <a:p>
            <a:pPr marL="342900" indent="-342900">
              <a:buAutoNum type="arabicPeriod"/>
            </a:pPr>
            <a:r>
              <a:rPr lang="es-ES" b="1" dirty="0" smtClean="0"/>
              <a:t>Porcentaje de clientes exigen Trazabilidad</a:t>
            </a:r>
          </a:p>
          <a:p>
            <a:pPr marL="342900" indent="-342900">
              <a:buAutoNum type="arabicPeriod"/>
            </a:pPr>
            <a:r>
              <a:rPr lang="es-ES" b="1" dirty="0" smtClean="0"/>
              <a:t>Adquiriría un sistema de trazabilidad</a:t>
            </a:r>
          </a:p>
          <a:p>
            <a:pPr marL="342900" indent="-342900">
              <a:buAutoNum type="arabicPeriod"/>
            </a:pPr>
            <a:r>
              <a:rPr lang="es-ES" b="1" dirty="0" smtClean="0"/>
              <a:t>Contrataría como un servicio</a:t>
            </a:r>
          </a:p>
          <a:p>
            <a:pPr marL="342900" indent="-342900">
              <a:buAutoNum type="arabicPeriod"/>
            </a:pPr>
            <a:r>
              <a:rPr lang="es-ES" b="1" dirty="0" smtClean="0"/>
              <a:t>Como lo pagaría si fuera un servicio</a:t>
            </a:r>
            <a:endParaRPr lang="es-E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1142976" y="1071546"/>
            <a:ext cx="6858048"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Encuesta</a:t>
            </a:r>
            <a:endParaRPr lang="es-EC" sz="2400" dirty="0">
              <a:latin typeface="Arial Black" pitchFamily="34" charset="0"/>
            </a:endParaRPr>
          </a:p>
        </p:txBody>
      </p:sp>
      <p:sp>
        <p:nvSpPr>
          <p:cNvPr id="12" name="11 CuadroTexto"/>
          <p:cNvSpPr txBox="1"/>
          <p:nvPr/>
        </p:nvSpPr>
        <p:spPr>
          <a:xfrm>
            <a:off x="500034" y="27620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graphicFrame>
        <p:nvGraphicFramePr>
          <p:cNvPr id="13" name="12 Gráfico"/>
          <p:cNvGraphicFramePr/>
          <p:nvPr/>
        </p:nvGraphicFramePr>
        <p:xfrm>
          <a:off x="1714480" y="1928802"/>
          <a:ext cx="6000792" cy="34671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285852" y="1714488"/>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1142976" y="1071546"/>
            <a:ext cx="6858048"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Encuesta</a:t>
            </a:r>
            <a:endParaRPr lang="es-EC" sz="2400" dirty="0">
              <a:latin typeface="Arial Black" pitchFamily="34" charset="0"/>
            </a:endParaRPr>
          </a:p>
        </p:txBody>
      </p:sp>
      <p:sp>
        <p:nvSpPr>
          <p:cNvPr id="12" name="11 CuadroTexto"/>
          <p:cNvSpPr txBox="1"/>
          <p:nvPr/>
        </p:nvSpPr>
        <p:spPr>
          <a:xfrm>
            <a:off x="500034" y="27620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graphicFrame>
        <p:nvGraphicFramePr>
          <p:cNvPr id="13" name="12 Gráfico"/>
          <p:cNvGraphicFramePr/>
          <p:nvPr/>
        </p:nvGraphicFramePr>
        <p:xfrm>
          <a:off x="2071670" y="2000240"/>
          <a:ext cx="5500726" cy="37862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1142976" y="1071546"/>
            <a:ext cx="6858048"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Encuesta</a:t>
            </a:r>
            <a:endParaRPr lang="es-EC" sz="2400" dirty="0">
              <a:latin typeface="Arial Black" pitchFamily="34" charset="0"/>
            </a:endParaRPr>
          </a:p>
        </p:txBody>
      </p:sp>
      <p:sp>
        <p:nvSpPr>
          <p:cNvPr id="12" name="11 CuadroTexto"/>
          <p:cNvSpPr txBox="1"/>
          <p:nvPr/>
        </p:nvSpPr>
        <p:spPr>
          <a:xfrm>
            <a:off x="500034" y="27620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graphicFrame>
        <p:nvGraphicFramePr>
          <p:cNvPr id="13" name="12 Gráfico"/>
          <p:cNvGraphicFramePr/>
          <p:nvPr/>
        </p:nvGraphicFramePr>
        <p:xfrm>
          <a:off x="1928794" y="2143116"/>
          <a:ext cx="5572164" cy="39338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142976" y="1571612"/>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2500298" y="2000240"/>
            <a:ext cx="4286280" cy="2862322"/>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algn="just"/>
            <a:r>
              <a:rPr lang="es-ES" dirty="0" smtClean="0"/>
              <a:t>Es la identificación detallada desde el origen y todos los procesos aplicados a la obtención de los alimentos</a:t>
            </a:r>
          </a:p>
          <a:p>
            <a:pPr algn="just"/>
            <a:endParaRPr lang="es-EC" dirty="0" smtClean="0"/>
          </a:p>
          <a:p>
            <a:pPr marL="0" lvl="1" algn="just"/>
            <a:r>
              <a:rPr lang="es-ES" dirty="0" smtClean="0"/>
              <a:t>Información que identifique todas las fases del proceso de obtención de estos productos, de manera que sea factible encontrar defectos durante el proceso o en última instancia</a:t>
            </a:r>
          </a:p>
          <a:p>
            <a:pPr algn="just"/>
            <a:endParaRPr lang="es-EC" dirty="0" smtClean="0"/>
          </a:p>
        </p:txBody>
      </p:sp>
      <p:sp>
        <p:nvSpPr>
          <p:cNvPr id="13" name="12 CuadroTexto"/>
          <p:cNvSpPr txBox="1"/>
          <p:nvPr/>
        </p:nvSpPr>
        <p:spPr>
          <a:xfrm>
            <a:off x="857224" y="1071546"/>
            <a:ext cx="7429552" cy="461665"/>
          </a:xfrm>
          <a:prstGeom prst="rect">
            <a:avLst/>
          </a:prstGeom>
          <a:noFill/>
        </p:spPr>
        <p:txBody>
          <a:bodyPr wrap="square" rtlCol="0">
            <a:spAutoFit/>
            <a:scene3d>
              <a:camera prst="orthographicFront"/>
              <a:lightRig rig="threePt" dir="t"/>
            </a:scene3d>
            <a:sp3d extrusionH="57150">
              <a:bevelT w="38100" h="38100"/>
            </a:sp3d>
          </a:bodyPr>
          <a:lstStyle/>
          <a:p>
            <a:r>
              <a:rPr lang="es-EC" sz="2400" dirty="0" smtClean="0">
                <a:latin typeface="Arial Black" pitchFamily="34" charset="0"/>
              </a:rPr>
              <a:t>¿Qué es trazabilidad?</a:t>
            </a:r>
            <a:endParaRPr lang="es-EC" sz="2400" dirty="0">
              <a:latin typeface="Arial Black" pitchFamily="34" charset="0"/>
            </a:endParaRPr>
          </a:p>
        </p:txBody>
      </p:sp>
      <p:sp>
        <p:nvSpPr>
          <p:cNvPr id="10" name="9 CuadroTexto"/>
          <p:cNvSpPr txBox="1"/>
          <p:nvPr/>
        </p:nvSpPr>
        <p:spPr>
          <a:xfrm>
            <a:off x="500034" y="38098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1142976" y="1071546"/>
            <a:ext cx="6858048"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Encuesta</a:t>
            </a:r>
            <a:endParaRPr lang="es-EC" sz="2400" dirty="0">
              <a:latin typeface="Arial Black" pitchFamily="34" charset="0"/>
            </a:endParaRPr>
          </a:p>
        </p:txBody>
      </p:sp>
      <p:sp>
        <p:nvSpPr>
          <p:cNvPr id="12" name="11 CuadroTexto"/>
          <p:cNvSpPr txBox="1"/>
          <p:nvPr/>
        </p:nvSpPr>
        <p:spPr>
          <a:xfrm>
            <a:off x="500034" y="27620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graphicFrame>
        <p:nvGraphicFramePr>
          <p:cNvPr id="13" name="12 Gráfico"/>
          <p:cNvGraphicFramePr/>
          <p:nvPr/>
        </p:nvGraphicFramePr>
        <p:xfrm>
          <a:off x="1214414" y="1714488"/>
          <a:ext cx="6858048" cy="40005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0" name="9 CuadroTexto"/>
          <p:cNvSpPr txBox="1"/>
          <p:nvPr/>
        </p:nvSpPr>
        <p:spPr>
          <a:xfrm>
            <a:off x="1142976" y="1071546"/>
            <a:ext cx="6858048"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Encuesta</a:t>
            </a:r>
            <a:endParaRPr lang="es-EC" sz="2400" dirty="0">
              <a:latin typeface="Arial Black" pitchFamily="34" charset="0"/>
            </a:endParaRPr>
          </a:p>
        </p:txBody>
      </p:sp>
      <p:sp>
        <p:nvSpPr>
          <p:cNvPr id="12" name="11 CuadroTexto"/>
          <p:cNvSpPr txBox="1"/>
          <p:nvPr/>
        </p:nvSpPr>
        <p:spPr>
          <a:xfrm>
            <a:off x="500034" y="27620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graphicFrame>
        <p:nvGraphicFramePr>
          <p:cNvPr id="13" name="12 Gráfico"/>
          <p:cNvGraphicFramePr/>
          <p:nvPr/>
        </p:nvGraphicFramePr>
        <p:xfrm>
          <a:off x="1428728" y="1500174"/>
          <a:ext cx="6572296" cy="398147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928794" y="2428868"/>
            <a:ext cx="5357850"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5400" dirty="0" smtClean="0">
                <a:latin typeface="Arial Black" pitchFamily="34" charset="0"/>
              </a:rPr>
              <a:t>Operación del proyecto</a:t>
            </a:r>
            <a:endParaRPr lang="es-EC" sz="5400" dirty="0">
              <a:latin typeface="Arial Black" pitchFamily="34" charset="0"/>
            </a:endParaRPr>
          </a:p>
        </p:txBody>
      </p:sp>
      <p:sp>
        <p:nvSpPr>
          <p:cNvPr id="9" name="8 CuadroTexto"/>
          <p:cNvSpPr txBox="1"/>
          <p:nvPr/>
        </p:nvSpPr>
        <p:spPr>
          <a:xfrm>
            <a:off x="500034" y="24763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2000232" y="2214554"/>
            <a:ext cx="5214974" cy="1815882"/>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marL="180975" indent="-180975" algn="just"/>
            <a:r>
              <a:rPr lang="es-EC" sz="1600" dirty="0" smtClean="0"/>
              <a:t>Implementar una estructura tecnológica que incluya:</a:t>
            </a:r>
          </a:p>
          <a:p>
            <a:pPr marL="180975" indent="-180975" algn="just"/>
            <a:endParaRPr lang="es-EC" sz="1600" dirty="0" smtClean="0"/>
          </a:p>
          <a:p>
            <a:pPr marL="180975" indent="-180975" algn="just">
              <a:buFontTx/>
              <a:buChar char="-"/>
            </a:pPr>
            <a:r>
              <a:rPr lang="es-EC" sz="1600" b="1" dirty="0" smtClean="0"/>
              <a:t>Sistema de trazabilidad </a:t>
            </a:r>
            <a:r>
              <a:rPr lang="es-EC" sz="1600" dirty="0" smtClean="0"/>
              <a:t>(fase beta)</a:t>
            </a:r>
          </a:p>
          <a:p>
            <a:pPr marL="180975" indent="-180975" algn="just">
              <a:buFontTx/>
              <a:buChar char="-"/>
            </a:pPr>
            <a:r>
              <a:rPr lang="es-EC" sz="1600" b="1" dirty="0" smtClean="0"/>
              <a:t>Servidor de BD</a:t>
            </a:r>
          </a:p>
          <a:p>
            <a:pPr marL="180975" indent="-180975" algn="just">
              <a:buFontTx/>
              <a:buChar char="-"/>
            </a:pPr>
            <a:r>
              <a:rPr lang="es-EC" sz="1600" b="1" dirty="0" smtClean="0"/>
              <a:t>Equipos de captura y transmisión de datos</a:t>
            </a:r>
          </a:p>
          <a:p>
            <a:pPr marL="180975" indent="-180975" algn="just">
              <a:buFontTx/>
              <a:buChar char="-"/>
            </a:pPr>
            <a:r>
              <a:rPr lang="es-EC" sz="1600" b="1" dirty="0" smtClean="0"/>
              <a:t>Equipos de registro de eventos (termógrafos electrónicos, </a:t>
            </a:r>
            <a:r>
              <a:rPr lang="es-EC" sz="1600" b="1" dirty="0" err="1" smtClean="0"/>
              <a:t>pHmetros</a:t>
            </a:r>
            <a:r>
              <a:rPr lang="es-EC" sz="1600" b="1" dirty="0" smtClean="0"/>
              <a:t>, refractómetros)</a:t>
            </a:r>
          </a:p>
        </p:txBody>
      </p:sp>
      <p:pic>
        <p:nvPicPr>
          <p:cNvPr id="2" name="Picture 2"/>
          <p:cNvPicPr>
            <a:picLocks noChangeAspect="1" noChangeArrowheads="1"/>
          </p:cNvPicPr>
          <p:nvPr/>
        </p:nvPicPr>
        <p:blipFill>
          <a:blip r:embed="rId3" cstate="print"/>
          <a:srcRect/>
          <a:stretch>
            <a:fillRect/>
          </a:stretch>
        </p:blipFill>
        <p:spPr bwMode="auto">
          <a:xfrm>
            <a:off x="285720" y="2928934"/>
            <a:ext cx="1238238" cy="1208281"/>
          </a:xfrm>
          <a:prstGeom prst="rect">
            <a:avLst/>
          </a:prstGeom>
          <a:noFill/>
          <a:ln w="9525">
            <a:noFill/>
            <a:miter lim="800000"/>
            <a:headEnd/>
            <a:tailEnd/>
          </a:ln>
          <a:effectLst/>
        </p:spPr>
      </p:pic>
      <p:sp>
        <p:nvSpPr>
          <p:cNvPr id="14" name="13 Flecha curvada hacia la izquierda"/>
          <p:cNvSpPr/>
          <p:nvPr/>
        </p:nvSpPr>
        <p:spPr>
          <a:xfrm rot="6241853">
            <a:off x="3524472" y="2146327"/>
            <a:ext cx="369839" cy="593460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8" name="17 Flecha curvada hacia arriba"/>
          <p:cNvSpPr/>
          <p:nvPr/>
        </p:nvSpPr>
        <p:spPr>
          <a:xfrm rot="2475193" flipH="1">
            <a:off x="-1682" y="4980891"/>
            <a:ext cx="3225113" cy="785818"/>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9459" name="Picture 3"/>
          <p:cNvPicPr>
            <a:picLocks noChangeAspect="1" noChangeArrowheads="1"/>
          </p:cNvPicPr>
          <p:nvPr/>
        </p:nvPicPr>
        <p:blipFill>
          <a:blip r:embed="rId4" cstate="print"/>
          <a:srcRect/>
          <a:stretch>
            <a:fillRect/>
          </a:stretch>
        </p:blipFill>
        <p:spPr bwMode="auto">
          <a:xfrm>
            <a:off x="2000232" y="5357826"/>
            <a:ext cx="1528773" cy="1244350"/>
          </a:xfrm>
          <a:prstGeom prst="rect">
            <a:avLst/>
          </a:prstGeom>
          <a:noFill/>
          <a:ln w="9525">
            <a:noFill/>
            <a:miter lim="800000"/>
            <a:headEnd/>
            <a:tailEnd/>
          </a:ln>
          <a:effectLst/>
        </p:spPr>
      </p:pic>
      <p:pic>
        <p:nvPicPr>
          <p:cNvPr id="17" name="Picture 1" descr="http://centros.edu.xunta.es/cpifontediaz/feq/val/images/PH-METRO.ALTRONIX%5b1%5d.jpg"/>
          <p:cNvPicPr>
            <a:picLocks noChangeAspect="1" noChangeArrowheads="1"/>
          </p:cNvPicPr>
          <p:nvPr/>
        </p:nvPicPr>
        <p:blipFill>
          <a:blip r:embed="rId5" cstate="print"/>
          <a:srcRect/>
          <a:stretch>
            <a:fillRect/>
          </a:stretch>
        </p:blipFill>
        <p:spPr bwMode="auto">
          <a:xfrm>
            <a:off x="6143636" y="5500702"/>
            <a:ext cx="939974" cy="770779"/>
          </a:xfrm>
          <a:prstGeom prst="rect">
            <a:avLst/>
          </a:prstGeom>
          <a:noFill/>
        </p:spPr>
      </p:pic>
      <p:sp>
        <p:nvSpPr>
          <p:cNvPr id="19" name="18 Flecha curvada hacia la izquierda"/>
          <p:cNvSpPr/>
          <p:nvPr/>
        </p:nvSpPr>
        <p:spPr>
          <a:xfrm rot="5986827">
            <a:off x="3779577" y="1998933"/>
            <a:ext cx="193087" cy="52236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20" name="19 Flecha curvada hacia la izquierda"/>
          <p:cNvSpPr/>
          <p:nvPr/>
        </p:nvSpPr>
        <p:spPr>
          <a:xfrm rot="5964652">
            <a:off x="4026345" y="1568135"/>
            <a:ext cx="369839" cy="659347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5" name="Picture 3" descr="Refractómetros portátiles y medidores Brix compactos"/>
          <p:cNvPicPr>
            <a:picLocks noChangeAspect="1" noChangeArrowheads="1"/>
          </p:cNvPicPr>
          <p:nvPr/>
        </p:nvPicPr>
        <p:blipFill>
          <a:blip r:embed="rId6" cstate="print"/>
          <a:srcRect/>
          <a:stretch>
            <a:fillRect/>
          </a:stretch>
        </p:blipFill>
        <p:spPr bwMode="auto">
          <a:xfrm>
            <a:off x="7215206" y="5000636"/>
            <a:ext cx="1071570" cy="1127969"/>
          </a:xfrm>
          <a:prstGeom prst="rect">
            <a:avLst/>
          </a:prstGeom>
          <a:noFill/>
        </p:spPr>
      </p:pic>
      <p:pic>
        <p:nvPicPr>
          <p:cNvPr id="27" name="Picture 4" descr="Evidencia, evidencia, Temp1000, data logger, data loggers, termografo, termógrafo, termógrafo electrónico, termografo electrónico, digital, termógrafo digital, termografo digital, registrador temperatura, HACCP, trazabilidad, cadena frío, termógrafo PC, termografo PC, termógrafo sumergible, registrador sumergible, salmones, acuacultura"/>
          <p:cNvPicPr>
            <a:picLocks noChangeAspect="1" noChangeArrowheads="1"/>
          </p:cNvPicPr>
          <p:nvPr/>
        </p:nvPicPr>
        <p:blipFill>
          <a:blip r:embed="rId7" cstate="print"/>
          <a:srcRect/>
          <a:stretch>
            <a:fillRect/>
          </a:stretch>
        </p:blipFill>
        <p:spPr bwMode="auto">
          <a:xfrm>
            <a:off x="5286380" y="4572008"/>
            <a:ext cx="2071701" cy="552454"/>
          </a:xfrm>
          <a:prstGeom prst="rect">
            <a:avLst/>
          </a:prstGeom>
          <a:noFill/>
        </p:spPr>
      </p:pic>
      <p:sp>
        <p:nvSpPr>
          <p:cNvPr id="21" name="20 CuadroTexto"/>
          <p:cNvSpPr txBox="1"/>
          <p:nvPr/>
        </p:nvSpPr>
        <p:spPr>
          <a:xfrm>
            <a:off x="1928794" y="1071546"/>
            <a:ext cx="5357850"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Operación del proyecto</a:t>
            </a:r>
            <a:endParaRPr lang="es-EC" sz="2400" dirty="0">
              <a:latin typeface="Arial Black" pitchFamily="34" charset="0"/>
            </a:endParaRPr>
          </a:p>
        </p:txBody>
      </p:sp>
      <p:sp>
        <p:nvSpPr>
          <p:cNvPr id="22" name="21 CuadroTexto"/>
          <p:cNvSpPr txBox="1"/>
          <p:nvPr/>
        </p:nvSpPr>
        <p:spPr>
          <a:xfrm>
            <a:off x="500034" y="26668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ppt_x"/>
                                          </p:val>
                                        </p:tav>
                                        <p:tav tm="100000">
                                          <p:val>
                                            <p:strVal val="#ppt_x"/>
                                          </p:val>
                                        </p:tav>
                                      </p:tavLst>
                                    </p:anim>
                                    <p:anim calcmode="lin" valueType="num">
                                      <p:cBhvr additive="base">
                                        <p:cTn id="8" dur="10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2"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additive="base">
                                        <p:cTn id="12" dur="500" fill="hold"/>
                                        <p:tgtEl>
                                          <p:spTgt spid="27"/>
                                        </p:tgtEl>
                                        <p:attrNameLst>
                                          <p:attrName>ppt_x</p:attrName>
                                        </p:attrNameLst>
                                      </p:cBhvr>
                                      <p:tavLst>
                                        <p:tav tm="0">
                                          <p:val>
                                            <p:strVal val="1+#ppt_w/2"/>
                                          </p:val>
                                        </p:tav>
                                        <p:tav tm="100000">
                                          <p:val>
                                            <p:strVal val="#ppt_x"/>
                                          </p:val>
                                        </p:tav>
                                      </p:tavLst>
                                    </p:anim>
                                    <p:anim calcmode="lin" valueType="num">
                                      <p:cBhvr additive="base">
                                        <p:cTn id="13" dur="500" fill="hold"/>
                                        <p:tgtEl>
                                          <p:spTgt spid="27"/>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900" decel="100000" fill="hold"/>
                                        <p:tgtEl>
                                          <p:spTgt spid="20"/>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900" decel="100000" fill="hold"/>
                                        <p:tgtEl>
                                          <p:spTgt spid="1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900" decel="100000" fill="hold"/>
                                        <p:tgtEl>
                                          <p:spTgt spid="17"/>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37"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900" decel="100000" fill="hold"/>
                                        <p:tgtEl>
                                          <p:spTgt spid="1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37" presetClass="entr" presetSubtype="0" fill="hold" nodeType="afterEffect">
                                  <p:stCondLst>
                                    <p:cond delay="0"/>
                                  </p:stCondLst>
                                  <p:childTnLst>
                                    <p:set>
                                      <p:cBhvr>
                                        <p:cTn id="51" dur="1" fill="hold">
                                          <p:stCondLst>
                                            <p:cond delay="0"/>
                                          </p:stCondLst>
                                        </p:cTn>
                                        <p:tgtEl>
                                          <p:spTgt spid="19459"/>
                                        </p:tgtEl>
                                        <p:attrNameLst>
                                          <p:attrName>style.visibility</p:attrName>
                                        </p:attrNameLst>
                                      </p:cBhvr>
                                      <p:to>
                                        <p:strVal val="visible"/>
                                      </p:to>
                                    </p:set>
                                    <p:animEffect transition="in" filter="fade">
                                      <p:cBhvr>
                                        <p:cTn id="52" dur="1000"/>
                                        <p:tgtEl>
                                          <p:spTgt spid="19459"/>
                                        </p:tgtEl>
                                      </p:cBhvr>
                                    </p:animEffect>
                                    <p:anim calcmode="lin" valueType="num">
                                      <p:cBhvr>
                                        <p:cTn id="53" dur="1000" fill="hold"/>
                                        <p:tgtEl>
                                          <p:spTgt spid="19459"/>
                                        </p:tgtEl>
                                        <p:attrNameLst>
                                          <p:attrName>ppt_x</p:attrName>
                                        </p:attrNameLst>
                                      </p:cBhvr>
                                      <p:tavLst>
                                        <p:tav tm="0">
                                          <p:val>
                                            <p:strVal val="#ppt_x"/>
                                          </p:val>
                                        </p:tav>
                                        <p:tav tm="100000">
                                          <p:val>
                                            <p:strVal val="#ppt_x"/>
                                          </p:val>
                                        </p:tav>
                                      </p:tavLst>
                                    </p:anim>
                                    <p:anim calcmode="lin" valueType="num">
                                      <p:cBhvr>
                                        <p:cTn id="54" dur="900" decel="100000" fill="hold"/>
                                        <p:tgtEl>
                                          <p:spTgt spid="1945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94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214414"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928794" y="1071546"/>
            <a:ext cx="5357850"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Resultados esperados</a:t>
            </a:r>
            <a:endParaRPr lang="es-EC" sz="2400" dirty="0">
              <a:latin typeface="Arial Black" pitchFamily="34" charset="0"/>
            </a:endParaRPr>
          </a:p>
        </p:txBody>
      </p:sp>
      <p:sp>
        <p:nvSpPr>
          <p:cNvPr id="28" name="27 CuadroTexto"/>
          <p:cNvSpPr txBox="1"/>
          <p:nvPr/>
        </p:nvSpPr>
        <p:spPr>
          <a:xfrm>
            <a:off x="1785918" y="2428869"/>
            <a:ext cx="5643602" cy="2554545"/>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marL="180975" indent="-180975" algn="just">
              <a:buFontTx/>
              <a:buChar char="-"/>
            </a:pPr>
            <a:r>
              <a:rPr lang="es-EC" sz="1600" b="1" dirty="0" smtClean="0"/>
              <a:t>Registrar el </a:t>
            </a:r>
            <a:r>
              <a:rPr lang="es-EC" sz="1600" b="1" dirty="0" smtClean="0">
                <a:solidFill>
                  <a:srgbClr val="FF0000"/>
                </a:solidFill>
              </a:rPr>
              <a:t>estado del producto y confirmar su ubicación</a:t>
            </a:r>
            <a:r>
              <a:rPr lang="es-EC" sz="1600" dirty="0" smtClean="0"/>
              <a:t> (ubicación es un servicio de las agencias navieras y aéreas).</a:t>
            </a:r>
          </a:p>
          <a:p>
            <a:pPr marL="180975" indent="-180975" algn="just">
              <a:buFontTx/>
              <a:buChar char="-"/>
            </a:pPr>
            <a:endParaRPr lang="es-EC" sz="1600" dirty="0" smtClean="0"/>
          </a:p>
          <a:p>
            <a:pPr marL="180975" indent="-180975" algn="just">
              <a:buFontTx/>
              <a:buChar char="-"/>
            </a:pPr>
            <a:r>
              <a:rPr lang="es-EC" sz="1600" b="1" dirty="0" smtClean="0">
                <a:solidFill>
                  <a:srgbClr val="FF0000"/>
                </a:solidFill>
              </a:rPr>
              <a:t>Ahorrar dinero y tiempo</a:t>
            </a:r>
            <a:r>
              <a:rPr lang="es-EC" sz="1600" dirty="0" smtClean="0"/>
              <a:t>:</a:t>
            </a:r>
          </a:p>
          <a:p>
            <a:pPr marL="638175" lvl="1" indent="-180975" algn="just">
              <a:buFontTx/>
              <a:buChar char="-"/>
            </a:pPr>
            <a:r>
              <a:rPr lang="es-EC" sz="1600" dirty="0" smtClean="0"/>
              <a:t>Verificando presencialmente las inspecciones en puerto de embarque (para evitar daños en la carga)</a:t>
            </a:r>
          </a:p>
          <a:p>
            <a:pPr marL="638175" lvl="1" indent="-180975" algn="just">
              <a:buFontTx/>
              <a:buChar char="-"/>
            </a:pPr>
            <a:r>
              <a:rPr lang="es-EC" sz="1600" dirty="0" smtClean="0"/>
              <a:t>Determinar daños de la carga en puerto destino y notificar anticipadamente al exportador</a:t>
            </a:r>
          </a:p>
          <a:p>
            <a:pPr marL="638175" lvl="1" indent="-180975" algn="just">
              <a:buFontTx/>
              <a:buChar char="-"/>
            </a:pPr>
            <a:r>
              <a:rPr lang="es-EC" sz="1600" dirty="0" smtClean="0"/>
              <a:t>Participar en las inspecciones oficiales en el exterior a fin de asegurar objetividad en reclamos de clientes</a:t>
            </a:r>
          </a:p>
        </p:txBody>
      </p:sp>
      <p:sp>
        <p:nvSpPr>
          <p:cNvPr id="14" name="13 Elipse"/>
          <p:cNvSpPr/>
          <p:nvPr/>
        </p:nvSpPr>
        <p:spPr>
          <a:xfrm>
            <a:off x="3071802" y="2428868"/>
            <a:ext cx="2071702" cy="357190"/>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Elipse"/>
          <p:cNvSpPr/>
          <p:nvPr/>
        </p:nvSpPr>
        <p:spPr>
          <a:xfrm>
            <a:off x="2285984" y="3357562"/>
            <a:ext cx="5214974" cy="428628"/>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CuadroTexto"/>
          <p:cNvSpPr txBox="1"/>
          <p:nvPr/>
        </p:nvSpPr>
        <p:spPr>
          <a:xfrm>
            <a:off x="500034" y="27620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edge">
                                      <p:cBhvr>
                                        <p:cTn id="7" dur="3000"/>
                                        <p:tgtEl>
                                          <p:spTgt spid="14"/>
                                        </p:tgtEl>
                                      </p:cBhvr>
                                    </p:animEffect>
                                  </p:childTnLst>
                                </p:cTn>
                              </p:par>
                            </p:childTnLst>
                          </p:cTn>
                        </p:par>
                        <p:par>
                          <p:cTn id="8" fill="hold">
                            <p:stCondLst>
                              <p:cond delay="3000"/>
                            </p:stCondLst>
                            <p:childTnLst>
                              <p:par>
                                <p:cTn id="9" presetID="2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edge">
                                      <p:cBhvr>
                                        <p:cTn id="11" dur="3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1785918" y="2071678"/>
            <a:ext cx="5643602" cy="2800767"/>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marL="180975" indent="-180975" algn="just">
              <a:buFontTx/>
              <a:buChar char="-"/>
            </a:pPr>
            <a:r>
              <a:rPr lang="es-EC" sz="1600" dirty="0" smtClean="0"/>
              <a:t>Abrir posibilidades de </a:t>
            </a:r>
            <a:r>
              <a:rPr lang="es-EC" sz="1600" b="1" dirty="0" smtClean="0">
                <a:solidFill>
                  <a:srgbClr val="FF0000"/>
                </a:solidFill>
              </a:rPr>
              <a:t>control de calidad para importadores ecuatorianos</a:t>
            </a:r>
            <a:r>
              <a:rPr lang="es-EC" sz="1600" dirty="0" smtClean="0"/>
              <a:t> de productos frescos y/o alimenticios en general</a:t>
            </a:r>
          </a:p>
          <a:p>
            <a:pPr marL="180975" indent="-180975" algn="just">
              <a:buFontTx/>
              <a:buChar char="-"/>
            </a:pPr>
            <a:endParaRPr lang="es-EC" sz="1600" dirty="0" smtClean="0"/>
          </a:p>
          <a:p>
            <a:pPr marL="180975" indent="-180975" algn="just">
              <a:buFontTx/>
              <a:buChar char="-"/>
            </a:pPr>
            <a:r>
              <a:rPr lang="es-EC" sz="1600" dirty="0" smtClean="0"/>
              <a:t>Facilitar a futuro las </a:t>
            </a:r>
            <a:r>
              <a:rPr lang="es-EC" sz="1600" b="1" dirty="0" smtClean="0">
                <a:solidFill>
                  <a:srgbClr val="FF0000"/>
                </a:solidFill>
              </a:rPr>
              <a:t>exportaciones CFR, CIF, CIP, CPT</a:t>
            </a:r>
            <a:r>
              <a:rPr lang="es-EC" sz="1600" dirty="0" smtClean="0"/>
              <a:t>, para aprovechar costos vinculados al transporte internacional</a:t>
            </a:r>
          </a:p>
          <a:p>
            <a:pPr marL="180975" indent="-180975" algn="just">
              <a:buFontTx/>
              <a:buChar char="-"/>
            </a:pPr>
            <a:endParaRPr lang="es-EC" sz="1600" dirty="0" smtClean="0"/>
          </a:p>
          <a:p>
            <a:pPr marL="180975" indent="-180975" algn="just">
              <a:buFontTx/>
              <a:buChar char="-"/>
            </a:pPr>
            <a:r>
              <a:rPr lang="es-EC" sz="1600" dirty="0" smtClean="0"/>
              <a:t>Generar </a:t>
            </a:r>
            <a:r>
              <a:rPr lang="es-EC" sz="1600" b="1" dirty="0" smtClean="0">
                <a:solidFill>
                  <a:srgbClr val="FF0000"/>
                </a:solidFill>
              </a:rPr>
              <a:t>pronósticos de mercado </a:t>
            </a:r>
            <a:r>
              <a:rPr lang="es-EC" sz="1600" dirty="0" smtClean="0"/>
              <a:t>de los productos exportados para que productores de insumos, ajusten sus proyecciones</a:t>
            </a:r>
          </a:p>
          <a:p>
            <a:pPr marL="180975" indent="-180975" algn="just">
              <a:buFontTx/>
              <a:buChar char="-"/>
            </a:pPr>
            <a:endParaRPr lang="es-EC" sz="1600" dirty="0" smtClean="0"/>
          </a:p>
          <a:p>
            <a:pPr marL="180975" indent="-180975" algn="just">
              <a:buFontTx/>
              <a:buChar char="-"/>
            </a:pPr>
            <a:r>
              <a:rPr lang="es-EC" sz="1600" b="1" dirty="0" smtClean="0">
                <a:solidFill>
                  <a:srgbClr val="FF0000"/>
                </a:solidFill>
              </a:rPr>
              <a:t>Asegurar el origen </a:t>
            </a:r>
            <a:r>
              <a:rPr lang="es-EC" sz="1600" dirty="0" smtClean="0"/>
              <a:t>de los productos y sus componentes (tecnología adicional)</a:t>
            </a:r>
          </a:p>
        </p:txBody>
      </p:sp>
      <p:sp>
        <p:nvSpPr>
          <p:cNvPr id="11" name="10 CuadroTexto"/>
          <p:cNvSpPr txBox="1"/>
          <p:nvPr/>
        </p:nvSpPr>
        <p:spPr>
          <a:xfrm>
            <a:off x="1928794" y="1071546"/>
            <a:ext cx="5357850"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Resultados esperados</a:t>
            </a:r>
            <a:endParaRPr lang="es-EC" sz="2400" dirty="0">
              <a:latin typeface="Arial Black" pitchFamily="34" charset="0"/>
            </a:endParaRPr>
          </a:p>
        </p:txBody>
      </p:sp>
      <p:sp>
        <p:nvSpPr>
          <p:cNvPr id="10" name="9 CuadroTexto"/>
          <p:cNvSpPr txBox="1"/>
          <p:nvPr/>
        </p:nvSpPr>
        <p:spPr>
          <a:xfrm>
            <a:off x="500034" y="26668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928794" y="2357430"/>
            <a:ext cx="5357850" cy="923330"/>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5400" dirty="0" smtClean="0">
                <a:latin typeface="Arial Black" pitchFamily="34" charset="0"/>
              </a:rPr>
              <a:t>Producto</a:t>
            </a:r>
            <a:endParaRPr lang="es-EC" sz="5400" dirty="0">
              <a:latin typeface="Arial Black" pitchFamily="34" charset="0"/>
            </a:endParaRPr>
          </a:p>
        </p:txBody>
      </p:sp>
      <p:sp>
        <p:nvSpPr>
          <p:cNvPr id="9" name="8 CuadroTexto"/>
          <p:cNvSpPr txBox="1"/>
          <p:nvPr/>
        </p:nvSpPr>
        <p:spPr>
          <a:xfrm>
            <a:off x="500034" y="25715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1785918" y="2571744"/>
            <a:ext cx="5643602" cy="2062103"/>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marL="180975" indent="-180975" algn="just">
              <a:buFontTx/>
              <a:buChar char="-"/>
            </a:pPr>
            <a:r>
              <a:rPr lang="es-EC" sz="1600" dirty="0" smtClean="0"/>
              <a:t>Software que proporciona una solución automatizada para que las empresas puedan hacer seguimiento de su producto en todas las etapas del proyecto</a:t>
            </a:r>
          </a:p>
          <a:p>
            <a:pPr marL="180975" indent="-180975" algn="just"/>
            <a:endParaRPr lang="es-EC" sz="1600" dirty="0" smtClean="0"/>
          </a:p>
          <a:p>
            <a:pPr marL="180975" indent="-180975" algn="just">
              <a:buFontTx/>
              <a:buChar char="-"/>
            </a:pPr>
            <a:r>
              <a:rPr lang="es-EC" sz="1600" dirty="0" smtClean="0"/>
              <a:t>Esta diseñado para que pueda operar tanto en Intranet como en Internet</a:t>
            </a:r>
          </a:p>
          <a:p>
            <a:pPr marL="180975" indent="-180975" algn="just">
              <a:buFontTx/>
              <a:buChar char="-"/>
            </a:pPr>
            <a:endParaRPr lang="es-EC" sz="1600" dirty="0" smtClean="0"/>
          </a:p>
          <a:p>
            <a:pPr marL="180975" indent="-180975" algn="just">
              <a:buFontTx/>
              <a:buChar char="-"/>
            </a:pPr>
            <a:r>
              <a:rPr lang="es-EC" sz="1600" dirty="0" smtClean="0"/>
              <a:t>Desarrollado con herramientas Microsoft</a:t>
            </a:r>
          </a:p>
        </p:txBody>
      </p:sp>
      <p:sp>
        <p:nvSpPr>
          <p:cNvPr id="11" name="10 CuadroTexto"/>
          <p:cNvSpPr txBox="1"/>
          <p:nvPr/>
        </p:nvSpPr>
        <p:spPr>
          <a:xfrm>
            <a:off x="1928794" y="1071546"/>
            <a:ext cx="5357850"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GLOBAL-TRACK</a:t>
            </a:r>
            <a:endParaRPr lang="es-EC" sz="2400" dirty="0">
              <a:latin typeface="Arial Black" pitchFamily="34" charset="0"/>
            </a:endParaRPr>
          </a:p>
        </p:txBody>
      </p:sp>
      <p:sp>
        <p:nvSpPr>
          <p:cNvPr id="10" name="9 CuadroTexto"/>
          <p:cNvSpPr txBox="1"/>
          <p:nvPr/>
        </p:nvSpPr>
        <p:spPr>
          <a:xfrm>
            <a:off x="500034" y="26668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pic>
        <p:nvPicPr>
          <p:cNvPr id="12" name="11 Imagen"/>
          <p:cNvPicPr/>
          <p:nvPr/>
        </p:nvPicPr>
        <p:blipFill>
          <a:blip r:embed="rId3" cstate="print"/>
          <a:srcRect/>
          <a:stretch>
            <a:fillRect/>
          </a:stretch>
        </p:blipFill>
        <p:spPr bwMode="auto">
          <a:xfrm>
            <a:off x="8382000" y="5857892"/>
            <a:ext cx="762000"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1785918" y="2571744"/>
            <a:ext cx="5643602" cy="1323439"/>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marL="180975" indent="-180975" algn="just">
              <a:buFontTx/>
              <a:buChar char="-"/>
            </a:pPr>
            <a:r>
              <a:rPr lang="es-EC" sz="1600" dirty="0" smtClean="0"/>
              <a:t>Generar </a:t>
            </a:r>
            <a:r>
              <a:rPr lang="es-EC" sz="1600" b="1" dirty="0" smtClean="0">
                <a:solidFill>
                  <a:srgbClr val="FF0000"/>
                </a:solidFill>
              </a:rPr>
              <a:t>información en línea</a:t>
            </a:r>
            <a:r>
              <a:rPr lang="es-EC" sz="1600" dirty="0" smtClean="0"/>
              <a:t> de arribos de carga:</a:t>
            </a:r>
          </a:p>
          <a:p>
            <a:pPr marL="638175" lvl="1" indent="-180975" algn="just">
              <a:buFontTx/>
              <a:buChar char="-"/>
            </a:pPr>
            <a:r>
              <a:rPr lang="es-EC" sz="1600" dirty="0" smtClean="0"/>
              <a:t>Estadística (frecuencia, cantidades)</a:t>
            </a:r>
          </a:p>
          <a:p>
            <a:pPr marL="638175" lvl="1" indent="-180975" algn="just">
              <a:buFontTx/>
              <a:buChar char="-"/>
            </a:pPr>
            <a:r>
              <a:rPr lang="es-EC" sz="1600" dirty="0" smtClean="0"/>
              <a:t>Mercados destino, volúmenes de carga, tipo de productos exportados</a:t>
            </a:r>
          </a:p>
          <a:p>
            <a:pPr marL="638175" lvl="1" indent="-180975" algn="just">
              <a:buFontTx/>
              <a:buChar char="-"/>
            </a:pPr>
            <a:r>
              <a:rPr lang="es-EC" sz="1600" dirty="0" smtClean="0"/>
              <a:t>Reportes de problemas por transportador</a:t>
            </a:r>
          </a:p>
        </p:txBody>
      </p:sp>
      <p:sp>
        <p:nvSpPr>
          <p:cNvPr id="11" name="10 CuadroTexto"/>
          <p:cNvSpPr txBox="1"/>
          <p:nvPr/>
        </p:nvSpPr>
        <p:spPr>
          <a:xfrm>
            <a:off x="1928794" y="1071546"/>
            <a:ext cx="53578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Características de</a:t>
            </a:r>
          </a:p>
          <a:p>
            <a:pPr algn="ctr"/>
            <a:r>
              <a:rPr lang="es-EC" sz="2400" dirty="0" smtClean="0">
                <a:latin typeface="Arial Black" pitchFamily="34" charset="0"/>
              </a:rPr>
              <a:t> Global-</a:t>
            </a:r>
            <a:r>
              <a:rPr lang="es-EC" sz="2400" dirty="0" err="1" smtClean="0">
                <a:latin typeface="Arial Black" pitchFamily="34" charset="0"/>
              </a:rPr>
              <a:t>Track</a:t>
            </a:r>
            <a:endParaRPr lang="es-EC" sz="2400" dirty="0">
              <a:latin typeface="Arial Black" pitchFamily="34" charset="0"/>
            </a:endParaRPr>
          </a:p>
        </p:txBody>
      </p:sp>
      <p:sp>
        <p:nvSpPr>
          <p:cNvPr id="10" name="9 CuadroTexto"/>
          <p:cNvSpPr txBox="1"/>
          <p:nvPr/>
        </p:nvSpPr>
        <p:spPr>
          <a:xfrm>
            <a:off x="500034" y="26668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pic>
        <p:nvPicPr>
          <p:cNvPr id="12" name="11 Imagen"/>
          <p:cNvPicPr/>
          <p:nvPr/>
        </p:nvPicPr>
        <p:blipFill>
          <a:blip r:embed="rId3" cstate="print"/>
          <a:srcRect/>
          <a:stretch>
            <a:fillRect/>
          </a:stretch>
        </p:blipFill>
        <p:spPr bwMode="auto">
          <a:xfrm>
            <a:off x="8382000" y="5981700"/>
            <a:ext cx="762000"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00034" y="25715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pic>
        <p:nvPicPr>
          <p:cNvPr id="10" name="Picture 2"/>
          <p:cNvPicPr>
            <a:picLocks noChangeAspect="1" noChangeArrowheads="1"/>
          </p:cNvPicPr>
          <p:nvPr/>
        </p:nvPicPr>
        <p:blipFill>
          <a:blip r:embed="rId3" cstate="print"/>
          <a:srcRect/>
          <a:stretch>
            <a:fillRect/>
          </a:stretch>
        </p:blipFill>
        <p:spPr bwMode="auto">
          <a:xfrm>
            <a:off x="500034" y="2500306"/>
            <a:ext cx="8229600" cy="1753386"/>
          </a:xfrm>
          <a:prstGeom prst="rect">
            <a:avLst/>
          </a:prstGeom>
          <a:noFill/>
          <a:ln w="9525">
            <a:noFill/>
            <a:miter lim="800000"/>
            <a:headEnd/>
            <a:tailEnd/>
          </a:ln>
        </p:spPr>
      </p:pic>
      <p:sp>
        <p:nvSpPr>
          <p:cNvPr id="11" name="10 CuadroTexto"/>
          <p:cNvSpPr txBox="1"/>
          <p:nvPr/>
        </p:nvSpPr>
        <p:spPr>
          <a:xfrm>
            <a:off x="1928794" y="1071546"/>
            <a:ext cx="5357850"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Pantalla Principal</a:t>
            </a:r>
            <a:endParaRPr lang="es-EC" sz="2400" dirty="0">
              <a:latin typeface="Arial Black" pitchFamily="34" charset="0"/>
            </a:endParaRPr>
          </a:p>
        </p:txBody>
      </p:sp>
      <p:pic>
        <p:nvPicPr>
          <p:cNvPr id="12" name="11 Imagen"/>
          <p:cNvPicPr/>
          <p:nvPr/>
        </p:nvPicPr>
        <p:blipFill>
          <a:blip r:embed="rId4" cstate="print"/>
          <a:srcRect/>
          <a:stretch>
            <a:fillRect/>
          </a:stretch>
        </p:blipFill>
        <p:spPr bwMode="auto">
          <a:xfrm>
            <a:off x="8382000" y="5857892"/>
            <a:ext cx="762000"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2357422" y="2571744"/>
            <a:ext cx="5000660" cy="1754326"/>
          </a:xfrm>
          <a:prstGeom prst="rect">
            <a:avLst/>
          </a:prstGeom>
          <a:noFill/>
        </p:spPr>
        <p:txBody>
          <a:bodyPr wrap="square" rtlCol="0">
            <a:spAutoFit/>
            <a:scene3d>
              <a:camera prst="orthographicFront"/>
              <a:lightRig rig="threePt" dir="t"/>
            </a:scene3d>
            <a:sp3d extrusionH="57150">
              <a:bevelT w="38100" h="38100"/>
            </a:sp3d>
          </a:bodyPr>
          <a:lstStyle/>
          <a:p>
            <a:r>
              <a:rPr lang="es-EC" sz="5400" dirty="0" smtClean="0">
                <a:latin typeface="Arial Black" pitchFamily="34" charset="0"/>
              </a:rPr>
              <a:t>Descripción del proyecto</a:t>
            </a:r>
            <a:endParaRPr lang="es-EC" sz="5400" dirty="0">
              <a:latin typeface="Arial Black" pitchFamily="34" charset="0"/>
            </a:endParaRPr>
          </a:p>
        </p:txBody>
      </p:sp>
      <p:pic>
        <p:nvPicPr>
          <p:cNvPr id="12"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214414" y="1857364"/>
            <a:ext cx="6858682" cy="3500437"/>
          </a:xfrm>
          <a:prstGeom prst="rect">
            <a:avLst/>
          </a:prstGeom>
          <a:noFill/>
        </p:spPr>
      </p:pic>
      <p:cxnSp>
        <p:nvCxnSpPr>
          <p:cNvPr id="14" name="13 Conector curvado"/>
          <p:cNvCxnSpPr/>
          <p:nvPr/>
        </p:nvCxnSpPr>
        <p:spPr>
          <a:xfrm flipV="1">
            <a:off x="3143240" y="2643182"/>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15" name="14 Conector curvado"/>
          <p:cNvCxnSpPr/>
          <p:nvPr/>
        </p:nvCxnSpPr>
        <p:spPr>
          <a:xfrm rot="5400000" flipH="1" flipV="1">
            <a:off x="2820975" y="3393281"/>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16" name="15 Conector curvado"/>
          <p:cNvCxnSpPr/>
          <p:nvPr/>
        </p:nvCxnSpPr>
        <p:spPr>
          <a:xfrm flipV="1">
            <a:off x="3295640" y="2867020"/>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17" name="16 Conector curvado"/>
          <p:cNvCxnSpPr/>
          <p:nvPr/>
        </p:nvCxnSpPr>
        <p:spPr>
          <a:xfrm rot="16200000" flipV="1">
            <a:off x="2607058" y="3179364"/>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9" name="18 CuadroTexto"/>
          <p:cNvSpPr txBox="1"/>
          <p:nvPr/>
        </p:nvSpPr>
        <p:spPr>
          <a:xfrm>
            <a:off x="1928794" y="2357430"/>
            <a:ext cx="5357850"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5400" dirty="0" smtClean="0">
                <a:latin typeface="Arial Black" pitchFamily="34" charset="0"/>
              </a:rPr>
              <a:t>Descripción</a:t>
            </a:r>
          </a:p>
          <a:p>
            <a:pPr algn="ctr"/>
            <a:r>
              <a:rPr lang="es-EC" sz="5400" dirty="0" smtClean="0">
                <a:latin typeface="Arial Black" pitchFamily="34" charset="0"/>
              </a:rPr>
              <a:t>del proyecto</a:t>
            </a:r>
            <a:endParaRPr lang="es-EC" sz="5400" dirty="0">
              <a:latin typeface="Arial Black" pitchFamily="34" charset="0"/>
            </a:endParaRPr>
          </a:p>
        </p:txBody>
      </p:sp>
      <p:sp>
        <p:nvSpPr>
          <p:cNvPr id="10" name="9 CuadroTexto"/>
          <p:cNvSpPr txBox="1"/>
          <p:nvPr/>
        </p:nvSpPr>
        <p:spPr>
          <a:xfrm>
            <a:off x="500034" y="29525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00034" y="25715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pic>
        <p:nvPicPr>
          <p:cNvPr id="10" name="9 Imagen"/>
          <p:cNvPicPr/>
          <p:nvPr/>
        </p:nvPicPr>
        <p:blipFill>
          <a:blip r:embed="rId3" cstate="print"/>
          <a:srcRect/>
          <a:stretch>
            <a:fillRect/>
          </a:stretch>
        </p:blipFill>
        <p:spPr bwMode="auto">
          <a:xfrm>
            <a:off x="1071538" y="1500174"/>
            <a:ext cx="7358114" cy="4357718"/>
          </a:xfrm>
          <a:prstGeom prst="rect">
            <a:avLst/>
          </a:prstGeom>
          <a:noFill/>
          <a:ln w="9525">
            <a:noFill/>
            <a:miter lim="800000"/>
            <a:headEnd/>
            <a:tailEnd/>
          </a:ln>
        </p:spPr>
      </p:pic>
      <p:sp>
        <p:nvSpPr>
          <p:cNvPr id="11" name="10 CuadroTexto"/>
          <p:cNvSpPr txBox="1"/>
          <p:nvPr/>
        </p:nvSpPr>
        <p:spPr>
          <a:xfrm>
            <a:off x="1928794" y="1071546"/>
            <a:ext cx="5357850"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Creación de Argumentos</a:t>
            </a:r>
            <a:endParaRPr lang="es-EC" sz="2400" dirty="0">
              <a:latin typeface="Arial Black" pitchFamily="34" charset="0"/>
            </a:endParaRPr>
          </a:p>
        </p:txBody>
      </p:sp>
      <p:pic>
        <p:nvPicPr>
          <p:cNvPr id="12" name="11 Imagen"/>
          <p:cNvPicPr/>
          <p:nvPr/>
        </p:nvPicPr>
        <p:blipFill>
          <a:blip r:embed="rId4" cstate="print"/>
          <a:srcRect/>
          <a:stretch>
            <a:fillRect/>
          </a:stretch>
        </p:blipFill>
        <p:spPr bwMode="auto">
          <a:xfrm>
            <a:off x="8382000" y="5981700"/>
            <a:ext cx="762000"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00034" y="25715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pic>
        <p:nvPicPr>
          <p:cNvPr id="2050" name="Picture 2"/>
          <p:cNvPicPr>
            <a:picLocks noChangeAspect="1" noChangeArrowheads="1"/>
          </p:cNvPicPr>
          <p:nvPr/>
        </p:nvPicPr>
        <p:blipFill>
          <a:blip r:embed="rId3" cstate="print"/>
          <a:srcRect/>
          <a:stretch>
            <a:fillRect/>
          </a:stretch>
        </p:blipFill>
        <p:spPr bwMode="auto">
          <a:xfrm>
            <a:off x="428596" y="1928802"/>
            <a:ext cx="8305800" cy="4210050"/>
          </a:xfrm>
          <a:prstGeom prst="rect">
            <a:avLst/>
          </a:prstGeom>
          <a:noFill/>
          <a:ln w="9525">
            <a:noFill/>
            <a:miter lim="800000"/>
            <a:headEnd/>
            <a:tailEnd/>
          </a:ln>
        </p:spPr>
      </p:pic>
      <p:sp>
        <p:nvSpPr>
          <p:cNvPr id="10" name="9 CuadroTexto"/>
          <p:cNvSpPr txBox="1"/>
          <p:nvPr/>
        </p:nvSpPr>
        <p:spPr>
          <a:xfrm>
            <a:off x="1928794" y="1071546"/>
            <a:ext cx="5357850"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Ingreso de Información</a:t>
            </a:r>
            <a:endParaRPr lang="es-EC" sz="2400" dirty="0">
              <a:latin typeface="Arial Black" pitchFamily="34" charset="0"/>
            </a:endParaRPr>
          </a:p>
        </p:txBody>
      </p:sp>
      <p:pic>
        <p:nvPicPr>
          <p:cNvPr id="11" name="10 Imagen"/>
          <p:cNvPicPr/>
          <p:nvPr/>
        </p:nvPicPr>
        <p:blipFill>
          <a:blip r:embed="rId4" cstate="print"/>
          <a:srcRect/>
          <a:stretch>
            <a:fillRect/>
          </a:stretch>
        </p:blipFill>
        <p:spPr bwMode="auto">
          <a:xfrm>
            <a:off x="8382000" y="5981700"/>
            <a:ext cx="762000"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00034" y="25715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
        <p:nvSpPr>
          <p:cNvPr id="10" name="9 CuadroTexto"/>
          <p:cNvSpPr txBox="1"/>
          <p:nvPr/>
        </p:nvSpPr>
        <p:spPr>
          <a:xfrm>
            <a:off x="1928794" y="1071546"/>
            <a:ext cx="5357850"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Consulta de Información</a:t>
            </a:r>
            <a:endParaRPr lang="es-EC" sz="2400" dirty="0">
              <a:latin typeface="Arial Black" pitchFamily="34" charset="0"/>
            </a:endParaRPr>
          </a:p>
        </p:txBody>
      </p:sp>
      <p:pic>
        <p:nvPicPr>
          <p:cNvPr id="11" name="10 Imagen"/>
          <p:cNvPicPr/>
          <p:nvPr/>
        </p:nvPicPr>
        <p:blipFill>
          <a:blip r:embed="rId3" cstate="print"/>
          <a:srcRect/>
          <a:stretch>
            <a:fillRect/>
          </a:stretch>
        </p:blipFill>
        <p:spPr bwMode="auto">
          <a:xfrm>
            <a:off x="8382000" y="5981700"/>
            <a:ext cx="762000" cy="876300"/>
          </a:xfrm>
          <a:prstGeom prst="rect">
            <a:avLst/>
          </a:prstGeom>
          <a:noFill/>
          <a:ln w="9525">
            <a:noFill/>
            <a:miter lim="800000"/>
            <a:headEnd/>
            <a:tailEnd/>
          </a:ln>
        </p:spPr>
      </p:pic>
      <p:pic>
        <p:nvPicPr>
          <p:cNvPr id="12" name="11 Imagen"/>
          <p:cNvPicPr/>
          <p:nvPr/>
        </p:nvPicPr>
        <p:blipFill>
          <a:blip r:embed="rId4" cstate="print"/>
          <a:srcRect/>
          <a:stretch>
            <a:fillRect/>
          </a:stretch>
        </p:blipFill>
        <p:spPr bwMode="auto">
          <a:xfrm>
            <a:off x="928662" y="1571612"/>
            <a:ext cx="7429552" cy="46434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500034" y="25715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
        <p:nvSpPr>
          <p:cNvPr id="10" name="9 CuadroTexto"/>
          <p:cNvSpPr txBox="1"/>
          <p:nvPr/>
        </p:nvSpPr>
        <p:spPr>
          <a:xfrm>
            <a:off x="1928794" y="1071546"/>
            <a:ext cx="5357850"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Seguridad</a:t>
            </a:r>
            <a:endParaRPr lang="es-EC" sz="2400" dirty="0">
              <a:latin typeface="Arial Black" pitchFamily="34" charset="0"/>
            </a:endParaRPr>
          </a:p>
        </p:txBody>
      </p:sp>
      <p:pic>
        <p:nvPicPr>
          <p:cNvPr id="11" name="10 Imagen"/>
          <p:cNvPicPr/>
          <p:nvPr/>
        </p:nvPicPr>
        <p:blipFill>
          <a:blip r:embed="rId3" cstate="print"/>
          <a:srcRect/>
          <a:stretch>
            <a:fillRect/>
          </a:stretch>
        </p:blipFill>
        <p:spPr bwMode="auto">
          <a:xfrm>
            <a:off x="8382000" y="5981700"/>
            <a:ext cx="762000" cy="876300"/>
          </a:xfrm>
          <a:prstGeom prst="rect">
            <a:avLst/>
          </a:prstGeom>
          <a:noFill/>
          <a:ln w="9525">
            <a:noFill/>
            <a:miter lim="800000"/>
            <a:headEnd/>
            <a:tailEnd/>
          </a:ln>
        </p:spPr>
      </p:pic>
      <p:pic>
        <p:nvPicPr>
          <p:cNvPr id="13" name="12 Imagen"/>
          <p:cNvPicPr/>
          <p:nvPr/>
        </p:nvPicPr>
        <p:blipFill>
          <a:blip r:embed="rId4" cstate="print"/>
          <a:srcRect/>
          <a:stretch>
            <a:fillRect/>
          </a:stretch>
        </p:blipFill>
        <p:spPr bwMode="auto">
          <a:xfrm>
            <a:off x="1071538" y="1571612"/>
            <a:ext cx="7072361" cy="43577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928794" y="2357430"/>
            <a:ext cx="5357850"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5400" dirty="0" smtClean="0">
                <a:latin typeface="Arial Black" pitchFamily="34" charset="0"/>
              </a:rPr>
              <a:t>Proyección de ingresos</a:t>
            </a:r>
            <a:endParaRPr lang="es-EC" sz="5400" dirty="0">
              <a:latin typeface="Arial Black" pitchFamily="34" charset="0"/>
            </a:endParaRPr>
          </a:p>
        </p:txBody>
      </p:sp>
      <p:sp>
        <p:nvSpPr>
          <p:cNvPr id="9" name="8 CuadroTexto"/>
          <p:cNvSpPr txBox="1"/>
          <p:nvPr/>
        </p:nvSpPr>
        <p:spPr>
          <a:xfrm>
            <a:off x="500034" y="25715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928794" y="1071546"/>
            <a:ext cx="5357850" cy="1077218"/>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Proyección de ingresos</a:t>
            </a:r>
          </a:p>
          <a:p>
            <a:pPr algn="ctr"/>
            <a:r>
              <a:rPr lang="es-EC" sz="1600" dirty="0" smtClean="0">
                <a:latin typeface="Arial Black" pitchFamily="34" charset="0"/>
              </a:rPr>
              <a:t>(proyecto consolidado a futuro)</a:t>
            </a:r>
          </a:p>
          <a:p>
            <a:pPr algn="ctr"/>
            <a:endParaRPr lang="es-EC" sz="2400" dirty="0">
              <a:latin typeface="Arial Black" pitchFamily="34" charset="0"/>
            </a:endParaRPr>
          </a:p>
        </p:txBody>
      </p:sp>
      <p:pic>
        <p:nvPicPr>
          <p:cNvPr id="12" name="11 Imagen"/>
          <p:cNvPicPr/>
          <p:nvPr/>
        </p:nvPicPr>
        <p:blipFill>
          <a:blip r:embed="rId3" cstate="print"/>
          <a:srcRect/>
          <a:stretch>
            <a:fillRect/>
          </a:stretch>
        </p:blipFill>
        <p:spPr bwMode="auto">
          <a:xfrm>
            <a:off x="2357422" y="2000240"/>
            <a:ext cx="4956988" cy="2772547"/>
          </a:xfrm>
          <a:prstGeom prst="rect">
            <a:avLst/>
          </a:prstGeom>
          <a:noFill/>
          <a:ln w="9525">
            <a:noFill/>
            <a:miter lim="800000"/>
            <a:headEnd/>
            <a:tailEnd/>
          </a:ln>
        </p:spPr>
      </p:pic>
      <p:sp>
        <p:nvSpPr>
          <p:cNvPr id="14" name="13 CuadroTexto"/>
          <p:cNvSpPr txBox="1"/>
          <p:nvPr/>
        </p:nvSpPr>
        <p:spPr>
          <a:xfrm>
            <a:off x="500034" y="23810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
        <p:nvSpPr>
          <p:cNvPr id="10" name="9 CuadroTexto"/>
          <p:cNvSpPr txBox="1"/>
          <p:nvPr/>
        </p:nvSpPr>
        <p:spPr>
          <a:xfrm>
            <a:off x="2285984" y="5214950"/>
            <a:ext cx="4714908" cy="954107"/>
          </a:xfrm>
          <a:prstGeom prst="rect">
            <a:avLst/>
          </a:prstGeom>
          <a:noFill/>
        </p:spPr>
        <p:txBody>
          <a:bodyPr wrap="square" rtlCol="0">
            <a:spAutoFit/>
          </a:bodyPr>
          <a:lstStyle/>
          <a:p>
            <a:pPr>
              <a:buFont typeface="Arial" charset="0"/>
              <a:buChar char="•"/>
            </a:pPr>
            <a:r>
              <a:rPr lang="es-ES" sz="1400" b="1" dirty="0" smtClean="0"/>
              <a:t>Al menos el 10% de la exportación total de banano y camarón</a:t>
            </a:r>
          </a:p>
          <a:p>
            <a:pPr>
              <a:buFont typeface="Arial" charset="0"/>
              <a:buChar char="•"/>
            </a:pPr>
            <a:r>
              <a:rPr lang="es-ES" sz="1400" b="1" dirty="0" smtClean="0"/>
              <a:t>Crecer en 2% cada año aproximadamente para el banano </a:t>
            </a:r>
          </a:p>
          <a:p>
            <a:pPr>
              <a:buFont typeface="Arial" charset="0"/>
              <a:buChar char="•"/>
            </a:pPr>
            <a:r>
              <a:rPr lang="es-ES" sz="1400" b="1" dirty="0" smtClean="0"/>
              <a:t>Crecer el 1% cada año aproximadamente para el camarón</a:t>
            </a:r>
            <a:endParaRPr lang="es-EC" sz="1400"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928794" y="1071546"/>
            <a:ext cx="5357850" cy="707886"/>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Proyección de ingresos</a:t>
            </a:r>
          </a:p>
          <a:p>
            <a:pPr algn="ctr"/>
            <a:r>
              <a:rPr lang="es-EC" sz="1600" dirty="0" smtClean="0">
                <a:latin typeface="Arial Black" pitchFamily="34" charset="0"/>
              </a:rPr>
              <a:t>(proyecto consolidado a futuro)</a:t>
            </a:r>
            <a:endParaRPr lang="es-EC" sz="1600" dirty="0">
              <a:latin typeface="Arial Black" pitchFamily="34" charset="0"/>
            </a:endParaRPr>
          </a:p>
        </p:txBody>
      </p:sp>
      <p:sp>
        <p:nvSpPr>
          <p:cNvPr id="12" name="11 CuadroTexto"/>
          <p:cNvSpPr txBox="1"/>
          <p:nvPr/>
        </p:nvSpPr>
        <p:spPr>
          <a:xfrm>
            <a:off x="1643042" y="4714884"/>
            <a:ext cx="4172232" cy="461665"/>
          </a:xfrm>
          <a:prstGeom prst="rect">
            <a:avLst/>
          </a:prstGeom>
          <a:solidFill>
            <a:schemeClr val="bg1"/>
          </a:solidFill>
        </p:spPr>
        <p:txBody>
          <a:bodyPr wrap="none" rtlCol="0">
            <a:spAutoFit/>
          </a:bodyPr>
          <a:lstStyle/>
          <a:p>
            <a:pPr>
              <a:buFont typeface="Arial" charset="0"/>
              <a:buChar char="•"/>
            </a:pPr>
            <a:r>
              <a:rPr lang="es-EC" sz="1200" b="1" dirty="0" smtClean="0"/>
              <a:t>Fuente: </a:t>
            </a:r>
            <a:r>
              <a:rPr lang="es-EC" sz="1200" dirty="0" smtClean="0"/>
              <a:t>Banco Central del Ecuador</a:t>
            </a:r>
          </a:p>
          <a:p>
            <a:pPr>
              <a:buFont typeface="Arial" charset="0"/>
              <a:buChar char="•"/>
            </a:pPr>
            <a:r>
              <a:rPr lang="es-EC" sz="1200" b="1" dirty="0" smtClean="0"/>
              <a:t>Banano</a:t>
            </a:r>
            <a:r>
              <a:rPr lang="es-EC" sz="1200" dirty="0" smtClean="0"/>
              <a:t> se considera desde 400.000 TM y no el total exportado</a:t>
            </a:r>
            <a:endParaRPr lang="es-EC" sz="1200" dirty="0"/>
          </a:p>
        </p:txBody>
      </p:sp>
      <p:graphicFrame>
        <p:nvGraphicFramePr>
          <p:cNvPr id="15" name="1 Gráfico"/>
          <p:cNvGraphicFramePr/>
          <p:nvPr/>
        </p:nvGraphicFramePr>
        <p:xfrm>
          <a:off x="1571604" y="1928802"/>
          <a:ext cx="6000792"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CuadroTexto"/>
          <p:cNvSpPr txBox="1"/>
          <p:nvPr/>
        </p:nvSpPr>
        <p:spPr>
          <a:xfrm>
            <a:off x="1142976" y="5286388"/>
            <a:ext cx="6929486"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El costo de uso del sistema, compensaría los actuales gastos de los exportadores por economías de escala </a:t>
            </a:r>
            <a:endParaRPr lang="es-EC" sz="2400" dirty="0">
              <a:latin typeface="Arial Black" pitchFamily="34" charset="0"/>
            </a:endParaRPr>
          </a:p>
        </p:txBody>
      </p:sp>
      <p:sp>
        <p:nvSpPr>
          <p:cNvPr id="14" name="13 CuadroTexto"/>
          <p:cNvSpPr txBox="1"/>
          <p:nvPr/>
        </p:nvSpPr>
        <p:spPr>
          <a:xfrm>
            <a:off x="500034" y="26668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785926"/>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928794" y="1071546"/>
            <a:ext cx="5357850" cy="830997"/>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¿Cuáles son los costos del proyecto?</a:t>
            </a:r>
            <a:endParaRPr lang="es-EC" sz="2400" dirty="0">
              <a:latin typeface="Arial Black" pitchFamily="34" charset="0"/>
            </a:endParaRPr>
          </a:p>
        </p:txBody>
      </p:sp>
      <p:sp>
        <p:nvSpPr>
          <p:cNvPr id="28" name="27 CuadroTexto"/>
          <p:cNvSpPr txBox="1"/>
          <p:nvPr/>
        </p:nvSpPr>
        <p:spPr>
          <a:xfrm>
            <a:off x="1785918" y="2571744"/>
            <a:ext cx="5643602" cy="2062103"/>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marL="180975" indent="-180975" algn="just">
              <a:buFontTx/>
              <a:buChar char="-"/>
            </a:pPr>
            <a:r>
              <a:rPr lang="es-EC" sz="1600" b="1" dirty="0" smtClean="0"/>
              <a:t>Para el cliente:</a:t>
            </a:r>
          </a:p>
          <a:p>
            <a:pPr marL="638175" lvl="1" indent="-180975" algn="just">
              <a:buFontTx/>
              <a:buChar char="-"/>
            </a:pPr>
            <a:r>
              <a:rPr lang="es-EC" sz="1600" b="1" dirty="0" smtClean="0"/>
              <a:t>US$0.0033 a 0.0027 por caja exportada</a:t>
            </a:r>
            <a:endParaRPr lang="es-EC" sz="1600" dirty="0" smtClean="0"/>
          </a:p>
          <a:p>
            <a:pPr marL="638175" lvl="1" indent="-180975" algn="just">
              <a:buFontTx/>
              <a:buChar char="-"/>
            </a:pPr>
            <a:endParaRPr lang="es-EC" sz="1600" dirty="0" smtClean="0"/>
          </a:p>
          <a:p>
            <a:pPr marL="180975" indent="-180975" algn="just">
              <a:buFontTx/>
              <a:buChar char="-"/>
            </a:pPr>
            <a:r>
              <a:rPr lang="es-EC" sz="1600" b="1" dirty="0" smtClean="0"/>
              <a:t>Para el operador del sistema (</a:t>
            </a:r>
            <a:r>
              <a:rPr lang="es-EC" sz="1400" b="1" dirty="0" smtClean="0"/>
              <a:t>estimados, no incluyes costos pre-operativos ni aumento en capital de trabajo</a:t>
            </a:r>
            <a:r>
              <a:rPr lang="es-EC" sz="1600" b="1" dirty="0" smtClean="0"/>
              <a:t>)</a:t>
            </a:r>
          </a:p>
          <a:p>
            <a:pPr marL="638175" lvl="1" indent="-180975" algn="just">
              <a:buFontTx/>
              <a:buChar char="-"/>
            </a:pPr>
            <a:r>
              <a:rPr lang="es-EC" sz="1600" dirty="0" smtClean="0"/>
              <a:t>Inversión Inicial: 		U.S.$    35,700</a:t>
            </a:r>
          </a:p>
          <a:p>
            <a:pPr marL="638175" lvl="1" indent="-180975" algn="just">
              <a:buFontTx/>
              <a:buChar char="-"/>
            </a:pPr>
            <a:r>
              <a:rPr lang="es-EC" sz="1600" dirty="0" smtClean="0"/>
              <a:t>Inversiones adicionales: 		U.S.$      9,500</a:t>
            </a:r>
          </a:p>
          <a:p>
            <a:pPr marL="638175" lvl="1" indent="-180975" algn="just">
              <a:buFontTx/>
              <a:buChar char="-"/>
            </a:pPr>
            <a:r>
              <a:rPr lang="es-EC" sz="1600" dirty="0" smtClean="0"/>
              <a:t>Costos Operación (año 1): 	U.S. $ 110,859</a:t>
            </a:r>
          </a:p>
        </p:txBody>
      </p:sp>
      <p:sp>
        <p:nvSpPr>
          <p:cNvPr id="10" name="9 CuadroTexto"/>
          <p:cNvSpPr txBox="1"/>
          <p:nvPr/>
        </p:nvSpPr>
        <p:spPr>
          <a:xfrm>
            <a:off x="2500298" y="5214950"/>
            <a:ext cx="4214842" cy="892552"/>
          </a:xfrm>
          <a:prstGeom prst="rect">
            <a:avLst/>
          </a:prstGeom>
          <a:noFill/>
        </p:spPr>
        <p:txBody>
          <a:bodyPr wrap="square" rtlCol="0">
            <a:spAutoFit/>
          </a:bodyPr>
          <a:lstStyle/>
          <a:p>
            <a:pPr>
              <a:buFont typeface="Arial" charset="0"/>
              <a:buChar char="•"/>
            </a:pPr>
            <a:r>
              <a:rPr lang="es-EC" sz="1400" b="1" dirty="0" smtClean="0"/>
              <a:t>Estimado ya que puede variar dependiendo de:</a:t>
            </a:r>
          </a:p>
          <a:p>
            <a:pPr lvl="1">
              <a:buFont typeface="Arial" charset="0"/>
              <a:buChar char="•"/>
            </a:pPr>
            <a:r>
              <a:rPr lang="es-EC" sz="1400" b="1" dirty="0" smtClean="0"/>
              <a:t> </a:t>
            </a:r>
            <a:r>
              <a:rPr lang="es-EC" sz="1200" b="1" dirty="0" smtClean="0"/>
              <a:t>Volumen operado  (más costoso al inicio)</a:t>
            </a:r>
          </a:p>
          <a:p>
            <a:pPr lvl="1">
              <a:buFont typeface="Arial" charset="0"/>
              <a:buChar char="•"/>
            </a:pPr>
            <a:r>
              <a:rPr lang="es-EC" sz="1200" b="1" dirty="0" smtClean="0"/>
              <a:t> Presentación del producto (cajas, al granel, pallets, </a:t>
            </a:r>
            <a:r>
              <a:rPr lang="es-EC" sz="1200" b="1" dirty="0" err="1" smtClean="0"/>
              <a:t>etc</a:t>
            </a:r>
            <a:endParaRPr lang="es-EC" sz="1200" b="1" dirty="0" smtClean="0"/>
          </a:p>
          <a:p>
            <a:pPr lvl="1">
              <a:buFont typeface="Arial" charset="0"/>
              <a:buChar char="•"/>
            </a:pPr>
            <a:r>
              <a:rPr lang="es-EC" sz="1200" b="1" dirty="0" smtClean="0"/>
              <a:t> Expectativas de ingresos institucionales</a:t>
            </a:r>
            <a:endParaRPr lang="es-EC" sz="1200" b="1" dirty="0"/>
          </a:p>
        </p:txBody>
      </p:sp>
      <p:sp>
        <p:nvSpPr>
          <p:cNvPr id="11" name="10 CuadroTexto"/>
          <p:cNvSpPr txBox="1"/>
          <p:nvPr/>
        </p:nvSpPr>
        <p:spPr>
          <a:xfrm>
            <a:off x="500034" y="24763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928794" y="1071546"/>
            <a:ext cx="5357850"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Inversión Inicial</a:t>
            </a:r>
            <a:endParaRPr lang="es-EC" sz="2400" dirty="0">
              <a:latin typeface="Arial Black" pitchFamily="34" charset="0"/>
            </a:endParaRPr>
          </a:p>
        </p:txBody>
      </p:sp>
      <p:pic>
        <p:nvPicPr>
          <p:cNvPr id="11" name="3 Marcador de contenido"/>
          <p:cNvPicPr>
            <a:picLocks/>
          </p:cNvPicPr>
          <p:nvPr/>
        </p:nvPicPr>
        <p:blipFill>
          <a:blip r:embed="rId3" cstate="print"/>
          <a:srcRect/>
          <a:stretch>
            <a:fillRect/>
          </a:stretch>
        </p:blipFill>
        <p:spPr bwMode="auto">
          <a:xfrm>
            <a:off x="428596" y="1857364"/>
            <a:ext cx="8286808" cy="3857652"/>
          </a:xfrm>
          <a:prstGeom prst="rect">
            <a:avLst/>
          </a:prstGeom>
          <a:noFill/>
          <a:ln w="9525">
            <a:noFill/>
            <a:miter lim="800000"/>
            <a:headEnd/>
            <a:tailEnd/>
          </a:ln>
        </p:spPr>
      </p:pic>
      <p:sp>
        <p:nvSpPr>
          <p:cNvPr id="10" name="9 CuadroTexto"/>
          <p:cNvSpPr txBox="1"/>
          <p:nvPr/>
        </p:nvSpPr>
        <p:spPr>
          <a:xfrm>
            <a:off x="500034" y="24763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a:xfrm>
            <a:off x="1928794" y="1071546"/>
            <a:ext cx="5357850" cy="461665"/>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Costos de Producción</a:t>
            </a:r>
            <a:endParaRPr lang="es-EC" sz="2400" dirty="0">
              <a:latin typeface="Arial Black" pitchFamily="34" charset="0"/>
            </a:endParaRPr>
          </a:p>
        </p:txBody>
      </p:sp>
      <p:sp>
        <p:nvSpPr>
          <p:cNvPr id="11" name="10 CuadroTexto"/>
          <p:cNvSpPr txBox="1"/>
          <p:nvPr/>
        </p:nvSpPr>
        <p:spPr>
          <a:xfrm>
            <a:off x="1214414" y="5143512"/>
            <a:ext cx="6715172" cy="338554"/>
          </a:xfrm>
          <a:prstGeom prst="rect">
            <a:avLst/>
          </a:prstGeom>
          <a:noFill/>
        </p:spPr>
        <p:txBody>
          <a:bodyPr wrap="square" rtlCol="0">
            <a:spAutoFit/>
            <a:scene3d>
              <a:camera prst="orthographicFront"/>
              <a:lightRig rig="threePt" dir="t"/>
            </a:scene3d>
            <a:sp3d extrusionH="57150">
              <a:bevelT w="38100" h="38100"/>
            </a:sp3d>
          </a:bodyPr>
          <a:lstStyle/>
          <a:p>
            <a:pPr algn="just">
              <a:buFontTx/>
              <a:buChar char="-"/>
            </a:pPr>
            <a:endParaRPr lang="es-EC" sz="1600" dirty="0">
              <a:latin typeface="Arial Black" pitchFamily="34" charset="0"/>
            </a:endParaRPr>
          </a:p>
        </p:txBody>
      </p:sp>
      <p:pic>
        <p:nvPicPr>
          <p:cNvPr id="14" name="3 Marcador de contenido"/>
          <p:cNvPicPr>
            <a:picLocks/>
          </p:cNvPicPr>
          <p:nvPr/>
        </p:nvPicPr>
        <p:blipFill>
          <a:blip r:embed="rId3" cstate="print"/>
          <a:srcRect/>
          <a:stretch>
            <a:fillRect/>
          </a:stretch>
        </p:blipFill>
        <p:spPr bwMode="auto">
          <a:xfrm>
            <a:off x="457200" y="1894289"/>
            <a:ext cx="8229600" cy="3937784"/>
          </a:xfrm>
          <a:prstGeom prst="rect">
            <a:avLst/>
          </a:prstGeom>
          <a:noFill/>
          <a:ln w="9525">
            <a:noFill/>
            <a:miter lim="800000"/>
            <a:headEnd/>
            <a:tailEnd/>
          </a:ln>
        </p:spPr>
      </p:pic>
      <p:sp>
        <p:nvSpPr>
          <p:cNvPr id="12" name="11 CuadroTexto"/>
          <p:cNvSpPr txBox="1"/>
          <p:nvPr/>
        </p:nvSpPr>
        <p:spPr>
          <a:xfrm>
            <a:off x="500034" y="26668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Llamada de nube"/>
          <p:cNvSpPr/>
          <p:nvPr/>
        </p:nvSpPr>
        <p:spPr>
          <a:xfrm>
            <a:off x="5214942" y="928670"/>
            <a:ext cx="2714644" cy="2071702"/>
          </a:xfrm>
          <a:prstGeom prst="cloudCallout">
            <a:avLst>
              <a:gd name="adj1" fmla="val -96271"/>
              <a:gd name="adj2" fmla="val -1474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CuadroTexto"/>
          <p:cNvSpPr txBox="1"/>
          <p:nvPr/>
        </p:nvSpPr>
        <p:spPr>
          <a:xfrm>
            <a:off x="5715008" y="1643050"/>
            <a:ext cx="2000264" cy="461665"/>
          </a:xfrm>
          <a:prstGeom prst="rect">
            <a:avLst/>
          </a:prstGeom>
          <a:noFill/>
        </p:spPr>
        <p:txBody>
          <a:bodyPr wrap="square" rtlCol="0">
            <a:spAutoFit/>
            <a:scene3d>
              <a:camera prst="orthographicFront"/>
              <a:lightRig rig="threePt" dir="t"/>
            </a:scene3d>
            <a:sp3d extrusionH="57150">
              <a:bevelT w="38100" h="38100"/>
            </a:sp3d>
          </a:bodyPr>
          <a:lstStyle/>
          <a:p>
            <a:r>
              <a:rPr lang="es-EC" sz="2400" dirty="0" smtClean="0">
                <a:latin typeface="Arial Black" pitchFamily="34" charset="0"/>
              </a:rPr>
              <a:t>LA IDEA</a:t>
            </a:r>
            <a:endParaRPr lang="es-EC" sz="2400" dirty="0">
              <a:latin typeface="Arial Black" pitchFamily="34" charset="0"/>
            </a:endParaRPr>
          </a:p>
        </p:txBody>
      </p:sp>
      <p:pic>
        <p:nvPicPr>
          <p:cNvPr id="15361" name="Picture 1"/>
          <p:cNvPicPr>
            <a:picLocks noChangeAspect="1" noChangeArrowheads="1"/>
          </p:cNvPicPr>
          <p:nvPr/>
        </p:nvPicPr>
        <p:blipFill>
          <a:blip r:embed="rId2" cstate="print"/>
          <a:srcRect/>
          <a:stretch>
            <a:fillRect/>
          </a:stretch>
        </p:blipFill>
        <p:spPr bwMode="auto">
          <a:xfrm>
            <a:off x="1214414" y="1071546"/>
            <a:ext cx="2652466" cy="1428760"/>
          </a:xfrm>
          <a:prstGeom prst="rect">
            <a:avLst/>
          </a:prstGeom>
          <a:noFill/>
          <a:ln w="9525">
            <a:noFill/>
            <a:miter lim="800000"/>
            <a:headEnd/>
            <a:tailEnd/>
          </a:ln>
          <a:effectLst/>
        </p:spPr>
      </p:pic>
      <p:sp>
        <p:nvSpPr>
          <p:cNvPr id="11" name="10 CuadroTexto"/>
          <p:cNvSpPr txBox="1"/>
          <p:nvPr/>
        </p:nvSpPr>
        <p:spPr>
          <a:xfrm>
            <a:off x="214282" y="3214686"/>
            <a:ext cx="8715436" cy="2308324"/>
          </a:xfrm>
          <a:prstGeom prst="rect">
            <a:avLst/>
          </a:prstGeom>
          <a:solidFill>
            <a:schemeClr val="accent1">
              <a:lumMod val="20000"/>
              <a:lumOff val="80000"/>
            </a:schemeClr>
          </a:solidFill>
          <a:scene3d>
            <a:camera prst="orthographicFront"/>
            <a:lightRig rig="threePt" dir="t"/>
          </a:scene3d>
          <a:sp3d extrusionH="76200" prstMaterial="matte">
            <a:bevelT prst="angle"/>
            <a:extrusionClr>
              <a:schemeClr val="bg1">
                <a:lumMod val="65000"/>
              </a:schemeClr>
            </a:extrusionClr>
          </a:sp3d>
        </p:spPr>
        <p:txBody>
          <a:bodyPr wrap="square" rtlCol="0">
            <a:spAutoFit/>
            <a:sp3d extrusionH="57150">
              <a:bevelT w="38100" h="38100"/>
            </a:sp3d>
          </a:bodyPr>
          <a:lstStyle/>
          <a:p>
            <a:pPr algn="ctr"/>
            <a:r>
              <a:rPr lang="es-EC" sz="2400" dirty="0" smtClean="0">
                <a:solidFill>
                  <a:schemeClr val="tx2">
                    <a:lumMod val="75000"/>
                  </a:schemeClr>
                </a:solidFill>
                <a:latin typeface="Arial Black" pitchFamily="34" charset="0"/>
              </a:rPr>
              <a:t>QUEREMOS</a:t>
            </a:r>
          </a:p>
          <a:p>
            <a:pPr algn="ctr"/>
            <a:endParaRPr lang="es-EC" sz="2400" dirty="0" smtClean="0">
              <a:solidFill>
                <a:schemeClr val="tx2">
                  <a:lumMod val="75000"/>
                </a:schemeClr>
              </a:solidFill>
              <a:latin typeface="Arial Black" pitchFamily="34" charset="0"/>
            </a:endParaRPr>
          </a:p>
          <a:p>
            <a:pPr algn="just"/>
            <a:r>
              <a:rPr lang="es-EC" sz="2400" dirty="0" smtClean="0">
                <a:solidFill>
                  <a:schemeClr val="tx2">
                    <a:lumMod val="75000"/>
                  </a:schemeClr>
                </a:solidFill>
                <a:latin typeface="Arial Black" pitchFamily="34" charset="0"/>
              </a:rPr>
              <a:t>- ALTA RENTABILIDAD</a:t>
            </a:r>
          </a:p>
          <a:p>
            <a:pPr algn="just">
              <a:buFontTx/>
              <a:buChar char="-"/>
            </a:pPr>
            <a:r>
              <a:rPr lang="es-EC" sz="2400" dirty="0" smtClean="0">
                <a:solidFill>
                  <a:schemeClr val="tx2">
                    <a:lumMod val="75000"/>
                  </a:schemeClr>
                </a:solidFill>
                <a:latin typeface="Arial Black" pitchFamily="34" charset="0"/>
              </a:rPr>
              <a:t> BAJO COSTO DE OPERACIÓN E INTRODUCCIÓN</a:t>
            </a:r>
          </a:p>
          <a:p>
            <a:pPr algn="just">
              <a:buFontTx/>
              <a:buChar char="-"/>
            </a:pPr>
            <a:r>
              <a:rPr lang="es-EC" sz="2400" dirty="0" smtClean="0">
                <a:solidFill>
                  <a:schemeClr val="tx2">
                    <a:lumMod val="75000"/>
                  </a:schemeClr>
                </a:solidFill>
                <a:latin typeface="Arial Black" pitchFamily="34" charset="0"/>
              </a:rPr>
              <a:t> INDISPENSABLE PARA EL CLIENTE</a:t>
            </a:r>
          </a:p>
          <a:p>
            <a:pPr algn="just">
              <a:buFontTx/>
              <a:buChar char="-"/>
            </a:pPr>
            <a:r>
              <a:rPr lang="es-EC" sz="2400" dirty="0" smtClean="0">
                <a:solidFill>
                  <a:schemeClr val="tx2">
                    <a:lumMod val="75000"/>
                  </a:schemeClr>
                </a:solidFill>
                <a:latin typeface="Arial Black" pitchFamily="34" charset="0"/>
              </a:rPr>
              <a:t> APROVECHAR NUESTRA EXPERIENCIA</a:t>
            </a:r>
            <a:endParaRPr lang="es-EC" sz="2400" dirty="0">
              <a:latin typeface="Arial Black" pitchFamily="34" charset="0"/>
            </a:endParaRPr>
          </a:p>
        </p:txBody>
      </p:sp>
      <p:sp>
        <p:nvSpPr>
          <p:cNvPr id="7" name="6 CuadroTexto"/>
          <p:cNvSpPr txBox="1"/>
          <p:nvPr/>
        </p:nvSpPr>
        <p:spPr>
          <a:xfrm>
            <a:off x="500034" y="26668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p:cTn id="7" dur="1000" fill="hold"/>
                                        <p:tgtEl>
                                          <p:spTgt spid="15361"/>
                                        </p:tgtEl>
                                        <p:attrNameLst>
                                          <p:attrName>ppt_w</p:attrName>
                                        </p:attrNameLst>
                                      </p:cBhvr>
                                      <p:tavLst>
                                        <p:tav tm="0">
                                          <p:val>
                                            <p:strVal val="#ppt_w*0.70"/>
                                          </p:val>
                                        </p:tav>
                                        <p:tav tm="100000">
                                          <p:val>
                                            <p:strVal val="#ppt_w"/>
                                          </p:val>
                                        </p:tav>
                                      </p:tavLst>
                                    </p:anim>
                                    <p:anim calcmode="lin" valueType="num">
                                      <p:cBhvr>
                                        <p:cTn id="8" dur="1000" fill="hold"/>
                                        <p:tgtEl>
                                          <p:spTgt spid="15361"/>
                                        </p:tgtEl>
                                        <p:attrNameLst>
                                          <p:attrName>ppt_h</p:attrName>
                                        </p:attrNameLst>
                                      </p:cBhvr>
                                      <p:tavLst>
                                        <p:tav tm="0">
                                          <p:val>
                                            <p:strVal val="#ppt_h"/>
                                          </p:val>
                                        </p:tav>
                                        <p:tav tm="100000">
                                          <p:val>
                                            <p:strVal val="#ppt_h"/>
                                          </p:val>
                                        </p:tav>
                                      </p:tavLst>
                                    </p:anim>
                                    <p:animEffect transition="in" filter="fade">
                                      <p:cBhvr>
                                        <p:cTn id="9" dur="1000"/>
                                        <p:tgtEl>
                                          <p:spTgt spid="15361"/>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15361"/>
                                        </p:tgtEl>
                                        <p:attrNameLst>
                                          <p:attrName>style.visibility</p:attrName>
                                        </p:attrNameLst>
                                      </p:cBhvr>
                                      <p:to>
                                        <p:strVal val="visible"/>
                                      </p:to>
                                    </p:set>
                                    <p:animEffect transition="in" filter="fade">
                                      <p:cBhvr>
                                        <p:cTn id="13" dur="3000"/>
                                        <p:tgtEl>
                                          <p:spTgt spid="15361"/>
                                        </p:tgtEl>
                                      </p:cBhvr>
                                    </p:animEffect>
                                    <p:anim calcmode="lin" valueType="num">
                                      <p:cBhvr>
                                        <p:cTn id="14" dur="3000" fill="hold"/>
                                        <p:tgtEl>
                                          <p:spTgt spid="15361"/>
                                        </p:tgtEl>
                                        <p:attrNameLst>
                                          <p:attrName>ppt_x</p:attrName>
                                        </p:attrNameLst>
                                      </p:cBhvr>
                                      <p:tavLst>
                                        <p:tav tm="0">
                                          <p:val>
                                            <p:strVal val="#ppt_x"/>
                                          </p:val>
                                        </p:tav>
                                        <p:tav tm="100000">
                                          <p:val>
                                            <p:strVal val="#ppt_x"/>
                                          </p:val>
                                        </p:tav>
                                      </p:tavLst>
                                    </p:anim>
                                    <p:anim calcmode="lin" valueType="num">
                                      <p:cBhvr>
                                        <p:cTn id="15" dur="2700" decel="100000" fill="hold"/>
                                        <p:tgtEl>
                                          <p:spTgt spid="15361"/>
                                        </p:tgtEl>
                                        <p:attrNameLst>
                                          <p:attrName>ppt_y</p:attrName>
                                        </p:attrNameLst>
                                      </p:cBhvr>
                                      <p:tavLst>
                                        <p:tav tm="0">
                                          <p:val>
                                            <p:strVal val="#ppt_y+1"/>
                                          </p:val>
                                        </p:tav>
                                        <p:tav tm="100000">
                                          <p:val>
                                            <p:strVal val="#ppt_y-.03"/>
                                          </p:val>
                                        </p:tav>
                                      </p:tavLst>
                                    </p:anim>
                                    <p:anim calcmode="lin" valueType="num">
                                      <p:cBhvr>
                                        <p:cTn id="16" dur="300" accel="100000" fill="hold">
                                          <p:stCondLst>
                                            <p:cond delay="2700"/>
                                          </p:stCondLst>
                                        </p:cTn>
                                        <p:tgtEl>
                                          <p:spTgt spid="153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9 Gráfico"/>
          <p:cNvGraphicFramePr>
            <a:graphicFrameLocks/>
          </p:cNvGraphicFramePr>
          <p:nvPr/>
        </p:nvGraphicFramePr>
        <p:xfrm>
          <a:off x="928662" y="857232"/>
          <a:ext cx="7358114" cy="4286280"/>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p:nvPr/>
        </p:nvSpPr>
        <p:spPr>
          <a:xfrm>
            <a:off x="500034" y="29525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pic>
        <p:nvPicPr>
          <p:cNvPr id="14" name="5 Marcador de contenido" descr="FLUJO DE EFECTIVO PARA PLANIFICACION.jpg"/>
          <p:cNvPicPr>
            <a:picLocks noChangeAspect="1"/>
          </p:cNvPicPr>
          <p:nvPr/>
        </p:nvPicPr>
        <p:blipFill>
          <a:blip r:embed="rId3" cstate="print"/>
          <a:stretch>
            <a:fillRect/>
          </a:stretch>
        </p:blipFill>
        <p:spPr>
          <a:xfrm>
            <a:off x="714348" y="571480"/>
            <a:ext cx="7786742" cy="5482891"/>
          </a:xfrm>
          <a:prstGeom prst="rect">
            <a:avLst/>
          </a:prstGeom>
        </p:spPr>
      </p:pic>
      <p:sp>
        <p:nvSpPr>
          <p:cNvPr id="9" name="8 CuadroTexto"/>
          <p:cNvSpPr txBox="1"/>
          <p:nvPr/>
        </p:nvSpPr>
        <p:spPr>
          <a:xfrm>
            <a:off x="500034" y="8570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357290" y="1643050"/>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3 Marcador de contenido"/>
          <p:cNvGraphicFramePr>
            <a:graphicFrameLocks/>
          </p:cNvGraphicFramePr>
          <p:nvPr/>
        </p:nvGraphicFramePr>
        <p:xfrm>
          <a:off x="714348" y="714356"/>
          <a:ext cx="7358082" cy="4429155"/>
        </p:xfrm>
        <a:graphic>
          <a:graphicData uri="http://schemas.openxmlformats.org/drawingml/2006/chart">
            <c:chart xmlns:c="http://schemas.openxmlformats.org/drawingml/2006/chart" xmlns:r="http://schemas.openxmlformats.org/officeDocument/2006/relationships" r:id="rId3"/>
          </a:graphicData>
        </a:graphic>
      </p:graphicFrame>
      <p:sp>
        <p:nvSpPr>
          <p:cNvPr id="9" name="8 CuadroTexto"/>
          <p:cNvSpPr txBox="1"/>
          <p:nvPr/>
        </p:nvSpPr>
        <p:spPr>
          <a:xfrm>
            <a:off x="500034" y="22858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8 Marcador de contenido" descr="FLUJO DE EFECTIVO.jpg"/>
          <p:cNvPicPr>
            <a:picLocks noGrp="1" noChangeAspect="1"/>
          </p:cNvPicPr>
          <p:nvPr>
            <p:ph idx="1"/>
          </p:nvPr>
        </p:nvPicPr>
        <p:blipFill>
          <a:blip r:embed="rId2" cstate="print"/>
          <a:stretch>
            <a:fillRect/>
          </a:stretch>
        </p:blipFill>
        <p:spPr>
          <a:xfrm>
            <a:off x="666750" y="441482"/>
            <a:ext cx="8115328" cy="5987913"/>
          </a:xfrm>
        </p:spPr>
      </p:pic>
      <p:sp>
        <p:nvSpPr>
          <p:cNvPr id="3" name="2 CuadroTexto"/>
          <p:cNvSpPr txBox="1"/>
          <p:nvPr/>
        </p:nvSpPr>
        <p:spPr>
          <a:xfrm>
            <a:off x="500034" y="7618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Llamada de nube"/>
          <p:cNvSpPr/>
          <p:nvPr/>
        </p:nvSpPr>
        <p:spPr>
          <a:xfrm>
            <a:off x="5214942" y="928670"/>
            <a:ext cx="2714644" cy="2071702"/>
          </a:xfrm>
          <a:prstGeom prst="cloudCallout">
            <a:avLst>
              <a:gd name="adj1" fmla="val -96271"/>
              <a:gd name="adj2" fmla="val -1474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CuadroTexto"/>
          <p:cNvSpPr txBox="1"/>
          <p:nvPr/>
        </p:nvSpPr>
        <p:spPr>
          <a:xfrm>
            <a:off x="5715008" y="1643050"/>
            <a:ext cx="2000264" cy="461665"/>
          </a:xfrm>
          <a:prstGeom prst="rect">
            <a:avLst/>
          </a:prstGeom>
          <a:noFill/>
        </p:spPr>
        <p:txBody>
          <a:bodyPr wrap="square" rtlCol="0">
            <a:spAutoFit/>
            <a:scene3d>
              <a:camera prst="orthographicFront"/>
              <a:lightRig rig="threePt" dir="t"/>
            </a:scene3d>
            <a:sp3d extrusionH="57150">
              <a:bevelT w="38100" h="38100"/>
            </a:sp3d>
          </a:bodyPr>
          <a:lstStyle/>
          <a:p>
            <a:r>
              <a:rPr lang="es-EC" sz="2400" dirty="0" smtClean="0">
                <a:latin typeface="Arial Black" pitchFamily="34" charset="0"/>
              </a:rPr>
              <a:t>LA IDEA</a:t>
            </a:r>
            <a:endParaRPr lang="es-EC" sz="2400" dirty="0">
              <a:latin typeface="Arial Black" pitchFamily="34" charset="0"/>
            </a:endParaRPr>
          </a:p>
        </p:txBody>
      </p:sp>
      <p:pic>
        <p:nvPicPr>
          <p:cNvPr id="15361" name="Picture 1"/>
          <p:cNvPicPr>
            <a:picLocks noChangeAspect="1" noChangeArrowheads="1"/>
          </p:cNvPicPr>
          <p:nvPr/>
        </p:nvPicPr>
        <p:blipFill>
          <a:blip r:embed="rId2" cstate="print"/>
          <a:srcRect/>
          <a:stretch>
            <a:fillRect/>
          </a:stretch>
        </p:blipFill>
        <p:spPr bwMode="auto">
          <a:xfrm>
            <a:off x="1214414" y="1071546"/>
            <a:ext cx="2652466" cy="1428760"/>
          </a:xfrm>
          <a:prstGeom prst="rect">
            <a:avLst/>
          </a:prstGeom>
          <a:noFill/>
          <a:ln w="9525">
            <a:noFill/>
            <a:miter lim="800000"/>
            <a:headEnd/>
            <a:tailEnd/>
          </a:ln>
          <a:effectLst/>
        </p:spPr>
      </p:pic>
      <p:sp>
        <p:nvSpPr>
          <p:cNvPr id="11" name="10 CuadroTexto"/>
          <p:cNvSpPr txBox="1"/>
          <p:nvPr/>
        </p:nvSpPr>
        <p:spPr>
          <a:xfrm>
            <a:off x="214282" y="4071942"/>
            <a:ext cx="5072098" cy="954107"/>
          </a:xfrm>
          <a:prstGeom prst="rect">
            <a:avLst/>
          </a:prstGeom>
          <a:solidFill>
            <a:schemeClr val="accent1">
              <a:lumMod val="20000"/>
              <a:lumOff val="80000"/>
            </a:schemeClr>
          </a:solidFill>
          <a:scene3d>
            <a:camera prst="orthographicFront"/>
            <a:lightRig rig="threePt" dir="t"/>
          </a:scene3d>
          <a:sp3d extrusionH="76200" prstMaterial="matte">
            <a:bevelT prst="angle"/>
            <a:extrusionClr>
              <a:schemeClr val="bg1">
                <a:lumMod val="65000"/>
              </a:schemeClr>
            </a:extrusionClr>
          </a:sp3d>
        </p:spPr>
        <p:txBody>
          <a:bodyPr wrap="square" rtlCol="0">
            <a:spAutoFit/>
            <a:sp3d extrusionH="57150">
              <a:bevelT w="38100" h="38100"/>
            </a:sp3d>
          </a:bodyPr>
          <a:lstStyle/>
          <a:p>
            <a:pPr algn="just"/>
            <a:r>
              <a:rPr lang="es-EC" sz="1400" dirty="0" smtClean="0">
                <a:solidFill>
                  <a:schemeClr val="tx2">
                    <a:lumMod val="75000"/>
                  </a:schemeClr>
                </a:solidFill>
                <a:latin typeface="Arial Black" pitchFamily="34" charset="0"/>
              </a:rPr>
              <a:t>- ALTA RENTABILIDAD</a:t>
            </a:r>
          </a:p>
          <a:p>
            <a:pPr algn="just">
              <a:buFontTx/>
              <a:buChar char="-"/>
            </a:pPr>
            <a:r>
              <a:rPr lang="es-EC" sz="1400" dirty="0" smtClean="0">
                <a:solidFill>
                  <a:schemeClr val="tx2">
                    <a:lumMod val="75000"/>
                  </a:schemeClr>
                </a:solidFill>
                <a:latin typeface="Arial Black" pitchFamily="34" charset="0"/>
              </a:rPr>
              <a:t> BAJO COSTO DE OPERACIÓN E INTRODUCCIÓN</a:t>
            </a:r>
          </a:p>
          <a:p>
            <a:pPr algn="just">
              <a:buFontTx/>
              <a:buChar char="-"/>
            </a:pPr>
            <a:r>
              <a:rPr lang="es-EC" sz="1400" dirty="0" smtClean="0">
                <a:solidFill>
                  <a:schemeClr val="tx2">
                    <a:lumMod val="75000"/>
                  </a:schemeClr>
                </a:solidFill>
                <a:latin typeface="Arial Black" pitchFamily="34" charset="0"/>
              </a:rPr>
              <a:t> INDISPENSABLE PARA EL CLIENTE</a:t>
            </a:r>
          </a:p>
          <a:p>
            <a:pPr algn="just">
              <a:buFontTx/>
              <a:buChar char="-"/>
            </a:pPr>
            <a:r>
              <a:rPr lang="es-EC" sz="1400" dirty="0" smtClean="0">
                <a:solidFill>
                  <a:schemeClr val="tx2">
                    <a:lumMod val="75000"/>
                  </a:schemeClr>
                </a:solidFill>
                <a:latin typeface="Arial Black" pitchFamily="34" charset="0"/>
              </a:rPr>
              <a:t> APROVECHAR NUESTRA EXPERIENCIA</a:t>
            </a:r>
            <a:endParaRPr lang="es-EC" sz="1400" dirty="0">
              <a:latin typeface="Arial Black" pitchFamily="34" charset="0"/>
            </a:endParaRPr>
          </a:p>
        </p:txBody>
      </p:sp>
      <p:sp>
        <p:nvSpPr>
          <p:cNvPr id="7" name="6 Llamada rectangular"/>
          <p:cNvSpPr/>
          <p:nvPr/>
        </p:nvSpPr>
        <p:spPr>
          <a:xfrm>
            <a:off x="642910" y="2857496"/>
            <a:ext cx="2571768" cy="714380"/>
          </a:xfrm>
          <a:prstGeom prst="wedgeRectCallout">
            <a:avLst>
              <a:gd name="adj1" fmla="val 16574"/>
              <a:gd name="adj2" fmla="val 11449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Por economías de escala</a:t>
            </a:r>
            <a:endParaRPr lang="es-EC" dirty="0">
              <a:solidFill>
                <a:schemeClr val="tx1"/>
              </a:solidFill>
            </a:endParaRPr>
          </a:p>
        </p:txBody>
      </p:sp>
      <p:sp>
        <p:nvSpPr>
          <p:cNvPr id="8" name="7 Llamada rectangular"/>
          <p:cNvSpPr/>
          <p:nvPr/>
        </p:nvSpPr>
        <p:spPr>
          <a:xfrm>
            <a:off x="6072198" y="3071810"/>
            <a:ext cx="2571768" cy="928694"/>
          </a:xfrm>
          <a:prstGeom prst="wedgeRectCallout">
            <a:avLst>
              <a:gd name="adj1" fmla="val -85648"/>
              <a:gd name="adj2" fmla="val 95012"/>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Basado en uso intensivo de la tecnología y sistemas inteligentes </a:t>
            </a:r>
            <a:endParaRPr lang="es-EC" dirty="0">
              <a:solidFill>
                <a:schemeClr val="tx1"/>
              </a:solidFill>
            </a:endParaRPr>
          </a:p>
        </p:txBody>
      </p:sp>
      <p:sp>
        <p:nvSpPr>
          <p:cNvPr id="9" name="8 Llamada rectangular"/>
          <p:cNvSpPr/>
          <p:nvPr/>
        </p:nvSpPr>
        <p:spPr>
          <a:xfrm>
            <a:off x="6357950" y="4500570"/>
            <a:ext cx="2571768" cy="1143008"/>
          </a:xfrm>
          <a:prstGeom prst="wedgeRectCallout">
            <a:avLst>
              <a:gd name="adj1" fmla="val -144536"/>
              <a:gd name="adj2" fmla="val -392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Obligatorio por leyes y reglamentos o factor diferenciador por alta competencia</a:t>
            </a:r>
            <a:endParaRPr lang="es-EC" dirty="0">
              <a:solidFill>
                <a:schemeClr val="tx1"/>
              </a:solidFill>
            </a:endParaRPr>
          </a:p>
        </p:txBody>
      </p:sp>
      <p:sp>
        <p:nvSpPr>
          <p:cNvPr id="10" name="9 Llamada rectangular"/>
          <p:cNvSpPr/>
          <p:nvPr/>
        </p:nvSpPr>
        <p:spPr>
          <a:xfrm>
            <a:off x="2643174" y="5429264"/>
            <a:ext cx="2571768" cy="1143008"/>
          </a:xfrm>
          <a:prstGeom prst="wedgeRectCallout">
            <a:avLst>
              <a:gd name="adj1" fmla="val 13981"/>
              <a:gd name="adj2" fmla="val -9421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tx1"/>
                </a:solidFill>
              </a:rPr>
              <a:t>Conocimientos de tecnologías de información y mercados de exportación</a:t>
            </a:r>
            <a:endParaRPr lang="es-EC" dirty="0">
              <a:solidFill>
                <a:schemeClr val="tx1"/>
              </a:solidFill>
            </a:endParaRPr>
          </a:p>
        </p:txBody>
      </p:sp>
      <p:sp>
        <p:nvSpPr>
          <p:cNvPr id="12" name="11 CuadroTexto"/>
          <p:cNvSpPr txBox="1"/>
          <p:nvPr/>
        </p:nvSpPr>
        <p:spPr>
          <a:xfrm>
            <a:off x="500034" y="28573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p:cTn id="7" dur="1000" fill="hold"/>
                                        <p:tgtEl>
                                          <p:spTgt spid="15361"/>
                                        </p:tgtEl>
                                        <p:attrNameLst>
                                          <p:attrName>ppt_w</p:attrName>
                                        </p:attrNameLst>
                                      </p:cBhvr>
                                      <p:tavLst>
                                        <p:tav tm="0">
                                          <p:val>
                                            <p:strVal val="#ppt_w*0.70"/>
                                          </p:val>
                                        </p:tav>
                                        <p:tav tm="100000">
                                          <p:val>
                                            <p:strVal val="#ppt_w"/>
                                          </p:val>
                                        </p:tav>
                                      </p:tavLst>
                                    </p:anim>
                                    <p:anim calcmode="lin" valueType="num">
                                      <p:cBhvr>
                                        <p:cTn id="8" dur="1000" fill="hold"/>
                                        <p:tgtEl>
                                          <p:spTgt spid="15361"/>
                                        </p:tgtEl>
                                        <p:attrNameLst>
                                          <p:attrName>ppt_h</p:attrName>
                                        </p:attrNameLst>
                                      </p:cBhvr>
                                      <p:tavLst>
                                        <p:tav tm="0">
                                          <p:val>
                                            <p:strVal val="#ppt_h"/>
                                          </p:val>
                                        </p:tav>
                                        <p:tav tm="100000">
                                          <p:val>
                                            <p:strVal val="#ppt_h"/>
                                          </p:val>
                                        </p:tav>
                                      </p:tavLst>
                                    </p:anim>
                                    <p:animEffect transition="in" filter="fade">
                                      <p:cBhvr>
                                        <p:cTn id="9" dur="1000"/>
                                        <p:tgtEl>
                                          <p:spTgt spid="15361"/>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15361"/>
                                        </p:tgtEl>
                                        <p:attrNameLst>
                                          <p:attrName>style.visibility</p:attrName>
                                        </p:attrNameLst>
                                      </p:cBhvr>
                                      <p:to>
                                        <p:strVal val="visible"/>
                                      </p:to>
                                    </p:set>
                                    <p:animEffect transition="in" filter="fade">
                                      <p:cBhvr>
                                        <p:cTn id="13" dur="3000"/>
                                        <p:tgtEl>
                                          <p:spTgt spid="15361"/>
                                        </p:tgtEl>
                                      </p:cBhvr>
                                    </p:animEffect>
                                    <p:anim calcmode="lin" valueType="num">
                                      <p:cBhvr>
                                        <p:cTn id="14" dur="3000" fill="hold"/>
                                        <p:tgtEl>
                                          <p:spTgt spid="15361"/>
                                        </p:tgtEl>
                                        <p:attrNameLst>
                                          <p:attrName>ppt_x</p:attrName>
                                        </p:attrNameLst>
                                      </p:cBhvr>
                                      <p:tavLst>
                                        <p:tav tm="0">
                                          <p:val>
                                            <p:strVal val="#ppt_x"/>
                                          </p:val>
                                        </p:tav>
                                        <p:tav tm="100000">
                                          <p:val>
                                            <p:strVal val="#ppt_x"/>
                                          </p:val>
                                        </p:tav>
                                      </p:tavLst>
                                    </p:anim>
                                    <p:anim calcmode="lin" valueType="num">
                                      <p:cBhvr>
                                        <p:cTn id="15" dur="2700" decel="100000" fill="hold"/>
                                        <p:tgtEl>
                                          <p:spTgt spid="15361"/>
                                        </p:tgtEl>
                                        <p:attrNameLst>
                                          <p:attrName>ppt_y</p:attrName>
                                        </p:attrNameLst>
                                      </p:cBhvr>
                                      <p:tavLst>
                                        <p:tav tm="0">
                                          <p:val>
                                            <p:strVal val="#ppt_y+1"/>
                                          </p:val>
                                        </p:tav>
                                        <p:tav tm="100000">
                                          <p:val>
                                            <p:strVal val="#ppt_y-.03"/>
                                          </p:val>
                                        </p:tav>
                                      </p:tavLst>
                                    </p:anim>
                                    <p:anim calcmode="lin" valueType="num">
                                      <p:cBhvr>
                                        <p:cTn id="16" dur="300" accel="100000" fill="hold">
                                          <p:stCondLst>
                                            <p:cond delay="2700"/>
                                          </p:stCondLst>
                                        </p:cTn>
                                        <p:tgtEl>
                                          <p:spTgt spid="153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Llamada de nube"/>
          <p:cNvSpPr/>
          <p:nvPr/>
        </p:nvSpPr>
        <p:spPr>
          <a:xfrm>
            <a:off x="5214942" y="928670"/>
            <a:ext cx="2714644" cy="2071702"/>
          </a:xfrm>
          <a:prstGeom prst="cloudCallout">
            <a:avLst>
              <a:gd name="adj1" fmla="val -96271"/>
              <a:gd name="adj2" fmla="val -1474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CuadroTexto"/>
          <p:cNvSpPr txBox="1"/>
          <p:nvPr/>
        </p:nvSpPr>
        <p:spPr>
          <a:xfrm>
            <a:off x="5500694" y="1428736"/>
            <a:ext cx="2214578" cy="1200329"/>
          </a:xfrm>
          <a:prstGeom prst="rect">
            <a:avLst/>
          </a:prstGeom>
          <a:noFill/>
        </p:spPr>
        <p:txBody>
          <a:bodyPr wrap="square" rtlCol="0">
            <a:spAutoFit/>
            <a:scene3d>
              <a:camera prst="orthographicFront"/>
              <a:lightRig rig="threePt" dir="t"/>
            </a:scene3d>
            <a:sp3d extrusionH="57150">
              <a:bevelT w="38100" h="38100"/>
            </a:sp3d>
          </a:bodyPr>
          <a:lstStyle/>
          <a:p>
            <a:pPr algn="ctr"/>
            <a:r>
              <a:rPr lang="es-EC" sz="2400" dirty="0" smtClean="0">
                <a:latin typeface="Arial Black" pitchFamily="34" charset="0"/>
              </a:rPr>
              <a:t>EVOLUCION</a:t>
            </a:r>
          </a:p>
          <a:p>
            <a:pPr algn="ctr"/>
            <a:r>
              <a:rPr lang="es-EC" sz="2400" dirty="0" smtClean="0">
                <a:latin typeface="Arial Black" pitchFamily="34" charset="0"/>
              </a:rPr>
              <a:t>DE LA </a:t>
            </a:r>
            <a:br>
              <a:rPr lang="es-EC" sz="2400" dirty="0" smtClean="0">
                <a:latin typeface="Arial Black" pitchFamily="34" charset="0"/>
              </a:rPr>
            </a:br>
            <a:r>
              <a:rPr lang="es-EC" sz="2400" dirty="0" smtClean="0">
                <a:latin typeface="Arial Black" pitchFamily="34" charset="0"/>
              </a:rPr>
              <a:t>IDEA</a:t>
            </a:r>
            <a:endParaRPr lang="es-EC" sz="2400" dirty="0">
              <a:latin typeface="Arial Black" pitchFamily="34" charset="0"/>
            </a:endParaRPr>
          </a:p>
        </p:txBody>
      </p:sp>
      <p:pic>
        <p:nvPicPr>
          <p:cNvPr id="15361" name="Picture 1"/>
          <p:cNvPicPr>
            <a:picLocks noChangeAspect="1" noChangeArrowheads="1"/>
          </p:cNvPicPr>
          <p:nvPr/>
        </p:nvPicPr>
        <p:blipFill>
          <a:blip r:embed="rId2" cstate="print"/>
          <a:srcRect/>
          <a:stretch>
            <a:fillRect/>
          </a:stretch>
        </p:blipFill>
        <p:spPr bwMode="auto">
          <a:xfrm>
            <a:off x="1214414" y="1071546"/>
            <a:ext cx="2652466" cy="1428760"/>
          </a:xfrm>
          <a:prstGeom prst="rect">
            <a:avLst/>
          </a:prstGeom>
          <a:noFill/>
          <a:ln w="9525">
            <a:noFill/>
            <a:miter lim="800000"/>
            <a:headEnd/>
            <a:tailEnd/>
          </a:ln>
          <a:effectLst/>
        </p:spPr>
      </p:pic>
      <p:sp>
        <p:nvSpPr>
          <p:cNvPr id="11" name="10 CuadroTexto"/>
          <p:cNvSpPr txBox="1"/>
          <p:nvPr/>
        </p:nvSpPr>
        <p:spPr>
          <a:xfrm>
            <a:off x="1857356" y="3500438"/>
            <a:ext cx="5357850" cy="1600438"/>
          </a:xfrm>
          <a:prstGeom prst="rect">
            <a:avLst/>
          </a:prstGeom>
          <a:solidFill>
            <a:schemeClr val="accent1">
              <a:lumMod val="20000"/>
              <a:lumOff val="80000"/>
            </a:schemeClr>
          </a:solidFill>
          <a:scene3d>
            <a:camera prst="orthographicFront"/>
            <a:lightRig rig="threePt" dir="t"/>
          </a:scene3d>
          <a:sp3d extrusionH="76200" prstMaterial="matte">
            <a:bevelT prst="angle"/>
            <a:extrusionClr>
              <a:schemeClr val="bg1">
                <a:lumMod val="65000"/>
              </a:schemeClr>
            </a:extrusionClr>
          </a:sp3d>
        </p:spPr>
        <p:txBody>
          <a:bodyPr wrap="square" rtlCol="0">
            <a:spAutoFit/>
            <a:sp3d extrusionH="57150">
              <a:bevelT w="38100" h="38100"/>
            </a:sp3d>
          </a:bodyPr>
          <a:lstStyle/>
          <a:p>
            <a:pPr algn="ctr">
              <a:buFontTx/>
              <a:buChar char="-"/>
            </a:pPr>
            <a:endParaRPr lang="es-EC" sz="1400" dirty="0" smtClean="0">
              <a:solidFill>
                <a:schemeClr val="tx2">
                  <a:lumMod val="75000"/>
                </a:schemeClr>
              </a:solidFill>
              <a:latin typeface="Arial Black" pitchFamily="34" charset="0"/>
            </a:endParaRPr>
          </a:p>
          <a:p>
            <a:pPr algn="ctr">
              <a:buFontTx/>
              <a:buChar char="-"/>
            </a:pPr>
            <a:r>
              <a:rPr lang="es-EC" sz="1400" dirty="0" smtClean="0">
                <a:solidFill>
                  <a:schemeClr val="tx2">
                    <a:lumMod val="75000"/>
                  </a:schemeClr>
                </a:solidFill>
                <a:latin typeface="Arial Black" pitchFamily="34" charset="0"/>
              </a:rPr>
              <a:t>BAJA EXPERIENCIA COMERCIAL</a:t>
            </a:r>
          </a:p>
          <a:p>
            <a:pPr algn="ctr">
              <a:buFontTx/>
              <a:buChar char="-"/>
            </a:pPr>
            <a:endParaRPr lang="es-EC" sz="1400" dirty="0" smtClean="0">
              <a:solidFill>
                <a:schemeClr val="tx2">
                  <a:lumMod val="75000"/>
                </a:schemeClr>
              </a:solidFill>
              <a:latin typeface="Arial Black" pitchFamily="34" charset="0"/>
            </a:endParaRPr>
          </a:p>
          <a:p>
            <a:pPr algn="ctr">
              <a:buFontTx/>
              <a:buChar char="-"/>
            </a:pPr>
            <a:r>
              <a:rPr lang="es-EC" sz="1400" dirty="0" smtClean="0">
                <a:solidFill>
                  <a:schemeClr val="tx2">
                    <a:lumMod val="75000"/>
                  </a:schemeClr>
                </a:solidFill>
                <a:latin typeface="Arial Black" pitchFamily="34" charset="0"/>
              </a:rPr>
              <a:t> BUSQUEDA DE ALIADOS ESTRATEGICOS</a:t>
            </a:r>
          </a:p>
          <a:p>
            <a:pPr algn="ctr">
              <a:buFontTx/>
              <a:buChar char="-"/>
            </a:pPr>
            <a:endParaRPr lang="es-EC" sz="1400" dirty="0" smtClean="0">
              <a:solidFill>
                <a:schemeClr val="tx2">
                  <a:lumMod val="75000"/>
                </a:schemeClr>
              </a:solidFill>
              <a:latin typeface="Arial Black" pitchFamily="34" charset="0"/>
            </a:endParaRPr>
          </a:p>
          <a:p>
            <a:pPr algn="ctr">
              <a:buFontTx/>
              <a:buChar char="-"/>
            </a:pPr>
            <a:r>
              <a:rPr lang="es-EC" sz="1400" dirty="0" smtClean="0">
                <a:solidFill>
                  <a:schemeClr val="tx2">
                    <a:lumMod val="75000"/>
                  </a:schemeClr>
                </a:solidFill>
                <a:latin typeface="Arial Black" pitchFamily="34" charset="0"/>
              </a:rPr>
              <a:t> FACTOR DE COMPLEMENTARIEDAD DE NEGOCIOS</a:t>
            </a:r>
          </a:p>
          <a:p>
            <a:pPr algn="ctr">
              <a:buFontTx/>
              <a:buChar char="-"/>
            </a:pPr>
            <a:endParaRPr lang="es-EC" sz="1400" dirty="0">
              <a:latin typeface="Arial Black" pitchFamily="34" charset="0"/>
            </a:endParaRPr>
          </a:p>
        </p:txBody>
      </p:sp>
      <p:sp>
        <p:nvSpPr>
          <p:cNvPr id="7" name="6 CuadroTexto"/>
          <p:cNvSpPr txBox="1"/>
          <p:nvPr/>
        </p:nvSpPr>
        <p:spPr>
          <a:xfrm>
            <a:off x="500034" y="23810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p:cTn id="7" dur="1000" fill="hold"/>
                                        <p:tgtEl>
                                          <p:spTgt spid="15361"/>
                                        </p:tgtEl>
                                        <p:attrNameLst>
                                          <p:attrName>ppt_w</p:attrName>
                                        </p:attrNameLst>
                                      </p:cBhvr>
                                      <p:tavLst>
                                        <p:tav tm="0">
                                          <p:val>
                                            <p:strVal val="#ppt_w*0.70"/>
                                          </p:val>
                                        </p:tav>
                                        <p:tav tm="100000">
                                          <p:val>
                                            <p:strVal val="#ppt_w"/>
                                          </p:val>
                                        </p:tav>
                                      </p:tavLst>
                                    </p:anim>
                                    <p:anim calcmode="lin" valueType="num">
                                      <p:cBhvr>
                                        <p:cTn id="8" dur="1000" fill="hold"/>
                                        <p:tgtEl>
                                          <p:spTgt spid="15361"/>
                                        </p:tgtEl>
                                        <p:attrNameLst>
                                          <p:attrName>ppt_h</p:attrName>
                                        </p:attrNameLst>
                                      </p:cBhvr>
                                      <p:tavLst>
                                        <p:tav tm="0">
                                          <p:val>
                                            <p:strVal val="#ppt_h"/>
                                          </p:val>
                                        </p:tav>
                                        <p:tav tm="100000">
                                          <p:val>
                                            <p:strVal val="#ppt_h"/>
                                          </p:val>
                                        </p:tav>
                                      </p:tavLst>
                                    </p:anim>
                                    <p:animEffect transition="in" filter="fade">
                                      <p:cBhvr>
                                        <p:cTn id="9" dur="1000"/>
                                        <p:tgtEl>
                                          <p:spTgt spid="15361"/>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15361"/>
                                        </p:tgtEl>
                                        <p:attrNameLst>
                                          <p:attrName>style.visibility</p:attrName>
                                        </p:attrNameLst>
                                      </p:cBhvr>
                                      <p:to>
                                        <p:strVal val="visible"/>
                                      </p:to>
                                    </p:set>
                                    <p:animEffect transition="in" filter="fade">
                                      <p:cBhvr>
                                        <p:cTn id="13" dur="3000"/>
                                        <p:tgtEl>
                                          <p:spTgt spid="15361"/>
                                        </p:tgtEl>
                                      </p:cBhvr>
                                    </p:animEffect>
                                    <p:anim calcmode="lin" valueType="num">
                                      <p:cBhvr>
                                        <p:cTn id="14" dur="3000" fill="hold"/>
                                        <p:tgtEl>
                                          <p:spTgt spid="15361"/>
                                        </p:tgtEl>
                                        <p:attrNameLst>
                                          <p:attrName>ppt_x</p:attrName>
                                        </p:attrNameLst>
                                      </p:cBhvr>
                                      <p:tavLst>
                                        <p:tav tm="0">
                                          <p:val>
                                            <p:strVal val="#ppt_x"/>
                                          </p:val>
                                        </p:tav>
                                        <p:tav tm="100000">
                                          <p:val>
                                            <p:strVal val="#ppt_x"/>
                                          </p:val>
                                        </p:tav>
                                      </p:tavLst>
                                    </p:anim>
                                    <p:anim calcmode="lin" valueType="num">
                                      <p:cBhvr>
                                        <p:cTn id="15" dur="2700" decel="100000" fill="hold"/>
                                        <p:tgtEl>
                                          <p:spTgt spid="15361"/>
                                        </p:tgtEl>
                                        <p:attrNameLst>
                                          <p:attrName>ppt_y</p:attrName>
                                        </p:attrNameLst>
                                      </p:cBhvr>
                                      <p:tavLst>
                                        <p:tav tm="0">
                                          <p:val>
                                            <p:strVal val="#ppt_y+1"/>
                                          </p:val>
                                        </p:tav>
                                        <p:tav tm="100000">
                                          <p:val>
                                            <p:strVal val="#ppt_y-.03"/>
                                          </p:val>
                                        </p:tav>
                                      </p:tavLst>
                                    </p:anim>
                                    <p:anim calcmode="lin" valueType="num">
                                      <p:cBhvr>
                                        <p:cTn id="16" dur="300" accel="100000" fill="hold">
                                          <p:stCondLst>
                                            <p:cond delay="2700"/>
                                          </p:stCondLst>
                                        </p:cTn>
                                        <p:tgtEl>
                                          <p:spTgt spid="153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857224" y="1071546"/>
            <a:ext cx="7429552" cy="461665"/>
          </a:xfrm>
          <a:prstGeom prst="rect">
            <a:avLst/>
          </a:prstGeom>
          <a:noFill/>
        </p:spPr>
        <p:txBody>
          <a:bodyPr wrap="square" rtlCol="0">
            <a:spAutoFit/>
            <a:scene3d>
              <a:camera prst="orthographicFront"/>
              <a:lightRig rig="threePt" dir="t"/>
            </a:scene3d>
            <a:sp3d extrusionH="57150">
              <a:bevelT w="38100" h="38100"/>
            </a:sp3d>
          </a:bodyPr>
          <a:lstStyle/>
          <a:p>
            <a:r>
              <a:rPr lang="es-EC" sz="2400" dirty="0" smtClean="0">
                <a:latin typeface="Arial Black" pitchFamily="34" charset="0"/>
              </a:rPr>
              <a:t>¿Qué es el Sistema de Trazabilidad?</a:t>
            </a:r>
            <a:endParaRPr lang="es-EC" sz="2400" dirty="0">
              <a:latin typeface="Arial Black" pitchFamily="34" charset="0"/>
            </a:endParaRPr>
          </a:p>
        </p:txBody>
      </p:sp>
      <p:pic>
        <p:nvPicPr>
          <p:cNvPr id="15361" name="Picture 1"/>
          <p:cNvPicPr>
            <a:picLocks noChangeAspect="1" noChangeArrowheads="1"/>
          </p:cNvPicPr>
          <p:nvPr/>
        </p:nvPicPr>
        <p:blipFill>
          <a:blip r:embed="rId2" cstate="print"/>
          <a:srcRect/>
          <a:stretch>
            <a:fillRect/>
          </a:stretch>
        </p:blipFill>
        <p:spPr bwMode="auto">
          <a:xfrm>
            <a:off x="2643174" y="2071678"/>
            <a:ext cx="3819525" cy="2057400"/>
          </a:xfrm>
          <a:prstGeom prst="rect">
            <a:avLst/>
          </a:prstGeom>
          <a:noFill/>
          <a:ln w="9525">
            <a:noFill/>
            <a:miter lim="800000"/>
            <a:headEnd/>
            <a:tailEnd/>
          </a:ln>
          <a:effectLst/>
        </p:spPr>
      </p:pic>
      <p:sp>
        <p:nvSpPr>
          <p:cNvPr id="11" name="10 CuadroTexto"/>
          <p:cNvSpPr txBox="1"/>
          <p:nvPr/>
        </p:nvSpPr>
        <p:spPr>
          <a:xfrm>
            <a:off x="571472" y="4071942"/>
            <a:ext cx="8072494" cy="1938992"/>
          </a:xfrm>
          <a:prstGeom prst="rect">
            <a:avLst/>
          </a:prstGeom>
          <a:solidFill>
            <a:schemeClr val="accent1">
              <a:lumMod val="20000"/>
              <a:lumOff val="80000"/>
            </a:schemeClr>
          </a:solidFill>
          <a:scene3d>
            <a:camera prst="orthographicFront"/>
            <a:lightRig rig="threePt" dir="t"/>
          </a:scene3d>
          <a:sp3d extrusionH="76200" prstMaterial="matte">
            <a:bevelT prst="angle"/>
            <a:extrusionClr>
              <a:schemeClr val="bg1">
                <a:lumMod val="65000"/>
              </a:schemeClr>
            </a:extrusionClr>
          </a:sp3d>
        </p:spPr>
        <p:txBody>
          <a:bodyPr wrap="square" rtlCol="0">
            <a:spAutoFit/>
            <a:sp3d extrusionH="57150">
              <a:bevelT w="38100" h="38100"/>
            </a:sp3d>
          </a:bodyPr>
          <a:lstStyle/>
          <a:p>
            <a:pPr algn="just"/>
            <a:r>
              <a:rPr lang="es-EC" sz="2400" dirty="0" smtClean="0">
                <a:solidFill>
                  <a:schemeClr val="tx2">
                    <a:lumMod val="75000"/>
                  </a:schemeClr>
                </a:solidFill>
                <a:latin typeface="Arial Black" pitchFamily="34" charset="0"/>
              </a:rPr>
              <a:t>En concreto:</a:t>
            </a:r>
          </a:p>
          <a:p>
            <a:pPr marL="180975" indent="-180975" algn="just">
              <a:buFontTx/>
              <a:buChar char="-"/>
            </a:pPr>
            <a:r>
              <a:rPr lang="es-EC" sz="2400" dirty="0" smtClean="0">
                <a:latin typeface="Arial Black" pitchFamily="34" charset="0"/>
              </a:rPr>
              <a:t>Ser los ojos del cliente; </a:t>
            </a:r>
            <a:r>
              <a:rPr lang="es-EC" sz="2400" dirty="0" smtClean="0">
                <a:solidFill>
                  <a:srgbClr val="FF0000"/>
                </a:solidFill>
                <a:latin typeface="Arial Black" pitchFamily="34" charset="0"/>
              </a:rPr>
              <a:t>supervisión logística</a:t>
            </a:r>
          </a:p>
          <a:p>
            <a:pPr marL="180975" indent="-180975" algn="just">
              <a:buFontTx/>
              <a:buChar char="-"/>
            </a:pPr>
            <a:r>
              <a:rPr lang="es-EC" sz="2400" dirty="0" smtClean="0">
                <a:latin typeface="Arial Black" pitchFamily="34" charset="0"/>
              </a:rPr>
              <a:t>Actuar por él; </a:t>
            </a:r>
            <a:r>
              <a:rPr lang="es-EC" sz="2400" dirty="0" smtClean="0">
                <a:solidFill>
                  <a:srgbClr val="FF0000"/>
                </a:solidFill>
                <a:latin typeface="Arial Black" pitchFamily="34" charset="0"/>
              </a:rPr>
              <a:t>reclamos, inspecciones</a:t>
            </a:r>
          </a:p>
          <a:p>
            <a:pPr marL="180975" indent="-180975" algn="just">
              <a:buFontTx/>
              <a:buChar char="-"/>
            </a:pPr>
            <a:r>
              <a:rPr lang="es-EC" sz="2400" dirty="0" smtClean="0">
                <a:latin typeface="Arial Black" pitchFamily="34" charset="0"/>
              </a:rPr>
              <a:t>Con solvencia objetiva; </a:t>
            </a:r>
            <a:r>
              <a:rPr lang="es-EC" sz="2400" dirty="0" smtClean="0">
                <a:solidFill>
                  <a:srgbClr val="FF0000"/>
                </a:solidFill>
                <a:latin typeface="Arial Black" pitchFamily="34" charset="0"/>
              </a:rPr>
              <a:t>registro on-line</a:t>
            </a:r>
          </a:p>
          <a:p>
            <a:pPr algn="just"/>
            <a:r>
              <a:rPr lang="es-EC" sz="2400" dirty="0" smtClean="0">
                <a:latin typeface="Arial Black" pitchFamily="34" charset="0"/>
              </a:rPr>
              <a:t>en los puertos de origen y destino de su carga</a:t>
            </a:r>
            <a:endParaRPr lang="es-EC" sz="2400" dirty="0">
              <a:latin typeface="Arial Black" pitchFamily="34" charset="0"/>
            </a:endParaRPr>
          </a:p>
        </p:txBody>
      </p:sp>
      <p:sp>
        <p:nvSpPr>
          <p:cNvPr id="6" name="5 CuadroTexto"/>
          <p:cNvSpPr txBox="1"/>
          <p:nvPr/>
        </p:nvSpPr>
        <p:spPr>
          <a:xfrm>
            <a:off x="500034" y="247632"/>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5361"/>
                                        </p:tgtEl>
                                        <p:attrNameLst>
                                          <p:attrName>style.visibility</p:attrName>
                                        </p:attrNameLst>
                                      </p:cBhvr>
                                      <p:to>
                                        <p:strVal val="visible"/>
                                      </p:to>
                                    </p:set>
                                    <p:anim calcmode="lin" valueType="num">
                                      <p:cBhvr>
                                        <p:cTn id="7" dur="1000" fill="hold"/>
                                        <p:tgtEl>
                                          <p:spTgt spid="15361"/>
                                        </p:tgtEl>
                                        <p:attrNameLst>
                                          <p:attrName>ppt_w</p:attrName>
                                        </p:attrNameLst>
                                      </p:cBhvr>
                                      <p:tavLst>
                                        <p:tav tm="0">
                                          <p:val>
                                            <p:strVal val="#ppt_w*0.70"/>
                                          </p:val>
                                        </p:tav>
                                        <p:tav tm="100000">
                                          <p:val>
                                            <p:strVal val="#ppt_w"/>
                                          </p:val>
                                        </p:tav>
                                      </p:tavLst>
                                    </p:anim>
                                    <p:anim calcmode="lin" valueType="num">
                                      <p:cBhvr>
                                        <p:cTn id="8" dur="1000" fill="hold"/>
                                        <p:tgtEl>
                                          <p:spTgt spid="15361"/>
                                        </p:tgtEl>
                                        <p:attrNameLst>
                                          <p:attrName>ppt_h</p:attrName>
                                        </p:attrNameLst>
                                      </p:cBhvr>
                                      <p:tavLst>
                                        <p:tav tm="0">
                                          <p:val>
                                            <p:strVal val="#ppt_h"/>
                                          </p:val>
                                        </p:tav>
                                        <p:tav tm="100000">
                                          <p:val>
                                            <p:strVal val="#ppt_h"/>
                                          </p:val>
                                        </p:tav>
                                      </p:tavLst>
                                    </p:anim>
                                    <p:animEffect transition="in" filter="fade">
                                      <p:cBhvr>
                                        <p:cTn id="9" dur="1000"/>
                                        <p:tgtEl>
                                          <p:spTgt spid="15361"/>
                                        </p:tgtEl>
                                      </p:cBhvr>
                                    </p:animEffect>
                                  </p:childTnLst>
                                </p:cTn>
                              </p:par>
                            </p:childTnLst>
                          </p:cTn>
                        </p:par>
                        <p:par>
                          <p:cTn id="10" fill="hold">
                            <p:stCondLst>
                              <p:cond delay="1000"/>
                            </p:stCondLst>
                            <p:childTnLst>
                              <p:par>
                                <p:cTn id="11" presetID="37" presetClass="entr" presetSubtype="0" fill="hold" nodeType="afterEffect">
                                  <p:stCondLst>
                                    <p:cond delay="0"/>
                                  </p:stCondLst>
                                  <p:childTnLst>
                                    <p:set>
                                      <p:cBhvr>
                                        <p:cTn id="12" dur="1" fill="hold">
                                          <p:stCondLst>
                                            <p:cond delay="0"/>
                                          </p:stCondLst>
                                        </p:cTn>
                                        <p:tgtEl>
                                          <p:spTgt spid="15361"/>
                                        </p:tgtEl>
                                        <p:attrNameLst>
                                          <p:attrName>style.visibility</p:attrName>
                                        </p:attrNameLst>
                                      </p:cBhvr>
                                      <p:to>
                                        <p:strVal val="visible"/>
                                      </p:to>
                                    </p:set>
                                    <p:animEffect transition="in" filter="fade">
                                      <p:cBhvr>
                                        <p:cTn id="13" dur="3000"/>
                                        <p:tgtEl>
                                          <p:spTgt spid="15361"/>
                                        </p:tgtEl>
                                      </p:cBhvr>
                                    </p:animEffect>
                                    <p:anim calcmode="lin" valueType="num">
                                      <p:cBhvr>
                                        <p:cTn id="14" dur="3000" fill="hold"/>
                                        <p:tgtEl>
                                          <p:spTgt spid="15361"/>
                                        </p:tgtEl>
                                        <p:attrNameLst>
                                          <p:attrName>ppt_x</p:attrName>
                                        </p:attrNameLst>
                                      </p:cBhvr>
                                      <p:tavLst>
                                        <p:tav tm="0">
                                          <p:val>
                                            <p:strVal val="#ppt_x"/>
                                          </p:val>
                                        </p:tav>
                                        <p:tav tm="100000">
                                          <p:val>
                                            <p:strVal val="#ppt_x"/>
                                          </p:val>
                                        </p:tav>
                                      </p:tavLst>
                                    </p:anim>
                                    <p:anim calcmode="lin" valueType="num">
                                      <p:cBhvr>
                                        <p:cTn id="15" dur="2700" decel="100000" fill="hold"/>
                                        <p:tgtEl>
                                          <p:spTgt spid="15361"/>
                                        </p:tgtEl>
                                        <p:attrNameLst>
                                          <p:attrName>ppt_y</p:attrName>
                                        </p:attrNameLst>
                                      </p:cBhvr>
                                      <p:tavLst>
                                        <p:tav tm="0">
                                          <p:val>
                                            <p:strVal val="#ppt_y+1"/>
                                          </p:val>
                                        </p:tav>
                                        <p:tav tm="100000">
                                          <p:val>
                                            <p:strVal val="#ppt_y-.03"/>
                                          </p:val>
                                        </p:tav>
                                      </p:tavLst>
                                    </p:anim>
                                    <p:anim calcmode="lin" valueType="num">
                                      <p:cBhvr>
                                        <p:cTn id="16" dur="300" accel="100000" fill="hold">
                                          <p:stCondLst>
                                            <p:cond delay="2700"/>
                                          </p:stCondLst>
                                        </p:cTn>
                                        <p:tgtEl>
                                          <p:spTgt spid="153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pi.ning.com/files/ORY7EVKnLbg1k6hdj7Urq*yNLt15IHnawP*uTrtuOLQgwQkUQB-907nR6rvZ2VWmjITAOKH668L*FYGWkdKWjgpdOZDp0*jk/Mapamundi.jpg"/>
          <p:cNvPicPr>
            <a:picLocks noChangeAspect="1" noChangeArrowheads="1"/>
          </p:cNvPicPr>
          <p:nvPr/>
        </p:nvPicPr>
        <p:blipFill>
          <a:blip r:embed="rId2" cstate="print">
            <a:lum bright="54000" contrast="-54000"/>
          </a:blip>
          <a:srcRect/>
          <a:stretch>
            <a:fillRect/>
          </a:stretch>
        </p:blipFill>
        <p:spPr bwMode="auto">
          <a:xfrm>
            <a:off x="1142976" y="1571612"/>
            <a:ext cx="6858682" cy="3500437"/>
          </a:xfrm>
          <a:prstGeom prst="rect">
            <a:avLst/>
          </a:prstGeom>
          <a:noFill/>
        </p:spPr>
      </p:pic>
      <p:cxnSp>
        <p:nvCxnSpPr>
          <p:cNvPr id="16" name="15 Conector curvado"/>
          <p:cNvCxnSpPr/>
          <p:nvPr/>
        </p:nvCxnSpPr>
        <p:spPr>
          <a:xfrm flipV="1">
            <a:off x="3071802" y="2357430"/>
            <a:ext cx="1500198" cy="1071570"/>
          </a:xfrm>
          <a:prstGeom prst="curvedConnector3">
            <a:avLst>
              <a:gd name="adj1" fmla="val -8868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25" name="24 Conector curvado"/>
          <p:cNvCxnSpPr/>
          <p:nvPr/>
        </p:nvCxnSpPr>
        <p:spPr>
          <a:xfrm rot="5400000" flipH="1" flipV="1">
            <a:off x="2749537" y="3107529"/>
            <a:ext cx="643736" cy="794"/>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37" name="36 Conector curvado"/>
          <p:cNvCxnSpPr/>
          <p:nvPr/>
        </p:nvCxnSpPr>
        <p:spPr>
          <a:xfrm flipV="1">
            <a:off x="3224202" y="2581268"/>
            <a:ext cx="4071966" cy="1071570"/>
          </a:xfrm>
          <a:prstGeom prst="curvedConnector3">
            <a:avLst>
              <a:gd name="adj1" fmla="val -58572"/>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cxnSp>
        <p:nvCxnSpPr>
          <p:cNvPr id="44" name="43 Conector curvado"/>
          <p:cNvCxnSpPr/>
          <p:nvPr/>
        </p:nvCxnSpPr>
        <p:spPr>
          <a:xfrm rot="16200000" flipV="1">
            <a:off x="2535620" y="2893612"/>
            <a:ext cx="500860" cy="428628"/>
          </a:xfrm>
          <a:prstGeom prst="curvedConnector3">
            <a:avLst>
              <a:gd name="adj1" fmla="val 50000"/>
            </a:avLst>
          </a:prstGeom>
          <a:ln w="6032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ailEnd type="triangle"/>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2428860" y="2143116"/>
            <a:ext cx="4286280" cy="2031325"/>
          </a:xfrm>
          <a:prstGeom prst="rect">
            <a:avLst/>
          </a:prstGeom>
          <a:solidFill>
            <a:schemeClr val="bg1">
              <a:lumMod val="85000"/>
            </a:schemeClr>
          </a:solidFill>
          <a:ln>
            <a:solidFill>
              <a:schemeClr val="tx1">
                <a:lumMod val="95000"/>
                <a:lumOff val="5000"/>
              </a:schemeClr>
            </a:solidFill>
          </a:ln>
          <a:effectLst>
            <a:outerShdw blurRad="50800" dist="38100" dir="8100000" algn="tr" rotWithShape="0">
              <a:prstClr val="black">
                <a:alpha val="40000"/>
              </a:prstClr>
            </a:outerShdw>
          </a:effectLst>
          <a:scene3d>
            <a:camera prst="orthographicFront"/>
            <a:lightRig rig="threePt" dir="t"/>
          </a:scene3d>
          <a:sp3d>
            <a:bevelT/>
          </a:sp3d>
        </p:spPr>
        <p:txBody>
          <a:bodyPr wrap="square" rtlCol="0">
            <a:spAutoFit/>
          </a:bodyPr>
          <a:lstStyle/>
          <a:p>
            <a:pPr algn="just"/>
            <a:r>
              <a:rPr lang="es-EC" dirty="0" smtClean="0"/>
              <a:t>Con una plataforma tecnológica, humana y logística, se espera atender de forma:</a:t>
            </a:r>
          </a:p>
          <a:p>
            <a:pPr algn="just"/>
            <a:endParaRPr lang="es-EC" dirty="0" smtClean="0"/>
          </a:p>
          <a:p>
            <a:pPr marL="1431925" algn="just" defTabSz="1527175">
              <a:buFontTx/>
              <a:buChar char="-"/>
            </a:pPr>
            <a:r>
              <a:rPr lang="es-EC" dirty="0" smtClean="0"/>
              <a:t> Oportuna</a:t>
            </a:r>
          </a:p>
          <a:p>
            <a:pPr marL="1431925" algn="just" defTabSz="1527175">
              <a:buFontTx/>
              <a:buChar char="-"/>
            </a:pPr>
            <a:r>
              <a:rPr lang="es-EC" dirty="0" smtClean="0"/>
              <a:t> Confiable</a:t>
            </a:r>
          </a:p>
          <a:p>
            <a:pPr marL="1431925" algn="just" defTabSz="1527175">
              <a:buFontTx/>
              <a:buChar char="-"/>
            </a:pPr>
            <a:r>
              <a:rPr lang="es-EC" dirty="0"/>
              <a:t> </a:t>
            </a:r>
            <a:r>
              <a:rPr lang="es-EC" dirty="0" smtClean="0"/>
              <a:t>Transparente </a:t>
            </a:r>
          </a:p>
          <a:p>
            <a:pPr marL="1431925" algn="just" defTabSz="1527175">
              <a:buFontTx/>
              <a:buChar char="-"/>
            </a:pPr>
            <a:r>
              <a:rPr lang="es-EC" dirty="0"/>
              <a:t> </a:t>
            </a:r>
            <a:r>
              <a:rPr lang="es-EC" dirty="0" smtClean="0"/>
              <a:t>Dinámica </a:t>
            </a:r>
          </a:p>
        </p:txBody>
      </p:sp>
      <p:sp>
        <p:nvSpPr>
          <p:cNvPr id="13" name="12 CuadroTexto"/>
          <p:cNvSpPr txBox="1"/>
          <p:nvPr/>
        </p:nvSpPr>
        <p:spPr>
          <a:xfrm>
            <a:off x="857224" y="1071546"/>
            <a:ext cx="7429552" cy="461665"/>
          </a:xfrm>
          <a:prstGeom prst="rect">
            <a:avLst/>
          </a:prstGeom>
          <a:noFill/>
        </p:spPr>
        <p:txBody>
          <a:bodyPr wrap="square" rtlCol="0">
            <a:spAutoFit/>
            <a:scene3d>
              <a:camera prst="orthographicFront"/>
              <a:lightRig rig="threePt" dir="t"/>
            </a:scene3d>
            <a:sp3d extrusionH="57150">
              <a:bevelT w="38100" h="38100"/>
            </a:sp3d>
          </a:bodyPr>
          <a:lstStyle/>
          <a:p>
            <a:r>
              <a:rPr lang="es-EC" sz="2400" dirty="0" smtClean="0">
                <a:latin typeface="Arial Black" pitchFamily="34" charset="0"/>
              </a:rPr>
              <a:t>¿Qué es el Sistema de Trazabilidad?</a:t>
            </a:r>
            <a:endParaRPr lang="es-EC" sz="2400" dirty="0">
              <a:latin typeface="Arial Black" pitchFamily="34" charset="0"/>
            </a:endParaRPr>
          </a:p>
        </p:txBody>
      </p:sp>
      <p:sp>
        <p:nvSpPr>
          <p:cNvPr id="10" name="9 CuadroTexto"/>
          <p:cNvSpPr txBox="1"/>
          <p:nvPr/>
        </p:nvSpPr>
        <p:spPr>
          <a:xfrm>
            <a:off x="500034" y="276207"/>
            <a:ext cx="8402813" cy="369332"/>
          </a:xfrm>
          <a:prstGeom prst="rect">
            <a:avLst/>
          </a:prstGeom>
          <a:noFill/>
        </p:spPr>
        <p:txBody>
          <a:bodyPr wrap="none" rtlCol="0">
            <a:spAutoFit/>
          </a:bodyPr>
          <a:lstStyle/>
          <a:p>
            <a:r>
              <a:rPr lang="es-EC" dirty="0" smtClean="0"/>
              <a:t>Proyecto de Implementación de Sistema de Trazabilidad para exportadoras Ecuatorianas</a:t>
            </a:r>
            <a:endParaRPr lang="es-EC"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1974</TotalTime>
  <Words>1858</Words>
  <Application>Microsoft Office PowerPoint</Application>
  <PresentationFormat>Presentación en pantalla (4:3)</PresentationFormat>
  <Paragraphs>325</Paragraphs>
  <Slides>53</Slides>
  <Notes>0</Notes>
  <HiddenSlides>0</HiddenSlides>
  <MMClips>0</MMClips>
  <ScaleCrop>false</ScaleCrop>
  <HeadingPairs>
    <vt:vector size="4" baseType="variant">
      <vt:variant>
        <vt:lpstr>Tema</vt:lpstr>
      </vt:variant>
      <vt:variant>
        <vt:i4>1</vt:i4>
      </vt:variant>
      <vt:variant>
        <vt:lpstr>Títulos de diapositiva</vt:lpstr>
      </vt:variant>
      <vt:variant>
        <vt:i4>53</vt:i4>
      </vt:variant>
    </vt:vector>
  </HeadingPairs>
  <TitlesOfParts>
    <vt:vector size="54"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olayana</dc:creator>
  <cp:lastModifiedBy>Manuel Rivera</cp:lastModifiedBy>
  <cp:revision>162</cp:revision>
  <dcterms:created xsi:type="dcterms:W3CDTF">2009-03-30T15:58:15Z</dcterms:created>
  <dcterms:modified xsi:type="dcterms:W3CDTF">2010-03-02T14:51:23Z</dcterms:modified>
</cp:coreProperties>
</file>