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75" r:id="rId4"/>
    <p:sldId id="269" r:id="rId5"/>
    <p:sldId id="276" r:id="rId6"/>
    <p:sldId id="296" r:id="rId7"/>
    <p:sldId id="270" r:id="rId8"/>
    <p:sldId id="265" r:id="rId9"/>
    <p:sldId id="272" r:id="rId10"/>
    <p:sldId id="282" r:id="rId11"/>
    <p:sldId id="274" r:id="rId12"/>
    <p:sldId id="279" r:id="rId13"/>
    <p:sldId id="281" r:id="rId14"/>
    <p:sldId id="284" r:id="rId15"/>
    <p:sldId id="283" r:id="rId16"/>
    <p:sldId id="285" r:id="rId17"/>
    <p:sldId id="287" r:id="rId18"/>
    <p:sldId id="286" r:id="rId19"/>
    <p:sldId id="297" r:id="rId20"/>
    <p:sldId id="288" r:id="rId21"/>
    <p:sldId id="289" r:id="rId22"/>
    <p:sldId id="280" r:id="rId23"/>
    <p:sldId id="295" r:id="rId24"/>
    <p:sldId id="291" r:id="rId25"/>
    <p:sldId id="293" r:id="rId26"/>
    <p:sldId id="294" r:id="rId27"/>
    <p:sldId id="29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2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3" autoAdjust="0"/>
    <p:restoredTop sz="94586" autoAdjust="0"/>
  </p:normalViewPr>
  <p:slideViewPr>
    <p:cSldViewPr>
      <p:cViewPr>
        <p:scale>
          <a:sx n="75" d="100"/>
          <a:sy n="75" d="100"/>
        </p:scale>
        <p:origin x="-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3C626-20C3-4F17-B5B1-D49DF5D8ED3C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553B3-8C88-4834-8FC6-60FFDCBDC3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553B3-8C88-4834-8FC6-60FFDCBDC32F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DFD8-2975-4BEE-976D-6F6AED18EF51}" type="datetimeFigureOut">
              <a:rPr lang="es-ES" smtClean="0"/>
              <a:pPr/>
              <a:t>20/01/2010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7C29-8829-4E1C-B2CC-49832C70479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DFD8-2975-4BEE-976D-6F6AED18EF51}" type="datetimeFigureOut">
              <a:rPr lang="es-ES" smtClean="0"/>
              <a:pPr/>
              <a:t>20/01/2010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7C29-8829-4E1C-B2CC-49832C70479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DFD8-2975-4BEE-976D-6F6AED18EF51}" type="datetimeFigureOut">
              <a:rPr lang="es-ES" smtClean="0"/>
              <a:pPr/>
              <a:t>20/01/2010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7C29-8829-4E1C-B2CC-49832C70479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DFD8-2975-4BEE-976D-6F6AED18EF51}" type="datetimeFigureOut">
              <a:rPr lang="es-ES" smtClean="0"/>
              <a:pPr/>
              <a:t>20/01/2010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7C29-8829-4E1C-B2CC-49832C70479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DFD8-2975-4BEE-976D-6F6AED18EF51}" type="datetimeFigureOut">
              <a:rPr lang="es-ES" smtClean="0"/>
              <a:pPr/>
              <a:t>20/01/2010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7C29-8829-4E1C-B2CC-49832C70479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DFD8-2975-4BEE-976D-6F6AED18EF51}" type="datetimeFigureOut">
              <a:rPr lang="es-ES" smtClean="0"/>
              <a:pPr/>
              <a:t>20/01/2010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7C29-8829-4E1C-B2CC-49832C70479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DFD8-2975-4BEE-976D-6F6AED18EF51}" type="datetimeFigureOut">
              <a:rPr lang="es-ES" smtClean="0"/>
              <a:pPr/>
              <a:t>20/01/2010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7C29-8829-4E1C-B2CC-49832C70479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DFD8-2975-4BEE-976D-6F6AED18EF51}" type="datetimeFigureOut">
              <a:rPr lang="es-ES" smtClean="0"/>
              <a:pPr/>
              <a:t>20/01/2010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7C29-8829-4E1C-B2CC-49832C70479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DFD8-2975-4BEE-976D-6F6AED18EF51}" type="datetimeFigureOut">
              <a:rPr lang="es-ES" smtClean="0"/>
              <a:pPr/>
              <a:t>20/01/2010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7C29-8829-4E1C-B2CC-49832C70479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DFD8-2975-4BEE-976D-6F6AED18EF51}" type="datetimeFigureOut">
              <a:rPr lang="es-ES" smtClean="0"/>
              <a:pPr/>
              <a:t>20/01/2010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7C29-8829-4E1C-B2CC-49832C70479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DFD8-2975-4BEE-976D-6F6AED18EF51}" type="datetimeFigureOut">
              <a:rPr lang="es-ES" smtClean="0"/>
              <a:pPr/>
              <a:t>20/01/2010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7C29-8829-4E1C-B2CC-49832C70479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DFD8-2975-4BEE-976D-6F6AED18EF51}" type="datetimeFigureOut">
              <a:rPr lang="es-ES" smtClean="0"/>
              <a:pPr/>
              <a:t>20/01/2010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7C29-8829-4E1C-B2CC-49832C70479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by manicho - concave_compound_str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428596" y="785794"/>
            <a:ext cx="85725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1) DESARROLLO DE </a:t>
            </a:r>
            <a:r>
              <a:rPr lang="es-E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RIGS</a:t>
            </a:r>
            <a:r>
              <a:rPr lang="es-E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PARA ANIMACIÓN DE CARACTERES</a:t>
            </a:r>
            <a:r>
              <a:rPr lang="es-E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es-ES" sz="7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57224" y="4214818"/>
            <a:ext cx="80458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2) Proyecto </a:t>
            </a:r>
            <a:r>
              <a:rPr lang="es-E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Final.</a:t>
            </a:r>
            <a:endParaRPr lang="es-ES" sz="6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uiExpand="1" build="allAtOnce"/>
      <p:bldP spid="1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y manicho - concave_compound_str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2"/>
          <p:cNvPicPr/>
          <p:nvPr/>
        </p:nvPicPr>
        <p:blipFill>
          <a:blip r:embed="rId3" cstate="print"/>
          <a:srcRect l="32373" t="39193" r="48203" b="10416"/>
          <a:stretch>
            <a:fillRect/>
          </a:stretch>
        </p:blipFill>
        <p:spPr bwMode="auto">
          <a:xfrm>
            <a:off x="5572132" y="1571612"/>
            <a:ext cx="18573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785918" y="2521059"/>
            <a:ext cx="3214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Pelvis.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espalda </a:t>
            </a: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baja.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espalda media.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espalda alta.</a:t>
            </a:r>
            <a:endParaRPr lang="es-ES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93075" y="428604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Espina Vertebral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º</a:t>
            </a:r>
            <a:endParaRPr lang="es-ES" dirty="0"/>
          </a:p>
        </p:txBody>
      </p:sp>
      <p:pic>
        <p:nvPicPr>
          <p:cNvPr id="9" name="8 Imagen" descr="by manicho - concave_compound_aqua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Imagen" descr="5"/>
          <p:cNvPicPr/>
          <p:nvPr/>
        </p:nvPicPr>
        <p:blipFill>
          <a:blip r:embed="rId3" cstate="print"/>
          <a:srcRect l="25467" t="38031" r="53697" b="23938"/>
          <a:stretch>
            <a:fillRect/>
          </a:stretch>
        </p:blipFill>
        <p:spPr bwMode="auto">
          <a:xfrm>
            <a:off x="1428728" y="1571612"/>
            <a:ext cx="2928958" cy="390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572132" y="2214554"/>
            <a:ext cx="20717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muslo </a:t>
            </a:r>
            <a:endParaRPr lang="es-ES" sz="3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rodilla </a:t>
            </a:r>
            <a:endParaRPr lang="es-ES" sz="3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talón </a:t>
            </a:r>
            <a:endParaRPr lang="es-ES" sz="3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pie </a:t>
            </a:r>
            <a:endParaRPr lang="es-ES" sz="3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punta   </a:t>
            </a:r>
            <a:endParaRPr lang="es-ES" sz="3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16200000" flipV="1">
            <a:off x="2464579" y="2035959"/>
            <a:ext cx="928694" cy="5715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2000232" y="3500438"/>
            <a:ext cx="857256" cy="5715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0800000">
            <a:off x="2071670" y="4572008"/>
            <a:ext cx="642942" cy="500066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3786182" y="642918"/>
            <a:ext cx="1423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Pierna</a:t>
            </a:r>
            <a:endParaRPr lang="es-ES" sz="2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by manicho - concave_dark_ectoflow_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071538" y="2500306"/>
            <a:ext cx="2571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brazo </a:t>
            </a:r>
            <a:endParaRPr lang="es-ES" sz="3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antebrazo </a:t>
            </a:r>
            <a:endParaRPr lang="es-ES" sz="3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muñeca </a:t>
            </a:r>
            <a:endParaRPr lang="es-ES" sz="3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punta</a:t>
            </a:r>
            <a:endParaRPr lang="es-ES" sz="3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" name="4 Imagen" descr="pantallla5.JPG"/>
          <p:cNvPicPr/>
          <p:nvPr/>
        </p:nvPicPr>
        <p:blipFill>
          <a:blip r:embed="rId3" cstate="print"/>
          <a:srcRect l="16626" t="16204" r="66749" b="69212"/>
          <a:stretch>
            <a:fillRect/>
          </a:stretch>
        </p:blipFill>
        <p:spPr bwMode="auto">
          <a:xfrm>
            <a:off x="4214810" y="2000240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 de flecha"/>
          <p:cNvCxnSpPr/>
          <p:nvPr/>
        </p:nvCxnSpPr>
        <p:spPr>
          <a:xfrm>
            <a:off x="5214942" y="3857628"/>
            <a:ext cx="1714512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3933043" y="642918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Brazo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y Uribaani - Concave Wallpaper 1 -1920 x 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000100" y="2571744"/>
            <a:ext cx="18573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pulgar </a:t>
            </a:r>
            <a:endParaRPr lang="es-ES" sz="32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 </a:t>
            </a:r>
            <a:endParaRPr lang="es-ES" sz="32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</a:t>
            </a:r>
            <a:endParaRPr lang="es-ES" sz="32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anular </a:t>
            </a:r>
            <a:endParaRPr lang="es-ES" sz="32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meñique </a:t>
            </a:r>
            <a:endParaRPr lang="es-ES" sz="3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Imagen 1.png"/>
          <p:cNvPicPr/>
          <p:nvPr/>
        </p:nvPicPr>
        <p:blipFill>
          <a:blip r:embed="rId3" cstate="print"/>
          <a:srcRect l="7689" t="15909" r="42335" b="9091"/>
          <a:stretch>
            <a:fillRect/>
          </a:stretch>
        </p:blipFill>
        <p:spPr bwMode="auto">
          <a:xfrm>
            <a:off x="3357554" y="1714488"/>
            <a:ext cx="472789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786182" y="428604"/>
            <a:ext cx="1604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Mano</a:t>
            </a:r>
            <a:r>
              <a:rPr lang="es-ES" sz="3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s-ES" sz="32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y Uribaani - Concave Wallpaper 1 -1920 x 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5 Imagen" descr="pantallla6.JPG"/>
          <p:cNvPicPr/>
          <p:nvPr/>
        </p:nvPicPr>
        <p:blipFill>
          <a:blip r:embed="rId3" cstate="print"/>
          <a:srcRect l="11977" t="15494" r="67195" b="35490"/>
          <a:stretch>
            <a:fillRect/>
          </a:stretch>
        </p:blipFill>
        <p:spPr bwMode="auto">
          <a:xfrm>
            <a:off x="2428860" y="1285860"/>
            <a:ext cx="2393174" cy="47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5 Imagen" descr="pantallla6.JPG"/>
          <p:cNvPicPr/>
          <p:nvPr/>
        </p:nvPicPr>
        <p:blipFill>
          <a:blip r:embed="rId3" cstate="print"/>
          <a:srcRect l="32029" t="15494" r="49320" b="35490"/>
          <a:stretch>
            <a:fillRect/>
          </a:stretch>
        </p:blipFill>
        <p:spPr bwMode="auto">
          <a:xfrm>
            <a:off x="4714876" y="1285860"/>
            <a:ext cx="2143140" cy="476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535885" y="285728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Opciones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Mirror  Tool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(espejo)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y Uribaani - Concave Wallpaper 1 -1920 x 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857224" y="285728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Opciones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Mirror  Tool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(espejo)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" name="10 Imagen" descr="6"/>
          <p:cNvPicPr/>
          <p:nvPr/>
        </p:nvPicPr>
        <p:blipFill>
          <a:blip r:embed="rId3" cstate="print"/>
          <a:srcRect l="38648" t="4677" r="47185" b="41538"/>
          <a:stretch>
            <a:fillRect/>
          </a:stretch>
        </p:blipFill>
        <p:spPr bwMode="auto">
          <a:xfrm>
            <a:off x="6357950" y="1071546"/>
            <a:ext cx="1928826" cy="511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785786" y="2285992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Seleccionamos los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JOINTS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del brazo, pierna y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mano.</a:t>
            </a:r>
          </a:p>
          <a:p>
            <a:pPr marL="177800" indent="-177800"/>
            <a:endParaRPr lang="es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Menú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character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/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Mirror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Tool para reflejar la parte derecha a Izquierda.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y manicho - concave_compound_aqua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71472" y="1000108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Pelvis</a:t>
            </a:r>
            <a:endParaRPr lang="es-E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Espada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baja: pierna derecha e izquierda.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Espalda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media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Espalda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alta: brazo derecho e izquierdo 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Cabeza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  <a:p>
            <a:endParaRPr lang="es-E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29290" y="214290"/>
            <a:ext cx="5285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ORDENAMOS LOS JOINTS:</a:t>
            </a: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 l="57020" t="9106" r="23079" b="53436"/>
          <a:stretch>
            <a:fillRect/>
          </a:stretch>
        </p:blipFill>
        <p:spPr bwMode="auto">
          <a:xfrm>
            <a:off x="3786182" y="3143248"/>
            <a:ext cx="18573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by manicho - concave_compound_aqua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321571" y="214290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Controlador de Extremidades.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6" name="15 Imagen"/>
          <p:cNvPicPr/>
          <p:nvPr/>
        </p:nvPicPr>
        <p:blipFill>
          <a:blip r:embed="rId3" cstate="print"/>
          <a:srcRect l="6428" t="17133" r="61430" b="32895"/>
          <a:stretch>
            <a:fillRect/>
          </a:stretch>
        </p:blipFill>
        <p:spPr bwMode="auto">
          <a:xfrm>
            <a:off x="2643174" y="1500174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642910" y="1428736"/>
            <a:ext cx="3071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Controlador</a:t>
            </a: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Brazos.</a:t>
            </a:r>
            <a:endParaRPr lang="es-ES" sz="2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072166" y="4286256"/>
            <a:ext cx="3071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Controlador</a:t>
            </a: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Rodillas.</a:t>
            </a:r>
            <a:endParaRPr lang="es-ES" sz="2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6143636" y="5286388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214282" y="5072074"/>
            <a:ext cx="3929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Controlador</a:t>
            </a: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pies.</a:t>
            </a:r>
            <a:endParaRPr lang="es-ES" sz="2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rot="10800000">
            <a:off x="2143108" y="2428868"/>
            <a:ext cx="714380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0800000">
            <a:off x="3857620" y="5357826"/>
            <a:ext cx="714380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357158" y="3071810"/>
            <a:ext cx="3929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Controlador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espalda.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10800000">
            <a:off x="3857620" y="3214686"/>
            <a:ext cx="714380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22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y manicho - concave_compound_str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357686" y="1610013"/>
            <a:ext cx="45005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GOAL: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controlador o directriz de movimiento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POLE: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Delimitador del movimiento</a:t>
            </a:r>
            <a:endParaRPr lang="es-E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1439" y="14285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Controladores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 l="19592" t="43448" r="61430" b="32895"/>
          <a:stretch>
            <a:fillRect/>
          </a:stretch>
        </p:blipFill>
        <p:spPr bwMode="auto">
          <a:xfrm>
            <a:off x="428596" y="1857364"/>
            <a:ext cx="36657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>
            <a:off x="2428860" y="3143248"/>
            <a:ext cx="1928826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643306" y="4071942"/>
            <a:ext cx="714380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y manicho - concave_compound_str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6 Imagen" descr="pantallla7.JPG"/>
          <p:cNvPicPr/>
          <p:nvPr/>
        </p:nvPicPr>
        <p:blipFill>
          <a:blip r:embed="rId3" cstate="print"/>
          <a:srcRect l="38202" t="12049" r="17978" b="40398"/>
          <a:stretch>
            <a:fillRect/>
          </a:stretch>
        </p:blipFill>
        <p:spPr bwMode="auto">
          <a:xfrm>
            <a:off x="500034" y="1857364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43438" y="2071678"/>
            <a:ext cx="42148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CONTROLADOR MUSLO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Clic en muslo y </a:t>
            </a: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talón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Menú </a:t>
            </a:r>
            <a:r>
              <a:rPr lang="es-ES" sz="2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character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/opción </a:t>
            </a:r>
            <a:r>
              <a:rPr lang="es-ES" sz="2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ik chain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i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1439" y="142852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Controladores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1481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Desarrollo de un rig</a:t>
            </a:r>
            <a:endParaRPr lang="es-E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7 Imagen" descr="by manicho - concave_dark_ectoflow_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14348" y="2428868"/>
            <a:ext cx="7715304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 la creación de un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armature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(armadura o esqueleto) y  su configuración 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 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“seteo” del mismo para finalmente animar el objeto 3D.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14810" y="1000108"/>
            <a:ext cx="4320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¿Qué es un </a:t>
            </a:r>
            <a:r>
              <a:rPr lang="es-E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RIG</a:t>
            </a:r>
            <a:r>
              <a:rPr lang="es-E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by manicho - concave_dark_ectoflow_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7143776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143504" y="1000108"/>
            <a:ext cx="378621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Clic en el icono de </a:t>
            </a:r>
            <a:r>
              <a:rPr kumimoji="0" lang="es-ES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ik chain.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8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Ir a la ventana de atributos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luego</a:t>
            </a: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 ir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pestaña </a:t>
            </a:r>
            <a:r>
              <a:rPr kumimoji="0" lang="es-ES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Display.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8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Opción </a:t>
            </a:r>
            <a:r>
              <a:rPr kumimoji="0" lang="es-ES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Pole Vector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 y elegir </a:t>
            </a:r>
            <a:r>
              <a:rPr kumimoji="0" lang="es-ES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joint.</a:t>
            </a:r>
            <a:endParaRPr kumimoji="0" lang="es-ES" sz="4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 l="37809" t="3669" r="4553" b="17830"/>
          <a:stretch>
            <a:fillRect/>
          </a:stretch>
        </p:blipFill>
        <p:spPr bwMode="auto">
          <a:xfrm>
            <a:off x="142844" y="1142984"/>
            <a:ext cx="4572032" cy="50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03580" y="142852"/>
            <a:ext cx="8536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CONTROLADORES</a:t>
            </a:r>
            <a:endParaRPr lang="es-ES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y manicho - concave_compound_str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/>
          <a:srcRect l="56264" t="16329" r="706" b="24089"/>
          <a:stretch>
            <a:fillRect/>
          </a:stretch>
        </p:blipFill>
        <p:spPr bwMode="auto">
          <a:xfrm>
            <a:off x="4857752" y="1142984"/>
            <a:ext cx="4071966" cy="49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1980754"/>
            <a:ext cx="44291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scogemos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pestaña </a:t>
            </a:r>
            <a:r>
              <a:rPr kumimoji="0" lang="es-ES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Tag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y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clic en </a:t>
            </a:r>
            <a:r>
              <a:rPr kumimoji="0" lang="es-ES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Add Pole</a:t>
            </a:r>
            <a:r>
              <a:rPr kumimoji="0" lang="es-ES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800" b="0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Creamos  un</a:t>
            </a:r>
            <a:r>
              <a:rPr kumimoji="0" lang="es-ES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8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Null</a:t>
            </a:r>
            <a:r>
              <a:rPr kumimoji="0" lang="es-ES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object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y ponemos dentro los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pole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 que se crearon.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42852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Controladores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º</a:t>
            </a:r>
            <a:endParaRPr lang="es-ES" dirty="0"/>
          </a:p>
        </p:txBody>
      </p:sp>
      <p:pic>
        <p:nvPicPr>
          <p:cNvPr id="9" name="8 Imagen" descr="by manicho - concave_compound_aqua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85720" y="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Adaptando el  “esqueleto” al “cuerpo” del personaje.</a:t>
            </a:r>
            <a:endParaRPr lang="es-E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5000636"/>
            <a:ext cx="8572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Seleccionamos el todos los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joints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y el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polígono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 del personaje modelado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2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Menú </a:t>
            </a:r>
            <a:r>
              <a:rPr kumimoji="0" lang="es-ES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Character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es-ES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Bind.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se crea un nuevo </a:t>
            </a:r>
            <a:r>
              <a:rPr kumimoji="0" lang="es-ES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tag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2" name="11 Imagen" descr="5"/>
          <p:cNvPicPr/>
          <p:nvPr/>
        </p:nvPicPr>
        <p:blipFill>
          <a:blip r:embed="rId3" cstate="print"/>
          <a:srcRect l="10286" t="10412" r="12703" b="8889"/>
          <a:stretch>
            <a:fillRect/>
          </a:stretch>
        </p:blipFill>
        <p:spPr bwMode="auto">
          <a:xfrm>
            <a:off x="892943" y="1142984"/>
            <a:ext cx="73581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2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º</a:t>
            </a:r>
            <a:endParaRPr lang="es-ES" dirty="0"/>
          </a:p>
        </p:txBody>
      </p:sp>
      <p:pic>
        <p:nvPicPr>
          <p:cNvPr id="9" name="8 Imagen" descr="by manicho - concave_compound_aqua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85720" y="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Adaptando el  “esqueleto” al “cuerpo” del personaje.</a:t>
            </a:r>
            <a:endParaRPr lang="es-E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58" y="5792948"/>
            <a:ext cx="857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Menú </a:t>
            </a:r>
            <a:r>
              <a:rPr lang="es-ES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Character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/ </a:t>
            </a:r>
            <a:r>
              <a:rPr lang="es-ES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Weight </a:t>
            </a:r>
            <a:r>
              <a:rPr lang="es-ES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tool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nos permite pintar muy bien cada parte del personaje.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7" descr="fig41"/>
          <p:cNvPicPr>
            <a:picLocks noChangeAspect="1" noChangeArrowheads="1"/>
          </p:cNvPicPr>
          <p:nvPr/>
        </p:nvPicPr>
        <p:blipFill>
          <a:blip r:embed="rId3" cstate="print"/>
          <a:srcRect r="7317"/>
          <a:stretch>
            <a:fillRect/>
          </a:stretch>
        </p:blipFill>
        <p:spPr bwMode="auto">
          <a:xfrm>
            <a:off x="1857356" y="1390793"/>
            <a:ext cx="5429288" cy="410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2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y Uribaani - Concave Wallpaper 1 -1920 x 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107257" y="285728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Gestos del Rostro (morphing).</a:t>
            </a:r>
            <a:endParaRPr lang="es-E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5 Imagen" descr="5"/>
          <p:cNvPicPr/>
          <p:nvPr/>
        </p:nvPicPr>
        <p:blipFill>
          <a:blip r:embed="rId3" cstate="print"/>
          <a:srcRect l="4264" t="5882" r="967" b="13235"/>
          <a:stretch>
            <a:fillRect/>
          </a:stretch>
        </p:blipFill>
        <p:spPr bwMode="auto">
          <a:xfrm>
            <a:off x="602427" y="1285860"/>
            <a:ext cx="793914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42910" y="5286388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Seleccionamos el personaje clic 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derecho</a:t>
            </a:r>
          </a:p>
          <a:p>
            <a:pPr marL="266700" indent="-266700" algn="just"/>
            <a:endParaRPr lang="es-E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Seleccionamos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Character</a:t>
            </a: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Tags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 elegimos la opción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Morph.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º</a:t>
            </a:r>
            <a:endParaRPr lang="es-ES" dirty="0"/>
          </a:p>
        </p:txBody>
      </p:sp>
      <p:pic>
        <p:nvPicPr>
          <p:cNvPr id="9" name="8 Imagen" descr="by manicho - concave_compound_aqua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21439" y="4000504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Clic en el icono de </a:t>
            </a:r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morph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en la ventana de atributos del </a:t>
            </a:r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morph.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s-E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Clic en </a:t>
            </a:r>
            <a:r>
              <a:rPr lang="es-ES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Add morph </a:t>
            </a:r>
            <a:r>
              <a:rPr lang="es-ES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target. </a:t>
            </a:r>
            <a:endParaRPr lang="es-ES" sz="2800" b="1" i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Morph doble clic y le cambiamos es nombre, como ejemplo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“ojos cerrados”.</a:t>
            </a:r>
            <a:endParaRPr lang="es-ES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 descr="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79" y="1000108"/>
            <a:ext cx="8786842" cy="258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285852" y="214290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Gestos del Rostro (morphing).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º</a:t>
            </a:r>
            <a:endParaRPr lang="es-ES" dirty="0"/>
          </a:p>
        </p:txBody>
      </p:sp>
      <p:pic>
        <p:nvPicPr>
          <p:cNvPr id="9" name="8 Imagen" descr="by manicho - concave_compound_aqua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071538" y="4786322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Empezamos a animar mediante la opción </a:t>
            </a:r>
            <a:r>
              <a:rPr lang="es-ES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ANIMATE.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Solo se animan los puntos escogidos del modelado</a:t>
            </a:r>
            <a:endParaRPr lang="es-ES" sz="3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5"/>
          <p:cNvPicPr/>
          <p:nvPr/>
        </p:nvPicPr>
        <p:blipFill>
          <a:blip r:embed="rId3" cstate="print"/>
          <a:srcRect l="66101" t="49901"/>
          <a:stretch>
            <a:fillRect/>
          </a:stretch>
        </p:blipFill>
        <p:spPr bwMode="auto">
          <a:xfrm>
            <a:off x="1000100" y="1571612"/>
            <a:ext cx="2857488" cy="251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5"/>
          <p:cNvPicPr/>
          <p:nvPr/>
        </p:nvPicPr>
        <p:blipFill>
          <a:blip r:embed="rId3" cstate="print"/>
          <a:srcRect l="2540" t="5703" r="44068" b="30138"/>
          <a:stretch>
            <a:fillRect/>
          </a:stretch>
        </p:blipFill>
        <p:spPr bwMode="auto">
          <a:xfrm>
            <a:off x="4071934" y="1357298"/>
            <a:ext cx="4100575" cy="29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 de flecha"/>
          <p:cNvCxnSpPr/>
          <p:nvPr/>
        </p:nvCxnSpPr>
        <p:spPr>
          <a:xfrm>
            <a:off x="2071670" y="3286124"/>
            <a:ext cx="500066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285852" y="214290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Gestos del Rostro (morphing).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º</a:t>
            </a:r>
            <a:endParaRPr lang="es-ES" dirty="0"/>
          </a:p>
        </p:txBody>
      </p:sp>
      <p:pic>
        <p:nvPicPr>
          <p:cNvPr id="9" name="8 Imagen" descr="by manicho - concave_compound_aqua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893207" y="6143644"/>
            <a:ext cx="33575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Century Gothic" pitchFamily="34" charset="0"/>
              </a:rPr>
              <a:t>Autor: 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sz="1600" dirty="0" smtClean="0">
                <a:solidFill>
                  <a:schemeClr val="bg1"/>
                </a:solidFill>
                <a:latin typeface="Century Gothic" pitchFamily="34" charset="0"/>
              </a:rPr>
              <a:t>Fernando</a:t>
            </a:r>
            <a:r>
              <a:rPr lang="es-ES" sz="1400" dirty="0" smtClean="0">
                <a:solidFill>
                  <a:schemeClr val="bg1"/>
                </a:solidFill>
                <a:latin typeface="Century Gothic" pitchFamily="34" charset="0"/>
              </a:rPr>
              <a:t> Aguas</a:t>
            </a:r>
            <a:endParaRPr lang="es-ES" sz="1400" dirty="0"/>
          </a:p>
        </p:txBody>
      </p:sp>
      <p:sp>
        <p:nvSpPr>
          <p:cNvPr id="13" name="12 Rectángulo"/>
          <p:cNvSpPr/>
          <p:nvPr/>
        </p:nvSpPr>
        <p:spPr>
          <a:xfrm>
            <a:off x="142844" y="2828836"/>
            <a:ext cx="88583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Gracias.</a:t>
            </a:r>
            <a:endParaRPr lang="es-ES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0903 L 0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1481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Desarrollo de un rig</a:t>
            </a:r>
            <a:endParaRPr lang="es-E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7 Imagen" descr="by manicho - concave_dark_ectoflow_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8 Imagen" descr="pantallla8.JPG"/>
          <p:cNvPicPr/>
          <p:nvPr/>
        </p:nvPicPr>
        <p:blipFill>
          <a:blip r:embed="rId3" cstate="print"/>
          <a:srcRect l="17407" t="15400" r="60084" b="42806"/>
          <a:stretch>
            <a:fillRect/>
          </a:stretch>
        </p:blipFill>
        <p:spPr bwMode="auto">
          <a:xfrm>
            <a:off x="2786050" y="1000108"/>
            <a:ext cx="3571900" cy="53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14282" y="142852"/>
            <a:ext cx="8715436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Estructura </a:t>
            </a:r>
            <a:r>
              <a:rPr lang="es-ES" sz="3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 Joints (Esqueleto) </a:t>
            </a:r>
            <a:endParaRPr lang="es-ES" sz="3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y Uribaani - Concave Wallpaper 3 -1920 x 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</p:spPr>
      </p:pic>
      <p:sp>
        <p:nvSpPr>
          <p:cNvPr id="5" name="4 Rectángulo"/>
          <p:cNvSpPr/>
          <p:nvPr/>
        </p:nvSpPr>
        <p:spPr>
          <a:xfrm>
            <a:off x="3000364" y="214290"/>
            <a:ext cx="5963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¿Qué contiene un rig?</a:t>
            </a:r>
            <a:endParaRPr lang="es-ES" sz="4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rcRect l="32854" t="19863" r="37577" b="42261"/>
          <a:stretch>
            <a:fillRect/>
          </a:stretch>
        </p:blipFill>
        <p:spPr bwMode="auto">
          <a:xfrm>
            <a:off x="214282" y="1000108"/>
            <a:ext cx="5143536" cy="551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071802" y="1428736"/>
            <a:ext cx="5668539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Un esqueleto o armadura.</a:t>
            </a:r>
            <a:endParaRPr lang="es-ES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86182" y="3071810"/>
            <a:ext cx="4894289" cy="120032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s-ES" sz="36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Controladores para</a:t>
            </a:r>
          </a:p>
          <a:p>
            <a:pPr algn="r"/>
            <a:r>
              <a:rPr lang="es-ES" sz="36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Extremidades.</a:t>
            </a:r>
            <a:endParaRPr lang="es-ES" sz="3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85984" y="6000768"/>
            <a:ext cx="6721180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s-ES" sz="3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Animación de los keyframes.</a:t>
            </a:r>
            <a:endParaRPr lang="es-ES" sz="3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857224" y="2285992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000496" y="4643446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3428992" y="5643578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y Uribaani - Concave Wallpaper 3 -1920 x 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600000">
            <a:off x="0" y="0"/>
            <a:ext cx="9144000" cy="6858000"/>
          </a:xfrm>
        </p:spPr>
      </p:pic>
      <p:sp>
        <p:nvSpPr>
          <p:cNvPr id="8" name="7 Rectángulo"/>
          <p:cNvSpPr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Animación de los keyframes.</a:t>
            </a:r>
            <a:endParaRPr lang="es-ES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8 Imagen" descr="C:\Documents and Settings\user\Escritorio\MANUAL\IMG NUMERADAS PARA TROPIKO\5-38.jpg"/>
          <p:cNvPicPr/>
          <p:nvPr/>
        </p:nvPicPr>
        <p:blipFill>
          <a:blip r:embed="rId3" cstate="print"/>
          <a:srcRect r="54981"/>
          <a:stretch>
            <a:fillRect/>
          </a:stretch>
        </p:blipFill>
        <p:spPr bwMode="auto">
          <a:xfrm>
            <a:off x="214282" y="1214422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5"/>
          <p:cNvPicPr/>
          <p:nvPr/>
        </p:nvPicPr>
        <p:blipFill>
          <a:blip r:embed="rId4" cstate="print"/>
          <a:srcRect l="25857" t="82591" r="48031" b="12301"/>
          <a:stretch>
            <a:fillRect/>
          </a:stretch>
        </p:blipFill>
        <p:spPr bwMode="auto">
          <a:xfrm>
            <a:off x="2071670" y="5429264"/>
            <a:ext cx="4929222" cy="5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Flecha izquierda"/>
          <p:cNvSpPr/>
          <p:nvPr/>
        </p:nvSpPr>
        <p:spPr>
          <a:xfrm>
            <a:off x="1928794" y="4357694"/>
            <a:ext cx="1428760" cy="571504"/>
          </a:xfrm>
          <a:prstGeom prst="left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DC21B"/>
                </a:solidFill>
                <a:latin typeface="Century Gothic" pitchFamily="34" charset="0"/>
              </a:rPr>
              <a:t>KEYFRAMES</a:t>
            </a:r>
            <a:endParaRPr lang="es-ES" sz="1400" b="1" dirty="0">
              <a:solidFill>
                <a:srgbClr val="FDC21B"/>
              </a:solidFill>
              <a:latin typeface="Century Gothic" pitchFamily="34" charset="0"/>
            </a:endParaRPr>
          </a:p>
        </p:txBody>
      </p:sp>
      <p:sp>
        <p:nvSpPr>
          <p:cNvPr id="18" name="17 Flecha doblada hacia arriba"/>
          <p:cNvSpPr/>
          <p:nvPr/>
        </p:nvSpPr>
        <p:spPr>
          <a:xfrm>
            <a:off x="5643570" y="5857892"/>
            <a:ext cx="500066" cy="571504"/>
          </a:xfrm>
          <a:prstGeom prst="bentUpArrow">
            <a:avLst/>
          </a:prstGeom>
          <a:solidFill>
            <a:schemeClr val="bg1"/>
          </a:solidFill>
          <a:ln w="79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es-ES" dirty="0"/>
          </a:p>
        </p:txBody>
      </p:sp>
      <p:pic>
        <p:nvPicPr>
          <p:cNvPr id="20" name="19 Imagen" descr="C:\Documents and Settings\user\Escritorio\MANUAL\IMG NUMERADAS PARA TROPIKO\5-38.jpg"/>
          <p:cNvPicPr/>
          <p:nvPr/>
        </p:nvPicPr>
        <p:blipFill>
          <a:blip r:embed="rId3" cstate="print"/>
          <a:srcRect l="45692" r="7249"/>
          <a:stretch>
            <a:fillRect/>
          </a:stretch>
        </p:blipFill>
        <p:spPr bwMode="auto">
          <a:xfrm>
            <a:off x="4572000" y="1214422"/>
            <a:ext cx="433119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izquierda"/>
          <p:cNvSpPr/>
          <p:nvPr/>
        </p:nvSpPr>
        <p:spPr>
          <a:xfrm>
            <a:off x="7143768" y="4429132"/>
            <a:ext cx="1428760" cy="571504"/>
          </a:xfrm>
          <a:prstGeom prst="left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DC21B"/>
                </a:solidFill>
                <a:latin typeface="Century Gothic" pitchFamily="34" charset="0"/>
              </a:rPr>
              <a:t>KEYFRAMES</a:t>
            </a:r>
            <a:endParaRPr lang="es-ES" sz="1400" b="1" dirty="0">
              <a:solidFill>
                <a:srgbClr val="FDC21B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3" grpId="0" animBg="1"/>
      <p:bldP spid="1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y Uribaani - Concave Wallpaper 1 -1920 x 12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 flipV="1">
            <a:off x="0" y="0"/>
            <a:ext cx="9144000" cy="685800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428736"/>
            <a:ext cx="2928958" cy="433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736"/>
            <a:ext cx="5357851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1502089" y="142852"/>
            <a:ext cx="6139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¿</a:t>
            </a:r>
            <a:r>
              <a:rPr lang="es-ES" sz="4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Para que sirven los rig?</a:t>
            </a:r>
            <a:endParaRPr lang="es-ES" sz="4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00232" y="5857892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pc="3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PIXAR</a:t>
            </a:r>
            <a:r>
              <a:rPr lang="es-ES" sz="2400" spc="3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1995</a:t>
            </a:r>
            <a:endParaRPr lang="es-ES" sz="2400" spc="3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072198" y="5857892"/>
            <a:ext cx="25717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spc="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PIXAR-DISNEY</a:t>
            </a:r>
          </a:p>
          <a:p>
            <a:pPr algn="ctr"/>
            <a:r>
              <a:rPr lang="es-ES" sz="2000" spc="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2009</a:t>
            </a:r>
            <a:endParaRPr lang="es-ES" sz="2000" spc="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6" grpId="1" build="allAtOnce"/>
      <p:bldP spid="7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y manicho - concave_compound_aqua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284081" y="2921169"/>
            <a:ext cx="65758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2)Proyecto Final. </a:t>
            </a:r>
            <a:endParaRPr lang="es-E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by Uribaani - Concave Wallpaper 1 -1920 x 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42844" y="1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Seteo de “huesos” o “esqueleto”</a:t>
            </a:r>
          </a:p>
          <a:p>
            <a:pPr algn="ctr"/>
            <a:r>
              <a:rPr lang="es-ES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Del personaje de 3D</a:t>
            </a:r>
            <a:endParaRPr lang="es-ES" sz="4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00166" y="6072206"/>
            <a:ext cx="6151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1.-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Menú</a:t>
            </a: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character/ joints tool </a:t>
            </a:r>
            <a:endParaRPr lang="es-E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0 Imagen" descr="pantallla1.JPG"/>
          <p:cNvPicPr/>
          <p:nvPr/>
        </p:nvPicPr>
        <p:blipFill>
          <a:blip r:embed="rId3" cstate="print"/>
          <a:srcRect t="3333" r="20282"/>
          <a:stretch>
            <a:fillRect/>
          </a:stretch>
        </p:blipFill>
        <p:spPr bwMode="auto">
          <a:xfrm>
            <a:off x="1571604" y="1285860"/>
            <a:ext cx="6000792" cy="47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>
            <a:off x="5572132" y="3071810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y manicho - concave_compound_aqua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5" name="4 Imagen" descr="2"/>
          <p:cNvPicPr/>
          <p:nvPr/>
        </p:nvPicPr>
        <p:blipFill>
          <a:blip r:embed="rId3" cstate="print"/>
          <a:srcRect l="31460" t="40809" r="48315" b="37329"/>
          <a:stretch>
            <a:fillRect/>
          </a:stretch>
        </p:blipFill>
        <p:spPr bwMode="auto">
          <a:xfrm>
            <a:off x="2786050" y="2786057"/>
            <a:ext cx="3571900" cy="29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642910" y="1285860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2.- Presionamos Ctrl y dibujamos el joint hacia arriba (con el ratón).</a:t>
            </a:r>
            <a:endParaRPr lang="es-E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5400000">
            <a:off x="4749007" y="5394339"/>
            <a:ext cx="645324" cy="79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8473 L 2.5E-6 -0.244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491</Words>
  <Application>Microsoft Office PowerPoint</Application>
  <PresentationFormat>Presentación en pantalla (4:3)</PresentationFormat>
  <Paragraphs>113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Desarrollo de un rig</vt:lpstr>
      <vt:lpstr>Desarrollo de un rig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º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º</vt:lpstr>
      <vt:lpstr>º</vt:lpstr>
      <vt:lpstr>Diapositiva 24</vt:lpstr>
      <vt:lpstr>º</vt:lpstr>
      <vt:lpstr>º</vt:lpstr>
      <vt:lpstr>º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es rig</dc:title>
  <dc:creator>.</dc:creator>
  <cp:lastModifiedBy>.</cp:lastModifiedBy>
  <cp:revision>178</cp:revision>
  <dcterms:created xsi:type="dcterms:W3CDTF">2009-12-07T22:44:21Z</dcterms:created>
  <dcterms:modified xsi:type="dcterms:W3CDTF">2010-01-20T13:57:10Z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 Mode">
    <vt:lpwstr>student</vt:lpwstr>
  </property>
  <property fmtid="{D5CDD505-2E9C-101B-9397-08002B2CF9AE}" pid="3" name="SE DAP Default">
    <vt:lpwstr>NODEFAULTDAP</vt:lpwstr>
  </property>
</Properties>
</file>