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90" r:id="rId4"/>
    <p:sldId id="258" r:id="rId5"/>
    <p:sldId id="259" r:id="rId6"/>
    <p:sldId id="260" r:id="rId7"/>
    <p:sldId id="291" r:id="rId8"/>
    <p:sldId id="292" r:id="rId9"/>
    <p:sldId id="293" r:id="rId10"/>
    <p:sldId id="261" r:id="rId11"/>
    <p:sldId id="294" r:id="rId12"/>
    <p:sldId id="264" r:id="rId13"/>
    <p:sldId id="270" r:id="rId14"/>
    <p:sldId id="295" r:id="rId15"/>
    <p:sldId id="271" r:id="rId16"/>
    <p:sldId id="272" r:id="rId17"/>
    <p:sldId id="273" r:id="rId18"/>
    <p:sldId id="299" r:id="rId19"/>
    <p:sldId id="274" r:id="rId20"/>
    <p:sldId id="276" r:id="rId21"/>
    <p:sldId id="300" r:id="rId22"/>
    <p:sldId id="275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E989-D4E1-480E-BF0D-A3EE3D7A4E2C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ABF8C-5CED-4D4E-A8F6-635B42087539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ABF8C-5CED-4D4E-A8F6-635B420875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4FB830A-D58A-4EA5-8771-483C776E5A8A}" type="datetimeFigureOut">
              <a:rPr lang="en-US" smtClean="0"/>
              <a:pPr/>
              <a:t>1/13/2010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829A01-766A-4222-8B14-834D5CA4382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Estrategias de administración de recursos de radio en un sistema 3G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50825" y="4292600"/>
            <a:ext cx="5761038" cy="20351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INTEGRANTES: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</a:t>
            </a:r>
            <a:r>
              <a:rPr kumimoji="0" lang="es-E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Balseca</a:t>
            </a:r>
            <a:r>
              <a:rPr kumimoji="0" lang="es-E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Campo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s-ES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Francisco Andrade Briones</a:t>
            </a:r>
            <a:endParaRPr kumimoji="0" lang="es-E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33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CONTROL DE </a:t>
            </a:r>
            <a:r>
              <a:rPr lang="es-ES" sz="33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ADMISION</a:t>
            </a:r>
            <a:endParaRPr lang="en-US" sz="33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857364"/>
            <a:ext cx="8503920" cy="4572000"/>
          </a:xfrm>
        </p:spPr>
        <p:txBody>
          <a:bodyPr/>
          <a:lstStyle/>
          <a:p>
            <a:pPr algn="just"/>
            <a:r>
              <a:rPr lang="es-EC" dirty="0" smtClean="0"/>
              <a:t>Decide la admisión o rechazo de peticiones para establecer o reconfigurar conexiones.</a:t>
            </a:r>
          </a:p>
          <a:p>
            <a:pPr algn="just">
              <a:buNone/>
            </a:pPr>
            <a:endParaRPr lang="es-EC" sz="1800" dirty="0" smtClean="0"/>
          </a:p>
          <a:p>
            <a:pPr algn="just"/>
            <a:r>
              <a:rPr lang="es-EC" dirty="0" smtClean="0"/>
              <a:t>Usa los siguientes parámetros para tomar esa decisión:</a:t>
            </a:r>
          </a:p>
          <a:p>
            <a:pPr lvl="1"/>
            <a:r>
              <a:rPr lang="es-EC" dirty="0" smtClean="0"/>
              <a:t>Probabilidad de admisión</a:t>
            </a:r>
          </a:p>
          <a:p>
            <a:pPr lvl="1"/>
            <a:r>
              <a:rPr lang="es-EC" dirty="0" smtClean="0"/>
              <a:t>Probabilidad de enlaces caídos</a:t>
            </a:r>
          </a:p>
          <a:p>
            <a:pPr lvl="1"/>
            <a:r>
              <a:rPr lang="es-EC" dirty="0" smtClean="0"/>
              <a:t>Block error </a:t>
            </a:r>
            <a:r>
              <a:rPr lang="es-EC" dirty="0" err="1" smtClean="0"/>
              <a:t>rate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CONTROL DE ADMISION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 control de </a:t>
            </a:r>
            <a:r>
              <a:rPr lang="en-US" dirty="0" err="1" smtClean="0"/>
              <a:t>admisión</a:t>
            </a:r>
            <a:r>
              <a:rPr lang="en-US" dirty="0" smtClean="0"/>
              <a:t> se </a:t>
            </a:r>
            <a:r>
              <a:rPr lang="en-US" dirty="0" err="1" smtClean="0"/>
              <a:t>encarga</a:t>
            </a:r>
            <a:r>
              <a:rPr lang="en-US" dirty="0" smtClean="0"/>
              <a:t> de </a:t>
            </a:r>
            <a:r>
              <a:rPr lang="en-US" dirty="0" err="1" smtClean="0"/>
              <a:t>minimizar</a:t>
            </a:r>
            <a:r>
              <a:rPr lang="en-US" dirty="0" smtClean="0"/>
              <a:t> los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escenarios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dirty="0" err="1" smtClean="0"/>
              <a:t>Malos</a:t>
            </a:r>
            <a:r>
              <a:rPr lang="en-US" dirty="0" smtClean="0"/>
              <a:t> o </a:t>
            </a:r>
            <a:r>
              <a:rPr lang="en-US" dirty="0" err="1" smtClean="0"/>
              <a:t>falsos</a:t>
            </a:r>
            <a:r>
              <a:rPr lang="en-US" dirty="0" smtClean="0"/>
              <a:t> </a:t>
            </a:r>
            <a:r>
              <a:rPr lang="en-US" dirty="0" err="1" smtClean="0"/>
              <a:t>rechazos</a:t>
            </a:r>
            <a:r>
              <a:rPr lang="en-US" dirty="0" smtClean="0"/>
              <a:t>: </a:t>
            </a:r>
            <a:r>
              <a:rPr lang="en-US" dirty="0" err="1" smtClean="0"/>
              <a:t>Rechaza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petición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 se </a:t>
            </a:r>
            <a:r>
              <a:rPr lang="en-US" dirty="0" err="1" smtClean="0"/>
              <a:t>tengan</a:t>
            </a:r>
            <a:r>
              <a:rPr lang="en-US" dirty="0" smtClean="0"/>
              <a:t> los </a:t>
            </a:r>
            <a:r>
              <a:rPr lang="en-US" dirty="0" err="1" smtClean="0"/>
              <a:t>suficientes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800" dirty="0" smtClean="0"/>
          </a:p>
          <a:p>
            <a:pPr lvl="1"/>
            <a:r>
              <a:rPr lang="en-US" dirty="0" err="1" smtClean="0"/>
              <a:t>Malas</a:t>
            </a:r>
            <a:r>
              <a:rPr lang="en-US" dirty="0" smtClean="0"/>
              <a:t> o </a:t>
            </a:r>
            <a:r>
              <a:rPr lang="en-US" dirty="0" err="1" smtClean="0"/>
              <a:t>falsas</a:t>
            </a:r>
            <a:r>
              <a:rPr lang="en-US" dirty="0" smtClean="0"/>
              <a:t> </a:t>
            </a:r>
            <a:r>
              <a:rPr lang="en-US" dirty="0" err="1" smtClean="0"/>
              <a:t>admisiones</a:t>
            </a:r>
            <a:r>
              <a:rPr lang="en-US" dirty="0" smtClean="0"/>
              <a:t>: </a:t>
            </a:r>
            <a:r>
              <a:rPr lang="en-US" dirty="0" err="1" smtClean="0"/>
              <a:t>Acepta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petición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no se </a:t>
            </a:r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dirty="0" err="1" smtClean="0"/>
              <a:t>capacidad</a:t>
            </a:r>
            <a:r>
              <a:rPr lang="en-US" dirty="0" smtClean="0"/>
              <a:t> </a:t>
            </a:r>
            <a:r>
              <a:rPr lang="en-US" dirty="0" err="1" smtClean="0"/>
              <a:t>suficiente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33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HANDOVER</a:t>
            </a:r>
            <a:endParaRPr lang="en-US" sz="33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dirty="0" smtClean="0"/>
              <a:t>Es el proceso en el cual un usuario pasa de una celda a otra sin que se pierda la conexión existente.</a:t>
            </a:r>
            <a:endParaRPr lang="es-EC" dirty="0"/>
          </a:p>
        </p:txBody>
      </p:sp>
      <p:pic>
        <p:nvPicPr>
          <p:cNvPr id="1026" name="Imagen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928934"/>
            <a:ext cx="2854325" cy="270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HANDOVER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503920" cy="4572000"/>
          </a:xfrm>
        </p:spPr>
        <p:txBody>
          <a:bodyPr/>
          <a:lstStyle/>
          <a:p>
            <a:r>
              <a:rPr lang="es-ES" dirty="0" smtClean="0"/>
              <a:t>Un </a:t>
            </a:r>
            <a:r>
              <a:rPr lang="es-ES" dirty="0" err="1" smtClean="0"/>
              <a:t>handover</a:t>
            </a:r>
            <a:r>
              <a:rPr lang="es-ES" dirty="0" smtClean="0"/>
              <a:t> se realiza……</a:t>
            </a:r>
          </a:p>
          <a:p>
            <a:pPr>
              <a:buNone/>
            </a:pPr>
            <a:endParaRPr lang="es-ES" sz="2000" dirty="0" smtClean="0"/>
          </a:p>
          <a:p>
            <a:pPr lvl="1"/>
            <a:r>
              <a:rPr lang="es-ES" dirty="0" smtClean="0"/>
              <a:t>Cuando un móvil en movimiento entra en una nueva celda.</a:t>
            </a:r>
          </a:p>
          <a:p>
            <a:pPr lvl="1">
              <a:buNone/>
            </a:pPr>
            <a:endParaRPr lang="es-ES" sz="1000" dirty="0" smtClean="0"/>
          </a:p>
          <a:p>
            <a:pPr lvl="1"/>
            <a:r>
              <a:rPr lang="es-ES" dirty="0" smtClean="0"/>
              <a:t>Para evitar el efecto </a:t>
            </a:r>
            <a:r>
              <a:rPr lang="es-ES" dirty="0" err="1" smtClean="0"/>
              <a:t>near-far</a:t>
            </a:r>
            <a:r>
              <a:rPr lang="es-ES" dirty="0" smtClean="0"/>
              <a:t>.</a:t>
            </a:r>
          </a:p>
          <a:p>
            <a:pPr lvl="1">
              <a:buNone/>
            </a:pPr>
            <a:endParaRPr lang="es-ES" sz="1000" dirty="0" smtClean="0"/>
          </a:p>
          <a:p>
            <a:pPr lvl="1"/>
            <a:r>
              <a:rPr lang="es-ES" dirty="0" smtClean="0"/>
              <a:t>Para librar de tráfico una celda cuando sea posible.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TIPOS DE HANDOVER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Silvia\Desktop\imágenes diapos\Hard_hanod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589480" cy="1743867"/>
          </a:xfrm>
          <a:prstGeom prst="rect">
            <a:avLst/>
          </a:prstGeom>
          <a:noFill/>
        </p:spPr>
      </p:pic>
      <p:pic>
        <p:nvPicPr>
          <p:cNvPr id="5" name="Picture 2" descr="C:\Documents and Settings\Silvia\Desktop\imágenes diapos\soft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3905250" cy="2466975"/>
          </a:xfrm>
          <a:prstGeom prst="rect">
            <a:avLst/>
          </a:prstGeom>
          <a:noFill/>
        </p:spPr>
      </p:pic>
      <p:pic>
        <p:nvPicPr>
          <p:cNvPr id="6" name="Picture 2" descr="C:\Documents and Settings\Silvia\Desktop\imágenes diapos\figure05_thumb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714620"/>
            <a:ext cx="2924175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HANDOVER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Pasos</a:t>
            </a:r>
            <a:r>
              <a:rPr lang="en-US" dirty="0" smtClean="0"/>
              <a:t> de un </a:t>
            </a:r>
            <a:r>
              <a:rPr lang="en-US" dirty="0" err="1" smtClean="0"/>
              <a:t>algoritmo</a:t>
            </a:r>
            <a:r>
              <a:rPr lang="en-US" dirty="0" smtClean="0"/>
              <a:t> de handover:</a:t>
            </a:r>
          </a:p>
          <a:p>
            <a:pPr lvl="1" algn="just"/>
            <a:endParaRPr lang="en-US" sz="1000" dirty="0" smtClean="0"/>
          </a:p>
          <a:p>
            <a:pPr lvl="1" algn="just"/>
            <a:r>
              <a:rPr lang="en-US" dirty="0" err="1" smtClean="0"/>
              <a:t>Medición</a:t>
            </a:r>
            <a:r>
              <a:rPr lang="en-US" dirty="0" smtClean="0"/>
              <a:t>: </a:t>
            </a:r>
            <a:r>
              <a:rPr lang="en-US" dirty="0" err="1" smtClean="0"/>
              <a:t>Reportes</a:t>
            </a:r>
            <a:r>
              <a:rPr lang="en-US" dirty="0" smtClean="0"/>
              <a:t> del </a:t>
            </a:r>
            <a:r>
              <a:rPr lang="en-US" dirty="0" err="1" smtClean="0"/>
              <a:t>equipo</a:t>
            </a:r>
            <a:r>
              <a:rPr lang="en-US" dirty="0" smtClean="0"/>
              <a:t> terminal.</a:t>
            </a:r>
          </a:p>
          <a:p>
            <a:pPr lvl="1" algn="just"/>
            <a:endParaRPr lang="en-US" sz="1000" dirty="0" smtClean="0"/>
          </a:p>
          <a:p>
            <a:pPr lvl="1" algn="just"/>
            <a:r>
              <a:rPr lang="en-US" dirty="0" err="1" smtClean="0"/>
              <a:t>Decisión</a:t>
            </a:r>
            <a:r>
              <a:rPr lang="en-US" dirty="0" smtClean="0"/>
              <a:t>: </a:t>
            </a:r>
            <a:r>
              <a:rPr lang="en-US" dirty="0" err="1" smtClean="0"/>
              <a:t>Tipo</a:t>
            </a:r>
            <a:r>
              <a:rPr lang="en-US" dirty="0" smtClean="0"/>
              <a:t> de handover a </a:t>
            </a:r>
            <a:r>
              <a:rPr lang="en-US" dirty="0" err="1" smtClean="0"/>
              <a:t>utilizar</a:t>
            </a:r>
            <a:r>
              <a:rPr lang="en-US" dirty="0" smtClean="0"/>
              <a:t>.</a:t>
            </a:r>
          </a:p>
          <a:p>
            <a:pPr lvl="1" algn="just"/>
            <a:endParaRPr lang="en-US" sz="1000" dirty="0" smtClean="0"/>
          </a:p>
          <a:p>
            <a:pPr lvl="1" algn="just"/>
            <a:r>
              <a:rPr lang="en-US" dirty="0" err="1" smtClean="0"/>
              <a:t>Ejecución</a:t>
            </a:r>
            <a:r>
              <a:rPr lang="en-US" dirty="0" smtClean="0"/>
              <a:t>: </a:t>
            </a:r>
            <a:r>
              <a:rPr lang="en-US" dirty="0" err="1" smtClean="0"/>
              <a:t>Procedimientos</a:t>
            </a:r>
            <a:r>
              <a:rPr lang="en-US" dirty="0" smtClean="0"/>
              <a:t> de </a:t>
            </a:r>
            <a:r>
              <a:rPr lang="en-US" dirty="0" err="1" smtClean="0"/>
              <a:t>señalización</a:t>
            </a:r>
            <a:r>
              <a:rPr lang="en-US" dirty="0" smtClean="0"/>
              <a:t>.</a:t>
            </a:r>
            <a:endParaRPr lang="en-US" dirty="0"/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Control de </a:t>
            </a:r>
            <a:r>
              <a:rPr lang="es-EC" b="1" dirty="0" smtClean="0"/>
              <a:t>Potencia</a:t>
            </a:r>
            <a:endParaRPr lang="es-EC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503920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Control de </a:t>
            </a:r>
            <a:r>
              <a:rPr lang="en-US" dirty="0" err="1" smtClean="0"/>
              <a:t>potencia</a:t>
            </a:r>
            <a:r>
              <a:rPr lang="en-US" dirty="0" smtClean="0"/>
              <a:t> de </a:t>
            </a:r>
            <a:r>
              <a:rPr lang="en-US" dirty="0" err="1" smtClean="0"/>
              <a:t>lazo</a:t>
            </a:r>
            <a:r>
              <a:rPr lang="en-US" dirty="0" smtClean="0"/>
              <a:t> </a:t>
            </a:r>
            <a:r>
              <a:rPr lang="en-US" dirty="0" err="1" smtClean="0"/>
              <a:t>abierto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BER 	    SIR </a:t>
            </a:r>
            <a:r>
              <a:rPr lang="en-US" dirty="0" err="1" smtClean="0"/>
              <a:t>óptimo</a:t>
            </a:r>
            <a:endParaRPr lang="en-US" dirty="0" smtClean="0"/>
          </a:p>
          <a:p>
            <a:pPr>
              <a:buNone/>
            </a:pPr>
            <a:endParaRPr lang="en-US" sz="1500" dirty="0" smtClean="0"/>
          </a:p>
          <a:p>
            <a:r>
              <a:rPr lang="en-US" dirty="0" smtClean="0"/>
              <a:t>Control de </a:t>
            </a:r>
            <a:r>
              <a:rPr lang="en-US" dirty="0" err="1" smtClean="0"/>
              <a:t>potencia</a:t>
            </a:r>
            <a:r>
              <a:rPr lang="en-US" dirty="0" smtClean="0"/>
              <a:t> de </a:t>
            </a:r>
            <a:r>
              <a:rPr lang="en-US" dirty="0" err="1" smtClean="0"/>
              <a:t>lazo</a:t>
            </a:r>
            <a:r>
              <a:rPr lang="en-US" dirty="0" smtClean="0"/>
              <a:t> </a:t>
            </a:r>
            <a:r>
              <a:rPr lang="en-US" dirty="0" err="1" smtClean="0"/>
              <a:t>cerrado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 SIR	    </a:t>
            </a:r>
            <a:r>
              <a:rPr lang="en-US" dirty="0" err="1" smtClean="0"/>
              <a:t>Potencia</a:t>
            </a:r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Flecha derecha"/>
          <p:cNvSpPr/>
          <p:nvPr/>
        </p:nvSpPr>
        <p:spPr>
          <a:xfrm>
            <a:off x="1571604" y="2714620"/>
            <a:ext cx="835532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Flecha derecha"/>
          <p:cNvSpPr/>
          <p:nvPr/>
        </p:nvSpPr>
        <p:spPr>
          <a:xfrm>
            <a:off x="1500166" y="4000504"/>
            <a:ext cx="835532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>Simulaciones</a:t>
            </a:r>
            <a:endParaRPr lang="es-EC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50392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Algoritmos</a:t>
            </a:r>
            <a:r>
              <a:rPr lang="en-US" dirty="0" smtClean="0"/>
              <a:t> de Control de </a:t>
            </a:r>
            <a:r>
              <a:rPr lang="en-US" dirty="0" err="1" smtClean="0"/>
              <a:t>Potencia</a:t>
            </a:r>
            <a:endParaRPr lang="en-US" dirty="0" smtClean="0"/>
          </a:p>
          <a:p>
            <a:endParaRPr lang="en-US" sz="1000" dirty="0" smtClean="0"/>
          </a:p>
          <a:p>
            <a:pPr lvl="1"/>
            <a:r>
              <a:rPr lang="en-US" dirty="0" smtClean="0"/>
              <a:t>MSPC (Multiple Step Power Control)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ASPC (Adaptive Step Power Control)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Procedimiento</a:t>
            </a:r>
            <a:r>
              <a:rPr lang="en-US" dirty="0" smtClean="0"/>
              <a:t> MSPC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Fijar</a:t>
            </a:r>
            <a:r>
              <a:rPr lang="en-US" dirty="0" smtClean="0"/>
              <a:t> </a:t>
            </a:r>
            <a:r>
              <a:rPr lang="en-US" dirty="0" err="1" smtClean="0"/>
              <a:t>constantes</a:t>
            </a:r>
            <a:r>
              <a:rPr lang="en-US" dirty="0" smtClean="0"/>
              <a:t>: </a:t>
            </a:r>
            <a:r>
              <a:rPr lang="en-US" dirty="0" err="1" smtClean="0"/>
              <a:t>Móviles</a:t>
            </a:r>
            <a:r>
              <a:rPr lang="en-US" dirty="0" smtClean="0"/>
              <a:t>, threshold, radio de la </a:t>
            </a:r>
            <a:r>
              <a:rPr lang="en-US" dirty="0" err="1" smtClean="0"/>
              <a:t>celda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Generar</a:t>
            </a:r>
            <a:r>
              <a:rPr lang="en-US" dirty="0" smtClean="0"/>
              <a:t> vector </a:t>
            </a:r>
            <a:r>
              <a:rPr lang="en-US" dirty="0" err="1" smtClean="0"/>
              <a:t>aleatorio</a:t>
            </a:r>
            <a:r>
              <a:rPr lang="en-US" dirty="0" smtClean="0"/>
              <a:t> de </a:t>
            </a:r>
            <a:r>
              <a:rPr lang="en-US" dirty="0" err="1" smtClean="0"/>
              <a:t>distancias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Calcular</a:t>
            </a:r>
            <a:r>
              <a:rPr lang="en-US" dirty="0" smtClean="0"/>
              <a:t> la </a:t>
            </a:r>
            <a:r>
              <a:rPr lang="en-US" dirty="0" err="1" smtClean="0"/>
              <a:t>potencia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móvil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Obtener</a:t>
            </a:r>
            <a:r>
              <a:rPr lang="en-US" dirty="0" smtClean="0"/>
              <a:t> el SIR </a:t>
            </a:r>
            <a:r>
              <a:rPr lang="en-US" dirty="0" err="1" smtClean="0"/>
              <a:t>observado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móvil</a:t>
            </a:r>
            <a:endParaRPr lang="en-US" dirty="0" smtClean="0"/>
          </a:p>
          <a:p>
            <a:r>
              <a:rPr lang="en-US" dirty="0" err="1" smtClean="0"/>
              <a:t>Aumentar</a:t>
            </a:r>
            <a:r>
              <a:rPr lang="en-US" dirty="0" smtClean="0"/>
              <a:t> o </a:t>
            </a:r>
            <a:r>
              <a:rPr lang="en-US" dirty="0" err="1" smtClean="0"/>
              <a:t>disminuir</a:t>
            </a:r>
            <a:r>
              <a:rPr lang="en-US" dirty="0" smtClean="0"/>
              <a:t> la </a:t>
            </a:r>
            <a:r>
              <a:rPr lang="en-US" dirty="0" err="1" smtClean="0"/>
              <a:t>potencia</a:t>
            </a:r>
            <a:r>
              <a:rPr lang="en-US" dirty="0" smtClean="0"/>
              <a:t> </a:t>
            </a:r>
            <a:r>
              <a:rPr lang="en-US" dirty="0" err="1" smtClean="0"/>
              <a:t>dependiendo</a:t>
            </a:r>
            <a:r>
              <a:rPr lang="en-US" dirty="0" smtClean="0"/>
              <a:t> del SIR.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36052" cy="758952"/>
          </a:xfrm>
        </p:spPr>
        <p:txBody>
          <a:bodyPr>
            <a:normAutofit/>
          </a:bodyPr>
          <a:lstStyle/>
          <a:p>
            <a:pPr algn="r"/>
            <a:r>
              <a:rPr lang="es-ES" dirty="0" smtClean="0"/>
              <a:t>MSPC</a:t>
            </a:r>
            <a:endParaRPr lang="en-US" dirty="0"/>
          </a:p>
        </p:txBody>
      </p:sp>
      <p:pic>
        <p:nvPicPr>
          <p:cNvPr id="4" name="Content Placeholder 3" descr="a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699" t="9412" r="3310" b="11765"/>
          <a:stretch>
            <a:fillRect/>
          </a:stretch>
        </p:blipFill>
        <p:spPr>
          <a:xfrm>
            <a:off x="1714480" y="214290"/>
            <a:ext cx="5503925" cy="635798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Introducción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57158" y="2071678"/>
            <a:ext cx="8503920" cy="4572000"/>
          </a:xfrm>
        </p:spPr>
        <p:txBody>
          <a:bodyPr/>
          <a:lstStyle/>
          <a:p>
            <a:pPr algn="just"/>
            <a:r>
              <a:rPr lang="en-US" dirty="0" smtClean="0"/>
              <a:t>Con el </a:t>
            </a:r>
            <a:r>
              <a:rPr lang="en-US" dirty="0" err="1" smtClean="0"/>
              <a:t>crecimiento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telecomunicaciones</a:t>
            </a:r>
            <a:r>
              <a:rPr lang="en-US" dirty="0" smtClean="0"/>
              <a:t> y la </a:t>
            </a:r>
            <a:r>
              <a:rPr lang="en-US" dirty="0" err="1" smtClean="0"/>
              <a:t>telefonía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  se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tenido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desarrollar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garanticen</a:t>
            </a:r>
            <a:r>
              <a:rPr lang="en-US" dirty="0" smtClean="0"/>
              <a:t> la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servicio</a:t>
            </a:r>
            <a:r>
              <a:rPr lang="en-US" dirty="0" smtClean="0"/>
              <a:t> de los </a:t>
            </a:r>
            <a:r>
              <a:rPr lang="en-US" dirty="0" err="1" smtClean="0"/>
              <a:t>usuarios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motivo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administrar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eficiente</a:t>
            </a:r>
            <a:r>
              <a:rPr lang="en-US" dirty="0" smtClean="0"/>
              <a:t> los </a:t>
            </a:r>
            <a:r>
              <a:rPr lang="en-US" dirty="0" err="1" smtClean="0"/>
              <a:t>recursos</a:t>
            </a:r>
            <a:r>
              <a:rPr lang="en-US" dirty="0" smtClean="0"/>
              <a:t> de radio y </a:t>
            </a:r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 smtClean="0"/>
              <a:t>lograr</a:t>
            </a:r>
            <a:r>
              <a:rPr lang="en-US" dirty="0" smtClean="0"/>
              <a:t> un </a:t>
            </a:r>
            <a:r>
              <a:rPr lang="en-US" dirty="0" err="1" smtClean="0"/>
              <a:t>desempeño</a:t>
            </a:r>
            <a:r>
              <a:rPr lang="en-US" dirty="0" smtClean="0"/>
              <a:t> </a:t>
            </a:r>
            <a:r>
              <a:rPr lang="en-US" dirty="0" err="1" smtClean="0"/>
              <a:t>óptimo</a:t>
            </a:r>
            <a:r>
              <a:rPr lang="en-US" dirty="0" smtClean="0"/>
              <a:t> de la red.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3754438" cy="3095625"/>
          </a:xfrm>
        </p:spPr>
      </p:pic>
      <p:pic>
        <p:nvPicPr>
          <p:cNvPr id="5" name="Content Placeholder 3" descr="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290"/>
            <a:ext cx="3700477" cy="3111634"/>
          </a:xfrm>
          <a:prstGeom prst="rect">
            <a:avLst/>
          </a:prstGeom>
        </p:spPr>
      </p:pic>
      <p:pic>
        <p:nvPicPr>
          <p:cNvPr id="1026" name="Imagen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00438"/>
            <a:ext cx="4005274" cy="31495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Procedimiento</a:t>
            </a:r>
            <a:r>
              <a:rPr lang="en-US" dirty="0" smtClean="0"/>
              <a:t> ASPC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Fijar</a:t>
            </a:r>
            <a:r>
              <a:rPr lang="en-US" dirty="0" smtClean="0"/>
              <a:t> </a:t>
            </a:r>
            <a:r>
              <a:rPr lang="en-US" dirty="0" err="1" smtClean="0"/>
              <a:t>constantes</a:t>
            </a:r>
            <a:r>
              <a:rPr lang="en-US" dirty="0" smtClean="0"/>
              <a:t>: </a:t>
            </a:r>
            <a:r>
              <a:rPr lang="en-US" dirty="0" err="1" smtClean="0"/>
              <a:t>Móviles</a:t>
            </a:r>
            <a:r>
              <a:rPr lang="en-US" dirty="0" smtClean="0"/>
              <a:t>, threshold, radio de la </a:t>
            </a:r>
            <a:r>
              <a:rPr lang="en-US" dirty="0" err="1" smtClean="0"/>
              <a:t>celda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Generar</a:t>
            </a:r>
            <a:r>
              <a:rPr lang="en-US" dirty="0" smtClean="0"/>
              <a:t> vector </a:t>
            </a:r>
            <a:r>
              <a:rPr lang="en-US" dirty="0" err="1" smtClean="0"/>
              <a:t>aleatorio</a:t>
            </a:r>
            <a:r>
              <a:rPr lang="en-US" dirty="0" smtClean="0"/>
              <a:t> de </a:t>
            </a:r>
            <a:r>
              <a:rPr lang="en-US" dirty="0" err="1" smtClean="0"/>
              <a:t>distancias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Calcular</a:t>
            </a:r>
            <a:r>
              <a:rPr lang="en-US" dirty="0" smtClean="0"/>
              <a:t> la </a:t>
            </a:r>
            <a:r>
              <a:rPr lang="en-US" dirty="0" err="1" smtClean="0"/>
              <a:t>potencia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móvil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Obtener</a:t>
            </a:r>
            <a:r>
              <a:rPr lang="en-US" dirty="0" smtClean="0"/>
              <a:t> el SIR </a:t>
            </a:r>
            <a:r>
              <a:rPr lang="en-US" dirty="0" err="1" smtClean="0"/>
              <a:t>observado</a:t>
            </a:r>
            <a:r>
              <a:rPr lang="en-US" dirty="0" smtClean="0"/>
              <a:t> de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móvil</a:t>
            </a:r>
            <a:endParaRPr lang="en-US" dirty="0" smtClean="0"/>
          </a:p>
          <a:p>
            <a:r>
              <a:rPr lang="en-US" dirty="0" err="1" smtClean="0"/>
              <a:t>Aumentar</a:t>
            </a:r>
            <a:r>
              <a:rPr lang="en-US" dirty="0" smtClean="0"/>
              <a:t> o </a:t>
            </a:r>
            <a:r>
              <a:rPr lang="en-US" dirty="0" err="1" smtClean="0"/>
              <a:t>disminuir</a:t>
            </a:r>
            <a:r>
              <a:rPr lang="en-US" dirty="0" smtClean="0"/>
              <a:t> la </a:t>
            </a:r>
            <a:r>
              <a:rPr lang="en-US" dirty="0" err="1" smtClean="0"/>
              <a:t>potencia</a:t>
            </a:r>
            <a:r>
              <a:rPr lang="en-US" dirty="0" smtClean="0"/>
              <a:t> </a:t>
            </a:r>
            <a:r>
              <a:rPr lang="en-US" dirty="0" err="1" smtClean="0"/>
              <a:t>dependiendo</a:t>
            </a:r>
            <a:r>
              <a:rPr lang="en-US" dirty="0" smtClean="0"/>
              <a:t> del SIR.</a:t>
            </a:r>
          </a:p>
          <a:p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referencia</a:t>
            </a:r>
            <a:r>
              <a:rPr lang="en-US" dirty="0" smtClean="0"/>
              <a:t> el SIR anterior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variar</a:t>
            </a:r>
            <a:r>
              <a:rPr lang="en-US" dirty="0" smtClean="0"/>
              <a:t> el factor en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o </a:t>
            </a:r>
            <a:r>
              <a:rPr lang="en-US" dirty="0" err="1" smtClean="0"/>
              <a:t>disminuye</a:t>
            </a:r>
            <a:r>
              <a:rPr lang="en-US" dirty="0" smtClean="0"/>
              <a:t> la </a:t>
            </a:r>
            <a:r>
              <a:rPr lang="en-US" dirty="0" err="1" smtClean="0"/>
              <a:t>potencia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820052" cy="758952"/>
          </a:xfrm>
        </p:spPr>
        <p:txBody>
          <a:bodyPr>
            <a:normAutofit/>
          </a:bodyPr>
          <a:lstStyle/>
          <a:p>
            <a:pPr algn="r"/>
            <a:r>
              <a:rPr lang="es-ES" dirty="0" smtClean="0"/>
              <a:t> ASPC</a:t>
            </a:r>
            <a:endParaRPr lang="en-US" dirty="0"/>
          </a:p>
        </p:txBody>
      </p:sp>
      <p:pic>
        <p:nvPicPr>
          <p:cNvPr id="4" name="Content Placeholder 3" descr="aspcasfdadsf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998" t="3765" r="4839" b="5659"/>
          <a:stretch>
            <a:fillRect/>
          </a:stretch>
        </p:blipFill>
        <p:spPr>
          <a:xfrm>
            <a:off x="1714480" y="142852"/>
            <a:ext cx="5000660" cy="6357982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4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3836280" cy="2928925"/>
          </a:xfrm>
        </p:spPr>
      </p:pic>
      <p:pic>
        <p:nvPicPr>
          <p:cNvPr id="5" name="Content Placeholder 3" descr="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85728"/>
            <a:ext cx="3771291" cy="2975475"/>
          </a:xfrm>
          <a:prstGeom prst="rect">
            <a:avLst/>
          </a:prstGeom>
        </p:spPr>
      </p:pic>
      <p:pic>
        <p:nvPicPr>
          <p:cNvPr id="6" name="Content Placeholder 3" descr="s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7" y="3357562"/>
            <a:ext cx="4257207" cy="314327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MSPC vs. ASPC 50 móviles</a:t>
            </a:r>
            <a:endParaRPr lang="en-US" dirty="0"/>
          </a:p>
        </p:txBody>
      </p:sp>
      <p:pic>
        <p:nvPicPr>
          <p:cNvPr id="4" name="Content Placeholder 3" descr="s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76881" y="1643082"/>
            <a:ext cx="5153726" cy="4572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MSPC vs. ASPC 100 móviles</a:t>
            </a:r>
            <a:endParaRPr lang="en-US" dirty="0"/>
          </a:p>
        </p:txBody>
      </p:sp>
      <p:pic>
        <p:nvPicPr>
          <p:cNvPr id="4" name="Content Placeholder 3" descr="s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72336" y="1643082"/>
            <a:ext cx="5162815" cy="4572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MSPC vs. ASPC 200 móviles</a:t>
            </a:r>
            <a:endParaRPr lang="en-US" dirty="0"/>
          </a:p>
        </p:txBody>
      </p:sp>
      <p:pic>
        <p:nvPicPr>
          <p:cNvPr id="4" name="Content Placeholder 3" descr="s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72336" y="1643082"/>
            <a:ext cx="5162815" cy="4572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77955" y="1643082"/>
            <a:ext cx="6151578" cy="4572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79468" y="1643082"/>
            <a:ext cx="6148552" cy="4572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4800" dirty="0" smtClean="0"/>
              <a:t>Conclusiones</a:t>
            </a:r>
            <a:endParaRPr lang="es-EC" sz="48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0392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El </a:t>
            </a:r>
            <a:r>
              <a:rPr lang="en-US" dirty="0" err="1" smtClean="0"/>
              <a:t>algoritmo</a:t>
            </a:r>
            <a:r>
              <a:rPr lang="en-US" dirty="0" smtClean="0"/>
              <a:t> ASPC </a:t>
            </a:r>
            <a:r>
              <a:rPr lang="en-US" dirty="0" err="1" smtClean="0"/>
              <a:t>mostró</a:t>
            </a:r>
            <a:r>
              <a:rPr lang="en-US" dirty="0" smtClean="0"/>
              <a:t> </a:t>
            </a:r>
            <a:r>
              <a:rPr lang="en-US" dirty="0" err="1" smtClean="0"/>
              <a:t>mejores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algoritmo</a:t>
            </a:r>
            <a:r>
              <a:rPr lang="en-US" dirty="0" smtClean="0"/>
              <a:t> MSPC,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obtenía</a:t>
            </a:r>
            <a:r>
              <a:rPr lang="en-US" dirty="0" smtClean="0"/>
              <a:t> un </a:t>
            </a:r>
            <a:r>
              <a:rPr lang="en-US" dirty="0" err="1" smtClean="0"/>
              <a:t>menor</a:t>
            </a:r>
            <a:r>
              <a:rPr lang="en-US" dirty="0" smtClean="0"/>
              <a:t> </a:t>
            </a:r>
            <a:r>
              <a:rPr lang="en-US" dirty="0" err="1" smtClean="0"/>
              <a:t>corte</a:t>
            </a:r>
            <a:r>
              <a:rPr lang="en-US" dirty="0" smtClean="0"/>
              <a:t> en el </a:t>
            </a:r>
            <a:r>
              <a:rPr lang="en-US" dirty="0" err="1" smtClean="0"/>
              <a:t>servicio</a:t>
            </a:r>
            <a:r>
              <a:rPr lang="en-US" dirty="0" smtClean="0"/>
              <a:t> a los </a:t>
            </a:r>
            <a:r>
              <a:rPr lang="en-US" dirty="0" err="1" smtClean="0"/>
              <a:t>usuarios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Es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tratar</a:t>
            </a:r>
            <a:r>
              <a:rPr lang="en-US" dirty="0" smtClean="0"/>
              <a:t> de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la </a:t>
            </a:r>
            <a:r>
              <a:rPr lang="en-US" dirty="0" err="1" smtClean="0"/>
              <a:t>mínima</a:t>
            </a:r>
            <a:r>
              <a:rPr lang="en-US" dirty="0" smtClean="0"/>
              <a:t> </a:t>
            </a:r>
            <a:r>
              <a:rPr lang="en-US" dirty="0" err="1" smtClean="0"/>
              <a:t>potencia</a:t>
            </a:r>
            <a:r>
              <a:rPr lang="en-US" dirty="0" smtClean="0"/>
              <a:t> </a:t>
            </a:r>
            <a:r>
              <a:rPr lang="en-US" dirty="0" err="1" smtClean="0"/>
              <a:t>requerida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transmitir</a:t>
            </a:r>
            <a:r>
              <a:rPr lang="en-US" dirty="0" smtClean="0"/>
              <a:t> la </a:t>
            </a:r>
            <a:r>
              <a:rPr lang="en-US" dirty="0" err="1" smtClean="0"/>
              <a:t>señal</a:t>
            </a:r>
            <a:r>
              <a:rPr lang="en-US" dirty="0" smtClean="0"/>
              <a:t> </a:t>
            </a:r>
            <a:r>
              <a:rPr lang="en-US" dirty="0" err="1" smtClean="0"/>
              <a:t>mientras</a:t>
            </a:r>
            <a:r>
              <a:rPr lang="en-US" dirty="0" smtClean="0"/>
              <a:t> se </a:t>
            </a:r>
            <a:r>
              <a:rPr lang="en-US" dirty="0" err="1" smtClean="0"/>
              <a:t>pueda</a:t>
            </a:r>
            <a:r>
              <a:rPr lang="en-US" dirty="0" smtClean="0"/>
              <a:t> </a:t>
            </a:r>
            <a:r>
              <a:rPr lang="en-US" dirty="0" err="1" smtClean="0"/>
              <a:t>garantizar</a:t>
            </a:r>
            <a:r>
              <a:rPr lang="en-US" dirty="0" smtClean="0"/>
              <a:t> la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usuario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Las </a:t>
            </a:r>
            <a:r>
              <a:rPr lang="en-US" dirty="0" err="1" smtClean="0"/>
              <a:t>estrategias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administración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recurso</a:t>
            </a:r>
            <a:r>
              <a:rPr lang="en-US" dirty="0" err="1" smtClean="0"/>
              <a:t>s</a:t>
            </a:r>
            <a:r>
              <a:rPr lang="en-US" dirty="0" smtClean="0"/>
              <a:t> de radio </a:t>
            </a:r>
            <a:r>
              <a:rPr lang="en-US" dirty="0" err="1" smtClean="0"/>
              <a:t>presentadas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permiten</a:t>
            </a:r>
            <a:r>
              <a:rPr lang="en-US" dirty="0" smtClean="0"/>
              <a:t> </a:t>
            </a:r>
            <a:r>
              <a:rPr lang="en-US" dirty="0" err="1" smtClean="0"/>
              <a:t>solucionar</a:t>
            </a:r>
            <a:r>
              <a:rPr lang="en-US" dirty="0" smtClean="0"/>
              <a:t> los </a:t>
            </a:r>
            <a:r>
              <a:rPr lang="en-US" dirty="0" err="1" smtClean="0"/>
              <a:t>problemas</a:t>
            </a:r>
            <a:r>
              <a:rPr lang="en-US" dirty="0" smtClean="0"/>
              <a:t> del </a:t>
            </a:r>
            <a:r>
              <a:rPr lang="en-US" dirty="0" err="1" smtClean="0"/>
              <a:t>efecto</a:t>
            </a:r>
            <a:r>
              <a:rPr lang="en-US" dirty="0" smtClean="0"/>
              <a:t> </a:t>
            </a:r>
            <a:r>
              <a:rPr lang="en-US" dirty="0" smtClean="0"/>
              <a:t>near-far y </a:t>
            </a:r>
            <a:r>
              <a:rPr lang="en-US" dirty="0" err="1" smtClean="0"/>
              <a:t>congestionamiento</a:t>
            </a:r>
            <a:r>
              <a:rPr lang="en-US" dirty="0" smtClean="0"/>
              <a:t> </a:t>
            </a:r>
            <a:r>
              <a:rPr lang="en-US" dirty="0" err="1" smtClean="0"/>
              <a:t>tomando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parámetros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monitoreen</a:t>
            </a:r>
            <a:r>
              <a:rPr lang="en-US" dirty="0" smtClean="0"/>
              <a:t> </a:t>
            </a:r>
            <a:r>
              <a:rPr lang="en-US" dirty="0" err="1" smtClean="0"/>
              <a:t>continuamente</a:t>
            </a:r>
            <a:r>
              <a:rPr lang="en-US" dirty="0" smtClean="0"/>
              <a:t> el </a:t>
            </a:r>
            <a:r>
              <a:rPr lang="en-US" dirty="0" err="1" smtClean="0"/>
              <a:t>estado</a:t>
            </a:r>
            <a:r>
              <a:rPr lang="en-US" dirty="0" smtClean="0"/>
              <a:t> de la red.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OBJETIVOS</a:t>
            </a:r>
            <a:endParaRPr lang="en-U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Conocer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afectan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UMTS.</a:t>
            </a:r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administración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de radio:</a:t>
            </a:r>
          </a:p>
          <a:p>
            <a:pPr lvl="1" algn="just"/>
            <a:r>
              <a:rPr lang="en-US" dirty="0" smtClean="0"/>
              <a:t>Control de </a:t>
            </a:r>
            <a:r>
              <a:rPr lang="en-US" dirty="0" err="1" smtClean="0"/>
              <a:t>Congesti</a:t>
            </a:r>
            <a:r>
              <a:rPr lang="es-EC" dirty="0" err="1" smtClean="0"/>
              <a:t>ón</a:t>
            </a:r>
            <a:endParaRPr lang="en-US" dirty="0" smtClean="0"/>
          </a:p>
          <a:p>
            <a:pPr lvl="1" algn="just"/>
            <a:r>
              <a:rPr lang="en-US" dirty="0" smtClean="0"/>
              <a:t>Control de </a:t>
            </a:r>
            <a:r>
              <a:rPr lang="en-US" dirty="0" err="1" smtClean="0"/>
              <a:t>Admisión</a:t>
            </a:r>
            <a:endParaRPr lang="en-US" dirty="0" smtClean="0"/>
          </a:p>
          <a:p>
            <a:pPr lvl="1" algn="just"/>
            <a:r>
              <a:rPr lang="en-US" dirty="0" smtClean="0"/>
              <a:t>Handover </a:t>
            </a:r>
          </a:p>
          <a:p>
            <a:pPr lvl="1" algn="just"/>
            <a:r>
              <a:rPr lang="en-US" dirty="0" smtClean="0"/>
              <a:t>Control de </a:t>
            </a:r>
            <a:r>
              <a:rPr lang="en-US" dirty="0" err="1" smtClean="0"/>
              <a:t>potencia</a:t>
            </a:r>
            <a:endParaRPr lang="en-US" dirty="0" smtClean="0"/>
          </a:p>
          <a:p>
            <a:pPr algn="just"/>
            <a:r>
              <a:rPr lang="en-US" dirty="0" err="1" smtClean="0"/>
              <a:t>Simular</a:t>
            </a:r>
            <a:r>
              <a:rPr lang="en-US" dirty="0" smtClean="0"/>
              <a:t> dos </a:t>
            </a:r>
            <a:r>
              <a:rPr lang="en-US" dirty="0" err="1" smtClean="0"/>
              <a:t>algoritmos</a:t>
            </a:r>
            <a:r>
              <a:rPr lang="en-US" dirty="0" smtClean="0"/>
              <a:t> de control de </a:t>
            </a:r>
            <a:r>
              <a:rPr lang="en-US" dirty="0" err="1" smtClean="0"/>
              <a:t>potencia</a:t>
            </a:r>
            <a:r>
              <a:rPr lang="en-US" dirty="0" smtClean="0"/>
              <a:t> y </a:t>
            </a:r>
            <a:r>
              <a:rPr lang="en-US" dirty="0" err="1" smtClean="0"/>
              <a:t>analizar</a:t>
            </a:r>
            <a:r>
              <a:rPr lang="en-US" dirty="0" smtClean="0"/>
              <a:t> los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obtenidos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300" dirty="0" smtClean="0"/>
              <a:t>Recomendaciones</a:t>
            </a:r>
            <a:endParaRPr lang="en-US" sz="43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Para </a:t>
            </a:r>
            <a:r>
              <a:rPr lang="en-US" dirty="0" err="1" smtClean="0"/>
              <a:t>obtener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 err="1" smtClean="0"/>
              <a:t>estable</a:t>
            </a:r>
            <a:r>
              <a:rPr lang="en-US" dirty="0" smtClean="0"/>
              <a:t> en 10% en el </a:t>
            </a:r>
            <a:r>
              <a:rPr lang="en-US" dirty="0" err="1" smtClean="0"/>
              <a:t>algoritmo</a:t>
            </a:r>
            <a:r>
              <a:rPr lang="en-US" dirty="0" smtClean="0"/>
              <a:t> ASPC se </a:t>
            </a:r>
            <a:r>
              <a:rPr lang="en-US" dirty="0" err="1" smtClean="0"/>
              <a:t>recomienda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un valor de </a:t>
            </a:r>
            <a:r>
              <a:rPr lang="en-US" dirty="0" err="1" smtClean="0"/>
              <a:t>aproximadamente</a:t>
            </a:r>
            <a:r>
              <a:rPr lang="en-US" dirty="0" smtClean="0"/>
              <a:t> 0.2 </a:t>
            </a:r>
            <a:r>
              <a:rPr lang="en-US" dirty="0" err="1" smtClean="0"/>
              <a:t>para</a:t>
            </a:r>
            <a:r>
              <a:rPr lang="en-US" dirty="0" smtClean="0"/>
              <a:t> el factor de </a:t>
            </a:r>
            <a:r>
              <a:rPr lang="en-US" dirty="0" err="1" smtClean="0"/>
              <a:t>decremento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En la </a:t>
            </a:r>
            <a:r>
              <a:rPr lang="en-US" dirty="0" err="1" smtClean="0"/>
              <a:t>práctica</a:t>
            </a:r>
            <a:r>
              <a:rPr lang="en-US" dirty="0" smtClean="0"/>
              <a:t> en la </a:t>
            </a:r>
            <a:r>
              <a:rPr lang="en-US" dirty="0" err="1" smtClean="0"/>
              <a:t>administración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de radio se </a:t>
            </a:r>
            <a:r>
              <a:rPr lang="en-US" dirty="0" err="1" smtClean="0"/>
              <a:t>deberían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simuladores</a:t>
            </a:r>
            <a:r>
              <a:rPr lang="en-US" dirty="0" smtClean="0"/>
              <a:t> </a:t>
            </a:r>
            <a:r>
              <a:rPr lang="en-US" dirty="0" err="1" smtClean="0"/>
              <a:t>especializados</a:t>
            </a:r>
            <a:r>
              <a:rPr lang="en-US" dirty="0" smtClean="0"/>
              <a:t> en </a:t>
            </a:r>
            <a:r>
              <a:rPr lang="en-US" dirty="0" err="1" smtClean="0"/>
              <a:t>redes</a:t>
            </a:r>
            <a:r>
              <a:rPr lang="en-US" dirty="0" smtClean="0"/>
              <a:t> UMTS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Opnet</a:t>
            </a:r>
            <a:r>
              <a:rPr lang="en-US" dirty="0" smtClean="0"/>
              <a:t> o </a:t>
            </a:r>
            <a:r>
              <a:rPr lang="en-US" dirty="0" err="1" smtClean="0"/>
              <a:t>Xcal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ES" sz="27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PROBLEMAS QUE AFECTAN LAS COMUNICACIONES EN LAS REDES </a:t>
            </a:r>
            <a:r>
              <a:rPr lang="es-ES" sz="27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UMTS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Congestión</a:t>
            </a:r>
            <a:r>
              <a:rPr lang="en-US" dirty="0" smtClean="0"/>
              <a:t> en la Red</a:t>
            </a:r>
          </a:p>
          <a:p>
            <a:pPr algn="just">
              <a:buNone/>
            </a:pPr>
            <a:r>
              <a:rPr lang="en-US" dirty="0"/>
              <a:t> </a:t>
            </a:r>
            <a:r>
              <a:rPr lang="en-US" dirty="0" smtClean="0"/>
              <a:t>  Los </a:t>
            </a:r>
            <a:r>
              <a:rPr lang="en-US" dirty="0" err="1" smtClean="0"/>
              <a:t>usuarios</a:t>
            </a:r>
            <a:r>
              <a:rPr lang="en-US" dirty="0" smtClean="0"/>
              <a:t> al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algún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la red </a:t>
            </a:r>
            <a:r>
              <a:rPr lang="en-US" dirty="0" err="1" smtClean="0"/>
              <a:t>emiten</a:t>
            </a:r>
            <a:r>
              <a:rPr lang="en-US" dirty="0" smtClean="0"/>
              <a:t> un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potencia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transmitir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s-EC" dirty="0" smtClean="0"/>
              <a:t>señal, esta señal causa un nivel de interferencia en la red.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Documents and Settings\Silvia\Desktop\imágenes diapos\cal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143380"/>
            <a:ext cx="1676400" cy="1828800"/>
          </a:xfrm>
          <a:prstGeom prst="rect">
            <a:avLst/>
          </a:prstGeom>
          <a:noFill/>
        </p:spPr>
      </p:pic>
      <p:pic>
        <p:nvPicPr>
          <p:cNvPr id="1027" name="Picture 3" descr="C:\Documents and Settings\Silvia\Desktop\imágenes diapos\call ma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86190"/>
            <a:ext cx="2370059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PROBLEMAS QUE AFECTAN LAS COMUNICACIONES EN LAS REDES </a:t>
            </a: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UMTS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Efecto</a:t>
            </a:r>
            <a:r>
              <a:rPr lang="en-US" dirty="0" smtClean="0"/>
              <a:t> Near-Far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857496"/>
            <a:ext cx="5314950" cy="23622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33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ESTRATEGIAS DE </a:t>
            </a:r>
            <a:r>
              <a:rPr lang="es-ES" sz="33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RRM</a:t>
            </a:r>
            <a:endParaRPr lang="en-US" sz="33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2000240"/>
            <a:ext cx="8503920" cy="2357454"/>
          </a:xfrm>
        </p:spPr>
        <p:txBody>
          <a:bodyPr/>
          <a:lstStyle/>
          <a:p>
            <a:r>
              <a:rPr lang="es-EC" dirty="0" smtClean="0"/>
              <a:t>Control de Congestión</a:t>
            </a:r>
          </a:p>
          <a:p>
            <a:r>
              <a:rPr lang="es-EC" dirty="0" smtClean="0"/>
              <a:t>Control de Admisión</a:t>
            </a:r>
          </a:p>
          <a:p>
            <a:r>
              <a:rPr lang="es-EC" dirty="0" smtClean="0"/>
              <a:t>Handover</a:t>
            </a:r>
          </a:p>
          <a:p>
            <a:r>
              <a:rPr lang="es-EC" dirty="0" smtClean="0"/>
              <a:t>Control de Potencia</a:t>
            </a:r>
            <a:endParaRPr lang="es-EC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33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CONTROL DE CONGESTION</a:t>
            </a:r>
            <a:endParaRPr lang="en-US" sz="33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8234200" cy="4027370"/>
          </a:xfrm>
        </p:spPr>
        <p:txBody>
          <a:bodyPr/>
          <a:lstStyle/>
          <a:p>
            <a:pPr algn="just"/>
            <a:endParaRPr lang="es-EC" b="1" dirty="0" smtClean="0"/>
          </a:p>
          <a:p>
            <a:pPr algn="just"/>
            <a:r>
              <a:rPr lang="es-EC" dirty="0" smtClean="0"/>
              <a:t>   Las situaciones de congestión en la interfaz de radio son causadas por interferencia excesiva.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   La situación de sobrecarga es detectada midiendo el factor de carga.</a:t>
            </a:r>
            <a:endParaRPr lang="es-EC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CONTROL DE CONGESTION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Pasos</a:t>
            </a:r>
            <a:r>
              <a:rPr lang="en-US" dirty="0" smtClean="0"/>
              <a:t> de un </a:t>
            </a:r>
            <a:r>
              <a:rPr lang="en-US" dirty="0" err="1" smtClean="0"/>
              <a:t>algoritmo</a:t>
            </a:r>
            <a:r>
              <a:rPr lang="en-US" dirty="0" smtClean="0"/>
              <a:t> de Control de </a:t>
            </a:r>
            <a:r>
              <a:rPr lang="es-EC" dirty="0" smtClean="0"/>
              <a:t>Congestión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err="1" smtClean="0"/>
              <a:t>Detecci</a:t>
            </a:r>
            <a:r>
              <a:rPr lang="es-EC" dirty="0" smtClean="0"/>
              <a:t>ó</a:t>
            </a:r>
            <a:r>
              <a:rPr lang="en-US" dirty="0" smtClean="0"/>
              <a:t>n: </a:t>
            </a:r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 err="1" smtClean="0"/>
              <a:t>carga</a:t>
            </a:r>
            <a:r>
              <a:rPr lang="en-US" dirty="0" smtClean="0"/>
              <a:t> de la red y </a:t>
            </a:r>
            <a:r>
              <a:rPr lang="en-US" dirty="0" err="1" smtClean="0"/>
              <a:t>comparar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err="1" smtClean="0"/>
              <a:t>Soluci</a:t>
            </a:r>
            <a:r>
              <a:rPr lang="es-EC" dirty="0" smtClean="0"/>
              <a:t>ó</a:t>
            </a:r>
            <a:r>
              <a:rPr lang="en-US" dirty="0" smtClean="0"/>
              <a:t>n: </a:t>
            </a:r>
            <a:r>
              <a:rPr lang="en-US" dirty="0" err="1" smtClean="0"/>
              <a:t>Tomar</a:t>
            </a:r>
            <a:r>
              <a:rPr lang="en-US" dirty="0" smtClean="0"/>
              <a:t> </a:t>
            </a:r>
            <a:r>
              <a:rPr lang="en-US" dirty="0" err="1" smtClean="0"/>
              <a:t>decisiones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 con el factor de </a:t>
            </a:r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medido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err="1" smtClean="0"/>
              <a:t>Recuperaci</a:t>
            </a:r>
            <a:r>
              <a:rPr lang="es-EC" dirty="0" smtClean="0"/>
              <a:t>ó</a:t>
            </a:r>
            <a:r>
              <a:rPr lang="en-US" dirty="0" smtClean="0"/>
              <a:t>n : </a:t>
            </a:r>
            <a:r>
              <a:rPr lang="en-US" dirty="0" err="1" smtClean="0"/>
              <a:t>Reestablecer</a:t>
            </a:r>
            <a:r>
              <a:rPr lang="en-US" dirty="0" smtClean="0"/>
              <a:t> </a:t>
            </a:r>
            <a:r>
              <a:rPr lang="en-US" dirty="0" err="1" smtClean="0"/>
              <a:t>capacidades</a:t>
            </a:r>
            <a:r>
              <a:rPr lang="en-US" dirty="0" smtClean="0"/>
              <a:t> </a:t>
            </a:r>
            <a:r>
              <a:rPr lang="en-US" dirty="0" err="1" smtClean="0"/>
              <a:t>iniciales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graf33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11339" y="357166"/>
            <a:ext cx="4403801" cy="6195084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721</Words>
  <Application>Microsoft Office PowerPoint</Application>
  <PresentationFormat>Presentación en pantalla (4:3)</PresentationFormat>
  <Paragraphs>115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Civic</vt:lpstr>
      <vt:lpstr>Diapositiva 1</vt:lpstr>
      <vt:lpstr>Introducción</vt:lpstr>
      <vt:lpstr>OBJETIVOS</vt:lpstr>
      <vt:lpstr>PROBLEMAS QUE AFECTAN LAS COMUNICACIONES EN LAS REDES UMTS</vt:lpstr>
      <vt:lpstr>PROBLEMAS QUE AFECTAN LAS COMUNICACIONES EN LAS REDES UMTS</vt:lpstr>
      <vt:lpstr>ESTRATEGIAS DE RRM</vt:lpstr>
      <vt:lpstr>CONTROL DE CONGESTION</vt:lpstr>
      <vt:lpstr>CONTROL DE CONGESTION</vt:lpstr>
      <vt:lpstr>Diapositiva 9</vt:lpstr>
      <vt:lpstr>CONTROL DE ADMISION</vt:lpstr>
      <vt:lpstr>CONTROL DE ADMISION</vt:lpstr>
      <vt:lpstr>HANDOVER</vt:lpstr>
      <vt:lpstr>HANDOVER</vt:lpstr>
      <vt:lpstr>TIPOS DE HANDOVER</vt:lpstr>
      <vt:lpstr>HANDOVER</vt:lpstr>
      <vt:lpstr>Control de Potencia</vt:lpstr>
      <vt:lpstr>Simulaciones</vt:lpstr>
      <vt:lpstr>Procedimiento MSPC</vt:lpstr>
      <vt:lpstr>MSPC</vt:lpstr>
      <vt:lpstr>Diapositiva 20</vt:lpstr>
      <vt:lpstr>Procedimiento ASPC</vt:lpstr>
      <vt:lpstr> ASPC</vt:lpstr>
      <vt:lpstr>Diapositiva 23</vt:lpstr>
      <vt:lpstr>MSPC vs. ASPC 50 móviles</vt:lpstr>
      <vt:lpstr>MSPC vs. ASPC 100 móviles</vt:lpstr>
      <vt:lpstr>MSPC vs. ASPC 200 móviles</vt:lpstr>
      <vt:lpstr>Diapositiva 27</vt:lpstr>
      <vt:lpstr>Diapositiva 28</vt:lpstr>
      <vt:lpstr>Conclusiones</vt:lpstr>
      <vt:lpstr>Recomendaciones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David</cp:lastModifiedBy>
  <cp:revision>140</cp:revision>
  <dcterms:created xsi:type="dcterms:W3CDTF">2009-12-14T13:52:58Z</dcterms:created>
  <dcterms:modified xsi:type="dcterms:W3CDTF">2010-01-13T23:13:17Z</dcterms:modified>
</cp:coreProperties>
</file>