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42"/>
  </p:notesMasterIdLst>
  <p:sldIdLst>
    <p:sldId id="270" r:id="rId2"/>
    <p:sldId id="271" r:id="rId3"/>
    <p:sldId id="272" r:id="rId4"/>
    <p:sldId id="274" r:id="rId5"/>
    <p:sldId id="275" r:id="rId6"/>
    <p:sldId id="276" r:id="rId7"/>
    <p:sldId id="277" r:id="rId8"/>
    <p:sldId id="279" r:id="rId9"/>
    <p:sldId id="280" r:id="rId10"/>
    <p:sldId id="282" r:id="rId11"/>
    <p:sldId id="283" r:id="rId12"/>
    <p:sldId id="285" r:id="rId13"/>
    <p:sldId id="287" r:id="rId14"/>
    <p:sldId id="289" r:id="rId15"/>
    <p:sldId id="291" r:id="rId16"/>
    <p:sldId id="292" r:id="rId17"/>
    <p:sldId id="293" r:id="rId18"/>
    <p:sldId id="294" r:id="rId19"/>
    <p:sldId id="296" r:id="rId20"/>
    <p:sldId id="298" r:id="rId21"/>
    <p:sldId id="299" r:id="rId22"/>
    <p:sldId id="301" r:id="rId23"/>
    <p:sldId id="303" r:id="rId24"/>
    <p:sldId id="304" r:id="rId25"/>
    <p:sldId id="305" r:id="rId26"/>
    <p:sldId id="308" r:id="rId27"/>
    <p:sldId id="310" r:id="rId28"/>
    <p:sldId id="311"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Lst>
  <p:sldSz cx="9144000" cy="6858000" type="screen4x3"/>
  <p:notesSz cx="6858000" cy="9144000"/>
  <p:defaultTextStyle>
    <a:defPPr>
      <a:defRPr lang="es-ES"/>
    </a:defPPr>
    <a:lvl1pPr algn="l" rtl="0" fontAlgn="base">
      <a:spcBef>
        <a:spcPct val="0"/>
      </a:spcBef>
      <a:spcAft>
        <a:spcPct val="0"/>
      </a:spcAft>
      <a:defRPr kumimoji="1" kern="1200">
        <a:solidFill>
          <a:schemeClr val="tx1"/>
        </a:solidFill>
        <a:latin typeface="Arial" charset="0"/>
        <a:ea typeface="+mn-ea"/>
        <a:cs typeface="+mn-cs"/>
      </a:defRPr>
    </a:lvl1pPr>
    <a:lvl2pPr marL="457200" algn="l" rtl="0" fontAlgn="base">
      <a:spcBef>
        <a:spcPct val="0"/>
      </a:spcBef>
      <a:spcAft>
        <a:spcPct val="0"/>
      </a:spcAft>
      <a:defRPr kumimoji="1" kern="1200">
        <a:solidFill>
          <a:schemeClr val="tx1"/>
        </a:solidFill>
        <a:latin typeface="Arial" charset="0"/>
        <a:ea typeface="+mn-ea"/>
        <a:cs typeface="+mn-cs"/>
      </a:defRPr>
    </a:lvl2pPr>
    <a:lvl3pPr marL="914400" algn="l" rtl="0" fontAlgn="base">
      <a:spcBef>
        <a:spcPct val="0"/>
      </a:spcBef>
      <a:spcAft>
        <a:spcPct val="0"/>
      </a:spcAft>
      <a:defRPr kumimoji="1" kern="1200">
        <a:solidFill>
          <a:schemeClr val="tx1"/>
        </a:solidFill>
        <a:latin typeface="Arial" charset="0"/>
        <a:ea typeface="+mn-ea"/>
        <a:cs typeface="+mn-cs"/>
      </a:defRPr>
    </a:lvl3pPr>
    <a:lvl4pPr marL="1371600" algn="l" rtl="0" fontAlgn="base">
      <a:spcBef>
        <a:spcPct val="0"/>
      </a:spcBef>
      <a:spcAft>
        <a:spcPct val="0"/>
      </a:spcAft>
      <a:defRPr kumimoji="1" kern="1200">
        <a:solidFill>
          <a:schemeClr val="tx1"/>
        </a:solidFill>
        <a:latin typeface="Arial" charset="0"/>
        <a:ea typeface="+mn-ea"/>
        <a:cs typeface="+mn-cs"/>
      </a:defRPr>
    </a:lvl4pPr>
    <a:lvl5pPr marL="1828800" algn="l" rtl="0" fontAlgn="base">
      <a:spcBef>
        <a:spcPct val="0"/>
      </a:spcBef>
      <a:spcAft>
        <a:spcPct val="0"/>
      </a:spcAft>
      <a:defRPr kumimoji="1" kern="1200">
        <a:solidFill>
          <a:schemeClr val="tx1"/>
        </a:solidFill>
        <a:latin typeface="Arial" charset="0"/>
        <a:ea typeface="+mn-ea"/>
        <a:cs typeface="+mn-cs"/>
      </a:defRPr>
    </a:lvl5pPr>
    <a:lvl6pPr marL="2286000" algn="l" defTabSz="914400" rtl="0" eaLnBrk="1" latinLnBrk="0" hangingPunct="1">
      <a:defRPr kumimoji="1" kern="1200">
        <a:solidFill>
          <a:schemeClr val="tx1"/>
        </a:solidFill>
        <a:latin typeface="Arial" charset="0"/>
        <a:ea typeface="+mn-ea"/>
        <a:cs typeface="+mn-cs"/>
      </a:defRPr>
    </a:lvl6pPr>
    <a:lvl7pPr marL="2743200" algn="l" defTabSz="914400" rtl="0" eaLnBrk="1" latinLnBrk="0" hangingPunct="1">
      <a:defRPr kumimoji="1" kern="1200">
        <a:solidFill>
          <a:schemeClr val="tx1"/>
        </a:solidFill>
        <a:latin typeface="Arial" charset="0"/>
        <a:ea typeface="+mn-ea"/>
        <a:cs typeface="+mn-cs"/>
      </a:defRPr>
    </a:lvl7pPr>
    <a:lvl8pPr marL="3200400" algn="l" defTabSz="914400" rtl="0" eaLnBrk="1" latinLnBrk="0" hangingPunct="1">
      <a:defRPr kumimoji="1" kern="1200">
        <a:solidFill>
          <a:schemeClr val="tx1"/>
        </a:solidFill>
        <a:latin typeface="Arial" charset="0"/>
        <a:ea typeface="+mn-ea"/>
        <a:cs typeface="+mn-cs"/>
      </a:defRPr>
    </a:lvl8pPr>
    <a:lvl9pPr marL="3657600" algn="l" defTabSz="914400" rtl="0" eaLnBrk="1" latinLnBrk="0" hangingPunct="1">
      <a:defRPr kumimoj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9966"/>
    <a:srgbClr val="FFFF66"/>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s-E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4E52DAAB-BE04-47BA-82FD-CD60FB26A68E}" type="datetimeFigureOut">
              <a:rPr lang="es-ES"/>
              <a:pPr/>
              <a:t>01/03/2010</a:t>
            </a:fld>
            <a:endParaRPr lang="es-ES"/>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s-E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0B8E0797-A1C5-4B66-BEF9-463C2811F629}"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p:txBody>
          <a:bodyPr/>
          <a:lstStyle/>
          <a:p>
            <a:endParaRPr lang="es-EC"/>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06956DB-B10F-466B-BF91-F483CDF137E2}" type="slidenum">
              <a:rPr kumimoji="0" lang="es-EC" sz="1200">
                <a:latin typeface="+mn-lt"/>
              </a:rPr>
              <a:pPr algn="r" fontAlgn="auto">
                <a:spcBef>
                  <a:spcPts val="0"/>
                </a:spcBef>
                <a:spcAft>
                  <a:spcPts val="0"/>
                </a:spcAft>
                <a:defRPr/>
              </a:pPr>
              <a:t>4</a:t>
            </a:fld>
            <a:endParaRPr kumimoji="0" lang="es-EC"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p:spPr>
          <p:txBody>
            <a:bodyPr wrap="none" anchor="ctr"/>
            <a:lstStyle/>
            <a:p>
              <a:pPr>
                <a:defRPr/>
              </a:pPr>
              <a:endParaRPr lang="es-EC"/>
            </a:p>
          </p:txBody>
        </p:sp>
        <p:sp>
          <p:nvSpPr>
            <p:cNvPr id="6" name="AutoShape 4"/>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p:spPr>
          <p:txBody>
            <a:bodyPr wrap="none" anchor="ctr"/>
            <a:lstStyle/>
            <a:p>
              <a:pPr>
                <a:defRPr/>
              </a:pPr>
              <a:endParaRPr lang="es-EC"/>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ffectLst/>
          </p:spPr>
          <p:txBody>
            <a:bodyPr wrap="none" anchor="ctr"/>
            <a:lstStyle/>
            <a:p>
              <a:pPr>
                <a:defRPr/>
              </a:pPr>
              <a:endParaRPr lang="es-EC"/>
            </a:p>
          </p:txBody>
        </p:sp>
        <p:sp>
          <p:nvSpPr>
            <p:cNvPr id="8" name="AutoShape 6"/>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p:spPr>
          <p:txBody>
            <a:bodyPr wrap="none" anchor="ctr"/>
            <a:lstStyle/>
            <a:p>
              <a:pPr>
                <a:defRPr/>
              </a:pPr>
              <a:endParaRPr lang="es-EC"/>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p:spPr>
          <p:txBody>
            <a:bodyPr wrap="none" anchor="ctr"/>
            <a:lstStyle/>
            <a:p>
              <a:pPr>
                <a:defRPr/>
              </a:pPr>
              <a:endParaRPr lang="es-EC"/>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grpSp>
        <p:sp>
          <p:nvSpPr>
            <p:cNvPr id="11" name="AutoShape 13"/>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p:spPr>
          <p:txBody>
            <a:bodyPr wrap="none" anchor="ctr"/>
            <a:lstStyle/>
            <a:p>
              <a:pPr>
                <a:defRPr/>
              </a:pPr>
              <a:endParaRPr lang="es-EC"/>
            </a:p>
          </p:txBody>
        </p:sp>
      </p:grpSp>
      <p:grpSp>
        <p:nvGrpSpPr>
          <p:cNvPr id="16" name="Group 15"/>
          <p:cNvGrpSpPr>
            <a:grpSpLocks/>
          </p:cNvGrpSpPr>
          <p:nvPr/>
        </p:nvGrpSpPr>
        <p:grpSpPr bwMode="auto">
          <a:xfrm>
            <a:off x="3344863" y="2457450"/>
            <a:ext cx="5449887" cy="4497388"/>
            <a:chOff x="2107" y="1548"/>
            <a:chExt cx="3433" cy="2833"/>
          </a:xfrm>
        </p:grpSpPr>
        <p:sp>
          <p:nvSpPr>
            <p:cNvPr id="17" name="AutoShape 16"/>
            <p:cNvSpPr>
              <a:spLocks noChangeArrowheads="1"/>
            </p:cNvSpPr>
            <p:nvPr/>
          </p:nvSpPr>
          <p:spPr bwMode="auto">
            <a:xfrm>
              <a:off x="4732" y="2114"/>
              <a:ext cx="808" cy="808"/>
            </a:xfrm>
            <a:prstGeom prst="diamond">
              <a:avLst/>
            </a:prstGeom>
            <a:solidFill>
              <a:schemeClr val="accent1"/>
            </a:solidFill>
            <a:ln w="12700">
              <a:solidFill>
                <a:schemeClr val="accent1"/>
              </a:solidFill>
              <a:miter lim="800000"/>
              <a:headEnd/>
              <a:tailEnd/>
            </a:ln>
            <a:effectLst/>
          </p:spPr>
          <p:txBody>
            <a:bodyPr wrap="none" anchor="ctr"/>
            <a:lstStyle/>
            <a:p>
              <a:pPr>
                <a:defRPr/>
              </a:pPr>
              <a:endParaRPr lang="es-EC"/>
            </a:p>
          </p:txBody>
        </p:sp>
        <p:sp>
          <p:nvSpPr>
            <p:cNvPr id="18" name="Freeform 17"/>
            <p:cNvSpPr>
              <a:spLocks/>
            </p:cNvSpPr>
            <p:nvPr/>
          </p:nvSpPr>
          <p:spPr bwMode="auto">
            <a:xfrm>
              <a:off x="4061" y="1935"/>
              <a:ext cx="403" cy="1192"/>
            </a:xfrm>
            <a:custGeom>
              <a:avLst/>
              <a:gdLst/>
              <a:ahLst/>
              <a:cxnLst>
                <a:cxn ang="0">
                  <a:pos x="399" y="0"/>
                </a:cxn>
                <a:cxn ang="0">
                  <a:pos x="0" y="399"/>
                </a:cxn>
                <a:cxn ang="0">
                  <a:pos x="0" y="1191"/>
                </a:cxn>
                <a:cxn ang="0">
                  <a:pos x="402" y="789"/>
                </a:cxn>
                <a:cxn ang="0">
                  <a:pos x="399" y="0"/>
                </a:cxn>
              </a:cxnLst>
              <a:rect l="0" t="0" r="r" b="b"/>
              <a:pathLst>
                <a:path w="403" h="1192">
                  <a:moveTo>
                    <a:pt x="399" y="0"/>
                  </a:moveTo>
                  <a:lnTo>
                    <a:pt x="0" y="399"/>
                  </a:lnTo>
                  <a:lnTo>
                    <a:pt x="0" y="1191"/>
                  </a:lnTo>
                  <a:lnTo>
                    <a:pt x="402" y="789"/>
                  </a:lnTo>
                  <a:lnTo>
                    <a:pt x="399" y="0"/>
                  </a:lnTo>
                </a:path>
              </a:pathLst>
            </a:custGeom>
            <a:solidFill>
              <a:schemeClr val="accent1"/>
            </a:solidFill>
            <a:ln w="12700" cap="flat" cmpd="sng">
              <a:solidFill>
                <a:schemeClr val="accent1"/>
              </a:solidFill>
              <a:prstDash val="solid"/>
              <a:round/>
              <a:headEnd/>
              <a:tailEnd/>
            </a:ln>
            <a:effectLst/>
          </p:spPr>
          <p:txBody>
            <a:bodyPr wrap="none" anchor="ctr"/>
            <a:lstStyle/>
            <a:p>
              <a:pPr>
                <a:defRPr/>
              </a:pPr>
              <a:endParaRPr lang="es-EC"/>
            </a:p>
          </p:txBody>
        </p:sp>
        <p:sp>
          <p:nvSpPr>
            <p:cNvPr id="19" name="AutoShape 18"/>
            <p:cNvSpPr>
              <a:spLocks noChangeArrowheads="1"/>
            </p:cNvSpPr>
            <p:nvPr/>
          </p:nvSpPr>
          <p:spPr bwMode="auto">
            <a:xfrm rot="18900000">
              <a:off x="2527" y="2630"/>
              <a:ext cx="1254" cy="1254"/>
            </a:xfrm>
            <a:prstGeom prst="rtTriangle">
              <a:avLst/>
            </a:prstGeom>
            <a:solidFill>
              <a:schemeClr val="accent1"/>
            </a:solidFill>
            <a:ln w="12700">
              <a:solidFill>
                <a:schemeClr val="accent1"/>
              </a:solidFill>
              <a:miter lim="800000"/>
              <a:headEnd/>
              <a:tailEnd/>
            </a:ln>
            <a:effectLst/>
          </p:spPr>
          <p:txBody>
            <a:bodyPr wrap="none" anchor="ctr"/>
            <a:lstStyle/>
            <a:p>
              <a:pPr>
                <a:defRPr/>
              </a:pPr>
              <a:endParaRPr lang="es-EC"/>
            </a:p>
          </p:txBody>
        </p:sp>
        <p:sp>
          <p:nvSpPr>
            <p:cNvPr id="20" name="AutoShape 19"/>
            <p:cNvSpPr>
              <a:spLocks noChangeArrowheads="1"/>
            </p:cNvSpPr>
            <p:nvPr/>
          </p:nvSpPr>
          <p:spPr bwMode="auto">
            <a:xfrm rot="13500000" flipH="1">
              <a:off x="3812" y="3813"/>
              <a:ext cx="568" cy="568"/>
            </a:xfrm>
            <a:prstGeom prst="rtTriangle">
              <a:avLst/>
            </a:prstGeom>
            <a:solidFill>
              <a:schemeClr val="accent1"/>
            </a:solidFill>
            <a:ln w="12700">
              <a:solidFill>
                <a:schemeClr val="accent1"/>
              </a:solidFill>
              <a:miter lim="800000"/>
              <a:headEnd/>
              <a:tailEnd/>
            </a:ln>
            <a:effectLst/>
          </p:spPr>
          <p:txBody>
            <a:bodyPr wrap="none" anchor="ctr"/>
            <a:lstStyle/>
            <a:p>
              <a:pPr>
                <a:defRPr/>
              </a:pPr>
              <a:endParaRPr lang="es-EC"/>
            </a:p>
          </p:txBody>
        </p:sp>
        <p:sp>
          <p:nvSpPr>
            <p:cNvPr id="21" name="AutoShape 20"/>
            <p:cNvSpPr>
              <a:spLocks noChangeArrowheads="1"/>
            </p:cNvSpPr>
            <p:nvPr/>
          </p:nvSpPr>
          <p:spPr bwMode="auto">
            <a:xfrm rot="16200000">
              <a:off x="4423" y="2927"/>
              <a:ext cx="858" cy="852"/>
            </a:xfrm>
            <a:prstGeom prst="rtTriangle">
              <a:avLst/>
            </a:prstGeom>
            <a:solidFill>
              <a:schemeClr val="accent1"/>
            </a:solidFill>
            <a:ln w="12700">
              <a:solidFill>
                <a:schemeClr val="accent1"/>
              </a:solidFill>
              <a:miter lim="800000"/>
              <a:headEnd/>
              <a:tailEnd/>
            </a:ln>
            <a:effectLst/>
          </p:spPr>
          <p:txBody>
            <a:bodyPr wrap="none" anchor="ctr"/>
            <a:lstStyle/>
            <a:p>
              <a:pPr>
                <a:defRPr/>
              </a:pPr>
              <a:endParaRPr lang="es-EC"/>
            </a:p>
          </p:txBody>
        </p:sp>
        <p:sp>
          <p:nvSpPr>
            <p:cNvPr id="22" name="AutoShape 21"/>
            <p:cNvSpPr>
              <a:spLocks noChangeArrowheads="1"/>
            </p:cNvSpPr>
            <p:nvPr/>
          </p:nvSpPr>
          <p:spPr bwMode="auto">
            <a:xfrm rot="10800000">
              <a:off x="2107" y="1548"/>
              <a:ext cx="1254" cy="1254"/>
            </a:xfrm>
            <a:prstGeom prst="rtTriangle">
              <a:avLst/>
            </a:prstGeom>
            <a:solidFill>
              <a:schemeClr val="accent1"/>
            </a:solidFill>
            <a:ln w="12700">
              <a:solidFill>
                <a:schemeClr val="accent1"/>
              </a:solidFill>
              <a:miter lim="800000"/>
              <a:headEnd/>
              <a:tailEnd/>
            </a:ln>
            <a:effectLst/>
          </p:spPr>
          <p:txBody>
            <a:bodyPr wrap="none" anchor="ctr"/>
            <a:lstStyle/>
            <a:p>
              <a:pPr>
                <a:defRPr/>
              </a:pPr>
              <a:endParaRPr lang="es-EC"/>
            </a:p>
          </p:txBody>
        </p:sp>
        <p:sp>
          <p:nvSpPr>
            <p:cNvPr id="23" name="AutoShape 22"/>
            <p:cNvSpPr>
              <a:spLocks noChangeArrowheads="1"/>
            </p:cNvSpPr>
            <p:nvPr/>
          </p:nvSpPr>
          <p:spPr bwMode="auto">
            <a:xfrm rot="8100000" flipH="1">
              <a:off x="3410" y="2702"/>
              <a:ext cx="568" cy="568"/>
            </a:xfrm>
            <a:prstGeom prst="rtTriangle">
              <a:avLst/>
            </a:prstGeom>
            <a:solidFill>
              <a:schemeClr val="accent1"/>
            </a:solidFill>
            <a:ln w="12700">
              <a:solidFill>
                <a:schemeClr val="accent1"/>
              </a:solidFill>
              <a:miter lim="800000"/>
              <a:headEnd/>
              <a:tailEnd/>
            </a:ln>
            <a:effectLst/>
          </p:spPr>
          <p:txBody>
            <a:bodyPr wrap="none" anchor="ctr"/>
            <a:lstStyle/>
            <a:p>
              <a:pPr>
                <a:defRPr/>
              </a:pPr>
              <a:endParaRPr lang="es-EC"/>
            </a:p>
          </p:txBody>
        </p:sp>
      </p:grpSp>
      <p:sp>
        <p:nvSpPr>
          <p:cNvPr id="24" name="Rectangle 23"/>
          <p:cNvSpPr>
            <a:spLocks noChangeArrowheads="1"/>
          </p:cNvSpPr>
          <p:nvPr/>
        </p:nvSpPr>
        <p:spPr bwMode="auto">
          <a:xfrm>
            <a:off x="6588125" y="5181600"/>
            <a:ext cx="2555875" cy="381000"/>
          </a:xfrm>
          <a:prstGeom prst="rect">
            <a:avLst/>
          </a:prstGeom>
          <a:solidFill>
            <a:schemeClr val="bg2"/>
          </a:solidFill>
          <a:ln w="9525">
            <a:noFill/>
            <a:miter lim="800000"/>
            <a:headEnd/>
            <a:tailEnd/>
          </a:ln>
          <a:effectLst/>
        </p:spPr>
        <p:txBody>
          <a:bodyPr wrap="none" anchor="ctr"/>
          <a:lstStyle/>
          <a:p>
            <a:pPr>
              <a:defRPr/>
            </a:pPr>
            <a:endParaRPr lang="es-EC" sz="2400"/>
          </a:p>
        </p:txBody>
      </p:sp>
      <p:sp>
        <p:nvSpPr>
          <p:cNvPr id="421902" name="Rectangle 14"/>
          <p:cNvSpPr>
            <a:spLocks noGrp="1" noChangeArrowheads="1"/>
          </p:cNvSpPr>
          <p:nvPr>
            <p:ph type="ctrTitle" sz="quarter"/>
          </p:nvPr>
        </p:nvSpPr>
        <p:spPr>
          <a:xfrm>
            <a:off x="914400" y="228600"/>
            <a:ext cx="7772400" cy="2438400"/>
          </a:xfrm>
        </p:spPr>
        <p:txBody>
          <a:bodyPr anchor="b"/>
          <a:lstStyle>
            <a:lvl1pPr>
              <a:lnSpc>
                <a:spcPct val="100000"/>
              </a:lnSpc>
              <a:defRPr sz="4400">
                <a:solidFill>
                  <a:schemeClr val="tx2"/>
                </a:solidFill>
              </a:defRPr>
            </a:lvl1pPr>
          </a:lstStyle>
          <a:p>
            <a:r>
              <a:rPr lang="es-ES"/>
              <a:t>Título del patrón </a:t>
            </a:r>
          </a:p>
        </p:txBody>
      </p:sp>
      <p:sp>
        <p:nvSpPr>
          <p:cNvPr id="421912" name="Rectangle 24"/>
          <p:cNvSpPr>
            <a:spLocks noGrp="1" noChangeArrowheads="1"/>
          </p:cNvSpPr>
          <p:nvPr>
            <p:ph type="subTitle" sz="quarter" idx="1"/>
          </p:nvPr>
        </p:nvSpPr>
        <p:spPr>
          <a:xfrm>
            <a:off x="4876800" y="4733925"/>
            <a:ext cx="4259263" cy="377825"/>
          </a:xfrm>
          <a:solidFill>
            <a:schemeClr val="tx2"/>
          </a:solidFill>
          <a:ln w="12700">
            <a:solidFill>
              <a:schemeClr val="tx2"/>
            </a:solidFill>
          </a:ln>
        </p:spPr>
        <p:txBody>
          <a:bodyPr lIns="91440" tIns="0" rIns="91440" bIns="0" anchor="b">
            <a:spAutoFit/>
          </a:bodyPr>
          <a:lstStyle>
            <a:lvl1pPr marL="0" indent="0">
              <a:spcBef>
                <a:spcPct val="0"/>
              </a:spcBef>
              <a:buClrTx/>
              <a:buSzTx/>
              <a:buFontTx/>
              <a:buNone/>
              <a:defRPr sz="2400">
                <a:solidFill>
                  <a:schemeClr val="bg1"/>
                </a:solidFill>
              </a:defRPr>
            </a:lvl1pPr>
          </a:lstStyle>
          <a:p>
            <a:r>
              <a:rPr lang="es-ES"/>
              <a:t>Subtítulo</a:t>
            </a:r>
          </a:p>
        </p:txBody>
      </p:sp>
      <p:sp>
        <p:nvSpPr>
          <p:cNvPr id="25" name="Rectangle 25"/>
          <p:cNvSpPr>
            <a:spLocks noGrp="1" noChangeArrowheads="1"/>
          </p:cNvSpPr>
          <p:nvPr>
            <p:ph type="dt" sz="half" idx="10"/>
          </p:nvPr>
        </p:nvSpPr>
        <p:spPr/>
        <p:txBody>
          <a:bodyPr/>
          <a:lstStyle>
            <a:lvl1pPr>
              <a:defRPr smtClean="0"/>
            </a:lvl1pPr>
          </a:lstStyle>
          <a:p>
            <a:pPr>
              <a:defRPr/>
            </a:pPr>
            <a:endParaRPr lang="es-ES"/>
          </a:p>
        </p:txBody>
      </p:sp>
      <p:sp>
        <p:nvSpPr>
          <p:cNvPr id="26" name="Rectangle 26"/>
          <p:cNvSpPr>
            <a:spLocks noGrp="1" noChangeArrowheads="1"/>
          </p:cNvSpPr>
          <p:nvPr>
            <p:ph type="ftr" sz="quarter" idx="11"/>
          </p:nvPr>
        </p:nvSpPr>
        <p:spPr/>
        <p:txBody>
          <a:bodyPr/>
          <a:lstStyle>
            <a:lvl1pPr>
              <a:defRPr smtClean="0"/>
            </a:lvl1pPr>
          </a:lstStyle>
          <a:p>
            <a:pPr>
              <a:defRPr/>
            </a:pPr>
            <a:endParaRPr lang="es-ES"/>
          </a:p>
        </p:txBody>
      </p:sp>
      <p:sp>
        <p:nvSpPr>
          <p:cNvPr id="27" name="Rectangle 27"/>
          <p:cNvSpPr>
            <a:spLocks noGrp="1" noChangeArrowheads="1"/>
          </p:cNvSpPr>
          <p:nvPr>
            <p:ph type="sldNum" sz="quarter" idx="12"/>
          </p:nvPr>
        </p:nvSpPr>
        <p:spPr/>
        <p:txBody>
          <a:bodyPr/>
          <a:lstStyle>
            <a:lvl1pPr>
              <a:defRPr smtClean="0"/>
            </a:lvl1pPr>
          </a:lstStyle>
          <a:p>
            <a:pPr>
              <a:defRPr/>
            </a:pPr>
            <a:fld id="{C78F90C5-6AF0-4D53-AE0B-53266BAED6B3}" type="slidenum">
              <a:rPr lang="es-ES"/>
              <a:pPr>
                <a:defRPr/>
              </a:pPr>
              <a:t>‹Nº›</a:t>
            </a:fld>
            <a:endParaRPr lang="es-ES"/>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5"/>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ftr" sz="quarter" idx="11"/>
          </p:nvPr>
        </p:nvSpPr>
        <p:spPr>
          <a:ln/>
        </p:spPr>
        <p:txBody>
          <a:bodyPr/>
          <a:lstStyle>
            <a:lvl1pPr>
              <a:defRPr/>
            </a:lvl1pPr>
          </a:lstStyle>
          <a:p>
            <a:pPr>
              <a:defRPr/>
            </a:pPr>
            <a:endParaRPr lang="es-ES"/>
          </a:p>
        </p:txBody>
      </p:sp>
      <p:sp>
        <p:nvSpPr>
          <p:cNvPr id="6" name="Rectangle 7"/>
          <p:cNvSpPr>
            <a:spLocks noGrp="1" noChangeArrowheads="1"/>
          </p:cNvSpPr>
          <p:nvPr>
            <p:ph type="sldNum" sz="quarter" idx="12"/>
          </p:nvPr>
        </p:nvSpPr>
        <p:spPr>
          <a:ln/>
        </p:spPr>
        <p:txBody>
          <a:bodyPr/>
          <a:lstStyle>
            <a:lvl1pPr>
              <a:defRPr/>
            </a:lvl1pPr>
          </a:lstStyle>
          <a:p>
            <a:pPr>
              <a:defRPr/>
            </a:pPr>
            <a:fld id="{BAEE9DBB-FA15-4BE3-85DB-72EDDF4B7FF3}" type="slidenum">
              <a:rPr lang="es-ES"/>
              <a:pPr>
                <a:defRPr/>
              </a:pPr>
              <a:t>‹Nº›</a:t>
            </a:fld>
            <a:endParaRPr lang="es-E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45263" y="315913"/>
            <a:ext cx="1955800" cy="559435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74688" y="315913"/>
            <a:ext cx="5718175" cy="55943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5"/>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ftr" sz="quarter" idx="11"/>
          </p:nvPr>
        </p:nvSpPr>
        <p:spPr>
          <a:ln/>
        </p:spPr>
        <p:txBody>
          <a:bodyPr/>
          <a:lstStyle>
            <a:lvl1pPr>
              <a:defRPr/>
            </a:lvl1pPr>
          </a:lstStyle>
          <a:p>
            <a:pPr>
              <a:defRPr/>
            </a:pPr>
            <a:endParaRPr lang="es-ES"/>
          </a:p>
        </p:txBody>
      </p:sp>
      <p:sp>
        <p:nvSpPr>
          <p:cNvPr id="6" name="Rectangle 7"/>
          <p:cNvSpPr>
            <a:spLocks noGrp="1" noChangeArrowheads="1"/>
          </p:cNvSpPr>
          <p:nvPr>
            <p:ph type="sldNum" sz="quarter" idx="12"/>
          </p:nvPr>
        </p:nvSpPr>
        <p:spPr>
          <a:ln/>
        </p:spPr>
        <p:txBody>
          <a:bodyPr/>
          <a:lstStyle>
            <a:lvl1pPr>
              <a:defRPr/>
            </a:lvl1pPr>
          </a:lstStyle>
          <a:p>
            <a:pPr>
              <a:defRPr/>
            </a:pPr>
            <a:fld id="{4960345F-B3EA-4D24-AC6A-77D1FF5CB0ED}" type="slidenum">
              <a:rPr lang="es-ES"/>
              <a:pPr>
                <a:defRPr/>
              </a:pPr>
              <a:t>‹Nº›</a:t>
            </a:fld>
            <a:endParaRPr lang="es-ES"/>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38200" y="315913"/>
            <a:ext cx="7620000" cy="1276350"/>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674688" y="1795463"/>
            <a:ext cx="3836987"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64075" y="1795463"/>
            <a:ext cx="3836988"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5"/>
          <p:cNvSpPr>
            <a:spLocks noGrp="1" noChangeArrowheads="1"/>
          </p:cNvSpPr>
          <p:nvPr>
            <p:ph type="dt" sz="half" idx="10"/>
          </p:nvPr>
        </p:nvSpPr>
        <p:spPr>
          <a:ln/>
        </p:spPr>
        <p:txBody>
          <a:bodyPr/>
          <a:lstStyle>
            <a:lvl1pPr>
              <a:defRPr/>
            </a:lvl1pPr>
          </a:lstStyle>
          <a:p>
            <a:pPr>
              <a:defRPr/>
            </a:pPr>
            <a:endParaRPr lang="es-ES"/>
          </a:p>
        </p:txBody>
      </p:sp>
      <p:sp>
        <p:nvSpPr>
          <p:cNvPr id="6" name="Rectangle 6"/>
          <p:cNvSpPr>
            <a:spLocks noGrp="1" noChangeArrowheads="1"/>
          </p:cNvSpPr>
          <p:nvPr>
            <p:ph type="ftr" sz="quarter" idx="11"/>
          </p:nvPr>
        </p:nvSpPr>
        <p:spPr>
          <a:ln/>
        </p:spPr>
        <p:txBody>
          <a:bodyPr/>
          <a:lstStyle>
            <a:lvl1pPr>
              <a:defRPr/>
            </a:lvl1pPr>
          </a:lstStyle>
          <a:p>
            <a:pPr>
              <a:defRPr/>
            </a:pPr>
            <a:endParaRPr lang="es-ES"/>
          </a:p>
        </p:txBody>
      </p:sp>
      <p:sp>
        <p:nvSpPr>
          <p:cNvPr id="7" name="Rectangle 7"/>
          <p:cNvSpPr>
            <a:spLocks noGrp="1" noChangeArrowheads="1"/>
          </p:cNvSpPr>
          <p:nvPr>
            <p:ph type="sldNum" sz="quarter" idx="12"/>
          </p:nvPr>
        </p:nvSpPr>
        <p:spPr>
          <a:ln/>
        </p:spPr>
        <p:txBody>
          <a:bodyPr/>
          <a:lstStyle>
            <a:lvl1pPr>
              <a:defRPr/>
            </a:lvl1pPr>
          </a:lstStyle>
          <a:p>
            <a:pPr>
              <a:defRPr/>
            </a:pPr>
            <a:fld id="{6265B36A-428A-401E-B723-6E96412D0444}" type="slidenum">
              <a:rPr lang="es-ES"/>
              <a:pPr>
                <a:defRPr/>
              </a:pPr>
              <a:t>‹Nº›</a:t>
            </a:fld>
            <a:endParaRPr lang="es-ES"/>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838200" y="315913"/>
            <a:ext cx="7620000" cy="1276350"/>
          </a:xfr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674688" y="1795463"/>
            <a:ext cx="3836987"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64075" y="1795463"/>
            <a:ext cx="3836988"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half" idx="3"/>
          </p:nvPr>
        </p:nvSpPr>
        <p:spPr>
          <a:xfrm>
            <a:off x="674688" y="3929063"/>
            <a:ext cx="7826375"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Rectangle 5"/>
          <p:cNvSpPr>
            <a:spLocks noGrp="1" noChangeArrowheads="1"/>
          </p:cNvSpPr>
          <p:nvPr>
            <p:ph type="dt" sz="half" idx="10"/>
          </p:nvPr>
        </p:nvSpPr>
        <p:spPr>
          <a:ln/>
        </p:spPr>
        <p:txBody>
          <a:bodyPr/>
          <a:lstStyle>
            <a:lvl1pPr>
              <a:defRPr/>
            </a:lvl1pPr>
          </a:lstStyle>
          <a:p>
            <a:pPr>
              <a:defRPr/>
            </a:pPr>
            <a:endParaRPr lang="es-ES"/>
          </a:p>
        </p:txBody>
      </p:sp>
      <p:sp>
        <p:nvSpPr>
          <p:cNvPr id="7" name="Rectangle 6"/>
          <p:cNvSpPr>
            <a:spLocks noGrp="1" noChangeArrowheads="1"/>
          </p:cNvSpPr>
          <p:nvPr>
            <p:ph type="ftr" sz="quarter" idx="11"/>
          </p:nvPr>
        </p:nvSpPr>
        <p:spPr>
          <a:ln/>
        </p:spPr>
        <p:txBody>
          <a:bodyPr/>
          <a:lstStyle>
            <a:lvl1pPr>
              <a:defRPr/>
            </a:lvl1pPr>
          </a:lstStyle>
          <a:p>
            <a:pPr>
              <a:defRPr/>
            </a:pPr>
            <a:endParaRPr lang="es-ES"/>
          </a:p>
        </p:txBody>
      </p:sp>
      <p:sp>
        <p:nvSpPr>
          <p:cNvPr id="8" name="Rectangle 7"/>
          <p:cNvSpPr>
            <a:spLocks noGrp="1" noChangeArrowheads="1"/>
          </p:cNvSpPr>
          <p:nvPr>
            <p:ph type="sldNum" sz="quarter" idx="12"/>
          </p:nvPr>
        </p:nvSpPr>
        <p:spPr>
          <a:ln/>
        </p:spPr>
        <p:txBody>
          <a:bodyPr/>
          <a:lstStyle>
            <a:lvl1pPr>
              <a:defRPr/>
            </a:lvl1pPr>
          </a:lstStyle>
          <a:p>
            <a:pPr>
              <a:defRPr/>
            </a:pPr>
            <a:fld id="{C91677D1-319A-4FC9-856E-D5EFD6A05F30}" type="slidenum">
              <a:rPr lang="es-ES"/>
              <a:pPr>
                <a:defRPr/>
              </a:pPr>
              <a:t>‹Nº›</a:t>
            </a:fld>
            <a:endParaRPr lang="es-E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5"/>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ftr" sz="quarter" idx="11"/>
          </p:nvPr>
        </p:nvSpPr>
        <p:spPr>
          <a:ln/>
        </p:spPr>
        <p:txBody>
          <a:bodyPr/>
          <a:lstStyle>
            <a:lvl1pPr>
              <a:defRPr/>
            </a:lvl1pPr>
          </a:lstStyle>
          <a:p>
            <a:pPr>
              <a:defRPr/>
            </a:pPr>
            <a:endParaRPr lang="es-ES"/>
          </a:p>
        </p:txBody>
      </p:sp>
      <p:sp>
        <p:nvSpPr>
          <p:cNvPr id="6" name="Rectangle 7"/>
          <p:cNvSpPr>
            <a:spLocks noGrp="1" noChangeArrowheads="1"/>
          </p:cNvSpPr>
          <p:nvPr>
            <p:ph type="sldNum" sz="quarter" idx="12"/>
          </p:nvPr>
        </p:nvSpPr>
        <p:spPr>
          <a:ln/>
        </p:spPr>
        <p:txBody>
          <a:bodyPr/>
          <a:lstStyle>
            <a:lvl1pPr>
              <a:defRPr/>
            </a:lvl1pPr>
          </a:lstStyle>
          <a:p>
            <a:pPr>
              <a:defRPr/>
            </a:pPr>
            <a:fld id="{843FA6AF-8049-4847-AF8D-21AC5C01D359}" type="slidenum">
              <a:rPr lang="es-ES"/>
              <a:pPr>
                <a:defRPr/>
              </a:pPr>
              <a:t>‹Nº›</a:t>
            </a:fld>
            <a:endParaRPr lang="es-E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dt" sz="half" idx="10"/>
          </p:nvPr>
        </p:nvSpPr>
        <p:spPr>
          <a:ln/>
        </p:spPr>
        <p:txBody>
          <a:bodyPr/>
          <a:lstStyle>
            <a:lvl1pPr>
              <a:defRPr/>
            </a:lvl1pPr>
          </a:lstStyle>
          <a:p>
            <a:pPr>
              <a:defRPr/>
            </a:pPr>
            <a:endParaRPr lang="es-ES"/>
          </a:p>
        </p:txBody>
      </p:sp>
      <p:sp>
        <p:nvSpPr>
          <p:cNvPr id="5" name="Rectangle 6"/>
          <p:cNvSpPr>
            <a:spLocks noGrp="1" noChangeArrowheads="1"/>
          </p:cNvSpPr>
          <p:nvPr>
            <p:ph type="ftr" sz="quarter" idx="11"/>
          </p:nvPr>
        </p:nvSpPr>
        <p:spPr>
          <a:ln/>
        </p:spPr>
        <p:txBody>
          <a:bodyPr/>
          <a:lstStyle>
            <a:lvl1pPr>
              <a:defRPr/>
            </a:lvl1pPr>
          </a:lstStyle>
          <a:p>
            <a:pPr>
              <a:defRPr/>
            </a:pPr>
            <a:endParaRPr lang="es-ES"/>
          </a:p>
        </p:txBody>
      </p:sp>
      <p:sp>
        <p:nvSpPr>
          <p:cNvPr id="6" name="Rectangle 7"/>
          <p:cNvSpPr>
            <a:spLocks noGrp="1" noChangeArrowheads="1"/>
          </p:cNvSpPr>
          <p:nvPr>
            <p:ph type="sldNum" sz="quarter" idx="12"/>
          </p:nvPr>
        </p:nvSpPr>
        <p:spPr>
          <a:ln/>
        </p:spPr>
        <p:txBody>
          <a:bodyPr/>
          <a:lstStyle>
            <a:lvl1pPr>
              <a:defRPr/>
            </a:lvl1pPr>
          </a:lstStyle>
          <a:p>
            <a:pPr>
              <a:defRPr/>
            </a:pPr>
            <a:fld id="{D0ECBC95-B68A-4AF8-BEC6-48154151716E}" type="slidenum">
              <a:rPr lang="es-ES"/>
              <a:pPr>
                <a:defRPr/>
              </a:pPr>
              <a:t>‹Nº›</a:t>
            </a:fld>
            <a:endParaRPr lang="es-ES"/>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5"/>
          <p:cNvSpPr>
            <a:spLocks noGrp="1" noChangeArrowheads="1"/>
          </p:cNvSpPr>
          <p:nvPr>
            <p:ph type="dt" sz="half" idx="10"/>
          </p:nvPr>
        </p:nvSpPr>
        <p:spPr>
          <a:ln/>
        </p:spPr>
        <p:txBody>
          <a:bodyPr/>
          <a:lstStyle>
            <a:lvl1pPr>
              <a:defRPr/>
            </a:lvl1pPr>
          </a:lstStyle>
          <a:p>
            <a:pPr>
              <a:defRPr/>
            </a:pPr>
            <a:endParaRPr lang="es-ES"/>
          </a:p>
        </p:txBody>
      </p:sp>
      <p:sp>
        <p:nvSpPr>
          <p:cNvPr id="6" name="Rectangle 6"/>
          <p:cNvSpPr>
            <a:spLocks noGrp="1" noChangeArrowheads="1"/>
          </p:cNvSpPr>
          <p:nvPr>
            <p:ph type="ftr" sz="quarter" idx="11"/>
          </p:nvPr>
        </p:nvSpPr>
        <p:spPr>
          <a:ln/>
        </p:spPr>
        <p:txBody>
          <a:bodyPr/>
          <a:lstStyle>
            <a:lvl1pPr>
              <a:defRPr/>
            </a:lvl1pPr>
          </a:lstStyle>
          <a:p>
            <a:pPr>
              <a:defRPr/>
            </a:pPr>
            <a:endParaRPr lang="es-ES"/>
          </a:p>
        </p:txBody>
      </p:sp>
      <p:sp>
        <p:nvSpPr>
          <p:cNvPr id="7" name="Rectangle 7"/>
          <p:cNvSpPr>
            <a:spLocks noGrp="1" noChangeArrowheads="1"/>
          </p:cNvSpPr>
          <p:nvPr>
            <p:ph type="sldNum" sz="quarter" idx="12"/>
          </p:nvPr>
        </p:nvSpPr>
        <p:spPr>
          <a:ln/>
        </p:spPr>
        <p:txBody>
          <a:bodyPr/>
          <a:lstStyle>
            <a:lvl1pPr>
              <a:defRPr/>
            </a:lvl1pPr>
          </a:lstStyle>
          <a:p>
            <a:pPr>
              <a:defRPr/>
            </a:pPr>
            <a:fld id="{C6A3D48C-93EC-4BC6-8784-F777F9002ECB}" type="slidenum">
              <a:rPr lang="es-ES"/>
              <a:pPr>
                <a:defRPr/>
              </a:pPr>
              <a:t>‹Nº›</a:t>
            </a:fld>
            <a:endParaRPr lang="es-E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5"/>
          <p:cNvSpPr>
            <a:spLocks noGrp="1" noChangeArrowheads="1"/>
          </p:cNvSpPr>
          <p:nvPr>
            <p:ph type="dt" sz="half" idx="10"/>
          </p:nvPr>
        </p:nvSpPr>
        <p:spPr>
          <a:ln/>
        </p:spPr>
        <p:txBody>
          <a:bodyPr/>
          <a:lstStyle>
            <a:lvl1pPr>
              <a:defRPr/>
            </a:lvl1pPr>
          </a:lstStyle>
          <a:p>
            <a:pPr>
              <a:defRPr/>
            </a:pPr>
            <a:endParaRPr lang="es-ES"/>
          </a:p>
        </p:txBody>
      </p:sp>
      <p:sp>
        <p:nvSpPr>
          <p:cNvPr id="8" name="Rectangle 6"/>
          <p:cNvSpPr>
            <a:spLocks noGrp="1" noChangeArrowheads="1"/>
          </p:cNvSpPr>
          <p:nvPr>
            <p:ph type="ftr" sz="quarter" idx="11"/>
          </p:nvPr>
        </p:nvSpPr>
        <p:spPr>
          <a:ln/>
        </p:spPr>
        <p:txBody>
          <a:bodyPr/>
          <a:lstStyle>
            <a:lvl1pPr>
              <a:defRPr/>
            </a:lvl1pPr>
          </a:lstStyle>
          <a:p>
            <a:pPr>
              <a:defRPr/>
            </a:pPr>
            <a:endParaRPr lang="es-ES"/>
          </a:p>
        </p:txBody>
      </p:sp>
      <p:sp>
        <p:nvSpPr>
          <p:cNvPr id="9" name="Rectangle 7"/>
          <p:cNvSpPr>
            <a:spLocks noGrp="1" noChangeArrowheads="1"/>
          </p:cNvSpPr>
          <p:nvPr>
            <p:ph type="sldNum" sz="quarter" idx="12"/>
          </p:nvPr>
        </p:nvSpPr>
        <p:spPr>
          <a:ln/>
        </p:spPr>
        <p:txBody>
          <a:bodyPr/>
          <a:lstStyle>
            <a:lvl1pPr>
              <a:defRPr/>
            </a:lvl1pPr>
          </a:lstStyle>
          <a:p>
            <a:pPr>
              <a:defRPr/>
            </a:pPr>
            <a:fld id="{2F157CDA-E29F-41A9-8E7C-1FBB5FFA8031}" type="slidenum">
              <a:rPr lang="es-ES"/>
              <a:pPr>
                <a:defRPr/>
              </a:pPr>
              <a:t>‹Nº›</a:t>
            </a:fld>
            <a:endParaRPr lang="es-E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5"/>
          <p:cNvSpPr>
            <a:spLocks noGrp="1" noChangeArrowheads="1"/>
          </p:cNvSpPr>
          <p:nvPr>
            <p:ph type="dt" sz="half" idx="10"/>
          </p:nvPr>
        </p:nvSpPr>
        <p:spPr>
          <a:ln/>
        </p:spPr>
        <p:txBody>
          <a:bodyPr/>
          <a:lstStyle>
            <a:lvl1pPr>
              <a:defRPr/>
            </a:lvl1pPr>
          </a:lstStyle>
          <a:p>
            <a:pPr>
              <a:defRPr/>
            </a:pPr>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22BA418C-77B3-4D36-9F77-3707B4B851BD}" type="slidenum">
              <a:rPr lang="es-ES"/>
              <a:pPr>
                <a:defRPr/>
              </a:pPr>
              <a:t>‹Nº›</a:t>
            </a:fld>
            <a:endParaRPr lang="es-E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s-ES"/>
          </a:p>
        </p:txBody>
      </p:sp>
      <p:sp>
        <p:nvSpPr>
          <p:cNvPr id="3" name="Rectangle 6"/>
          <p:cNvSpPr>
            <a:spLocks noGrp="1" noChangeArrowheads="1"/>
          </p:cNvSpPr>
          <p:nvPr>
            <p:ph type="ftr" sz="quarter" idx="11"/>
          </p:nvPr>
        </p:nvSpPr>
        <p:spPr>
          <a:ln/>
        </p:spPr>
        <p:txBody>
          <a:bodyPr/>
          <a:lstStyle>
            <a:lvl1pPr>
              <a:defRPr/>
            </a:lvl1pPr>
          </a:lstStyle>
          <a:p>
            <a:pPr>
              <a:defRPr/>
            </a:pPr>
            <a:endParaRPr lang="es-ES"/>
          </a:p>
        </p:txBody>
      </p:sp>
      <p:sp>
        <p:nvSpPr>
          <p:cNvPr id="4" name="Rectangle 7"/>
          <p:cNvSpPr>
            <a:spLocks noGrp="1" noChangeArrowheads="1"/>
          </p:cNvSpPr>
          <p:nvPr>
            <p:ph type="sldNum" sz="quarter" idx="12"/>
          </p:nvPr>
        </p:nvSpPr>
        <p:spPr>
          <a:ln/>
        </p:spPr>
        <p:txBody>
          <a:bodyPr/>
          <a:lstStyle>
            <a:lvl1pPr>
              <a:defRPr/>
            </a:lvl1pPr>
          </a:lstStyle>
          <a:p>
            <a:pPr>
              <a:defRPr/>
            </a:pPr>
            <a:fld id="{0C7F8200-D5A0-4715-AC9B-81DEA2F13636}" type="slidenum">
              <a:rPr lang="es-ES"/>
              <a:pPr>
                <a:defRPr/>
              </a:pPr>
              <a:t>‹Nº›</a:t>
            </a:fld>
            <a:endParaRPr lang="es-E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s-ES"/>
          </a:p>
        </p:txBody>
      </p:sp>
      <p:sp>
        <p:nvSpPr>
          <p:cNvPr id="6" name="Rectangle 6"/>
          <p:cNvSpPr>
            <a:spLocks noGrp="1" noChangeArrowheads="1"/>
          </p:cNvSpPr>
          <p:nvPr>
            <p:ph type="ftr" sz="quarter" idx="11"/>
          </p:nvPr>
        </p:nvSpPr>
        <p:spPr>
          <a:ln/>
        </p:spPr>
        <p:txBody>
          <a:bodyPr/>
          <a:lstStyle>
            <a:lvl1pPr>
              <a:defRPr/>
            </a:lvl1pPr>
          </a:lstStyle>
          <a:p>
            <a:pPr>
              <a:defRPr/>
            </a:pPr>
            <a:endParaRPr lang="es-ES"/>
          </a:p>
        </p:txBody>
      </p:sp>
      <p:sp>
        <p:nvSpPr>
          <p:cNvPr id="7" name="Rectangle 7"/>
          <p:cNvSpPr>
            <a:spLocks noGrp="1" noChangeArrowheads="1"/>
          </p:cNvSpPr>
          <p:nvPr>
            <p:ph type="sldNum" sz="quarter" idx="12"/>
          </p:nvPr>
        </p:nvSpPr>
        <p:spPr>
          <a:ln/>
        </p:spPr>
        <p:txBody>
          <a:bodyPr/>
          <a:lstStyle>
            <a:lvl1pPr>
              <a:defRPr/>
            </a:lvl1pPr>
          </a:lstStyle>
          <a:p>
            <a:pPr>
              <a:defRPr/>
            </a:pPr>
            <a:fld id="{64C7CA86-7AF8-4652-A414-6422D4A2D66E}" type="slidenum">
              <a:rPr lang="es-ES"/>
              <a:pPr>
                <a:defRPr/>
              </a:pPr>
              <a:t>‹Nº›</a:t>
            </a:fld>
            <a:endParaRPr lang="es-E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s-ES"/>
          </a:p>
        </p:txBody>
      </p:sp>
      <p:sp>
        <p:nvSpPr>
          <p:cNvPr id="6" name="Rectangle 6"/>
          <p:cNvSpPr>
            <a:spLocks noGrp="1" noChangeArrowheads="1"/>
          </p:cNvSpPr>
          <p:nvPr>
            <p:ph type="ftr" sz="quarter" idx="11"/>
          </p:nvPr>
        </p:nvSpPr>
        <p:spPr>
          <a:ln/>
        </p:spPr>
        <p:txBody>
          <a:bodyPr/>
          <a:lstStyle>
            <a:lvl1pPr>
              <a:defRPr/>
            </a:lvl1pPr>
          </a:lstStyle>
          <a:p>
            <a:pPr>
              <a:defRPr/>
            </a:pPr>
            <a:endParaRPr lang="es-ES"/>
          </a:p>
        </p:txBody>
      </p:sp>
      <p:sp>
        <p:nvSpPr>
          <p:cNvPr id="7" name="Rectangle 7"/>
          <p:cNvSpPr>
            <a:spLocks noGrp="1" noChangeArrowheads="1"/>
          </p:cNvSpPr>
          <p:nvPr>
            <p:ph type="sldNum" sz="quarter" idx="12"/>
          </p:nvPr>
        </p:nvSpPr>
        <p:spPr>
          <a:ln/>
        </p:spPr>
        <p:txBody>
          <a:bodyPr/>
          <a:lstStyle>
            <a:lvl1pPr>
              <a:defRPr/>
            </a:lvl1pPr>
          </a:lstStyle>
          <a:p>
            <a:pPr>
              <a:defRPr/>
            </a:pPr>
            <a:fld id="{0D01C5E3-51B7-4C13-8D0D-88E79078DA89}" type="slidenum">
              <a:rPr lang="es-ES"/>
              <a:pPr>
                <a:defRPr/>
              </a:pPr>
              <a:t>‹Nº›</a:t>
            </a:fld>
            <a:endParaRPr lang="es-ES"/>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6"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ffectLst/>
        </p:spPr>
        <p:txBody>
          <a:bodyPr rot="10800000" vert="eaVert" wrap="none" anchor="ctr"/>
          <a:lstStyle/>
          <a:p>
            <a:pPr algn="ctr">
              <a:defRPr/>
            </a:pPr>
            <a:endParaRPr lang="es-EC" sz="2400"/>
          </a:p>
        </p:txBody>
      </p:sp>
      <p:sp>
        <p:nvSpPr>
          <p:cNvPr id="1027" name="Rectangle 3"/>
          <p:cNvSpPr>
            <a:spLocks noGrp="1" noChangeArrowheads="1"/>
          </p:cNvSpPr>
          <p:nvPr>
            <p:ph type="title"/>
          </p:nvPr>
        </p:nvSpPr>
        <p:spPr bwMode="auto">
          <a:xfrm>
            <a:off x="838200" y="315913"/>
            <a:ext cx="7620000" cy="1276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1028" name="Rectangle 4"/>
          <p:cNvSpPr>
            <a:spLocks noGrp="1" noChangeArrowheads="1"/>
          </p:cNvSpPr>
          <p:nvPr>
            <p:ph type="body" idx="1"/>
          </p:nvPr>
        </p:nvSpPr>
        <p:spPr bwMode="auto">
          <a:xfrm>
            <a:off x="674688" y="1795463"/>
            <a:ext cx="7826375"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20869" name="Rectangle 5"/>
          <p:cNvSpPr>
            <a:spLocks noGrp="1" noChangeArrowheads="1"/>
          </p:cNvSpPr>
          <p:nvPr>
            <p:ph type="dt" sz="half" idx="2"/>
          </p:nvPr>
        </p:nvSpPr>
        <p:spPr bwMode="auto">
          <a:xfrm>
            <a:off x="0" y="6145213"/>
            <a:ext cx="1371600" cy="71278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kumimoji="0" sz="1400" smtClean="0"/>
            </a:lvl1pPr>
          </a:lstStyle>
          <a:p>
            <a:pPr>
              <a:defRPr/>
            </a:pPr>
            <a:endParaRPr lang="es-ES"/>
          </a:p>
        </p:txBody>
      </p:sp>
      <p:sp>
        <p:nvSpPr>
          <p:cNvPr id="420870" name="Rectangle 6"/>
          <p:cNvSpPr>
            <a:spLocks noGrp="1" noChangeArrowheads="1"/>
          </p:cNvSpPr>
          <p:nvPr>
            <p:ph type="ftr" sz="quarter" idx="3"/>
          </p:nvPr>
        </p:nvSpPr>
        <p:spPr bwMode="auto">
          <a:xfrm>
            <a:off x="1676400" y="6400800"/>
            <a:ext cx="3352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kumimoji="0" sz="1400" smtClean="0"/>
            </a:lvl1pPr>
          </a:lstStyle>
          <a:p>
            <a:pPr>
              <a:defRPr/>
            </a:pPr>
            <a:endParaRPr lang="es-ES"/>
          </a:p>
        </p:txBody>
      </p:sp>
      <p:sp>
        <p:nvSpPr>
          <p:cNvPr id="420871"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w="9525">
            <a:noFill/>
            <a:miter lim="800000"/>
            <a:headEnd/>
            <a:tailEnd/>
          </a:ln>
          <a:effectLst/>
        </p:spPr>
        <p:txBody>
          <a:bodyPr vert="horz" wrap="none" lIns="92075" tIns="46038" rIns="92075" bIns="46038" numCol="1" anchor="b" anchorCtr="0" compatLnSpc="1">
            <a:prstTxWarp prst="textNoShape">
              <a:avLst/>
            </a:prstTxWarp>
          </a:bodyPr>
          <a:lstStyle>
            <a:lvl1pPr algn="r">
              <a:defRPr kumimoji="0" sz="1400" smtClean="0"/>
            </a:lvl1pPr>
          </a:lstStyle>
          <a:p>
            <a:pPr>
              <a:defRPr/>
            </a:pPr>
            <a:fld id="{203C535C-B5A5-4DFC-B185-50917A3936A9}" type="slidenum">
              <a:rPr lang="es-ES"/>
              <a:pPr>
                <a:defRPr/>
              </a:pPr>
              <a:t>‹Nº›</a:t>
            </a:fld>
            <a:endParaRPr lang="es-ES"/>
          </a:p>
        </p:txBody>
      </p:sp>
      <p:grpSp>
        <p:nvGrpSpPr>
          <p:cNvPr id="1032" name="Group 8"/>
          <p:cNvGrpSpPr>
            <a:grpSpLocks/>
          </p:cNvGrpSpPr>
          <p:nvPr/>
        </p:nvGrpSpPr>
        <p:grpSpPr bwMode="auto">
          <a:xfrm>
            <a:off x="4365625" y="1951038"/>
            <a:ext cx="4770438" cy="5062537"/>
            <a:chOff x="2750" y="1229"/>
            <a:chExt cx="3005" cy="3189"/>
          </a:xfrm>
        </p:grpSpPr>
        <p:sp>
          <p:nvSpPr>
            <p:cNvPr id="420873"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p:spPr>
          <p:txBody>
            <a:bodyPr wrap="none" anchor="ctr"/>
            <a:lstStyle/>
            <a:p>
              <a:pPr>
                <a:defRPr/>
              </a:pPr>
              <a:endParaRPr lang="es-EC"/>
            </a:p>
          </p:txBody>
        </p:sp>
        <p:sp>
          <p:nvSpPr>
            <p:cNvPr id="420874" name="AutoShape 10"/>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p:spPr>
          <p:txBody>
            <a:bodyPr wrap="none" anchor="ctr"/>
            <a:lstStyle/>
            <a:p>
              <a:pPr>
                <a:defRPr/>
              </a:pPr>
              <a:endParaRPr lang="es-EC"/>
            </a:p>
          </p:txBody>
        </p:sp>
        <p:sp>
          <p:nvSpPr>
            <p:cNvPr id="420875"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ffectLst/>
          </p:spPr>
          <p:txBody>
            <a:bodyPr wrap="none" anchor="ctr"/>
            <a:lstStyle/>
            <a:p>
              <a:pPr>
                <a:defRPr/>
              </a:pPr>
              <a:endParaRPr lang="es-EC"/>
            </a:p>
          </p:txBody>
        </p:sp>
        <p:sp>
          <p:nvSpPr>
            <p:cNvPr id="420876" name="AutoShape 12"/>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p:spPr>
          <p:txBody>
            <a:bodyPr wrap="none" anchor="ctr"/>
            <a:lstStyle/>
            <a:p>
              <a:pPr>
                <a:defRPr/>
              </a:pPr>
              <a:endParaRPr lang="es-EC"/>
            </a:p>
          </p:txBody>
        </p:sp>
        <p:sp>
          <p:nvSpPr>
            <p:cNvPr id="420877"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p:spPr>
          <p:txBody>
            <a:bodyPr wrap="none" anchor="ctr"/>
            <a:lstStyle/>
            <a:p>
              <a:pPr>
                <a:defRPr/>
              </a:pPr>
              <a:endParaRPr lang="es-EC"/>
            </a:p>
          </p:txBody>
        </p:sp>
        <p:grpSp>
          <p:nvGrpSpPr>
            <p:cNvPr id="1038" name="Group 14"/>
            <p:cNvGrpSpPr>
              <a:grpSpLocks/>
            </p:cNvGrpSpPr>
            <p:nvPr/>
          </p:nvGrpSpPr>
          <p:grpSpPr bwMode="auto">
            <a:xfrm>
              <a:off x="4384" y="2184"/>
              <a:ext cx="402" cy="1198"/>
              <a:chOff x="4384" y="2184"/>
              <a:chExt cx="402" cy="1198"/>
            </a:xfrm>
          </p:grpSpPr>
          <p:sp>
            <p:nvSpPr>
              <p:cNvPr id="420879"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sp>
            <p:nvSpPr>
              <p:cNvPr id="420880"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sp>
            <p:nvSpPr>
              <p:cNvPr id="420881"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sp>
            <p:nvSpPr>
              <p:cNvPr id="420882"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p:spPr>
            <p:txBody>
              <a:bodyPr wrap="none" anchor="ctr"/>
              <a:lstStyle/>
              <a:p>
                <a:pPr>
                  <a:defRPr/>
                </a:pPr>
                <a:endParaRPr lang="es-EC"/>
              </a:p>
            </p:txBody>
          </p:sp>
        </p:grpSp>
        <p:sp>
          <p:nvSpPr>
            <p:cNvPr id="420883" name="AutoShape 19"/>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p:spPr>
          <p:txBody>
            <a:bodyPr wrap="none" anchor="ctr"/>
            <a:lstStyle/>
            <a:p>
              <a:pPr>
                <a:defRPr/>
              </a:pPr>
              <a:endParaRPr lang="es-EC"/>
            </a:p>
          </p:txBody>
        </p:sp>
      </p:grpSp>
    </p:spTree>
  </p:cSld>
  <p:clrMap bg1="dk2" tx1="lt1" bg2="dk1" tx2="lt2" accent1="accent1" accent2="accent2" accent3="accent3" accent4="accent4" accent5="accent5" accent6="accent6" hlink="hlink" folHlink="folHlink"/>
  <p:sldLayoutIdLst>
    <p:sldLayoutId id="2147483906"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ppt_x</p:attrName>
                                        </p:attrNameLst>
                                      </p:cBhvr>
                                      <p:tavLst>
                                        <p:tav tm="0">
                                          <p:val>
                                            <p:strVal val="#ppt_x-.2"/>
                                          </p:val>
                                        </p:tav>
                                        <p:tav tm="100000">
                                          <p:val>
                                            <p:strVal val="#ppt_x"/>
                                          </p:val>
                                        </p:tav>
                                      </p:tavLst>
                                    </p:anim>
                                    <p:anim calcmode="lin" valueType="num">
                                      <p:cBhvr>
                                        <p:cTn id="8"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8">
                                            <p:txEl>
                                              <p:pRg st="0" end="0"/>
                                            </p:txEl>
                                          </p:spTgt>
                                        </p:tgtEl>
                                        <p:attrNameLst>
                                          <p:attrName>style.visibility</p:attrName>
                                        </p:attrNameLst>
                                      </p:cBhvr>
                                      <p:to>
                                        <p:strVal val="visible"/>
                                      </p:to>
                                    </p:set>
                                    <p:animEffect transition="in" filter="fade">
                                      <p:cBhvr>
                                        <p:cTn id="14" dur="500"/>
                                        <p:tgtEl>
                                          <p:spTgt spid="1028">
                                            <p:txEl>
                                              <p:pRg st="0" end="0"/>
                                            </p:txEl>
                                          </p:spTgt>
                                        </p:tgtEl>
                                      </p:cBhvr>
                                    </p:animEffect>
                                    <p:anim calcmode="lin" valueType="num">
                                      <p:cBhvr>
                                        <p:cTn id="15" dur="500" fill="hold"/>
                                        <p:tgtEl>
                                          <p:spTgt spid="102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8">
                                            <p:txEl>
                                              <p:pRg st="1" end="1"/>
                                            </p:txEl>
                                          </p:spTgt>
                                        </p:tgtEl>
                                        <p:attrNameLst>
                                          <p:attrName>style.visibility</p:attrName>
                                        </p:attrNameLst>
                                      </p:cBhvr>
                                      <p:to>
                                        <p:strVal val="visible"/>
                                      </p:to>
                                    </p:set>
                                    <p:animEffect transition="in" filter="fade">
                                      <p:cBhvr>
                                        <p:cTn id="19" dur="500"/>
                                        <p:tgtEl>
                                          <p:spTgt spid="1028">
                                            <p:txEl>
                                              <p:pRg st="1" end="1"/>
                                            </p:txEl>
                                          </p:spTgt>
                                        </p:tgtEl>
                                      </p:cBhvr>
                                    </p:animEffect>
                                    <p:anim calcmode="lin" valueType="num">
                                      <p:cBhvr>
                                        <p:cTn id="20" dur="500" fill="hold"/>
                                        <p:tgtEl>
                                          <p:spTgt spid="102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8">
                                            <p:txEl>
                                              <p:pRg st="2" end="2"/>
                                            </p:txEl>
                                          </p:spTgt>
                                        </p:tgtEl>
                                        <p:attrNameLst>
                                          <p:attrName>style.visibility</p:attrName>
                                        </p:attrNameLst>
                                      </p:cBhvr>
                                      <p:to>
                                        <p:strVal val="visible"/>
                                      </p:to>
                                    </p:set>
                                    <p:animEffect transition="in" filter="fade">
                                      <p:cBhvr>
                                        <p:cTn id="24" dur="500"/>
                                        <p:tgtEl>
                                          <p:spTgt spid="1028">
                                            <p:txEl>
                                              <p:pRg st="2" end="2"/>
                                            </p:txEl>
                                          </p:spTgt>
                                        </p:tgtEl>
                                      </p:cBhvr>
                                    </p:animEffect>
                                    <p:anim calcmode="lin" valueType="num">
                                      <p:cBhvr>
                                        <p:cTn id="25" dur="500" fill="hold"/>
                                        <p:tgtEl>
                                          <p:spTgt spid="102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8">
                                            <p:txEl>
                                              <p:pRg st="3" end="3"/>
                                            </p:txEl>
                                          </p:spTgt>
                                        </p:tgtEl>
                                        <p:attrNameLst>
                                          <p:attrName>style.visibility</p:attrName>
                                        </p:attrNameLst>
                                      </p:cBhvr>
                                      <p:to>
                                        <p:strVal val="visible"/>
                                      </p:to>
                                    </p:set>
                                    <p:animEffect transition="in" filter="fade">
                                      <p:cBhvr>
                                        <p:cTn id="29" dur="500"/>
                                        <p:tgtEl>
                                          <p:spTgt spid="1028">
                                            <p:txEl>
                                              <p:pRg st="3" end="3"/>
                                            </p:txEl>
                                          </p:spTgt>
                                        </p:tgtEl>
                                      </p:cBhvr>
                                    </p:animEffect>
                                    <p:anim calcmode="lin" valueType="num">
                                      <p:cBhvr>
                                        <p:cTn id="30" dur="500" fill="hold"/>
                                        <p:tgtEl>
                                          <p:spTgt spid="102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8">
                                            <p:txEl>
                                              <p:pRg st="4" end="4"/>
                                            </p:txEl>
                                          </p:spTgt>
                                        </p:tgtEl>
                                        <p:attrNameLst>
                                          <p:attrName>style.visibility</p:attrName>
                                        </p:attrNameLst>
                                      </p:cBhvr>
                                      <p:to>
                                        <p:strVal val="visible"/>
                                      </p:to>
                                    </p:set>
                                    <p:animEffect transition="in" filter="fade">
                                      <p:cBhvr>
                                        <p:cTn id="34" dur="500"/>
                                        <p:tgtEl>
                                          <p:spTgt spid="1028">
                                            <p:txEl>
                                              <p:pRg st="4" end="4"/>
                                            </p:txEl>
                                          </p:spTgt>
                                        </p:tgtEl>
                                      </p:cBhvr>
                                    </p:animEffect>
                                    <p:anim calcmode="lin" valueType="num">
                                      <p:cBhvr>
                                        <p:cTn id="35" dur="500" fill="hold"/>
                                        <p:tgtEl>
                                          <p:spTgt spid="102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tmplLst>
          <p:tmpl lvl="1">
            <p:tnLst>
              <p:par>
                <p:cTn presetID="44"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anim calcmode="lin" valueType="num">
                      <p:cBhvr>
                        <p:cTn dur="500" fill="hold"/>
                        <p:tgtEl>
                          <p:spTgt spid="1028"/>
                        </p:tgtEl>
                        <p:attrNameLst>
                          <p:attrName>ppt_x</p:attrName>
                        </p:attrNameLst>
                      </p:cBhvr>
                      <p:tavLst>
                        <p:tav tm="0">
                          <p:val>
                            <p:strVal val="#ppt_x"/>
                          </p:val>
                        </p:tav>
                        <p:tav tm="100000">
                          <p:val>
                            <p:strVal val="#ppt_x"/>
                          </p:val>
                        </p:tav>
                      </p:tavLst>
                    </p:anim>
                    <p:anim calcmode="lin" valueType="num">
                      <p:cBhvr>
                        <p:cTn dur="500" fill="hold"/>
                        <p:tgtEl>
                          <p:spTgt spid="102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anim calcmode="lin" valueType="num">
                      <p:cBhvr>
                        <p:cTn dur="500" fill="hold"/>
                        <p:tgtEl>
                          <p:spTgt spid="1028"/>
                        </p:tgtEl>
                        <p:attrNameLst>
                          <p:attrName>ppt_x</p:attrName>
                        </p:attrNameLst>
                      </p:cBhvr>
                      <p:tavLst>
                        <p:tav tm="0">
                          <p:val>
                            <p:strVal val="#ppt_x"/>
                          </p:val>
                        </p:tav>
                        <p:tav tm="100000">
                          <p:val>
                            <p:strVal val="#ppt_x"/>
                          </p:val>
                        </p:tav>
                      </p:tavLst>
                    </p:anim>
                    <p:anim calcmode="lin" valueType="num">
                      <p:cBhvr>
                        <p:cTn dur="500" fill="hold"/>
                        <p:tgtEl>
                          <p:spTgt spid="102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anim calcmode="lin" valueType="num">
                      <p:cBhvr>
                        <p:cTn dur="500" fill="hold"/>
                        <p:tgtEl>
                          <p:spTgt spid="1028"/>
                        </p:tgtEl>
                        <p:attrNameLst>
                          <p:attrName>ppt_x</p:attrName>
                        </p:attrNameLst>
                      </p:cBhvr>
                      <p:tavLst>
                        <p:tav tm="0">
                          <p:val>
                            <p:strVal val="#ppt_x"/>
                          </p:val>
                        </p:tav>
                        <p:tav tm="100000">
                          <p:val>
                            <p:strVal val="#ppt_x"/>
                          </p:val>
                        </p:tav>
                      </p:tavLst>
                    </p:anim>
                    <p:anim calcmode="lin" valueType="num">
                      <p:cBhvr>
                        <p:cTn dur="500" fill="hold"/>
                        <p:tgtEl>
                          <p:spTgt spid="102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anim calcmode="lin" valueType="num">
                      <p:cBhvr>
                        <p:cTn dur="500" fill="hold"/>
                        <p:tgtEl>
                          <p:spTgt spid="1028"/>
                        </p:tgtEl>
                        <p:attrNameLst>
                          <p:attrName>ppt_x</p:attrName>
                        </p:attrNameLst>
                      </p:cBhvr>
                      <p:tavLst>
                        <p:tav tm="0">
                          <p:val>
                            <p:strVal val="#ppt_x"/>
                          </p:val>
                        </p:tav>
                        <p:tav tm="100000">
                          <p:val>
                            <p:strVal val="#ppt_x"/>
                          </p:val>
                        </p:tav>
                      </p:tavLst>
                    </p:anim>
                    <p:anim calcmode="lin" valueType="num">
                      <p:cBhvr>
                        <p:cTn dur="500" fill="hold"/>
                        <p:tgtEl>
                          <p:spTgt spid="102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500"/>
                        <p:tgtEl>
                          <p:spTgt spid="1028"/>
                        </p:tgtEl>
                      </p:cBhvr>
                    </p:animEffect>
                    <p:anim calcmode="lin" valueType="num">
                      <p:cBhvr>
                        <p:cTn dur="500" fill="hold"/>
                        <p:tgtEl>
                          <p:spTgt spid="1028"/>
                        </p:tgtEl>
                        <p:attrNameLst>
                          <p:attrName>ppt_x</p:attrName>
                        </p:attrNameLst>
                      </p:cBhvr>
                      <p:tavLst>
                        <p:tav tm="0">
                          <p:val>
                            <p:strVal val="#ppt_x"/>
                          </p:val>
                        </p:tav>
                        <p:tav tm="100000">
                          <p:val>
                            <p:strVal val="#ppt_x"/>
                          </p:val>
                        </p:tav>
                      </p:tavLst>
                    </p:anim>
                    <p:anim calcmode="lin" valueType="num">
                      <p:cBhvr>
                        <p:cTn dur="500" fill="hold"/>
                        <p:tgtEl>
                          <p:spTgt spid="1028"/>
                        </p:tgtEl>
                        <p:attrNameLst>
                          <p:attrName>ppt_y</p:attrName>
                        </p:attrNameLst>
                      </p:cBhvr>
                      <p:tavLst>
                        <p:tav tm="0">
                          <p:val>
                            <p:strVal val="#ppt_y+.05"/>
                          </p:val>
                        </p:tav>
                        <p:tav tm="100000">
                          <p:val>
                            <p:strVal val="#ppt_y"/>
                          </p:val>
                        </p:tav>
                      </p:tavLst>
                    </p:anim>
                  </p:childTnLst>
                </p:cTn>
              </p:par>
            </p:tnLst>
          </p:tmpl>
        </p:tmplLst>
      </p:bldP>
    </p:bldLst>
  </p:timing>
  <p:txStyles>
    <p:titleStyle>
      <a:lvl1pPr algn="r" rtl="0" eaLnBrk="0" fontAlgn="base" hangingPunct="0">
        <a:lnSpc>
          <a:spcPct val="90000"/>
        </a:lnSpc>
        <a:spcBef>
          <a:spcPct val="0"/>
        </a:spcBef>
        <a:spcAft>
          <a:spcPct val="0"/>
        </a:spcAft>
        <a:defRPr sz="3600">
          <a:solidFill>
            <a:schemeClr val="bg2"/>
          </a:solidFill>
          <a:latin typeface="+mj-lt"/>
          <a:ea typeface="+mj-ea"/>
          <a:cs typeface="+mj-cs"/>
        </a:defRPr>
      </a:lvl1pPr>
      <a:lvl2pPr algn="r" rtl="0" eaLnBrk="0" fontAlgn="base" hangingPunct="0">
        <a:lnSpc>
          <a:spcPct val="90000"/>
        </a:lnSpc>
        <a:spcBef>
          <a:spcPct val="0"/>
        </a:spcBef>
        <a:spcAft>
          <a:spcPct val="0"/>
        </a:spcAft>
        <a:defRPr sz="3600">
          <a:solidFill>
            <a:schemeClr val="bg2"/>
          </a:solidFill>
          <a:latin typeface="Arial Black" pitchFamily="34" charset="0"/>
        </a:defRPr>
      </a:lvl2pPr>
      <a:lvl3pPr algn="r" rtl="0" eaLnBrk="0" fontAlgn="base" hangingPunct="0">
        <a:lnSpc>
          <a:spcPct val="90000"/>
        </a:lnSpc>
        <a:spcBef>
          <a:spcPct val="0"/>
        </a:spcBef>
        <a:spcAft>
          <a:spcPct val="0"/>
        </a:spcAft>
        <a:defRPr sz="3600">
          <a:solidFill>
            <a:schemeClr val="bg2"/>
          </a:solidFill>
          <a:latin typeface="Arial Black" pitchFamily="34" charset="0"/>
        </a:defRPr>
      </a:lvl3pPr>
      <a:lvl4pPr algn="r" rtl="0" eaLnBrk="0" fontAlgn="base" hangingPunct="0">
        <a:lnSpc>
          <a:spcPct val="90000"/>
        </a:lnSpc>
        <a:spcBef>
          <a:spcPct val="0"/>
        </a:spcBef>
        <a:spcAft>
          <a:spcPct val="0"/>
        </a:spcAft>
        <a:defRPr sz="3600">
          <a:solidFill>
            <a:schemeClr val="bg2"/>
          </a:solidFill>
          <a:latin typeface="Arial Black" pitchFamily="34" charset="0"/>
        </a:defRPr>
      </a:lvl4pPr>
      <a:lvl5pPr algn="r" rtl="0" eaLnBrk="0" fontAlgn="base" hangingPunct="0">
        <a:lnSpc>
          <a:spcPct val="90000"/>
        </a:lnSpc>
        <a:spcBef>
          <a:spcPct val="0"/>
        </a:spcBef>
        <a:spcAft>
          <a:spcPct val="0"/>
        </a:spcAft>
        <a:defRPr sz="3600">
          <a:solidFill>
            <a:schemeClr val="bg2"/>
          </a:solidFill>
          <a:latin typeface="Arial Black" pitchFamily="34" charset="0"/>
        </a:defRPr>
      </a:lvl5pPr>
      <a:lvl6pPr marL="457200" algn="r" rtl="0" fontAlgn="base">
        <a:lnSpc>
          <a:spcPct val="90000"/>
        </a:lnSpc>
        <a:spcBef>
          <a:spcPct val="0"/>
        </a:spcBef>
        <a:spcAft>
          <a:spcPct val="0"/>
        </a:spcAft>
        <a:defRPr sz="3600">
          <a:solidFill>
            <a:schemeClr val="bg2"/>
          </a:solidFill>
          <a:latin typeface="Arial Black" pitchFamily="34" charset="0"/>
        </a:defRPr>
      </a:lvl6pPr>
      <a:lvl7pPr marL="914400" algn="r" rtl="0" fontAlgn="base">
        <a:lnSpc>
          <a:spcPct val="90000"/>
        </a:lnSpc>
        <a:spcBef>
          <a:spcPct val="0"/>
        </a:spcBef>
        <a:spcAft>
          <a:spcPct val="0"/>
        </a:spcAft>
        <a:defRPr sz="3600">
          <a:solidFill>
            <a:schemeClr val="bg2"/>
          </a:solidFill>
          <a:latin typeface="Arial Black" pitchFamily="34" charset="0"/>
        </a:defRPr>
      </a:lvl7pPr>
      <a:lvl8pPr marL="1371600" algn="r" rtl="0" fontAlgn="base">
        <a:lnSpc>
          <a:spcPct val="90000"/>
        </a:lnSpc>
        <a:spcBef>
          <a:spcPct val="0"/>
        </a:spcBef>
        <a:spcAft>
          <a:spcPct val="0"/>
        </a:spcAft>
        <a:defRPr sz="3600">
          <a:solidFill>
            <a:schemeClr val="bg2"/>
          </a:solidFill>
          <a:latin typeface="Arial Black" pitchFamily="34" charset="0"/>
        </a:defRPr>
      </a:lvl8pPr>
      <a:lvl9pPr marL="1828800" algn="r" rtl="0" fontAlgn="base">
        <a:lnSpc>
          <a:spcPct val="90000"/>
        </a:lnSpc>
        <a:spcBef>
          <a:spcPct val="0"/>
        </a:spcBef>
        <a:spcAft>
          <a:spcPct val="0"/>
        </a:spcAft>
        <a:defRPr sz="3600">
          <a:solidFill>
            <a:schemeClr val="bg2"/>
          </a:solidFill>
          <a:latin typeface="Arial Black"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6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tx2"/>
        </a:buClr>
        <a:buSzPct val="60000"/>
        <a:buFont typeface="Wingdings" pitchFamily="2" charset="2"/>
        <a:buChar char="u"/>
        <a:defRPr sz="2400">
          <a:solidFill>
            <a:schemeClr val="tx1"/>
          </a:solidFill>
          <a:latin typeface="+mn-lt"/>
        </a:defRPr>
      </a:lvl3pPr>
      <a:lvl4pPr marL="1428750" indent="-228600" algn="l" rtl="0" eaLnBrk="0" fontAlgn="base" hangingPunct="0">
        <a:spcBef>
          <a:spcPct val="20000"/>
        </a:spcBef>
        <a:spcAft>
          <a:spcPct val="0"/>
        </a:spcAft>
        <a:buClr>
          <a:schemeClr val="bg2"/>
        </a:buClr>
        <a:buSzPct val="70000"/>
        <a:buFont typeface="Wingdings" pitchFamily="2" charset="2"/>
        <a:buChar char="n"/>
        <a:defRPr sz="2000">
          <a:solidFill>
            <a:schemeClr val="tx1"/>
          </a:solidFill>
          <a:latin typeface="+mn-lt"/>
        </a:defRPr>
      </a:lvl4pPr>
      <a:lvl5pPr marL="1771650" indent="-228600" algn="l" rtl="0" eaLnBrk="0" fontAlgn="base" hangingPunct="0">
        <a:spcBef>
          <a:spcPct val="20000"/>
        </a:spcBef>
        <a:spcAft>
          <a:spcPct val="0"/>
        </a:spcAft>
        <a:buClr>
          <a:schemeClr val="tx2"/>
        </a:buClr>
        <a:buSzPct val="65000"/>
        <a:buFont typeface="Wingdings" pitchFamily="2" charset="2"/>
        <a:buChar char="u"/>
        <a:defRPr sz="2000">
          <a:solidFill>
            <a:schemeClr val="tx1"/>
          </a:solidFill>
          <a:latin typeface="+mn-lt"/>
        </a:defRPr>
      </a:lvl5pPr>
      <a:lvl6pPr marL="22288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6pPr>
      <a:lvl7pPr marL="26860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7pPr>
      <a:lvl8pPr marL="31432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8pPr>
      <a:lvl9pPr marL="36004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Subtítulo"/>
          <p:cNvSpPr>
            <a:spLocks noGrp="1"/>
          </p:cNvSpPr>
          <p:nvPr>
            <p:ph type="subTitle" idx="4294967295"/>
          </p:nvPr>
        </p:nvSpPr>
        <p:spPr>
          <a:xfrm>
            <a:off x="1331913" y="549275"/>
            <a:ext cx="6480175" cy="5929313"/>
          </a:xfrm>
        </p:spPr>
        <p:txBody>
          <a:bodyPr lIns="91440" tIns="0" rIns="45720" bIns="0" anchor="b"/>
          <a:lstStyle/>
          <a:p>
            <a:pPr marL="0" indent="0" algn="ctr" eaLnBrk="1" hangingPunct="1">
              <a:buFont typeface="Wingdings" pitchFamily="2" charset="2"/>
              <a:buNone/>
            </a:pPr>
            <a:r>
              <a:rPr lang="es-EC" b="1" smtClean="0">
                <a:solidFill>
                  <a:schemeClr val="bg2"/>
                </a:solidFill>
                <a:latin typeface="Calibri" pitchFamily="34" charset="0"/>
              </a:rPr>
              <a:t>“Proyecto para la Creación de un Centro de Entretenimiento Familiar tipo Bolocentro en la ciudad de San Francisco de Milagro”</a:t>
            </a:r>
            <a:endParaRPr lang="es-EC" smtClean="0">
              <a:solidFill>
                <a:schemeClr val="bg2"/>
              </a:solidFill>
              <a:latin typeface="Calibri" pitchFamily="34" charset="0"/>
            </a:endParaRPr>
          </a:p>
          <a:p>
            <a:pPr marL="0" indent="0" algn="ctr" eaLnBrk="1" hangingPunct="1">
              <a:buFont typeface="Wingdings" pitchFamily="2" charset="2"/>
              <a:buNone/>
            </a:pPr>
            <a:endParaRPr lang="es-EC" smtClean="0">
              <a:solidFill>
                <a:schemeClr val="bg2"/>
              </a:solidFill>
              <a:latin typeface="Calibri" pitchFamily="34" charset="0"/>
            </a:endParaRPr>
          </a:p>
          <a:p>
            <a:pPr marL="0" indent="0" algn="ctr" eaLnBrk="1" hangingPunct="1">
              <a:buFont typeface="Wingdings" pitchFamily="2" charset="2"/>
              <a:buNone/>
            </a:pPr>
            <a:endParaRPr lang="es-EC" sz="2600" smtClean="0">
              <a:solidFill>
                <a:schemeClr val="bg2"/>
              </a:solidFill>
            </a:endParaRPr>
          </a:p>
          <a:p>
            <a:pPr marL="0" indent="0" algn="ctr" eaLnBrk="1" hangingPunct="1">
              <a:buFont typeface="Wingdings" pitchFamily="2" charset="2"/>
              <a:buNone/>
            </a:pPr>
            <a:endParaRPr lang="es-EC" sz="2600" smtClean="0">
              <a:solidFill>
                <a:schemeClr val="bg2"/>
              </a:solidFill>
            </a:endParaRPr>
          </a:p>
          <a:p>
            <a:pPr marL="0" indent="0" algn="ctr" eaLnBrk="1" hangingPunct="1">
              <a:buFont typeface="Wingdings" pitchFamily="2" charset="2"/>
              <a:buNone/>
            </a:pPr>
            <a:endParaRPr lang="es-EC" sz="2600" smtClean="0"/>
          </a:p>
          <a:p>
            <a:pPr marL="0" indent="0" algn="ctr" eaLnBrk="1" hangingPunct="1">
              <a:buFont typeface="Wingdings" pitchFamily="2" charset="2"/>
              <a:buNone/>
            </a:pPr>
            <a:r>
              <a:rPr lang="es-EC" sz="2600" smtClean="0">
                <a:latin typeface="Calibri" pitchFamily="34" charset="0"/>
              </a:rPr>
              <a:t>Presentado por:</a:t>
            </a:r>
          </a:p>
          <a:p>
            <a:pPr marL="0" indent="0" algn="ctr" eaLnBrk="1" hangingPunct="1">
              <a:buFont typeface="Wingdings" pitchFamily="2" charset="2"/>
              <a:buNone/>
            </a:pPr>
            <a:r>
              <a:rPr lang="es-EC" sz="2600" smtClean="0">
                <a:latin typeface="Calibri" pitchFamily="34" charset="0"/>
              </a:rPr>
              <a:t>Denisse Elizabeth Bazurto Sellán</a:t>
            </a:r>
          </a:p>
          <a:p>
            <a:pPr marL="0" indent="0" algn="ctr" eaLnBrk="1" hangingPunct="1">
              <a:buFont typeface="Wingdings" pitchFamily="2" charset="2"/>
              <a:buNone/>
            </a:pPr>
            <a:r>
              <a:rPr lang="es-EC" sz="2600" smtClean="0">
                <a:latin typeface="Calibri" pitchFamily="34" charset="0"/>
              </a:rPr>
              <a:t>María José Rivera Cevallos</a:t>
            </a:r>
          </a:p>
          <a:p>
            <a:pPr marL="0" indent="0" algn="ctr" eaLnBrk="1" hangingPunct="1">
              <a:buFont typeface="Wingdings" pitchFamily="2" charset="2"/>
              <a:buNone/>
            </a:pPr>
            <a:r>
              <a:rPr lang="es-EC" sz="2600" smtClean="0">
                <a:latin typeface="Calibri" pitchFamily="34" charset="0"/>
              </a:rPr>
              <a:t>Sarita Ivonne Tucunango Almeida</a:t>
            </a:r>
          </a:p>
          <a:p>
            <a:pPr marL="0" indent="0" algn="ctr" eaLnBrk="1" hangingPunct="1">
              <a:buFont typeface="Wingdings" pitchFamily="2" charset="2"/>
              <a:buNone/>
            </a:pPr>
            <a:endParaRPr lang="es-EC" sz="2600" smtClean="0"/>
          </a:p>
        </p:txBody>
      </p:sp>
      <p:pic>
        <p:nvPicPr>
          <p:cNvPr id="29699" name="Picture 2" descr="LogoFen_Sello"/>
          <p:cNvPicPr>
            <a:picLocks noChangeAspect="1" noChangeArrowheads="1"/>
          </p:cNvPicPr>
          <p:nvPr/>
        </p:nvPicPr>
        <p:blipFill>
          <a:blip r:embed="rId2"/>
          <a:srcRect/>
          <a:stretch>
            <a:fillRect/>
          </a:stretch>
        </p:blipFill>
        <p:spPr bwMode="auto">
          <a:xfrm>
            <a:off x="6227763" y="2420938"/>
            <a:ext cx="1438275" cy="1357312"/>
          </a:xfrm>
          <a:prstGeom prst="rect">
            <a:avLst/>
          </a:prstGeom>
          <a:noFill/>
          <a:ln w="9525">
            <a:noFill/>
            <a:miter lim="800000"/>
            <a:headEnd/>
            <a:tailEnd/>
          </a:ln>
        </p:spPr>
      </p:pic>
      <p:pic>
        <p:nvPicPr>
          <p:cNvPr id="29700" name="Picture 3" descr="espol"/>
          <p:cNvPicPr>
            <a:picLocks noChangeAspect="1" noChangeArrowheads="1"/>
          </p:cNvPicPr>
          <p:nvPr/>
        </p:nvPicPr>
        <p:blipFill>
          <a:blip r:embed="rId3"/>
          <a:srcRect/>
          <a:stretch>
            <a:fillRect/>
          </a:stretch>
        </p:blipFill>
        <p:spPr bwMode="auto">
          <a:xfrm>
            <a:off x="2051050" y="2420938"/>
            <a:ext cx="1428750" cy="1366837"/>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lIns="45720" tIns="45720" rIns="45720" bIns="45720"/>
          <a:lstStyle/>
          <a:p>
            <a:pPr algn="ctr" eaLnBrk="1" hangingPunct="1"/>
            <a:r>
              <a:rPr lang="es-ES" sz="3200" b="1" smtClean="0">
                <a:latin typeface="Calibri" pitchFamily="34" charset="0"/>
              </a:rPr>
              <a:t>INVESTIGACION DE MERCADO</a:t>
            </a:r>
          </a:p>
        </p:txBody>
      </p:sp>
      <p:sp>
        <p:nvSpPr>
          <p:cNvPr id="44035" name="Rectangle 3"/>
          <p:cNvSpPr>
            <a:spLocks noGrp="1"/>
          </p:cNvSpPr>
          <p:nvPr>
            <p:ph type="body" idx="4294967295"/>
          </p:nvPr>
        </p:nvSpPr>
        <p:spPr>
          <a:xfrm>
            <a:off x="611188" y="1268413"/>
            <a:ext cx="7826375" cy="2713037"/>
          </a:xfrm>
        </p:spPr>
        <p:txBody>
          <a:bodyPr lIns="91440" tIns="45720" rIns="91440" bIns="45720"/>
          <a:lstStyle/>
          <a:p>
            <a:pPr marL="419100" indent="-382588" eaLnBrk="1" hangingPunct="1"/>
            <a:r>
              <a:rPr lang="es-EC" sz="2400" smtClean="0">
                <a:latin typeface="Calibri" pitchFamily="34" charset="0"/>
              </a:rPr>
              <a:t>Encuestas con preguntas cerradas</a:t>
            </a:r>
          </a:p>
          <a:p>
            <a:pPr marL="419100" indent="-382588" eaLnBrk="1" hangingPunct="1"/>
            <a:r>
              <a:rPr lang="es-EC" sz="2400" smtClean="0">
                <a:latin typeface="Calibri" pitchFamily="34" charset="0"/>
              </a:rPr>
              <a:t>Análisis con SPSS</a:t>
            </a:r>
          </a:p>
          <a:p>
            <a:pPr marL="419100" indent="-382588" eaLnBrk="1" hangingPunct="1"/>
            <a:r>
              <a:rPr lang="es-EC" sz="2400" smtClean="0">
                <a:latin typeface="Calibri" pitchFamily="34" charset="0"/>
              </a:rPr>
              <a:t>Variables a analizar:</a:t>
            </a:r>
          </a:p>
          <a:p>
            <a:pPr marL="722313" lvl="1" indent="-273050" eaLnBrk="1" hangingPunct="1"/>
            <a:r>
              <a:rPr lang="es-EC" sz="2400" smtClean="0">
                <a:latin typeface="Calibri" pitchFamily="34" charset="0"/>
              </a:rPr>
              <a:t>Variables demográficas del cliente: sexo, ingreso.</a:t>
            </a:r>
          </a:p>
          <a:p>
            <a:pPr marL="722313" lvl="1" indent="-273050" eaLnBrk="1" hangingPunct="1"/>
            <a:r>
              <a:rPr lang="es-EC" sz="2400" smtClean="0">
                <a:latin typeface="Calibri" pitchFamily="34" charset="0"/>
              </a:rPr>
              <a:t>Variables Conductuales: frecuencia de asistencia, actitud hacia el servicio.</a:t>
            </a:r>
            <a:endParaRPr lang="es-ES" sz="2400" smtClean="0">
              <a:latin typeface="Calibri" pitchFamily="34" charset="0"/>
            </a:endParaRPr>
          </a:p>
        </p:txBody>
      </p:sp>
      <p:pic>
        <p:nvPicPr>
          <p:cNvPr id="44036" name="Picture 4" descr="bolos4 (2)"/>
          <p:cNvPicPr>
            <a:picLocks noChangeAspect="1" noChangeArrowheads="1"/>
          </p:cNvPicPr>
          <p:nvPr/>
        </p:nvPicPr>
        <p:blipFill>
          <a:blip r:embed="rId2"/>
          <a:srcRect/>
          <a:stretch>
            <a:fillRect/>
          </a:stretch>
        </p:blipFill>
        <p:spPr bwMode="auto">
          <a:xfrm>
            <a:off x="1547813" y="4005263"/>
            <a:ext cx="5903912" cy="2447925"/>
          </a:xfrm>
          <a:prstGeom prst="rect">
            <a:avLst/>
          </a:prstGeom>
          <a:noFill/>
        </p:spPr>
      </p:pic>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a:xfrm>
            <a:off x="827088" y="0"/>
            <a:ext cx="7620000" cy="908050"/>
          </a:xfrm>
        </p:spPr>
        <p:txBody>
          <a:bodyPr lIns="45720" tIns="45720" rIns="45720" bIns="45720"/>
          <a:lstStyle/>
          <a:p>
            <a:pPr algn="ctr" eaLnBrk="1" hangingPunct="1"/>
            <a:r>
              <a:rPr lang="es-ES" sz="3200" b="1" smtClean="0">
                <a:latin typeface="Calibri" pitchFamily="34" charset="0"/>
              </a:rPr>
              <a:t>SEGMENTACION DEL MERCADO META</a:t>
            </a:r>
          </a:p>
        </p:txBody>
      </p:sp>
      <p:sp>
        <p:nvSpPr>
          <p:cNvPr id="45059" name="Rectangle 3"/>
          <p:cNvSpPr>
            <a:spLocks noGrp="1"/>
          </p:cNvSpPr>
          <p:nvPr>
            <p:ph type="body" idx="4294967295"/>
          </p:nvPr>
        </p:nvSpPr>
        <p:spPr>
          <a:xfrm>
            <a:off x="468313" y="908050"/>
            <a:ext cx="4824412" cy="503238"/>
          </a:xfrm>
        </p:spPr>
        <p:txBody>
          <a:bodyPr lIns="91440" tIns="45720" rIns="91440" bIns="45720"/>
          <a:lstStyle/>
          <a:p>
            <a:pPr marL="419100" indent="-382588" algn="just" eaLnBrk="1" hangingPunct="1"/>
            <a:r>
              <a:rPr lang="es-EC" sz="2000" b="1" smtClean="0">
                <a:latin typeface="Calibri" pitchFamily="34" charset="0"/>
              </a:rPr>
              <a:t>Ciuidad de elección para entretenerse</a:t>
            </a:r>
            <a:endParaRPr lang="es-ES" sz="2000" smtClean="0">
              <a:latin typeface="Calibri" pitchFamily="34" charset="0"/>
            </a:endParaRPr>
          </a:p>
        </p:txBody>
      </p:sp>
      <p:pic>
        <p:nvPicPr>
          <p:cNvPr id="45060" name="Imagen 22"/>
          <p:cNvPicPr>
            <a:picLocks noChangeAspect="1" noChangeArrowheads="1"/>
          </p:cNvPicPr>
          <p:nvPr/>
        </p:nvPicPr>
        <p:blipFill>
          <a:blip r:embed="rId3"/>
          <a:srcRect/>
          <a:stretch>
            <a:fillRect/>
          </a:stretch>
        </p:blipFill>
        <p:spPr bwMode="auto">
          <a:xfrm>
            <a:off x="1042988" y="1341438"/>
            <a:ext cx="3313112" cy="2038350"/>
          </a:xfrm>
          <a:prstGeom prst="rect">
            <a:avLst/>
          </a:prstGeom>
          <a:noFill/>
          <a:ln w="9525">
            <a:noFill/>
            <a:miter lim="800000"/>
            <a:headEnd/>
            <a:tailEnd/>
          </a:ln>
        </p:spPr>
      </p:pic>
      <p:sp>
        <p:nvSpPr>
          <p:cNvPr id="45062" name="Rectangle 3"/>
          <p:cNvSpPr>
            <a:spLocks/>
          </p:cNvSpPr>
          <p:nvPr/>
        </p:nvSpPr>
        <p:spPr bwMode="auto">
          <a:xfrm>
            <a:off x="539750" y="3573463"/>
            <a:ext cx="5111750" cy="360362"/>
          </a:xfrm>
          <a:prstGeom prst="rect">
            <a:avLst/>
          </a:prstGeom>
          <a:noFill/>
          <a:ln w="9525">
            <a:noFill/>
            <a:miter lim="800000"/>
            <a:headEnd/>
            <a:tailEnd/>
          </a:ln>
        </p:spPr>
        <p:txBody>
          <a:bodyPr/>
          <a:lstStyle/>
          <a:p>
            <a:pPr marL="419100" indent="-382588" algn="just">
              <a:lnSpc>
                <a:spcPct val="80000"/>
              </a:lnSpc>
              <a:spcBef>
                <a:spcPct val="20000"/>
              </a:spcBef>
              <a:buClr>
                <a:schemeClr val="tx2"/>
              </a:buClr>
              <a:buSzPct val="70000"/>
              <a:buFont typeface="Wingdings" pitchFamily="2" charset="2"/>
              <a:buChar char="u"/>
            </a:pPr>
            <a:r>
              <a:rPr kumimoji="0" lang="es-EC" sz="2000" b="1">
                <a:latin typeface="Calibri" pitchFamily="34" charset="0"/>
              </a:rPr>
              <a:t>Conocimiento de bolocentro en Milagro</a:t>
            </a:r>
            <a:endParaRPr kumimoji="0" lang="es-ES" sz="2000">
              <a:latin typeface="Calibri" pitchFamily="34" charset="0"/>
            </a:endParaRPr>
          </a:p>
        </p:txBody>
      </p:sp>
      <p:pic>
        <p:nvPicPr>
          <p:cNvPr id="45063" name="Imagen 23"/>
          <p:cNvPicPr>
            <a:picLocks noChangeAspect="1" noChangeArrowheads="1"/>
          </p:cNvPicPr>
          <p:nvPr/>
        </p:nvPicPr>
        <p:blipFill>
          <a:blip r:embed="rId4"/>
          <a:srcRect/>
          <a:stretch>
            <a:fillRect/>
          </a:stretch>
        </p:blipFill>
        <p:spPr bwMode="auto">
          <a:xfrm>
            <a:off x="1042988" y="4076700"/>
            <a:ext cx="3313112" cy="2355850"/>
          </a:xfrm>
          <a:prstGeom prst="rect">
            <a:avLst/>
          </a:prstGeom>
          <a:noFill/>
          <a:ln w="9525">
            <a:noFill/>
            <a:miter lim="800000"/>
            <a:headEnd/>
            <a:tailEnd/>
          </a:ln>
        </p:spPr>
      </p:pic>
      <p:graphicFrame>
        <p:nvGraphicFramePr>
          <p:cNvPr id="45064" name="Object 8"/>
          <p:cNvGraphicFramePr>
            <a:graphicFrameLocks noChangeAspect="1"/>
          </p:cNvGraphicFramePr>
          <p:nvPr/>
        </p:nvGraphicFramePr>
        <p:xfrm>
          <a:off x="5795963" y="1196975"/>
          <a:ext cx="2751137" cy="4968875"/>
        </p:xfrm>
        <a:graphic>
          <a:graphicData uri="http://schemas.openxmlformats.org/presentationml/2006/ole">
            <p:oleObj spid="_x0000_s45064" name="Image" r:id="rId5" imgW="6031746" imgH="4292063" progId="Photoshop.Image.8">
              <p:embed/>
            </p:oleObj>
          </a:graphicData>
        </a:graphic>
      </p:graphicFrame>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56" name="Rectangle 3"/>
          <p:cNvSpPr>
            <a:spLocks/>
          </p:cNvSpPr>
          <p:nvPr/>
        </p:nvSpPr>
        <p:spPr bwMode="auto">
          <a:xfrm>
            <a:off x="1116013" y="476250"/>
            <a:ext cx="5400675" cy="647700"/>
          </a:xfrm>
          <a:prstGeom prst="rect">
            <a:avLst/>
          </a:prstGeom>
          <a:noFill/>
          <a:ln w="9525">
            <a:noFill/>
            <a:miter lim="800000"/>
            <a:headEnd/>
            <a:tailEnd/>
          </a:ln>
        </p:spPr>
        <p:txBody>
          <a:bodyPr/>
          <a:lstStyle/>
          <a:p>
            <a:pPr marL="419100" indent="-382588">
              <a:lnSpc>
                <a:spcPct val="80000"/>
              </a:lnSpc>
              <a:spcBef>
                <a:spcPct val="20000"/>
              </a:spcBef>
              <a:buClr>
                <a:schemeClr val="tx2"/>
              </a:buClr>
              <a:buSzPct val="70000"/>
              <a:buFont typeface="Wingdings" pitchFamily="2" charset="2"/>
              <a:buChar char="u"/>
            </a:pPr>
            <a:r>
              <a:rPr kumimoji="0" lang="es-EC" sz="2000" b="1">
                <a:latin typeface="Calibri" pitchFamily="34" charset="0"/>
              </a:rPr>
              <a:t>Edades de interesados</a:t>
            </a:r>
            <a:endParaRPr kumimoji="0" lang="es-ES" sz="2600" b="1"/>
          </a:p>
        </p:txBody>
      </p:sp>
      <p:pic>
        <p:nvPicPr>
          <p:cNvPr id="47163" name="Picture 59" descr="tabla"/>
          <p:cNvPicPr>
            <a:picLocks noChangeAspect="1" noChangeArrowheads="1"/>
          </p:cNvPicPr>
          <p:nvPr/>
        </p:nvPicPr>
        <p:blipFill>
          <a:blip r:embed="rId2"/>
          <a:srcRect/>
          <a:stretch>
            <a:fillRect/>
          </a:stretch>
        </p:blipFill>
        <p:spPr bwMode="auto">
          <a:xfrm>
            <a:off x="1187450" y="836613"/>
            <a:ext cx="7019925" cy="1757362"/>
          </a:xfrm>
          <a:prstGeom prst="rect">
            <a:avLst/>
          </a:prstGeom>
          <a:noFill/>
        </p:spPr>
      </p:pic>
      <p:sp>
        <p:nvSpPr>
          <p:cNvPr id="47164" name="Rectangle 3"/>
          <p:cNvSpPr>
            <a:spLocks/>
          </p:cNvSpPr>
          <p:nvPr/>
        </p:nvSpPr>
        <p:spPr bwMode="auto">
          <a:xfrm>
            <a:off x="1187450" y="3068638"/>
            <a:ext cx="7272338" cy="647700"/>
          </a:xfrm>
          <a:prstGeom prst="rect">
            <a:avLst/>
          </a:prstGeom>
          <a:noFill/>
          <a:ln w="9525">
            <a:noFill/>
            <a:miter lim="800000"/>
            <a:headEnd/>
            <a:tailEnd/>
          </a:ln>
        </p:spPr>
        <p:txBody>
          <a:bodyPr/>
          <a:lstStyle/>
          <a:p>
            <a:pPr marL="419100" indent="-382588">
              <a:lnSpc>
                <a:spcPct val="80000"/>
              </a:lnSpc>
              <a:spcBef>
                <a:spcPct val="20000"/>
              </a:spcBef>
              <a:buClr>
                <a:schemeClr val="tx2"/>
              </a:buClr>
              <a:buSzPct val="70000"/>
              <a:buFont typeface="Wingdings" pitchFamily="2" charset="2"/>
              <a:buChar char="u"/>
            </a:pPr>
            <a:r>
              <a:rPr kumimoji="0" lang="es-EC" sz="2000" b="1">
                <a:latin typeface="Calibri" pitchFamily="34" charset="0"/>
              </a:rPr>
              <a:t>Interés por aprender a jugar bolos con un profesional</a:t>
            </a:r>
            <a:endParaRPr kumimoji="0" lang="es-ES" sz="2600" b="1"/>
          </a:p>
        </p:txBody>
      </p:sp>
      <p:pic>
        <p:nvPicPr>
          <p:cNvPr id="47165" name="Imagen 24"/>
          <p:cNvPicPr>
            <a:picLocks noChangeAspect="1" noChangeArrowheads="1"/>
          </p:cNvPicPr>
          <p:nvPr/>
        </p:nvPicPr>
        <p:blipFill>
          <a:blip r:embed="rId3"/>
          <a:srcRect/>
          <a:stretch>
            <a:fillRect/>
          </a:stretch>
        </p:blipFill>
        <p:spPr bwMode="auto">
          <a:xfrm>
            <a:off x="2700338" y="3644900"/>
            <a:ext cx="3529012" cy="26511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Imagen 27"/>
          <p:cNvPicPr>
            <a:picLocks noChangeAspect="1" noChangeArrowheads="1"/>
          </p:cNvPicPr>
          <p:nvPr/>
        </p:nvPicPr>
        <p:blipFill>
          <a:blip r:embed="rId2"/>
          <a:srcRect/>
          <a:stretch>
            <a:fillRect/>
          </a:stretch>
        </p:blipFill>
        <p:spPr bwMode="auto">
          <a:xfrm>
            <a:off x="2987675" y="620713"/>
            <a:ext cx="2808288" cy="2489200"/>
          </a:xfrm>
          <a:prstGeom prst="rect">
            <a:avLst/>
          </a:prstGeom>
          <a:noFill/>
          <a:ln w="9525">
            <a:noFill/>
            <a:miter lim="800000"/>
            <a:headEnd/>
            <a:tailEnd/>
          </a:ln>
        </p:spPr>
      </p:pic>
      <p:sp>
        <p:nvSpPr>
          <p:cNvPr id="49156" name="Rectangle 3"/>
          <p:cNvSpPr>
            <a:spLocks/>
          </p:cNvSpPr>
          <p:nvPr/>
        </p:nvSpPr>
        <p:spPr bwMode="auto">
          <a:xfrm>
            <a:off x="827088" y="260350"/>
            <a:ext cx="7272337" cy="647700"/>
          </a:xfrm>
          <a:prstGeom prst="rect">
            <a:avLst/>
          </a:prstGeom>
          <a:noFill/>
          <a:ln w="9525">
            <a:noFill/>
            <a:miter lim="800000"/>
            <a:headEnd/>
            <a:tailEnd/>
          </a:ln>
        </p:spPr>
        <p:txBody>
          <a:bodyPr/>
          <a:lstStyle/>
          <a:p>
            <a:pPr marL="419100" indent="-382588">
              <a:lnSpc>
                <a:spcPct val="80000"/>
              </a:lnSpc>
              <a:spcBef>
                <a:spcPct val="20000"/>
              </a:spcBef>
              <a:buClr>
                <a:schemeClr val="tx2"/>
              </a:buClr>
              <a:buSzPct val="70000"/>
              <a:buFont typeface="Wingdings" pitchFamily="2" charset="2"/>
              <a:buChar char="u"/>
            </a:pPr>
            <a:r>
              <a:rPr kumimoji="0" lang="es-EC" sz="2000" b="1">
                <a:latin typeface="Calibri" pitchFamily="34" charset="0"/>
              </a:rPr>
              <a:t>Días de asistencia</a:t>
            </a:r>
            <a:endParaRPr kumimoji="0" lang="es-ES" sz="2600" b="1"/>
          </a:p>
        </p:txBody>
      </p:sp>
      <p:sp>
        <p:nvSpPr>
          <p:cNvPr id="49157" name="Rectangle 3"/>
          <p:cNvSpPr>
            <a:spLocks/>
          </p:cNvSpPr>
          <p:nvPr/>
        </p:nvSpPr>
        <p:spPr bwMode="auto">
          <a:xfrm>
            <a:off x="827088" y="3357563"/>
            <a:ext cx="7272337" cy="647700"/>
          </a:xfrm>
          <a:prstGeom prst="rect">
            <a:avLst/>
          </a:prstGeom>
          <a:noFill/>
          <a:ln w="9525">
            <a:noFill/>
            <a:miter lim="800000"/>
            <a:headEnd/>
            <a:tailEnd/>
          </a:ln>
        </p:spPr>
        <p:txBody>
          <a:bodyPr/>
          <a:lstStyle/>
          <a:p>
            <a:pPr marL="419100" indent="-382588">
              <a:lnSpc>
                <a:spcPct val="80000"/>
              </a:lnSpc>
              <a:spcBef>
                <a:spcPct val="20000"/>
              </a:spcBef>
              <a:buClr>
                <a:schemeClr val="tx2"/>
              </a:buClr>
              <a:buSzPct val="70000"/>
              <a:buFont typeface="Wingdings" pitchFamily="2" charset="2"/>
              <a:buChar char="u"/>
            </a:pPr>
            <a:r>
              <a:rPr kumimoji="0" lang="es-EC" sz="2000" b="1">
                <a:latin typeface="Calibri" pitchFamily="34" charset="0"/>
              </a:rPr>
              <a:t>Predisposición de precio a pagar</a:t>
            </a:r>
            <a:endParaRPr kumimoji="0" lang="es-ES" sz="2600" b="1"/>
          </a:p>
        </p:txBody>
      </p:sp>
      <p:pic>
        <p:nvPicPr>
          <p:cNvPr id="49158" name="Imagen 8"/>
          <p:cNvPicPr>
            <a:picLocks noChangeAspect="1" noChangeArrowheads="1"/>
          </p:cNvPicPr>
          <p:nvPr/>
        </p:nvPicPr>
        <p:blipFill>
          <a:blip r:embed="rId3"/>
          <a:srcRect/>
          <a:stretch>
            <a:fillRect/>
          </a:stretch>
        </p:blipFill>
        <p:spPr bwMode="auto">
          <a:xfrm>
            <a:off x="2987675" y="4076700"/>
            <a:ext cx="2952750" cy="2268538"/>
          </a:xfrm>
          <a:prstGeom prst="rect">
            <a:avLst/>
          </a:prstGeom>
          <a:noFill/>
          <a:ln w="9525">
            <a:noFill/>
            <a:miter lim="800000"/>
            <a:headEnd/>
            <a:tailEnd/>
          </a:ln>
        </p:spPr>
      </p:pic>
    </p:spTree>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8" name="Group 28"/>
          <p:cNvGraphicFramePr>
            <a:graphicFrameLocks noGrp="1"/>
          </p:cNvGraphicFramePr>
          <p:nvPr>
            <p:ph idx="4294967295"/>
          </p:nvPr>
        </p:nvGraphicFramePr>
        <p:xfrm>
          <a:off x="2268538" y="765175"/>
          <a:ext cx="4032250" cy="2308225"/>
        </p:xfrm>
        <a:graphic>
          <a:graphicData uri="http://schemas.openxmlformats.org/drawingml/2006/table">
            <a:tbl>
              <a:tblPr/>
              <a:tblGrid>
                <a:gridCol w="2911475"/>
                <a:gridCol w="1120775"/>
              </a:tblGrid>
              <a:tr h="350838">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60497B"/>
                          </a:solidFill>
                          <a:effectLst/>
                          <a:latin typeface="Calibri" pitchFamily="34" charset="0"/>
                          <a:cs typeface="Times New Roman" pitchFamily="18" charset="0"/>
                        </a:rPr>
                        <a:t>Factor</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60497B"/>
                          </a:solidFill>
                          <a:effectLst/>
                          <a:latin typeface="Calibri" pitchFamily="34" charset="0"/>
                          <a:cs typeface="Times New Roman" pitchFamily="18" charset="0"/>
                        </a:rPr>
                        <a:t>Score</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r>
              <a:tr h="349250">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Limpieza</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864</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r>
              <a:tr h="350838">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Modernidad</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872</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r>
              <a:tr h="350838">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Ubicación</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E5E0EC"/>
                    </a:solid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928</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E5E0EC"/>
                    </a:solidFill>
                  </a:tcPr>
                </a:tc>
              </a:tr>
              <a:tr h="479425">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Rapidez en el servicio</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1017</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r>
              <a:tr h="350838">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Cantidad de Pistas</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rgbClr val="E5E0EC"/>
                    </a:solid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Calibri" pitchFamily="34" charset="0"/>
                          <a:cs typeface="Times New Roman" pitchFamily="18" charset="0"/>
                        </a:rPr>
                        <a:t>1037</a:t>
                      </a:r>
                      <a:endParaRPr kumimoji="0" lang="es-EC"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rgbClr val="E5E0EC"/>
                    </a:solidFill>
                  </a:tcPr>
                </a:tc>
              </a:tr>
            </a:tbl>
          </a:graphicData>
        </a:graphic>
      </p:graphicFrame>
      <p:sp>
        <p:nvSpPr>
          <p:cNvPr id="51219" name="Rectangle 3"/>
          <p:cNvSpPr>
            <a:spLocks/>
          </p:cNvSpPr>
          <p:nvPr/>
        </p:nvSpPr>
        <p:spPr bwMode="auto">
          <a:xfrm>
            <a:off x="827088" y="260350"/>
            <a:ext cx="7272337" cy="647700"/>
          </a:xfrm>
          <a:prstGeom prst="rect">
            <a:avLst/>
          </a:prstGeom>
          <a:noFill/>
          <a:ln w="9525">
            <a:noFill/>
            <a:miter lim="800000"/>
            <a:headEnd/>
            <a:tailEnd/>
          </a:ln>
        </p:spPr>
        <p:txBody>
          <a:bodyPr/>
          <a:lstStyle/>
          <a:p>
            <a:pPr marL="419100" indent="-382588">
              <a:lnSpc>
                <a:spcPct val="80000"/>
              </a:lnSpc>
              <a:spcBef>
                <a:spcPct val="20000"/>
              </a:spcBef>
              <a:buClr>
                <a:schemeClr val="tx2"/>
              </a:buClr>
              <a:buSzPct val="70000"/>
              <a:buFont typeface="Wingdings" pitchFamily="2" charset="2"/>
              <a:buChar char="u"/>
            </a:pPr>
            <a:r>
              <a:rPr kumimoji="0" lang="es-EC" sz="2000" b="1">
                <a:latin typeface="Calibri" pitchFamily="34" charset="0"/>
              </a:rPr>
              <a:t>Factores importantes</a:t>
            </a:r>
            <a:endParaRPr kumimoji="0" lang="es-ES" sz="2600" b="1"/>
          </a:p>
        </p:txBody>
      </p:sp>
      <p:sp>
        <p:nvSpPr>
          <p:cNvPr id="51220" name="Rectangle 3"/>
          <p:cNvSpPr>
            <a:spLocks/>
          </p:cNvSpPr>
          <p:nvPr/>
        </p:nvSpPr>
        <p:spPr bwMode="auto">
          <a:xfrm>
            <a:off x="900113" y="3284538"/>
            <a:ext cx="7272337" cy="647700"/>
          </a:xfrm>
          <a:prstGeom prst="rect">
            <a:avLst/>
          </a:prstGeom>
          <a:noFill/>
          <a:ln w="9525">
            <a:noFill/>
            <a:miter lim="800000"/>
            <a:headEnd/>
            <a:tailEnd/>
          </a:ln>
        </p:spPr>
        <p:txBody>
          <a:bodyPr/>
          <a:lstStyle/>
          <a:p>
            <a:pPr marL="419100" indent="-382588">
              <a:lnSpc>
                <a:spcPct val="80000"/>
              </a:lnSpc>
              <a:spcBef>
                <a:spcPct val="20000"/>
              </a:spcBef>
              <a:buClr>
                <a:schemeClr val="tx2"/>
              </a:buClr>
              <a:buSzPct val="70000"/>
              <a:buFont typeface="Wingdings" pitchFamily="2" charset="2"/>
              <a:buChar char="u"/>
            </a:pPr>
            <a:r>
              <a:rPr kumimoji="0" lang="es-EC" sz="2000" b="1">
                <a:latin typeface="Calibri" pitchFamily="34" charset="0"/>
              </a:rPr>
              <a:t>Medio de promoción preferida</a:t>
            </a:r>
            <a:endParaRPr kumimoji="0" lang="es-ES" sz="2600" b="1"/>
          </a:p>
        </p:txBody>
      </p:sp>
      <p:pic>
        <p:nvPicPr>
          <p:cNvPr id="51226" name="Imagen 5"/>
          <p:cNvPicPr>
            <a:picLocks noChangeAspect="1" noChangeArrowheads="1"/>
          </p:cNvPicPr>
          <p:nvPr/>
        </p:nvPicPr>
        <p:blipFill>
          <a:blip r:embed="rId2"/>
          <a:srcRect/>
          <a:stretch>
            <a:fillRect/>
          </a:stretch>
        </p:blipFill>
        <p:spPr bwMode="auto">
          <a:xfrm>
            <a:off x="2268538" y="3716338"/>
            <a:ext cx="4032250" cy="2776537"/>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Imagen 3"/>
          <p:cNvPicPr>
            <a:picLocks noChangeAspect="1" noChangeArrowheads="1"/>
          </p:cNvPicPr>
          <p:nvPr/>
        </p:nvPicPr>
        <p:blipFill>
          <a:blip r:embed="rId2"/>
          <a:srcRect/>
          <a:stretch>
            <a:fillRect/>
          </a:stretch>
        </p:blipFill>
        <p:spPr bwMode="auto">
          <a:xfrm>
            <a:off x="2339975" y="692150"/>
            <a:ext cx="4033838" cy="3252788"/>
          </a:xfrm>
          <a:prstGeom prst="rect">
            <a:avLst/>
          </a:prstGeom>
          <a:noFill/>
          <a:ln w="9525">
            <a:noFill/>
            <a:miter lim="800000"/>
            <a:headEnd/>
            <a:tailEnd/>
          </a:ln>
        </p:spPr>
      </p:pic>
      <p:pic>
        <p:nvPicPr>
          <p:cNvPr id="53252" name="Picture 4" descr="shopping milagro"/>
          <p:cNvPicPr>
            <a:picLocks noChangeAspect="1" noChangeArrowheads="1"/>
          </p:cNvPicPr>
          <p:nvPr/>
        </p:nvPicPr>
        <p:blipFill>
          <a:blip r:embed="rId3"/>
          <a:srcRect/>
          <a:stretch>
            <a:fillRect/>
          </a:stretch>
        </p:blipFill>
        <p:spPr bwMode="auto">
          <a:xfrm>
            <a:off x="2916238" y="4221163"/>
            <a:ext cx="2843212" cy="2132012"/>
          </a:xfrm>
          <a:prstGeom prst="rect">
            <a:avLst/>
          </a:prstGeom>
          <a:noFill/>
        </p:spPr>
      </p:pic>
      <p:sp>
        <p:nvSpPr>
          <p:cNvPr id="53253" name="Rectangle 3"/>
          <p:cNvSpPr>
            <a:spLocks/>
          </p:cNvSpPr>
          <p:nvPr/>
        </p:nvSpPr>
        <p:spPr bwMode="auto">
          <a:xfrm>
            <a:off x="827088" y="260350"/>
            <a:ext cx="7272337" cy="647700"/>
          </a:xfrm>
          <a:prstGeom prst="rect">
            <a:avLst/>
          </a:prstGeom>
          <a:noFill/>
          <a:ln w="9525">
            <a:noFill/>
            <a:miter lim="800000"/>
            <a:headEnd/>
            <a:tailEnd/>
          </a:ln>
        </p:spPr>
        <p:txBody>
          <a:bodyPr/>
          <a:lstStyle/>
          <a:p>
            <a:pPr marL="419100" indent="-382588">
              <a:lnSpc>
                <a:spcPct val="80000"/>
              </a:lnSpc>
              <a:spcBef>
                <a:spcPct val="20000"/>
              </a:spcBef>
              <a:buClr>
                <a:schemeClr val="tx2"/>
              </a:buClr>
              <a:buSzPct val="70000"/>
              <a:buFont typeface="Wingdings" pitchFamily="2" charset="2"/>
              <a:buChar char="u"/>
            </a:pPr>
            <a:r>
              <a:rPr kumimoji="0" lang="es-EC" sz="2000" b="1">
                <a:latin typeface="Calibri" pitchFamily="34" charset="0"/>
              </a:rPr>
              <a:t>Localización</a:t>
            </a:r>
            <a:endParaRPr kumimoji="0" lang="es-ES" sz="2600" b="1"/>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lIns="45720" tIns="45720" rIns="45720" bIns="45720"/>
          <a:lstStyle/>
          <a:p>
            <a:pPr marL="876300" indent="-876300" algn="ctr" eaLnBrk="1" hangingPunct="1"/>
            <a:r>
              <a:rPr lang="es-ES" sz="3200" b="1" smtClean="0">
                <a:latin typeface="Calibri" pitchFamily="34" charset="0"/>
              </a:rPr>
              <a:t>DEMANDA POTENCIAL</a:t>
            </a:r>
          </a:p>
        </p:txBody>
      </p:sp>
      <p:graphicFrame>
        <p:nvGraphicFramePr>
          <p:cNvPr id="54308" name="Group 36"/>
          <p:cNvGraphicFramePr>
            <a:graphicFrameLocks noGrp="1"/>
          </p:cNvGraphicFramePr>
          <p:nvPr>
            <p:ph sz="half" idx="4294967295"/>
          </p:nvPr>
        </p:nvGraphicFramePr>
        <p:xfrm>
          <a:off x="900113" y="1484313"/>
          <a:ext cx="7499350" cy="1280160"/>
        </p:xfrm>
        <a:graphic>
          <a:graphicData uri="http://schemas.openxmlformats.org/drawingml/2006/table">
            <a:tbl>
              <a:tblPr/>
              <a:tblGrid>
                <a:gridCol w="2814637"/>
                <a:gridCol w="2271713"/>
                <a:gridCol w="2413000"/>
              </a:tblGrid>
              <a:tr h="393700">
                <a:tc>
                  <a:txBody>
                    <a:bodyPr/>
                    <a:lstStyle/>
                    <a:p>
                      <a:pPr marL="36513"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s-EC" sz="2200" b="0"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smtClean="0">
                          <a:ln>
                            <a:noFill/>
                          </a:ln>
                          <a:solidFill>
                            <a:srgbClr val="60497B"/>
                          </a:solidFill>
                          <a:effectLst/>
                          <a:latin typeface="Calibri" pitchFamily="34" charset="0"/>
                          <a:cs typeface="Times New Roman" pitchFamily="18" charset="0"/>
                        </a:rPr>
                        <a:t>MILAGRO</a:t>
                      </a:r>
                      <a:endParaRPr kumimoji="0" lang="es-ES" sz="2200" b="0"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smtClean="0">
                          <a:ln>
                            <a:noFill/>
                          </a:ln>
                          <a:solidFill>
                            <a:srgbClr val="60497B"/>
                          </a:solidFill>
                          <a:effectLst/>
                          <a:latin typeface="Calibri" pitchFamily="34" charset="0"/>
                          <a:cs typeface="Times New Roman" pitchFamily="18" charset="0"/>
                        </a:rPr>
                        <a:t>PORCENTAJE</a:t>
                      </a:r>
                      <a:endParaRPr kumimoji="0" lang="es-ES" sz="2200" b="0"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r>
              <a:tr h="393700">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chemeClr val="bg1"/>
                          </a:solidFill>
                          <a:effectLst/>
                          <a:latin typeface="Calibri" pitchFamily="34" charset="0"/>
                          <a:cs typeface="Times New Roman" pitchFamily="18" charset="0"/>
                        </a:rPr>
                        <a:t>Poblaci</a:t>
                      </a:r>
                      <a:r>
                        <a:rPr kumimoji="0" lang="es-ES" sz="2200" b="0" i="0" u="none" strike="noStrike" cap="none" normalizeH="0" baseline="0" smtClean="0">
                          <a:ln>
                            <a:noFill/>
                          </a:ln>
                          <a:solidFill>
                            <a:schemeClr val="bg1"/>
                          </a:solidFill>
                          <a:effectLst/>
                          <a:latin typeface="Arial" charset="0"/>
                          <a:cs typeface="Times New Roman" pitchFamily="18" charset="0"/>
                        </a:rPr>
                        <a:t>ó</a:t>
                      </a:r>
                      <a:r>
                        <a:rPr kumimoji="0" lang="es-ES" sz="2200" b="0" i="0" u="none" strike="noStrike" cap="none" normalizeH="0" baseline="0" smtClean="0">
                          <a:ln>
                            <a:noFill/>
                          </a:ln>
                          <a:solidFill>
                            <a:schemeClr val="bg1"/>
                          </a:solidFill>
                          <a:effectLst/>
                          <a:latin typeface="Calibri" pitchFamily="34" charset="0"/>
                          <a:cs typeface="Times New Roman" pitchFamily="18" charset="0"/>
                        </a:rPr>
                        <a:t>n total</a:t>
                      </a:r>
                      <a:endParaRPr kumimoji="0" lang="es-ES" sz="22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chemeClr val="bg1"/>
                          </a:solidFill>
                          <a:effectLst/>
                          <a:latin typeface="Calibri" pitchFamily="34" charset="0"/>
                          <a:cs typeface="Times New Roman" pitchFamily="18" charset="0"/>
                        </a:rPr>
                        <a:t>140.103</a:t>
                      </a:r>
                      <a:endParaRPr kumimoji="0" lang="es-ES" sz="22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chemeClr val="bg1"/>
                          </a:solidFill>
                          <a:effectLst/>
                          <a:latin typeface="Calibri" pitchFamily="34" charset="0"/>
                          <a:cs typeface="Times New Roman" pitchFamily="18" charset="0"/>
                        </a:rPr>
                        <a:t>100%</a:t>
                      </a:r>
                      <a:endParaRPr kumimoji="0" lang="es-ES" sz="22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r>
              <a:tr h="393700">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chemeClr val="tx1"/>
                          </a:solidFill>
                          <a:effectLst/>
                          <a:latin typeface="Calibri" pitchFamily="34" charset="0"/>
                          <a:cs typeface="Times New Roman" pitchFamily="18" charset="0"/>
                        </a:rPr>
                        <a:t>Entre 12 y 24 a</a:t>
                      </a:r>
                      <a:r>
                        <a:rPr kumimoji="0" lang="es-ES" sz="2200" b="0" i="0" u="none" strike="noStrike" cap="none" normalizeH="0" baseline="0" smtClean="0">
                          <a:ln>
                            <a:noFill/>
                          </a:ln>
                          <a:solidFill>
                            <a:schemeClr val="tx1"/>
                          </a:solidFill>
                          <a:effectLst/>
                          <a:latin typeface="Arial" charset="0"/>
                          <a:cs typeface="Times New Roman" pitchFamily="18" charset="0"/>
                        </a:rPr>
                        <a:t>ñ</a:t>
                      </a:r>
                      <a:r>
                        <a:rPr kumimoji="0" lang="es-ES" sz="2200" b="0" i="0" u="none" strike="noStrike" cap="none" normalizeH="0" baseline="0" smtClean="0">
                          <a:ln>
                            <a:noFill/>
                          </a:ln>
                          <a:solidFill>
                            <a:schemeClr val="tx1"/>
                          </a:solidFill>
                          <a:effectLst/>
                          <a:latin typeface="Calibri" pitchFamily="34" charset="0"/>
                          <a:cs typeface="Times New Roman" pitchFamily="18" charset="0"/>
                        </a:rPr>
                        <a:t>os</a:t>
                      </a:r>
                      <a:endParaRPr kumimoji="0" lang="es-ES" sz="2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chemeClr val="tx1"/>
                          </a:solidFill>
                          <a:effectLst/>
                          <a:latin typeface="Calibri" pitchFamily="34" charset="0"/>
                          <a:cs typeface="Times New Roman" pitchFamily="18" charset="0"/>
                        </a:rPr>
                        <a:t>42.627</a:t>
                      </a:r>
                      <a:endParaRPr kumimoji="0" lang="es-ES" sz="2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chemeClr val="tx1"/>
                          </a:solidFill>
                          <a:effectLst/>
                          <a:latin typeface="Calibri" pitchFamily="34" charset="0"/>
                          <a:cs typeface="Times New Roman" pitchFamily="18" charset="0"/>
                        </a:rPr>
                        <a:t>30,44%</a:t>
                      </a:r>
                      <a:endParaRPr kumimoji="0" lang="es-ES" sz="2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noFill/>
                  </a:tcPr>
                </a:tc>
              </a:tr>
            </a:tbl>
          </a:graphicData>
        </a:graphic>
      </p:graphicFrame>
      <p:graphicFrame>
        <p:nvGraphicFramePr>
          <p:cNvPr id="54309" name="Group 37"/>
          <p:cNvGraphicFramePr>
            <a:graphicFrameLocks noGrp="1"/>
          </p:cNvGraphicFramePr>
          <p:nvPr>
            <p:ph sz="half" idx="4294967295"/>
          </p:nvPr>
        </p:nvGraphicFramePr>
        <p:xfrm>
          <a:off x="971550" y="3429000"/>
          <a:ext cx="7559675" cy="1716723"/>
        </p:xfrm>
        <a:graphic>
          <a:graphicData uri="http://schemas.openxmlformats.org/drawingml/2006/table">
            <a:tbl>
              <a:tblPr/>
              <a:tblGrid>
                <a:gridCol w="2220913"/>
                <a:gridCol w="1751012"/>
                <a:gridCol w="1812925"/>
                <a:gridCol w="1774825"/>
              </a:tblGrid>
              <a:tr h="436563">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1" i="0" u="none" strike="noStrike" cap="none" normalizeH="0" baseline="0" smtClean="0">
                          <a:ln>
                            <a:noFill/>
                          </a:ln>
                          <a:solidFill>
                            <a:srgbClr val="60497B"/>
                          </a:solidFill>
                          <a:effectLst/>
                          <a:latin typeface="Arial" charset="0"/>
                          <a:cs typeface="Times New Roman" pitchFamily="18" charset="0"/>
                        </a:rPr>
                        <a:t>Á</a:t>
                      </a:r>
                      <a:r>
                        <a:rPr kumimoji="0" lang="es-EC" sz="2200" b="1" i="0" u="none" strike="noStrike" cap="none" normalizeH="0" baseline="0" smtClean="0">
                          <a:ln>
                            <a:noFill/>
                          </a:ln>
                          <a:solidFill>
                            <a:srgbClr val="60497B"/>
                          </a:solidFill>
                          <a:effectLst/>
                          <a:latin typeface="Calibri" pitchFamily="34" charset="0"/>
                          <a:cs typeface="Times New Roman" pitchFamily="18" charset="0"/>
                        </a:rPr>
                        <a:t>REAS</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1" i="0" u="none" strike="noStrike" cap="none" normalizeH="0" baseline="0" smtClean="0">
                          <a:ln>
                            <a:noFill/>
                          </a:ln>
                          <a:solidFill>
                            <a:srgbClr val="60497B"/>
                          </a:solidFill>
                          <a:effectLst/>
                          <a:latin typeface="Calibri" pitchFamily="34" charset="0"/>
                          <a:cs typeface="Times New Roman" pitchFamily="18" charset="0"/>
                        </a:rPr>
                        <a:t>HOMBRES</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1" i="0" u="none" strike="noStrike" cap="none" normalizeH="0" baseline="0" smtClean="0">
                          <a:ln>
                            <a:noFill/>
                          </a:ln>
                          <a:solidFill>
                            <a:srgbClr val="60497B"/>
                          </a:solidFill>
                          <a:effectLst/>
                          <a:latin typeface="Calibri" pitchFamily="34" charset="0"/>
                          <a:cs typeface="Times New Roman" pitchFamily="18" charset="0"/>
                        </a:rPr>
                        <a:t>MUJERES</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1" i="0" u="none" strike="noStrike" cap="none" normalizeH="0" baseline="0" smtClean="0">
                          <a:ln>
                            <a:noFill/>
                          </a:ln>
                          <a:solidFill>
                            <a:srgbClr val="60497B"/>
                          </a:solidFill>
                          <a:effectLst/>
                          <a:latin typeface="Calibri" pitchFamily="34" charset="0"/>
                          <a:cs typeface="Times New Roman" pitchFamily="18" charset="0"/>
                        </a:rPr>
                        <a:t>TOTAL</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r>
              <a:tr h="358775">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URBANA</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56.269</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57.171</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113.440</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rgbClr val="E5E0EC"/>
                    </a:solidFill>
                  </a:tcPr>
                </a:tc>
              </a:tr>
              <a:tr h="357188">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tx1"/>
                          </a:solidFill>
                          <a:effectLst/>
                          <a:latin typeface="Calibri" pitchFamily="34" charset="0"/>
                          <a:cs typeface="Times New Roman" pitchFamily="18" charset="0"/>
                        </a:rPr>
                        <a:t>RURAL</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tx1"/>
                          </a:solidFill>
                          <a:effectLst/>
                          <a:latin typeface="Calibri" pitchFamily="34" charset="0"/>
                          <a:cs typeface="Times New Roman" pitchFamily="18" charset="0"/>
                        </a:rPr>
                        <a:t>13.996</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tx1"/>
                          </a:solidFill>
                          <a:effectLst/>
                          <a:latin typeface="Calibri" pitchFamily="34" charset="0"/>
                          <a:cs typeface="Times New Roman" pitchFamily="18" charset="0"/>
                        </a:rPr>
                        <a:t>12.667</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tx1"/>
                          </a:solidFill>
                          <a:effectLst/>
                          <a:latin typeface="Calibri" pitchFamily="34" charset="0"/>
                          <a:cs typeface="Times New Roman" pitchFamily="18" charset="0"/>
                        </a:rPr>
                        <a:t>26.663</a:t>
                      </a:r>
                      <a:endParaRPr kumimoji="0" lang="es-EC" sz="2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358775">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TOTAL</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70.265</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69.838</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rgbClr val="E5E0EC"/>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2200" b="0" i="0" u="none" strike="noStrike" cap="none" normalizeH="0" baseline="0" smtClean="0">
                          <a:ln>
                            <a:noFill/>
                          </a:ln>
                          <a:solidFill>
                            <a:schemeClr val="bg1"/>
                          </a:solidFill>
                          <a:effectLst/>
                          <a:latin typeface="Calibri" pitchFamily="34" charset="0"/>
                          <a:cs typeface="Times New Roman" pitchFamily="18" charset="0"/>
                        </a:rPr>
                        <a:t>140.103</a:t>
                      </a:r>
                      <a:endParaRPr kumimoji="0" lang="es-EC" sz="22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rgbClr val="E5E0EC"/>
                    </a:solidFill>
                  </a:tcPr>
                </a:tc>
              </a:tr>
            </a:tbl>
          </a:graphicData>
        </a:graphic>
      </p:graphicFrame>
    </p:spTree>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bowl (2)"/>
          <p:cNvPicPr>
            <a:picLocks noChangeAspect="1" noChangeArrowheads="1"/>
          </p:cNvPicPr>
          <p:nvPr/>
        </p:nvPicPr>
        <p:blipFill>
          <a:blip r:embed="rId2"/>
          <a:srcRect/>
          <a:stretch>
            <a:fillRect/>
          </a:stretch>
        </p:blipFill>
        <p:spPr bwMode="auto">
          <a:xfrm>
            <a:off x="827088" y="1125538"/>
            <a:ext cx="7777162" cy="4386262"/>
          </a:xfrm>
          <a:prstGeom prst="rect">
            <a:avLst/>
          </a:prstGeom>
          <a:noFill/>
        </p:spPr>
      </p:pic>
      <p:sp>
        <p:nvSpPr>
          <p:cNvPr id="55298" name="Rectangle 3"/>
          <p:cNvSpPr>
            <a:spLocks noGrp="1"/>
          </p:cNvSpPr>
          <p:nvPr>
            <p:ph type="body" idx="4294967295"/>
          </p:nvPr>
        </p:nvSpPr>
        <p:spPr>
          <a:xfrm>
            <a:off x="1042988" y="1557338"/>
            <a:ext cx="6911975" cy="3529012"/>
          </a:xfrm>
        </p:spPr>
        <p:txBody>
          <a:bodyPr lIns="91440" tIns="45720" rIns="91440" bIns="45720"/>
          <a:lstStyle/>
          <a:p>
            <a:pPr marL="419100" indent="-382588" algn="just" eaLnBrk="1" hangingPunct="1">
              <a:buFont typeface="Wingdings" pitchFamily="2" charset="2"/>
              <a:buNone/>
            </a:pPr>
            <a:r>
              <a:rPr lang="es-EC" smtClean="0"/>
              <a:t>   </a:t>
            </a:r>
            <a:r>
              <a:rPr lang="es-EC" sz="2800" smtClean="0">
                <a:latin typeface="Calibri" pitchFamily="34" charset="0"/>
              </a:rPr>
              <a:t>Según resultados del SPSS, el 79% de las personas entrevistadas están dispuestas a asistir a un centro de entretenimiento, de los cuales el 47,8% son de sexo masculino y el 5,2% de sexo femenino, de los que no están dispuestos a asistir al Bolocentro representa el 21% dando esta una suma  total del 100% de cobertura.</a:t>
            </a:r>
            <a:endParaRPr lang="es-ES" sz="2800" smtClean="0">
              <a:latin typeface="Calibri" pitchFamily="34" charset="0"/>
            </a:endParaRPr>
          </a:p>
        </p:txBody>
      </p:sp>
      <p:sp>
        <p:nvSpPr>
          <p:cNvPr id="55299" name="Rectangle 2"/>
          <p:cNvSpPr>
            <a:spLocks/>
          </p:cNvSpPr>
          <p:nvPr/>
        </p:nvSpPr>
        <p:spPr bwMode="auto">
          <a:xfrm>
            <a:off x="827088" y="0"/>
            <a:ext cx="7620000" cy="1276350"/>
          </a:xfrm>
          <a:prstGeom prst="rect">
            <a:avLst/>
          </a:prstGeom>
          <a:noFill/>
          <a:ln w="9525">
            <a:noFill/>
            <a:miter lim="800000"/>
            <a:headEnd/>
            <a:tailEnd/>
          </a:ln>
        </p:spPr>
        <p:txBody>
          <a:bodyPr lIns="45720" rIns="45720" anchor="ctr"/>
          <a:lstStyle/>
          <a:p>
            <a:pPr marL="876300" indent="-876300" algn="ctr">
              <a:lnSpc>
                <a:spcPct val="90000"/>
              </a:lnSpc>
            </a:pPr>
            <a:r>
              <a:rPr kumimoji="0" lang="es-ES" sz="3200" b="1">
                <a:solidFill>
                  <a:schemeClr val="bg2"/>
                </a:solidFill>
                <a:latin typeface="Calibri" pitchFamily="34" charset="0"/>
              </a:rPr>
              <a:t>RESULTADOS</a:t>
            </a:r>
          </a:p>
        </p:txBody>
      </p:sp>
    </p:spTree>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6" descr="Dibujo1"/>
          <p:cNvPicPr>
            <a:picLocks noGrp="1" noChangeAspect="1" noChangeArrowheads="1"/>
          </p:cNvPicPr>
          <p:nvPr>
            <p:ph type="body" idx="4294967295"/>
          </p:nvPr>
        </p:nvPicPr>
        <p:blipFill>
          <a:blip r:embed="rId2"/>
          <a:srcRect/>
          <a:stretch>
            <a:fillRect/>
          </a:stretch>
        </p:blipFill>
        <p:spPr>
          <a:xfrm>
            <a:off x="2627313" y="260350"/>
            <a:ext cx="3887787" cy="2603500"/>
          </a:xfrm>
        </p:spPr>
      </p:pic>
      <p:sp>
        <p:nvSpPr>
          <p:cNvPr id="56323" name="Rectangle 2"/>
          <p:cNvSpPr>
            <a:spLocks/>
          </p:cNvSpPr>
          <p:nvPr/>
        </p:nvSpPr>
        <p:spPr bwMode="auto">
          <a:xfrm>
            <a:off x="827088" y="3357563"/>
            <a:ext cx="7620000" cy="504825"/>
          </a:xfrm>
          <a:prstGeom prst="rect">
            <a:avLst/>
          </a:prstGeom>
          <a:noFill/>
          <a:ln w="9525">
            <a:noFill/>
            <a:miter lim="800000"/>
            <a:headEnd/>
            <a:tailEnd/>
          </a:ln>
        </p:spPr>
        <p:txBody>
          <a:bodyPr lIns="45720" rIns="45720" anchor="ctr"/>
          <a:lstStyle/>
          <a:p>
            <a:pPr marL="876300" indent="-876300" algn="ctr">
              <a:lnSpc>
                <a:spcPct val="90000"/>
              </a:lnSpc>
            </a:pPr>
            <a:r>
              <a:rPr kumimoji="0" lang="es-ES" sz="2400" b="1">
                <a:solidFill>
                  <a:schemeClr val="bg2"/>
                </a:solidFill>
                <a:latin typeface="Calibri" pitchFamily="34" charset="0"/>
              </a:rPr>
              <a:t>MATRIZ BCG</a:t>
            </a:r>
            <a:r>
              <a:rPr kumimoji="0" lang="es-EC" sz="2400" b="1">
                <a:solidFill>
                  <a:schemeClr val="bg2"/>
                </a:solidFill>
                <a:latin typeface="Calibri" pitchFamily="34" charset="0"/>
              </a:rPr>
              <a:t/>
            </a:r>
            <a:br>
              <a:rPr kumimoji="0" lang="es-EC" sz="2400" b="1">
                <a:solidFill>
                  <a:schemeClr val="bg2"/>
                </a:solidFill>
                <a:latin typeface="Calibri" pitchFamily="34" charset="0"/>
              </a:rPr>
            </a:br>
            <a:endParaRPr kumimoji="0" lang="es-ES" sz="2400" b="1">
              <a:solidFill>
                <a:schemeClr val="bg2"/>
              </a:solidFill>
              <a:latin typeface="Calibri" pitchFamily="34" charset="0"/>
            </a:endParaRPr>
          </a:p>
        </p:txBody>
      </p:sp>
      <p:pic>
        <p:nvPicPr>
          <p:cNvPr id="56324" name="Imagen 361" descr="bcg"/>
          <p:cNvPicPr>
            <a:picLocks noChangeAspect="1" noChangeArrowheads="1"/>
          </p:cNvPicPr>
          <p:nvPr/>
        </p:nvPicPr>
        <p:blipFill>
          <a:blip r:embed="rId3"/>
          <a:srcRect/>
          <a:stretch>
            <a:fillRect/>
          </a:stretch>
        </p:blipFill>
        <p:spPr bwMode="auto">
          <a:xfrm>
            <a:off x="2627313" y="3716338"/>
            <a:ext cx="4103687" cy="264636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a:xfrm>
            <a:off x="395288" y="620713"/>
            <a:ext cx="7570787" cy="3024187"/>
          </a:xfrm>
        </p:spPr>
        <p:txBody>
          <a:bodyPr lIns="91440" tIns="45720" rIns="91440" bIns="45720"/>
          <a:lstStyle/>
          <a:p>
            <a:pPr marL="419100" indent="-382588" algn="just" eaLnBrk="1" hangingPunct="1">
              <a:lnSpc>
                <a:spcPct val="90000"/>
              </a:lnSpc>
            </a:pPr>
            <a:r>
              <a:rPr lang="es-ES" sz="2000" b="1" i="1" smtClean="0">
                <a:latin typeface="Calibri" pitchFamily="34" charset="0"/>
              </a:rPr>
              <a:t>Necesidad Básica:</a:t>
            </a:r>
            <a:r>
              <a:rPr lang="es-ES" sz="2000" smtClean="0">
                <a:latin typeface="Calibri" pitchFamily="34" charset="0"/>
              </a:rPr>
              <a:t> Satisfacer gustos y emociones de personas que carecen de centros de entretenimiento</a:t>
            </a:r>
          </a:p>
          <a:p>
            <a:pPr marL="419100" indent="-382588" algn="just" eaLnBrk="1" hangingPunct="1">
              <a:lnSpc>
                <a:spcPct val="90000"/>
              </a:lnSpc>
            </a:pPr>
            <a:r>
              <a:rPr lang="es-ES" sz="2000" b="1" i="1" smtClean="0">
                <a:latin typeface="Calibri" pitchFamily="34" charset="0"/>
              </a:rPr>
              <a:t>Grupo Objetivo:</a:t>
            </a:r>
            <a:r>
              <a:rPr lang="es-ES" sz="2000" smtClean="0">
                <a:latin typeface="Calibri" pitchFamily="34" charset="0"/>
              </a:rPr>
              <a:t> Hombres y Mujeres de la Ciudad de Milagro que tengan la curiosidad de experimentar un deporte nuevo y novedoso</a:t>
            </a:r>
          </a:p>
          <a:p>
            <a:pPr marL="419100" indent="-382588" algn="just" eaLnBrk="1" hangingPunct="1">
              <a:lnSpc>
                <a:spcPct val="90000"/>
              </a:lnSpc>
            </a:pPr>
            <a:r>
              <a:rPr lang="es-ES" sz="2000" smtClean="0">
                <a:latin typeface="Calibri" pitchFamily="34" charset="0"/>
              </a:rPr>
              <a:t> </a:t>
            </a:r>
            <a:r>
              <a:rPr lang="es-ES" sz="2000" b="1" i="1" smtClean="0">
                <a:latin typeface="Calibri" pitchFamily="34" charset="0"/>
              </a:rPr>
              <a:t>Tecnología</a:t>
            </a:r>
            <a:r>
              <a:rPr lang="es-ES" sz="2000" i="1" smtClean="0">
                <a:latin typeface="Calibri" pitchFamily="34" charset="0"/>
              </a:rPr>
              <a:t>:</a:t>
            </a:r>
            <a:r>
              <a:rPr lang="es-ES" sz="2000" smtClean="0">
                <a:latin typeface="Calibri" pitchFamily="34" charset="0"/>
              </a:rPr>
              <a:t> Concepto nuevo e innovador en centros de entretenimiento entre familiares y amigos.</a:t>
            </a:r>
            <a:endParaRPr lang="es-ES" sz="2000" b="1" i="1" smtClean="0">
              <a:latin typeface="Calibri" pitchFamily="34" charset="0"/>
            </a:endParaRPr>
          </a:p>
          <a:p>
            <a:pPr marL="419100" indent="-382588" algn="just" eaLnBrk="1" hangingPunct="1">
              <a:lnSpc>
                <a:spcPct val="90000"/>
              </a:lnSpc>
            </a:pPr>
            <a:r>
              <a:rPr lang="es-ES" sz="2000" b="1" i="1" smtClean="0">
                <a:latin typeface="Calibri" pitchFamily="34" charset="0"/>
              </a:rPr>
              <a:t>Grupos de Compradores:</a:t>
            </a:r>
            <a:r>
              <a:rPr lang="es-ES" sz="2000" b="1" smtClean="0">
                <a:latin typeface="Calibri" pitchFamily="34" charset="0"/>
              </a:rPr>
              <a:t> </a:t>
            </a:r>
            <a:r>
              <a:rPr lang="es-ES" sz="2000" smtClean="0">
                <a:latin typeface="Calibri" pitchFamily="34" charset="0"/>
              </a:rPr>
              <a:t>Hombres y mujeres de la ciudad de Milagro, que no necesitarían viajar a la ciudad de Guayaquil o ciudades cercanas para entretenerse</a:t>
            </a:r>
          </a:p>
        </p:txBody>
      </p:sp>
      <p:sp>
        <p:nvSpPr>
          <p:cNvPr id="58372" name="Rectangle 2"/>
          <p:cNvSpPr>
            <a:spLocks/>
          </p:cNvSpPr>
          <p:nvPr/>
        </p:nvSpPr>
        <p:spPr bwMode="auto">
          <a:xfrm>
            <a:off x="900113" y="0"/>
            <a:ext cx="7058025" cy="620713"/>
          </a:xfrm>
          <a:prstGeom prst="rect">
            <a:avLst/>
          </a:prstGeom>
          <a:noFill/>
          <a:ln w="9525">
            <a:noFill/>
            <a:miter lim="800000"/>
            <a:headEnd/>
            <a:tailEnd/>
          </a:ln>
        </p:spPr>
        <p:txBody>
          <a:bodyPr lIns="45720" rIns="45720" anchor="ctr"/>
          <a:lstStyle/>
          <a:p>
            <a:pPr algn="ctr">
              <a:lnSpc>
                <a:spcPct val="90000"/>
              </a:lnSpc>
            </a:pPr>
            <a:r>
              <a:rPr kumimoji="0" lang="es-ES" sz="2800" b="1">
                <a:solidFill>
                  <a:schemeClr val="bg2"/>
                </a:solidFill>
                <a:latin typeface="Calibri" pitchFamily="34" charset="0"/>
              </a:rPr>
              <a:t>MACRO SEGMENTACION</a:t>
            </a:r>
          </a:p>
        </p:txBody>
      </p:sp>
      <p:sp>
        <p:nvSpPr>
          <p:cNvPr id="58374" name="Rectangle 2"/>
          <p:cNvSpPr>
            <a:spLocks/>
          </p:cNvSpPr>
          <p:nvPr/>
        </p:nvSpPr>
        <p:spPr bwMode="auto">
          <a:xfrm>
            <a:off x="1042988" y="3644900"/>
            <a:ext cx="7058025" cy="620713"/>
          </a:xfrm>
          <a:prstGeom prst="rect">
            <a:avLst/>
          </a:prstGeom>
          <a:noFill/>
          <a:ln w="9525">
            <a:noFill/>
            <a:miter lim="800000"/>
            <a:headEnd/>
            <a:tailEnd/>
          </a:ln>
        </p:spPr>
        <p:txBody>
          <a:bodyPr lIns="45720" rIns="45720" anchor="ctr"/>
          <a:lstStyle/>
          <a:p>
            <a:pPr algn="ctr">
              <a:lnSpc>
                <a:spcPct val="90000"/>
              </a:lnSpc>
            </a:pPr>
            <a:r>
              <a:rPr kumimoji="0" lang="es-ES" sz="2800" b="1">
                <a:solidFill>
                  <a:schemeClr val="bg2"/>
                </a:solidFill>
                <a:latin typeface="Calibri" pitchFamily="34" charset="0"/>
              </a:rPr>
              <a:t>MICRO SEGMENTACION</a:t>
            </a:r>
          </a:p>
        </p:txBody>
      </p:sp>
      <p:sp>
        <p:nvSpPr>
          <p:cNvPr id="58375" name="Rectangle 3"/>
          <p:cNvSpPr>
            <a:spLocks/>
          </p:cNvSpPr>
          <p:nvPr/>
        </p:nvSpPr>
        <p:spPr bwMode="auto">
          <a:xfrm>
            <a:off x="395288" y="4071938"/>
            <a:ext cx="7826375" cy="2786062"/>
          </a:xfrm>
          <a:prstGeom prst="rect">
            <a:avLst/>
          </a:prstGeom>
          <a:noFill/>
          <a:ln w="9525">
            <a:noFill/>
            <a:miter lim="800000"/>
            <a:headEnd/>
            <a:tailEnd/>
          </a:ln>
        </p:spPr>
        <p:txBody>
          <a:bodyPr/>
          <a:lstStyle/>
          <a:p>
            <a:pPr marL="419100" indent="-382588">
              <a:spcBef>
                <a:spcPct val="20000"/>
              </a:spcBef>
              <a:buClr>
                <a:schemeClr val="tx2"/>
              </a:buClr>
              <a:buSzPct val="70000"/>
              <a:buFont typeface="Wingdings" pitchFamily="2" charset="2"/>
              <a:buChar char="u"/>
            </a:pPr>
            <a:r>
              <a:rPr kumimoji="0" lang="es-ES" sz="2000" b="1" i="1">
                <a:latin typeface="Calibri" pitchFamily="34" charset="0"/>
              </a:rPr>
              <a:t>Ubicación</a:t>
            </a:r>
            <a:r>
              <a:rPr kumimoji="0" lang="es-ES" sz="2000" i="1">
                <a:latin typeface="Calibri" pitchFamily="34" charset="0"/>
              </a:rPr>
              <a:t>: </a:t>
            </a:r>
            <a:r>
              <a:rPr kumimoji="0" lang="es-ES" sz="2000">
                <a:latin typeface="Calibri" pitchFamily="34" charset="0"/>
              </a:rPr>
              <a:t>Sectores de clase media, media alta y alta de la ciudad de Milagro.</a:t>
            </a:r>
            <a:endParaRPr kumimoji="0" lang="es-ES" sz="2000" b="1" i="1">
              <a:latin typeface="Calibri" pitchFamily="34" charset="0"/>
            </a:endParaRPr>
          </a:p>
          <a:p>
            <a:pPr marL="419100" indent="-382588">
              <a:spcBef>
                <a:spcPct val="20000"/>
              </a:spcBef>
              <a:buClr>
                <a:schemeClr val="tx2"/>
              </a:buClr>
              <a:buSzPct val="70000"/>
              <a:buFont typeface="Wingdings" pitchFamily="2" charset="2"/>
              <a:buChar char="u"/>
            </a:pPr>
            <a:r>
              <a:rPr kumimoji="0" lang="es-ES" sz="2000" b="1" i="1">
                <a:latin typeface="Calibri" pitchFamily="34" charset="0"/>
              </a:rPr>
              <a:t>Sexo</a:t>
            </a:r>
            <a:r>
              <a:rPr kumimoji="0" lang="es-ES" sz="2000" b="1">
                <a:latin typeface="Calibri" pitchFamily="34" charset="0"/>
              </a:rPr>
              <a:t>:</a:t>
            </a:r>
            <a:r>
              <a:rPr kumimoji="0" lang="es-ES" sz="2000">
                <a:latin typeface="Calibri" pitchFamily="34" charset="0"/>
              </a:rPr>
              <a:t> Hombres y mujeres</a:t>
            </a:r>
            <a:endParaRPr kumimoji="0" lang="es-ES" sz="2000" b="1" i="1">
              <a:latin typeface="Calibri" pitchFamily="34" charset="0"/>
            </a:endParaRPr>
          </a:p>
          <a:p>
            <a:pPr marL="419100" indent="-382588">
              <a:spcBef>
                <a:spcPct val="20000"/>
              </a:spcBef>
              <a:buClr>
                <a:schemeClr val="tx2"/>
              </a:buClr>
              <a:buSzPct val="70000"/>
              <a:buFont typeface="Wingdings" pitchFamily="2" charset="2"/>
              <a:buChar char="u"/>
            </a:pPr>
            <a:r>
              <a:rPr kumimoji="0" lang="es-ES" sz="2000" b="1" i="1">
                <a:latin typeface="Calibri" pitchFamily="34" charset="0"/>
              </a:rPr>
              <a:t>Edad</a:t>
            </a:r>
            <a:r>
              <a:rPr kumimoji="0" lang="es-ES" sz="2000" b="1">
                <a:latin typeface="Calibri" pitchFamily="34" charset="0"/>
              </a:rPr>
              <a:t>:</a:t>
            </a:r>
            <a:r>
              <a:rPr kumimoji="0" lang="es-ES" sz="2000">
                <a:latin typeface="Calibri" pitchFamily="34" charset="0"/>
              </a:rPr>
              <a:t> a partir de los 12 años de edad </a:t>
            </a:r>
            <a:endParaRPr kumimoji="0" lang="es-ES" sz="2000" b="1" i="1">
              <a:latin typeface="Calibri" pitchFamily="34" charset="0"/>
            </a:endParaRPr>
          </a:p>
          <a:p>
            <a:pPr marL="419100" indent="-382588">
              <a:spcBef>
                <a:spcPct val="20000"/>
              </a:spcBef>
              <a:buClr>
                <a:schemeClr val="tx2"/>
              </a:buClr>
              <a:buSzPct val="70000"/>
              <a:buFont typeface="Wingdings" pitchFamily="2" charset="2"/>
              <a:buChar char="u"/>
            </a:pPr>
            <a:r>
              <a:rPr kumimoji="0" lang="es-ES" sz="2000" b="1" i="1">
                <a:latin typeface="Calibri" pitchFamily="34" charset="0"/>
              </a:rPr>
              <a:t>Actividad</a:t>
            </a:r>
            <a:r>
              <a:rPr kumimoji="0" lang="es-ES" sz="2000" b="1">
                <a:latin typeface="Calibri" pitchFamily="34" charset="0"/>
              </a:rPr>
              <a:t>:</a:t>
            </a:r>
            <a:r>
              <a:rPr kumimoji="0" lang="es-ES" sz="2000">
                <a:latin typeface="Calibri" pitchFamily="34" charset="0"/>
              </a:rPr>
              <a:t> Adolescentes y jóvenes estudiantes </a:t>
            </a:r>
            <a:endParaRPr kumimoji="0" lang="es-ES" sz="2000" b="1" i="1">
              <a:latin typeface="Calibri" pitchFamily="34" charset="0"/>
            </a:endParaRPr>
          </a:p>
          <a:p>
            <a:pPr marL="419100" indent="-382588">
              <a:spcBef>
                <a:spcPct val="20000"/>
              </a:spcBef>
              <a:buClr>
                <a:schemeClr val="tx2"/>
              </a:buClr>
              <a:buSzPct val="70000"/>
              <a:buFont typeface="Wingdings" pitchFamily="2" charset="2"/>
              <a:buChar char="u"/>
            </a:pPr>
            <a:r>
              <a:rPr kumimoji="0" lang="es-ES" sz="2000" b="1" i="1">
                <a:latin typeface="Calibri" pitchFamily="34" charset="0"/>
              </a:rPr>
              <a:t>Intereses</a:t>
            </a:r>
            <a:r>
              <a:rPr kumimoji="0" lang="es-ES" sz="2000" b="1">
                <a:latin typeface="Calibri" pitchFamily="34" charset="0"/>
              </a:rPr>
              <a:t>:</a:t>
            </a:r>
            <a:r>
              <a:rPr kumimoji="0" lang="es-ES" sz="2000">
                <a:latin typeface="Calibri" pitchFamily="34" charset="0"/>
              </a:rPr>
              <a:t> Milagreños y demás ciudadanos cercanos a la ciudad de Milagro se entretengan con un servicio de primera calidad en tecnología</a:t>
            </a: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96" descr="C:\Users\MI PC\Desktop\logo_bolos.JPG"/>
          <p:cNvPicPr>
            <a:picLocks noChangeAspect="1" noChangeArrowheads="1"/>
          </p:cNvPicPr>
          <p:nvPr/>
        </p:nvPicPr>
        <p:blipFill>
          <a:blip r:embed="rId2"/>
          <a:srcRect r="17462" b="14590"/>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827088" y="0"/>
            <a:ext cx="7620000" cy="1276350"/>
          </a:xfrm>
        </p:spPr>
        <p:txBody>
          <a:bodyPr lIns="45720" tIns="45720" rIns="45720" bIns="45720"/>
          <a:lstStyle/>
          <a:p>
            <a:pPr marL="876300" indent="-876300" algn="ctr" eaLnBrk="1" hangingPunct="1"/>
            <a:r>
              <a:rPr lang="es-ES" sz="2800" b="1" smtClean="0">
                <a:latin typeface="Calibri" pitchFamily="34" charset="0"/>
              </a:rPr>
              <a:t>FUERZAS DE PORTER</a:t>
            </a:r>
            <a:r>
              <a:rPr lang="es-EC" sz="3200" b="1" smtClean="0"/>
              <a:t/>
            </a:r>
            <a:br>
              <a:rPr lang="es-EC" sz="3200" b="1" smtClean="0"/>
            </a:br>
            <a:endParaRPr lang="es-ES" sz="3200" b="1" smtClean="0"/>
          </a:p>
        </p:txBody>
      </p:sp>
      <p:grpSp>
        <p:nvGrpSpPr>
          <p:cNvPr id="60419" name="Group 4"/>
          <p:cNvGrpSpPr>
            <a:grpSpLocks/>
          </p:cNvGrpSpPr>
          <p:nvPr/>
        </p:nvGrpSpPr>
        <p:grpSpPr bwMode="auto">
          <a:xfrm>
            <a:off x="827088" y="908050"/>
            <a:ext cx="7291387" cy="5589588"/>
            <a:chOff x="1500" y="3092"/>
            <a:chExt cx="10128" cy="10444"/>
          </a:xfrm>
        </p:grpSpPr>
        <p:sp>
          <p:nvSpPr>
            <p:cNvPr id="60420" name="AutoShape 5"/>
            <p:cNvSpPr>
              <a:spLocks noChangeArrowheads="1"/>
            </p:cNvSpPr>
            <p:nvPr/>
          </p:nvSpPr>
          <p:spPr bwMode="auto">
            <a:xfrm>
              <a:off x="5367" y="3092"/>
              <a:ext cx="3131" cy="2392"/>
            </a:xfrm>
            <a:prstGeom prst="roundRect">
              <a:avLst>
                <a:gd name="adj" fmla="val 16667"/>
              </a:avLst>
            </a:prstGeom>
            <a:solidFill>
              <a:srgbClr val="FFFF99"/>
            </a:solidFill>
            <a:ln w="9525">
              <a:noFill/>
              <a:round/>
              <a:headEnd/>
              <a:tailEnd/>
            </a:ln>
          </p:spPr>
          <p:txBody>
            <a:bodyPr/>
            <a:lstStyle/>
            <a:p>
              <a:pPr algn="ctr">
                <a:tabLst>
                  <a:tab pos="0" algn="l"/>
                </a:tabLst>
              </a:pPr>
              <a:r>
                <a:rPr kumimoji="0" lang="es-ES" sz="1100" b="1">
                  <a:solidFill>
                    <a:schemeClr val="bg1"/>
                  </a:solidFill>
                </a:rPr>
                <a:t>Entrada de Nuevas Empresas</a:t>
              </a:r>
            </a:p>
            <a:p>
              <a:pPr algn="ctr">
                <a:tabLst>
                  <a:tab pos="0" algn="l"/>
                </a:tabLst>
              </a:pPr>
              <a:r>
                <a:rPr kumimoji="0" lang="es-ES" sz="1100" b="1">
                  <a:solidFill>
                    <a:schemeClr val="bg1"/>
                  </a:solidFill>
                </a:rPr>
                <a:t>MEDIA</a:t>
              </a:r>
            </a:p>
            <a:p>
              <a:pPr marL="179388" lvl="1">
                <a:spcAft>
                  <a:spcPts val="1000"/>
                </a:spcAft>
                <a:buFont typeface="Symbol" pitchFamily="18" charset="2"/>
                <a:buChar char="·"/>
                <a:tabLst>
                  <a:tab pos="0" algn="l"/>
                </a:tabLst>
              </a:pPr>
              <a:r>
                <a:rPr kumimoji="0" lang="es-ES" sz="1100">
                  <a:solidFill>
                    <a:schemeClr val="bg1"/>
                  </a:solidFill>
                </a:rPr>
                <a:t>Fuerte inversión inicial</a:t>
              </a:r>
            </a:p>
            <a:p>
              <a:pPr>
                <a:buFont typeface="Symbol" pitchFamily="18" charset="2"/>
                <a:buChar char="·"/>
                <a:tabLst>
                  <a:tab pos="0" algn="l"/>
                </a:tabLst>
              </a:pPr>
              <a:r>
                <a:rPr kumimoji="0" lang="es-ES" sz="1100">
                  <a:solidFill>
                    <a:schemeClr val="bg1"/>
                  </a:solidFill>
                </a:rPr>
                <a:t>Imitable para grandes empresas</a:t>
              </a:r>
            </a:p>
            <a:p>
              <a:pPr>
                <a:tabLst>
                  <a:tab pos="0" algn="l"/>
                </a:tabLst>
              </a:pPr>
              <a:endParaRPr kumimoji="0" lang="es-ES" sz="1100">
                <a:solidFill>
                  <a:schemeClr val="bg1"/>
                </a:solidFill>
              </a:endParaRPr>
            </a:p>
          </p:txBody>
        </p:sp>
        <p:sp>
          <p:nvSpPr>
            <p:cNvPr id="60421" name="AutoShape 6"/>
            <p:cNvSpPr>
              <a:spLocks noChangeArrowheads="1"/>
            </p:cNvSpPr>
            <p:nvPr/>
          </p:nvSpPr>
          <p:spPr bwMode="auto">
            <a:xfrm>
              <a:off x="1500" y="6416"/>
              <a:ext cx="2762" cy="2951"/>
            </a:xfrm>
            <a:prstGeom prst="roundRect">
              <a:avLst>
                <a:gd name="adj" fmla="val 16667"/>
              </a:avLst>
            </a:prstGeom>
            <a:solidFill>
              <a:srgbClr val="FFFF99"/>
            </a:solidFill>
            <a:ln w="9525">
              <a:noFill/>
              <a:round/>
              <a:headEnd/>
              <a:tailEnd/>
            </a:ln>
          </p:spPr>
          <p:txBody>
            <a:bodyPr/>
            <a:lstStyle/>
            <a:p>
              <a:pPr algn="ctr"/>
              <a:r>
                <a:rPr kumimoji="0" lang="es-ES" sz="1000" b="1">
                  <a:solidFill>
                    <a:schemeClr val="bg1"/>
                  </a:solidFill>
                </a:rPr>
                <a:t>Poder de los Proveedores</a:t>
              </a:r>
            </a:p>
            <a:p>
              <a:pPr algn="ctr"/>
              <a:r>
                <a:rPr kumimoji="0" lang="es-ES" sz="1000" b="1">
                  <a:solidFill>
                    <a:schemeClr val="bg1"/>
                  </a:solidFill>
                </a:rPr>
                <a:t>ALTA</a:t>
              </a:r>
            </a:p>
            <a:p>
              <a:pPr marL="179388" lvl="1">
                <a:spcAft>
                  <a:spcPts val="1000"/>
                </a:spcAft>
                <a:buFont typeface="Symbol" pitchFamily="18" charset="2"/>
                <a:buChar char="·"/>
              </a:pPr>
              <a:r>
                <a:rPr kumimoji="0" lang="es-ES" sz="1000">
                  <a:solidFill>
                    <a:schemeClr val="bg1"/>
                  </a:solidFill>
                </a:rPr>
                <a:t>Compromisos con grandes empresas (Brunswick Bowling)</a:t>
              </a:r>
            </a:p>
            <a:p>
              <a:pPr>
                <a:buFont typeface="Symbol" pitchFamily="18" charset="2"/>
                <a:buChar char="·"/>
              </a:pPr>
              <a:r>
                <a:rPr kumimoji="0" lang="es-ES" sz="1000">
                  <a:solidFill>
                    <a:schemeClr val="bg1"/>
                  </a:solidFill>
                </a:rPr>
                <a:t> Alto nivel de switching cost</a:t>
              </a:r>
            </a:p>
            <a:p>
              <a:endParaRPr kumimoji="0" lang="es-ES" sz="1000">
                <a:solidFill>
                  <a:schemeClr val="bg1"/>
                </a:solidFill>
              </a:endParaRPr>
            </a:p>
          </p:txBody>
        </p:sp>
        <p:sp>
          <p:nvSpPr>
            <p:cNvPr id="60422" name="AutoShape 7"/>
            <p:cNvSpPr>
              <a:spLocks noChangeArrowheads="1"/>
            </p:cNvSpPr>
            <p:nvPr/>
          </p:nvSpPr>
          <p:spPr bwMode="auto">
            <a:xfrm>
              <a:off x="9234" y="6230"/>
              <a:ext cx="2394" cy="3137"/>
            </a:xfrm>
            <a:prstGeom prst="roundRect">
              <a:avLst>
                <a:gd name="adj" fmla="val 16667"/>
              </a:avLst>
            </a:prstGeom>
            <a:solidFill>
              <a:srgbClr val="FFFF99"/>
            </a:solidFill>
            <a:ln w="9525">
              <a:noFill/>
              <a:round/>
              <a:headEnd/>
              <a:tailEnd/>
            </a:ln>
          </p:spPr>
          <p:txBody>
            <a:bodyPr/>
            <a:lstStyle/>
            <a:p>
              <a:pPr algn="ctr"/>
              <a:r>
                <a:rPr kumimoji="0" lang="es-ES" sz="1000" b="1">
                  <a:solidFill>
                    <a:schemeClr val="bg1"/>
                  </a:solidFill>
                </a:rPr>
                <a:t>Poder del Consumidor</a:t>
              </a:r>
            </a:p>
            <a:p>
              <a:pPr algn="ctr"/>
              <a:r>
                <a:rPr kumimoji="0" lang="es-ES" sz="1000" b="1">
                  <a:solidFill>
                    <a:schemeClr val="bg1"/>
                  </a:solidFill>
                </a:rPr>
                <a:t>BAJA</a:t>
              </a:r>
            </a:p>
            <a:p>
              <a:pPr lvl="1">
                <a:spcAft>
                  <a:spcPts val="1000"/>
                </a:spcAft>
                <a:buFont typeface="Symbol" pitchFamily="18" charset="2"/>
                <a:buChar char="·"/>
              </a:pPr>
              <a:r>
                <a:rPr kumimoji="0" lang="es-ES" sz="1000">
                  <a:solidFill>
                    <a:schemeClr val="bg1"/>
                  </a:solidFill>
                </a:rPr>
                <a:t>Muchos consumidores</a:t>
              </a:r>
            </a:p>
            <a:p>
              <a:pPr>
                <a:buFont typeface="Symbol" pitchFamily="18" charset="2"/>
                <a:buChar char="·"/>
              </a:pPr>
              <a:r>
                <a:rPr kumimoji="0" lang="es-ES" sz="1000">
                  <a:solidFill>
                    <a:schemeClr val="bg1"/>
                  </a:solidFill>
                </a:rPr>
                <a:t>Calidad ante cantidad</a:t>
              </a:r>
            </a:p>
            <a:p>
              <a:pPr>
                <a:buFont typeface="Symbol" pitchFamily="18" charset="2"/>
                <a:buChar char="·"/>
              </a:pPr>
              <a:r>
                <a:rPr kumimoji="0" lang="es-ES" sz="1000">
                  <a:solidFill>
                    <a:schemeClr val="bg1"/>
                  </a:solidFill>
                </a:rPr>
                <a:t>Segmento de mercado amplio</a:t>
              </a:r>
            </a:p>
          </p:txBody>
        </p:sp>
        <p:sp>
          <p:nvSpPr>
            <p:cNvPr id="60423" name="AutoShape 8"/>
            <p:cNvSpPr>
              <a:spLocks noChangeArrowheads="1"/>
            </p:cNvSpPr>
            <p:nvPr/>
          </p:nvSpPr>
          <p:spPr bwMode="auto">
            <a:xfrm>
              <a:off x="5367" y="10520"/>
              <a:ext cx="2762" cy="3016"/>
            </a:xfrm>
            <a:prstGeom prst="roundRect">
              <a:avLst>
                <a:gd name="adj" fmla="val 16667"/>
              </a:avLst>
            </a:prstGeom>
            <a:solidFill>
              <a:srgbClr val="FFFF99"/>
            </a:solidFill>
            <a:ln w="9525">
              <a:noFill/>
              <a:round/>
              <a:headEnd/>
              <a:tailEnd/>
            </a:ln>
          </p:spPr>
          <p:txBody>
            <a:bodyPr/>
            <a:lstStyle/>
            <a:p>
              <a:pPr algn="ctr"/>
              <a:r>
                <a:rPr kumimoji="0" lang="es-ES" sz="1100" b="1">
                  <a:solidFill>
                    <a:schemeClr val="bg1"/>
                  </a:solidFill>
                </a:rPr>
                <a:t>Sustitutos</a:t>
              </a:r>
            </a:p>
            <a:p>
              <a:pPr algn="ctr"/>
              <a:r>
                <a:rPr kumimoji="0" lang="es-ES" sz="1100" b="1">
                  <a:solidFill>
                    <a:schemeClr val="bg1"/>
                  </a:solidFill>
                </a:rPr>
                <a:t>ALTA</a:t>
              </a:r>
            </a:p>
            <a:p>
              <a:pPr marL="179388" lvl="1">
                <a:spcAft>
                  <a:spcPts val="1000"/>
                </a:spcAft>
                <a:buFont typeface="Symbol" pitchFamily="18" charset="2"/>
                <a:buChar char="·"/>
              </a:pPr>
              <a:r>
                <a:rPr kumimoji="0" lang="es-ES" sz="1100">
                  <a:solidFill>
                    <a:schemeClr val="bg1"/>
                  </a:solidFill>
                </a:rPr>
                <a:t>Cines</a:t>
              </a:r>
            </a:p>
            <a:p>
              <a:pPr>
                <a:buFont typeface="Symbol" pitchFamily="18" charset="2"/>
                <a:buChar char="·"/>
              </a:pPr>
              <a:r>
                <a:rPr kumimoji="0" lang="es-ES" sz="1100">
                  <a:solidFill>
                    <a:schemeClr val="bg1"/>
                  </a:solidFill>
                </a:rPr>
                <a:t>Bares</a:t>
              </a:r>
            </a:p>
            <a:p>
              <a:pPr>
                <a:buFont typeface="Symbol" pitchFamily="18" charset="2"/>
                <a:buChar char="·"/>
              </a:pPr>
              <a:r>
                <a:rPr kumimoji="0" lang="es-ES" sz="1100">
                  <a:solidFill>
                    <a:schemeClr val="bg1"/>
                  </a:solidFill>
                </a:rPr>
                <a:t>Paseo Shopping</a:t>
              </a:r>
            </a:p>
            <a:p>
              <a:pPr>
                <a:buFont typeface="Symbol" pitchFamily="18" charset="2"/>
                <a:buChar char="·"/>
              </a:pPr>
              <a:r>
                <a:rPr kumimoji="0" lang="es-ES" sz="1100">
                  <a:solidFill>
                    <a:schemeClr val="bg1"/>
                  </a:solidFill>
                </a:rPr>
                <a:t>Complejos Deportivos</a:t>
              </a:r>
            </a:p>
            <a:p>
              <a:endParaRPr kumimoji="0" lang="es-ES" sz="1100">
                <a:solidFill>
                  <a:schemeClr val="bg1"/>
                </a:solidFill>
              </a:endParaRPr>
            </a:p>
          </p:txBody>
        </p:sp>
        <p:sp>
          <p:nvSpPr>
            <p:cNvPr id="60424" name="AutoShape 9"/>
            <p:cNvSpPr>
              <a:spLocks noChangeArrowheads="1"/>
            </p:cNvSpPr>
            <p:nvPr/>
          </p:nvSpPr>
          <p:spPr bwMode="auto">
            <a:xfrm>
              <a:off x="4815" y="6043"/>
              <a:ext cx="3867" cy="3884"/>
            </a:xfrm>
            <a:prstGeom prst="pentagon">
              <a:avLst/>
            </a:prstGeom>
            <a:solidFill>
              <a:srgbClr val="00CCFF"/>
            </a:solidFill>
            <a:ln w="9525">
              <a:solidFill>
                <a:srgbClr val="00CCFF"/>
              </a:solidFill>
              <a:miter lim="800000"/>
              <a:headEnd/>
              <a:tailEnd/>
            </a:ln>
          </p:spPr>
          <p:txBody>
            <a:bodyPr/>
            <a:lstStyle/>
            <a:p>
              <a:pPr algn="ctr"/>
              <a:r>
                <a:rPr kumimoji="0" lang="es-ES" sz="1100" b="1"/>
                <a:t>Rivalidad</a:t>
              </a:r>
            </a:p>
            <a:p>
              <a:pPr algn="ctr"/>
              <a:r>
                <a:rPr kumimoji="0" lang="es-ES" sz="1100" b="1"/>
                <a:t>ALTA</a:t>
              </a:r>
            </a:p>
            <a:p>
              <a:pPr lvl="1">
                <a:spcAft>
                  <a:spcPts val="1000"/>
                </a:spcAft>
                <a:buFont typeface="Symbol" pitchFamily="18" charset="2"/>
                <a:buChar char="·"/>
              </a:pPr>
              <a:r>
                <a:rPr kumimoji="0" lang="es-ES" sz="1100"/>
                <a:t>Competidores indirectos</a:t>
              </a:r>
            </a:p>
            <a:p>
              <a:pPr>
                <a:buFont typeface="Symbol" pitchFamily="18" charset="2"/>
                <a:buChar char="·"/>
              </a:pPr>
              <a:r>
                <a:rPr kumimoji="0" lang="es-ES" sz="1100"/>
                <a:t>Promociones</a:t>
              </a:r>
            </a:p>
            <a:p>
              <a:pPr>
                <a:buFont typeface="Symbol" pitchFamily="18" charset="2"/>
                <a:buChar char="·"/>
              </a:pPr>
              <a:r>
                <a:rPr kumimoji="0" lang="es-ES" sz="1100"/>
                <a:t>Descuentos</a:t>
              </a:r>
            </a:p>
            <a:p>
              <a:pPr>
                <a:buFont typeface="Symbol" pitchFamily="18" charset="2"/>
                <a:buChar char="·"/>
              </a:pPr>
              <a:r>
                <a:rPr kumimoji="0" lang="es-ES" sz="1100"/>
                <a:t>Calidad/Precio</a:t>
              </a:r>
            </a:p>
          </p:txBody>
        </p:sp>
        <p:sp>
          <p:nvSpPr>
            <p:cNvPr id="60425" name="Line 10"/>
            <p:cNvSpPr>
              <a:spLocks noChangeShapeType="1"/>
            </p:cNvSpPr>
            <p:nvPr/>
          </p:nvSpPr>
          <p:spPr bwMode="auto">
            <a:xfrm flipV="1">
              <a:off x="6840" y="5484"/>
              <a:ext cx="0" cy="559"/>
            </a:xfrm>
            <a:prstGeom prst="line">
              <a:avLst/>
            </a:prstGeom>
            <a:noFill/>
            <a:ln w="9525">
              <a:solidFill>
                <a:srgbClr val="000000"/>
              </a:solidFill>
              <a:round/>
              <a:headEnd/>
              <a:tailEnd type="triangle" w="med" len="med"/>
            </a:ln>
          </p:spPr>
          <p:txBody>
            <a:bodyPr/>
            <a:lstStyle/>
            <a:p>
              <a:endParaRPr lang="es-EC"/>
            </a:p>
          </p:txBody>
        </p:sp>
        <p:sp>
          <p:nvSpPr>
            <p:cNvPr id="60426" name="Line 11"/>
            <p:cNvSpPr>
              <a:spLocks noChangeShapeType="1"/>
            </p:cNvSpPr>
            <p:nvPr/>
          </p:nvSpPr>
          <p:spPr bwMode="auto">
            <a:xfrm>
              <a:off x="8682" y="7535"/>
              <a:ext cx="551" cy="0"/>
            </a:xfrm>
            <a:prstGeom prst="line">
              <a:avLst/>
            </a:prstGeom>
            <a:noFill/>
            <a:ln w="9525">
              <a:solidFill>
                <a:srgbClr val="000000"/>
              </a:solidFill>
              <a:round/>
              <a:headEnd/>
              <a:tailEnd type="triangle" w="med" len="med"/>
            </a:ln>
          </p:spPr>
          <p:txBody>
            <a:bodyPr/>
            <a:lstStyle/>
            <a:p>
              <a:endParaRPr lang="es-EC"/>
            </a:p>
          </p:txBody>
        </p:sp>
        <p:sp>
          <p:nvSpPr>
            <p:cNvPr id="60427" name="Line 12"/>
            <p:cNvSpPr>
              <a:spLocks noChangeShapeType="1"/>
            </p:cNvSpPr>
            <p:nvPr/>
          </p:nvSpPr>
          <p:spPr bwMode="auto">
            <a:xfrm flipH="1">
              <a:off x="4262" y="7535"/>
              <a:ext cx="553" cy="0"/>
            </a:xfrm>
            <a:prstGeom prst="line">
              <a:avLst/>
            </a:prstGeom>
            <a:noFill/>
            <a:ln w="9525">
              <a:solidFill>
                <a:srgbClr val="000000"/>
              </a:solidFill>
              <a:round/>
              <a:headEnd/>
              <a:tailEnd type="triangle" w="med" len="med"/>
            </a:ln>
          </p:spPr>
          <p:txBody>
            <a:bodyPr/>
            <a:lstStyle/>
            <a:p>
              <a:endParaRPr lang="es-EC"/>
            </a:p>
          </p:txBody>
        </p:sp>
        <p:sp>
          <p:nvSpPr>
            <p:cNvPr id="60428" name="Line 13"/>
            <p:cNvSpPr>
              <a:spLocks noChangeShapeType="1"/>
            </p:cNvSpPr>
            <p:nvPr/>
          </p:nvSpPr>
          <p:spPr bwMode="auto">
            <a:xfrm>
              <a:off x="6840" y="9960"/>
              <a:ext cx="0" cy="560"/>
            </a:xfrm>
            <a:prstGeom prst="line">
              <a:avLst/>
            </a:prstGeom>
            <a:noFill/>
            <a:ln w="9525">
              <a:solidFill>
                <a:srgbClr val="000000"/>
              </a:solidFill>
              <a:round/>
              <a:headEnd/>
              <a:tailEnd type="triangle" w="med" len="med"/>
            </a:ln>
          </p:spPr>
          <p:txBody>
            <a:bodyPr/>
            <a:lstStyle/>
            <a:p>
              <a:endParaRPr lang="es-EC"/>
            </a:p>
          </p:txBody>
        </p:sp>
      </p:gr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457200" y="274638"/>
            <a:ext cx="7499350" cy="850900"/>
          </a:xfrm>
        </p:spPr>
        <p:txBody>
          <a:bodyPr lIns="45720" tIns="45720" rIns="45720" bIns="45720"/>
          <a:lstStyle/>
          <a:p>
            <a:pPr marL="876300" indent="-876300" algn="ctr" eaLnBrk="1" hangingPunct="1"/>
            <a:r>
              <a:rPr lang="es-ES" sz="3200" b="1" smtClean="0">
                <a:latin typeface="Calibri" pitchFamily="34" charset="0"/>
              </a:rPr>
              <a:t>MARKETING MIX</a:t>
            </a:r>
          </a:p>
        </p:txBody>
      </p:sp>
      <p:sp>
        <p:nvSpPr>
          <p:cNvPr id="61443" name="Rectangle 3"/>
          <p:cNvSpPr>
            <a:spLocks noGrp="1"/>
          </p:cNvSpPr>
          <p:nvPr>
            <p:ph type="body" idx="4294967295"/>
          </p:nvPr>
        </p:nvSpPr>
        <p:spPr>
          <a:xfrm>
            <a:off x="468313" y="1196975"/>
            <a:ext cx="7488237" cy="1727200"/>
          </a:xfrm>
        </p:spPr>
        <p:txBody>
          <a:bodyPr lIns="91440" tIns="45720" rIns="91440" bIns="45720"/>
          <a:lstStyle/>
          <a:p>
            <a:pPr marL="382588" indent="-382588" eaLnBrk="1" hangingPunct="1">
              <a:lnSpc>
                <a:spcPct val="90000"/>
              </a:lnSpc>
              <a:buFont typeface="Wingdings" pitchFamily="2" charset="2"/>
              <a:buNone/>
            </a:pPr>
            <a:r>
              <a:rPr lang="es-EC" sz="2000" b="1" smtClean="0">
                <a:latin typeface="Calibri" pitchFamily="34" charset="0"/>
              </a:rPr>
              <a:t>PRODUCTO</a:t>
            </a:r>
          </a:p>
          <a:p>
            <a:pPr marL="382588" indent="-382588" algn="just" eaLnBrk="1" hangingPunct="1">
              <a:lnSpc>
                <a:spcPct val="90000"/>
              </a:lnSpc>
            </a:pPr>
            <a:r>
              <a:rPr lang="es-EC" sz="2000" smtClean="0">
                <a:latin typeface="Calibri" pitchFamily="34" charset="0"/>
              </a:rPr>
              <a:t>Pensado en base a las necesidades del segmento adolescente (63% de la población) que necesitan ser cubiertas</a:t>
            </a:r>
          </a:p>
          <a:p>
            <a:pPr marL="382588" indent="-382588" algn="just" eaLnBrk="1" hangingPunct="1">
              <a:lnSpc>
                <a:spcPct val="90000"/>
              </a:lnSpc>
            </a:pPr>
            <a:r>
              <a:rPr lang="es-EC" sz="2000" smtClean="0">
                <a:latin typeface="Calibri" pitchFamily="34" charset="0"/>
              </a:rPr>
              <a:t>Marca: </a:t>
            </a:r>
            <a:r>
              <a:rPr lang="es-EC" sz="2000" b="1" i="1" smtClean="0">
                <a:latin typeface="Calibri" pitchFamily="34" charset="0"/>
              </a:rPr>
              <a:t>Bolos y +</a:t>
            </a:r>
            <a:endParaRPr lang="es-EC" sz="2000" smtClean="0">
              <a:latin typeface="Calibri" pitchFamily="34" charset="0"/>
            </a:endParaRPr>
          </a:p>
          <a:p>
            <a:pPr marL="382588" indent="-382588" algn="just" eaLnBrk="1" hangingPunct="1">
              <a:lnSpc>
                <a:spcPct val="90000"/>
              </a:lnSpc>
            </a:pPr>
            <a:r>
              <a:rPr lang="es-EC" sz="2000" smtClean="0">
                <a:latin typeface="Calibri" pitchFamily="34" charset="0"/>
              </a:rPr>
              <a:t>Slogan: </a:t>
            </a:r>
            <a:r>
              <a:rPr lang="es-EC" sz="2000" b="1" smtClean="0">
                <a:latin typeface="Calibri" pitchFamily="34" charset="0"/>
              </a:rPr>
              <a:t>diversión sana siempre a mi alcance!</a:t>
            </a:r>
            <a:endParaRPr lang="es-ES" sz="2000" b="1" smtClean="0">
              <a:latin typeface="Calibri" pitchFamily="34" charset="0"/>
            </a:endParaRPr>
          </a:p>
          <a:p>
            <a:pPr marL="382588" indent="-382588" algn="just" eaLnBrk="1" hangingPunct="1">
              <a:lnSpc>
                <a:spcPct val="90000"/>
              </a:lnSpc>
              <a:buFont typeface="Wingdings" pitchFamily="2" charset="2"/>
              <a:buNone/>
            </a:pPr>
            <a:endParaRPr lang="es-EC" sz="2000" smtClean="0">
              <a:latin typeface="Calibri" pitchFamily="34" charset="0"/>
            </a:endParaRPr>
          </a:p>
        </p:txBody>
      </p:sp>
      <p:sp>
        <p:nvSpPr>
          <p:cNvPr id="61444" name="Rectangle 3"/>
          <p:cNvSpPr>
            <a:spLocks/>
          </p:cNvSpPr>
          <p:nvPr/>
        </p:nvSpPr>
        <p:spPr bwMode="auto">
          <a:xfrm>
            <a:off x="539750" y="4913313"/>
            <a:ext cx="7488238" cy="1944687"/>
          </a:xfrm>
          <a:prstGeom prst="rect">
            <a:avLst/>
          </a:prstGeom>
          <a:noFill/>
          <a:ln w="9525">
            <a:noFill/>
            <a:miter lim="800000"/>
            <a:headEnd/>
            <a:tailEnd/>
          </a:ln>
        </p:spPr>
        <p:txBody>
          <a:bodyPr/>
          <a:lstStyle/>
          <a:p>
            <a:pPr marL="382588" indent="-382588" algn="just">
              <a:lnSpc>
                <a:spcPct val="90000"/>
              </a:lnSpc>
              <a:spcBef>
                <a:spcPct val="20000"/>
              </a:spcBef>
              <a:buClr>
                <a:schemeClr val="tx2"/>
              </a:buClr>
              <a:buSzPct val="70000"/>
              <a:buFont typeface="Wingdings" pitchFamily="2" charset="2"/>
              <a:buNone/>
            </a:pPr>
            <a:r>
              <a:rPr kumimoji="0" lang="es-ES" sz="2000" b="1">
                <a:latin typeface="Calibri" pitchFamily="34" charset="0"/>
              </a:rPr>
              <a:t>PRECIO</a:t>
            </a:r>
          </a:p>
          <a:p>
            <a:pPr marL="382588" indent="-382588" algn="just">
              <a:lnSpc>
                <a:spcPct val="90000"/>
              </a:lnSpc>
              <a:spcBef>
                <a:spcPct val="20000"/>
              </a:spcBef>
              <a:buClr>
                <a:schemeClr val="tx2"/>
              </a:buClr>
              <a:buSzPct val="70000"/>
              <a:buFont typeface="Wingdings" pitchFamily="2" charset="2"/>
              <a:buChar char="u"/>
            </a:pPr>
            <a:r>
              <a:rPr kumimoji="0" lang="es-EC" sz="2000">
                <a:latin typeface="Calibri" pitchFamily="34" charset="0"/>
              </a:rPr>
              <a:t>La mayoría de personas están dispuestas a pagar entre $4 y $5 por línea de bolos</a:t>
            </a:r>
          </a:p>
          <a:p>
            <a:pPr marL="382588" indent="-382588" algn="just">
              <a:lnSpc>
                <a:spcPct val="90000"/>
              </a:lnSpc>
              <a:spcBef>
                <a:spcPct val="20000"/>
              </a:spcBef>
              <a:buClr>
                <a:schemeClr val="tx2"/>
              </a:buClr>
              <a:buSzPct val="70000"/>
              <a:buFont typeface="Wingdings" pitchFamily="2" charset="2"/>
              <a:buChar char="u"/>
            </a:pPr>
            <a:r>
              <a:rPr kumimoji="0" lang="es-EC" sz="2000">
                <a:latin typeface="Calibri" pitchFamily="34" charset="0"/>
              </a:rPr>
              <a:t>Monopolio significa cierto poder en el precio. No abusar debido a sustitutos</a:t>
            </a:r>
            <a:endParaRPr kumimoji="0" lang="es-ES" sz="2000">
              <a:latin typeface="Calibri" pitchFamily="34" charset="0"/>
            </a:endParaRPr>
          </a:p>
        </p:txBody>
      </p:sp>
      <p:pic>
        <p:nvPicPr>
          <p:cNvPr id="61445" name="Imagen 96" descr="C:\Users\MI PC\Desktop\logo_bolos.JPG"/>
          <p:cNvPicPr>
            <a:picLocks noChangeAspect="1" noChangeArrowheads="1"/>
          </p:cNvPicPr>
          <p:nvPr/>
        </p:nvPicPr>
        <p:blipFill>
          <a:blip r:embed="rId2"/>
          <a:srcRect r="17462" b="14590"/>
          <a:stretch>
            <a:fillRect/>
          </a:stretch>
        </p:blipFill>
        <p:spPr bwMode="auto">
          <a:xfrm>
            <a:off x="3203575" y="2924175"/>
            <a:ext cx="2303463" cy="17287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body" idx="4294967295"/>
          </p:nvPr>
        </p:nvSpPr>
        <p:spPr>
          <a:xfrm>
            <a:off x="539750" y="620713"/>
            <a:ext cx="7570788" cy="1368425"/>
          </a:xfrm>
        </p:spPr>
        <p:txBody>
          <a:bodyPr lIns="91440" tIns="45720" rIns="91440" bIns="45720"/>
          <a:lstStyle/>
          <a:p>
            <a:pPr marL="382588" indent="-382588" algn="just" eaLnBrk="1" hangingPunct="1">
              <a:lnSpc>
                <a:spcPct val="90000"/>
              </a:lnSpc>
              <a:buFont typeface="Wingdings" pitchFamily="2" charset="2"/>
              <a:buNone/>
            </a:pPr>
            <a:r>
              <a:rPr lang="es-ES" sz="2000" b="1" smtClean="0">
                <a:latin typeface="Calibri" pitchFamily="34" charset="0"/>
              </a:rPr>
              <a:t>PLAZA</a:t>
            </a:r>
          </a:p>
          <a:p>
            <a:pPr marL="382588" indent="-382588" algn="just" eaLnBrk="1" hangingPunct="1">
              <a:lnSpc>
                <a:spcPct val="90000"/>
              </a:lnSpc>
            </a:pPr>
            <a:r>
              <a:rPr lang="es-EC" sz="2000" smtClean="0">
                <a:latin typeface="Calibri" pitchFamily="34" charset="0"/>
              </a:rPr>
              <a:t>Ubicado en los alrededores del Shopping de Milagro, en la Av. 17 de Septiembre</a:t>
            </a:r>
          </a:p>
          <a:p>
            <a:pPr marL="382588" indent="-382588" algn="just" eaLnBrk="1" hangingPunct="1">
              <a:lnSpc>
                <a:spcPct val="90000"/>
              </a:lnSpc>
            </a:pPr>
            <a:r>
              <a:rPr lang="es-EC" sz="2000" smtClean="0">
                <a:latin typeface="Calibri" pitchFamily="34" charset="0"/>
              </a:rPr>
              <a:t>La ubicación se muestra como tercer factor más importante</a:t>
            </a:r>
            <a:endParaRPr lang="es-ES" sz="2000" smtClean="0">
              <a:latin typeface="Calibri" pitchFamily="34" charset="0"/>
            </a:endParaRPr>
          </a:p>
        </p:txBody>
      </p:sp>
      <p:sp>
        <p:nvSpPr>
          <p:cNvPr id="63492" name="Rectangle 3"/>
          <p:cNvSpPr>
            <a:spLocks/>
          </p:cNvSpPr>
          <p:nvPr/>
        </p:nvSpPr>
        <p:spPr bwMode="auto">
          <a:xfrm>
            <a:off x="539750" y="2565400"/>
            <a:ext cx="7488238" cy="2519363"/>
          </a:xfrm>
          <a:prstGeom prst="rect">
            <a:avLst/>
          </a:prstGeom>
          <a:noFill/>
          <a:ln w="9525">
            <a:noFill/>
            <a:miter lim="800000"/>
            <a:headEnd/>
            <a:tailEnd/>
          </a:ln>
        </p:spPr>
        <p:txBody>
          <a:bodyPr/>
          <a:lstStyle/>
          <a:p>
            <a:pPr marL="382588" indent="-382588" algn="just">
              <a:lnSpc>
                <a:spcPct val="90000"/>
              </a:lnSpc>
              <a:spcBef>
                <a:spcPct val="20000"/>
              </a:spcBef>
              <a:buClr>
                <a:schemeClr val="tx2"/>
              </a:buClr>
              <a:buSzPct val="70000"/>
              <a:buFont typeface="Wingdings" pitchFamily="2" charset="2"/>
              <a:buNone/>
            </a:pPr>
            <a:r>
              <a:rPr kumimoji="0" lang="es-ES" sz="2000" b="1">
                <a:latin typeface="Calibri" pitchFamily="34" charset="0"/>
              </a:rPr>
              <a:t>PROMOCION</a:t>
            </a:r>
          </a:p>
          <a:p>
            <a:pPr marL="382588" indent="-382588" algn="just">
              <a:lnSpc>
                <a:spcPct val="90000"/>
              </a:lnSpc>
              <a:spcBef>
                <a:spcPct val="20000"/>
              </a:spcBef>
              <a:buClr>
                <a:schemeClr val="tx2"/>
              </a:buClr>
              <a:buSzPct val="70000"/>
              <a:buFont typeface="Wingdings" pitchFamily="2" charset="2"/>
              <a:buChar char="u"/>
            </a:pPr>
            <a:r>
              <a:rPr kumimoji="0" lang="es-EC" sz="2000">
                <a:latin typeface="Calibri" pitchFamily="34" charset="0"/>
              </a:rPr>
              <a:t>Promociones televisivas no convienen por alto costo y poca dífusión de canales exclusivos de Milagro</a:t>
            </a:r>
          </a:p>
          <a:p>
            <a:pPr marL="382588" indent="-382588" algn="just">
              <a:lnSpc>
                <a:spcPct val="90000"/>
              </a:lnSpc>
              <a:spcBef>
                <a:spcPct val="20000"/>
              </a:spcBef>
              <a:buClr>
                <a:schemeClr val="tx2"/>
              </a:buClr>
              <a:buSzPct val="70000"/>
              <a:buFont typeface="Wingdings" pitchFamily="2" charset="2"/>
              <a:buChar char="u"/>
            </a:pPr>
            <a:r>
              <a:rPr kumimoji="0" lang="es-EC" sz="2000">
                <a:latin typeface="Calibri" pitchFamily="34" charset="0"/>
              </a:rPr>
              <a:t>Espacio publicitario en el periódico masivo local La Verdad, periódico de emisión semanal los sábados, por 3 meses</a:t>
            </a:r>
          </a:p>
          <a:p>
            <a:pPr marL="382588" indent="-382588" algn="just">
              <a:lnSpc>
                <a:spcPct val="90000"/>
              </a:lnSpc>
              <a:spcBef>
                <a:spcPct val="20000"/>
              </a:spcBef>
              <a:buClr>
                <a:schemeClr val="tx2"/>
              </a:buClr>
              <a:buSzPct val="70000"/>
              <a:buFont typeface="Wingdings" pitchFamily="2" charset="2"/>
              <a:buChar char="u"/>
            </a:pPr>
            <a:r>
              <a:rPr kumimoji="0" lang="es-EC" sz="2000">
                <a:latin typeface="Calibri" pitchFamily="34" charset="0"/>
              </a:rPr>
              <a:t>Entrega de volantes en las afueras de los colegios de Milagro, ya que  adolescentes forman parte mayoritaria de nuestro target.</a:t>
            </a:r>
            <a:endParaRPr kumimoji="0" lang="es-ES" sz="2000">
              <a:latin typeface="Calibri" pitchFamily="34" charset="0"/>
            </a:endParaRP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p:cNvSpPr>
          <p:nvPr>
            <p:ph type="title" idx="4294967295"/>
          </p:nvPr>
        </p:nvSpPr>
        <p:spPr>
          <a:xfrm>
            <a:off x="838200" y="315913"/>
            <a:ext cx="7620000" cy="665162"/>
          </a:xfrm>
        </p:spPr>
        <p:txBody>
          <a:bodyPr lIns="45720" tIns="45720" rIns="45720" bIns="45720"/>
          <a:lstStyle/>
          <a:p>
            <a:pPr algn="ctr" eaLnBrk="1" hangingPunct="1"/>
            <a:r>
              <a:rPr lang="es-ES" sz="3200" b="1" smtClean="0">
                <a:latin typeface="Calibri" pitchFamily="34" charset="0"/>
              </a:rPr>
              <a:t>ESTUDIO TÉCNICO</a:t>
            </a:r>
          </a:p>
        </p:txBody>
      </p:sp>
      <p:sp>
        <p:nvSpPr>
          <p:cNvPr id="65539" name="Rectangle 8"/>
          <p:cNvSpPr>
            <a:spLocks noGrp="1"/>
          </p:cNvSpPr>
          <p:nvPr>
            <p:ph type="body" sz="half" idx="4294967295"/>
          </p:nvPr>
        </p:nvSpPr>
        <p:spPr>
          <a:xfrm>
            <a:off x="250825" y="1125538"/>
            <a:ext cx="7931150" cy="533400"/>
          </a:xfrm>
        </p:spPr>
        <p:txBody>
          <a:bodyPr lIns="91440" tIns="45720" rIns="91440" bIns="45720"/>
          <a:lstStyle/>
          <a:p>
            <a:pPr marL="419100" indent="-382588" algn="just" eaLnBrk="1" hangingPunct="1">
              <a:buFont typeface="Wingdings" pitchFamily="2" charset="2"/>
              <a:buNone/>
            </a:pPr>
            <a:r>
              <a:rPr lang="es-ES" sz="2400" b="1" smtClean="0">
                <a:latin typeface="Calibri" pitchFamily="34" charset="0"/>
              </a:rPr>
              <a:t>Estudio de Localización </a:t>
            </a:r>
          </a:p>
          <a:p>
            <a:pPr marL="419100" indent="-382588" eaLnBrk="1" hangingPunct="1">
              <a:buFont typeface="Wingdings" pitchFamily="2" charset="2"/>
              <a:buNone/>
            </a:pPr>
            <a:endParaRPr lang="es-ES" sz="2400" smtClean="0">
              <a:latin typeface="Calibri" pitchFamily="34" charset="0"/>
            </a:endParaRPr>
          </a:p>
        </p:txBody>
      </p:sp>
      <p:graphicFrame>
        <p:nvGraphicFramePr>
          <p:cNvPr id="65613" name="Group 77"/>
          <p:cNvGraphicFramePr>
            <a:graphicFrameLocks noGrp="1"/>
          </p:cNvGraphicFramePr>
          <p:nvPr>
            <p:ph sz="half" idx="4294967295"/>
          </p:nvPr>
        </p:nvGraphicFramePr>
        <p:xfrm>
          <a:off x="250825" y="1916113"/>
          <a:ext cx="8569325" cy="3448050"/>
        </p:xfrm>
        <a:graphic>
          <a:graphicData uri="http://schemas.openxmlformats.org/drawingml/2006/table">
            <a:tbl>
              <a:tblPr/>
              <a:tblGrid>
                <a:gridCol w="1511300"/>
                <a:gridCol w="863600"/>
                <a:gridCol w="720725"/>
                <a:gridCol w="936625"/>
                <a:gridCol w="576263"/>
                <a:gridCol w="865187"/>
                <a:gridCol w="569913"/>
                <a:gridCol w="979487"/>
                <a:gridCol w="571500"/>
                <a:gridCol w="974725"/>
              </a:tblGrid>
              <a:tr h="781050">
                <a:tc rowSpan="2">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Factores de</a:t>
                      </a:r>
                      <a:b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b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Decisi</a:t>
                      </a:r>
                      <a:r>
                        <a:rPr kumimoji="0" lang="es-EC" sz="1800" b="1" i="0" u="none" strike="noStrike" cap="none" normalizeH="0" baseline="0" smtClean="0">
                          <a:ln>
                            <a:noFill/>
                          </a:ln>
                          <a:solidFill>
                            <a:srgbClr val="FFFFFF"/>
                          </a:solidFill>
                          <a:effectLst/>
                          <a:latin typeface="Arial" charset="0"/>
                          <a:ea typeface="Times New Roman" pitchFamily="18" charset="0"/>
                          <a:cs typeface="Calibri" pitchFamily="34" charset="0"/>
                        </a:rPr>
                        <a:t>ó</a:t>
                      </a: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n</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rowSpan="2">
                  <a:txBody>
                    <a:bodyPr/>
                    <a:lstStyle/>
                    <a:p>
                      <a:pPr marL="382588"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Peso</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gridSpan="2">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Alrededores </a:t>
                      </a:r>
                      <a:b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b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Paseo Shopping</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hMerge="1">
                  <a:txBody>
                    <a:bodyPr/>
                    <a:lstStyle/>
                    <a:p>
                      <a:endParaRPr lang="es-EC"/>
                    </a:p>
                  </a:txBody>
                  <a:tcPr/>
                </a:tc>
                <a:tc gridSpan="2">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Centro</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hMerge="1">
                  <a:txBody>
                    <a:bodyPr/>
                    <a:lstStyle/>
                    <a:p>
                      <a:endParaRPr lang="es-EC"/>
                    </a:p>
                  </a:txBody>
                  <a:tcPr/>
                </a:tc>
                <a:tc gridSpan="2">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Av. Quito</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hMerge="1">
                  <a:txBody>
                    <a:bodyPr/>
                    <a:lstStyle/>
                    <a:p>
                      <a:endParaRPr lang="es-EC"/>
                    </a:p>
                  </a:txBody>
                  <a:tcPr/>
                </a:tc>
                <a:tc gridSpan="2">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Av. Col</a:t>
                      </a:r>
                      <a:r>
                        <a:rPr kumimoji="0" lang="es-EC" sz="1800" b="1" i="0" u="none" strike="noStrike" cap="none" normalizeH="0" baseline="0" smtClean="0">
                          <a:ln>
                            <a:noFill/>
                          </a:ln>
                          <a:solidFill>
                            <a:srgbClr val="FFFFFF"/>
                          </a:solidFill>
                          <a:effectLst/>
                          <a:latin typeface="Arial" charset="0"/>
                          <a:ea typeface="Times New Roman" pitchFamily="18" charset="0"/>
                          <a:cs typeface="Calibri" pitchFamily="34" charset="0"/>
                        </a:rPr>
                        <a:t>ó</a:t>
                      </a:r>
                      <a:r>
                        <a:rPr kumimoji="0" lang="es-EC" sz="18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n</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hMerge="1">
                  <a:txBody>
                    <a:bodyPr/>
                    <a:lstStyle/>
                    <a:p>
                      <a:endParaRPr lang="es-EC"/>
                    </a:p>
                  </a:txBody>
                  <a:tcPr/>
                </a:tc>
              </a:tr>
              <a:tr h="400050">
                <a:tc vMerge="1">
                  <a:txBody>
                    <a:bodyPr/>
                    <a:lstStyle/>
                    <a:p>
                      <a:endParaRPr lang="es-EC"/>
                    </a:p>
                  </a:txBody>
                  <a:tcPr/>
                </a:tc>
                <a:tc vMerge="1">
                  <a:txBody>
                    <a:bodyPr/>
                    <a:lstStyle/>
                    <a:p>
                      <a:endParaRPr lang="es-EC"/>
                    </a:p>
                  </a:txBody>
                  <a:tcPr/>
                </a:tc>
                <a:tc>
                  <a:txBody>
                    <a:bodyPr/>
                    <a:lstStyle/>
                    <a:p>
                      <a:pPr marL="382588"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Calif.</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Promedio</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382588"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Calif.</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Promedio</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Calif.</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Promedio</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Calif.</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Promedio</a:t>
                      </a:r>
                      <a:endParaRPr kumimoji="0" lang="es-EC" sz="13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r>
              <a:tr h="338138">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Dimensi</a:t>
                      </a:r>
                      <a:r>
                        <a:rPr kumimoji="0" lang="es-EC" sz="1800" b="0" i="0" u="none" strike="noStrike" cap="none" normalizeH="0" baseline="0" smtClean="0">
                          <a:ln>
                            <a:noFill/>
                          </a:ln>
                          <a:solidFill>
                            <a:srgbClr val="000000"/>
                          </a:solidFill>
                          <a:effectLst/>
                          <a:latin typeface="Arial" charset="0"/>
                          <a:ea typeface="Times New Roman" pitchFamily="18" charset="0"/>
                          <a:cs typeface="Calibri" pitchFamily="34" charset="0"/>
                        </a:rPr>
                        <a:t>ó</a:t>
                      </a: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n</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37%</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1,48</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1,11</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1,48</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0,74</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r h="752475">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Preferencia Demanda Potencial</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43%</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2,15</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1,72</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1,29</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0,86</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r h="338138">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Costo</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20%</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0,6</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0,6</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0,8</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0,8</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r h="400050">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Total</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419100" marR="0" lvl="0" indent="-382588"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100%</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Arial" charset="0"/>
                          <a:ea typeface="Times New Roman" pitchFamily="18" charset="0"/>
                          <a:cs typeface="Calibri" pitchFamily="34" charset="0"/>
                        </a:rPr>
                        <a:t> </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4,23</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Arial" charset="0"/>
                          <a:ea typeface="Times New Roman" pitchFamily="18" charset="0"/>
                          <a:cs typeface="Calibri" pitchFamily="34" charset="0"/>
                        </a:rPr>
                        <a:t> </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3,43</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Arial" charset="0"/>
                          <a:ea typeface="Times New Roman" pitchFamily="18" charset="0"/>
                          <a:cs typeface="Calibri" pitchFamily="34" charset="0"/>
                        </a:rPr>
                        <a:t> </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3,57</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Arial" charset="0"/>
                          <a:ea typeface="Times New Roman" pitchFamily="18" charset="0"/>
                          <a:cs typeface="Calibri" pitchFamily="34" charset="0"/>
                        </a:rPr>
                        <a:t> </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2,4</a:t>
                      </a:r>
                      <a:endParaRPr kumimoji="0" lang="es-EC" sz="18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bl>
          </a:graphicData>
        </a:graphic>
      </p:graphicFrame>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a:xfrm>
            <a:off x="838200" y="315913"/>
            <a:ext cx="7620000" cy="736600"/>
          </a:xfrm>
        </p:spPr>
        <p:txBody>
          <a:bodyPr lIns="45720" tIns="45720" rIns="45720" bIns="45720"/>
          <a:lstStyle/>
          <a:p>
            <a:pPr marL="876300" indent="-876300" algn="ctr" eaLnBrk="1" hangingPunct="1"/>
            <a:r>
              <a:rPr lang="es-EC" sz="3200" smtClean="0"/>
              <a:t> </a:t>
            </a:r>
            <a:r>
              <a:rPr lang="es-EC" sz="3200" b="1" smtClean="0">
                <a:latin typeface="Calibri" pitchFamily="34" charset="0"/>
              </a:rPr>
              <a:t>AREA FISICA</a:t>
            </a:r>
            <a:endParaRPr lang="es-ES" sz="3200" b="1" smtClean="0">
              <a:latin typeface="Calibri" pitchFamily="34" charset="0"/>
            </a:endParaRPr>
          </a:p>
        </p:txBody>
      </p:sp>
      <p:pic>
        <p:nvPicPr>
          <p:cNvPr id="66563" name="Imagen 16"/>
          <p:cNvPicPr>
            <a:picLocks noChangeAspect="1" noChangeArrowheads="1"/>
          </p:cNvPicPr>
          <p:nvPr/>
        </p:nvPicPr>
        <p:blipFill>
          <a:blip r:embed="rId2"/>
          <a:srcRect l="32262" r="20409"/>
          <a:stretch>
            <a:fillRect/>
          </a:stretch>
        </p:blipFill>
        <p:spPr bwMode="auto">
          <a:xfrm>
            <a:off x="2987675" y="1268413"/>
            <a:ext cx="3714750" cy="5157787"/>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a:xfrm>
            <a:off x="827088" y="0"/>
            <a:ext cx="7620000" cy="520700"/>
          </a:xfrm>
        </p:spPr>
        <p:txBody>
          <a:bodyPr lIns="45720" tIns="45720" rIns="45720" bIns="45720"/>
          <a:lstStyle/>
          <a:p>
            <a:pPr marL="876300" indent="-876300" algn="ctr" eaLnBrk="1" hangingPunct="1"/>
            <a:r>
              <a:rPr lang="es-EC" sz="3200" smtClean="0"/>
              <a:t> </a:t>
            </a:r>
            <a:r>
              <a:rPr lang="es-EC" sz="3200" b="1" smtClean="0">
                <a:latin typeface="Calibri" pitchFamily="34" charset="0"/>
              </a:rPr>
              <a:t>BALANCE DE EQUIPOS</a:t>
            </a:r>
            <a:endParaRPr lang="es-ES" sz="3200" b="1" smtClean="0">
              <a:latin typeface="Calibri" pitchFamily="34" charset="0"/>
            </a:endParaRPr>
          </a:p>
        </p:txBody>
      </p:sp>
      <p:graphicFrame>
        <p:nvGraphicFramePr>
          <p:cNvPr id="67765" name="Group 181"/>
          <p:cNvGraphicFramePr>
            <a:graphicFrameLocks noGrp="1"/>
          </p:cNvGraphicFramePr>
          <p:nvPr>
            <p:ph idx="4294967295"/>
          </p:nvPr>
        </p:nvGraphicFramePr>
        <p:xfrm>
          <a:off x="755650" y="692150"/>
          <a:ext cx="7416800" cy="3147696"/>
        </p:xfrm>
        <a:graphic>
          <a:graphicData uri="http://schemas.openxmlformats.org/drawingml/2006/table">
            <a:tbl>
              <a:tblPr/>
              <a:tblGrid>
                <a:gridCol w="2357438"/>
                <a:gridCol w="1247775"/>
                <a:gridCol w="1238250"/>
                <a:gridCol w="1285875"/>
                <a:gridCol w="1287462"/>
              </a:tblGrid>
              <a:tr h="379413">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Balance de Equipos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Cantidad</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Costo</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Costo</a:t>
                      </a:r>
                    </a:p>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Total</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Vida Util</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Computadoras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$ 500,00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$ 1.500,00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Impresora</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$ 80,00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$ 80,00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Aire Acondicionado</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$ 2.000,00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$ 6.000,00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Muebles y Enseres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$ 3.000,00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Pistas de Bolos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$ 520,00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$ 4.160,00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Posicionador de Bolos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$ 210,00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$ 1.680,00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Accsesorios de Bolos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Bolas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$ 50,00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$ 3.200,00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2"/>
                          </a:solidFill>
                          <a:effectLst/>
                          <a:latin typeface="Arial" charset="0"/>
                          <a:ea typeface="Times New Roman" pitchFamily="18" charset="0"/>
                          <a:cs typeface="Arial" charset="0"/>
                        </a:rPr>
                        <a:t>Zapatos</a:t>
                      </a:r>
                      <a:endParaRPr kumimoji="0" lang="es-EC" sz="12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$ 25,00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$ 2.500,00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766" name="Rectangle 2"/>
          <p:cNvSpPr>
            <a:spLocks/>
          </p:cNvSpPr>
          <p:nvPr/>
        </p:nvSpPr>
        <p:spPr bwMode="auto">
          <a:xfrm>
            <a:off x="1116013" y="4005263"/>
            <a:ext cx="7620000" cy="520700"/>
          </a:xfrm>
          <a:prstGeom prst="rect">
            <a:avLst/>
          </a:prstGeom>
          <a:noFill/>
          <a:ln w="9525">
            <a:noFill/>
            <a:miter lim="800000"/>
            <a:headEnd/>
            <a:tailEnd/>
          </a:ln>
        </p:spPr>
        <p:txBody>
          <a:bodyPr lIns="45720" rIns="45720" anchor="ctr"/>
          <a:lstStyle/>
          <a:p>
            <a:pPr marL="876300" indent="-876300" algn="ctr">
              <a:lnSpc>
                <a:spcPct val="90000"/>
              </a:lnSpc>
            </a:pPr>
            <a:r>
              <a:rPr kumimoji="0" lang="es-EC" sz="3200">
                <a:solidFill>
                  <a:schemeClr val="bg2"/>
                </a:solidFill>
                <a:latin typeface="Arial Black" pitchFamily="34" charset="0"/>
              </a:rPr>
              <a:t> </a:t>
            </a:r>
            <a:r>
              <a:rPr kumimoji="0" lang="es-EC" sz="3200" b="1">
                <a:solidFill>
                  <a:schemeClr val="bg2"/>
                </a:solidFill>
                <a:latin typeface="Calibri" pitchFamily="34" charset="0"/>
              </a:rPr>
              <a:t>BALANCE DE OBRAS FISICAS</a:t>
            </a:r>
            <a:endParaRPr kumimoji="0" lang="es-ES" sz="3200" b="1">
              <a:solidFill>
                <a:schemeClr val="bg2"/>
              </a:solidFill>
              <a:latin typeface="Calibri" pitchFamily="34" charset="0"/>
            </a:endParaRPr>
          </a:p>
        </p:txBody>
      </p:sp>
      <p:graphicFrame>
        <p:nvGraphicFramePr>
          <p:cNvPr id="67767" name="Group 183"/>
          <p:cNvGraphicFramePr>
            <a:graphicFrameLocks noGrp="1"/>
          </p:cNvGraphicFramePr>
          <p:nvPr/>
        </p:nvGraphicFramePr>
        <p:xfrm>
          <a:off x="1331913" y="4437063"/>
          <a:ext cx="6562725" cy="2158048"/>
        </p:xfrm>
        <a:graphic>
          <a:graphicData uri="http://schemas.openxmlformats.org/drawingml/2006/table">
            <a:tbl>
              <a:tblPr/>
              <a:tblGrid>
                <a:gridCol w="1863725"/>
                <a:gridCol w="1393825"/>
                <a:gridCol w="971550"/>
                <a:gridCol w="1022350"/>
                <a:gridCol w="1311275"/>
              </a:tblGrid>
              <a:tr h="425450">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Ítem</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Unidad de Medida</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Cantidad</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Costo</a:t>
                      </a:r>
                    </a:p>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Unitario </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Costo Total</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61950">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Local</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m2</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200</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$ 504,41</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$ 100.882,00</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50825">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Estacionamientos</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m2</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40</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$ 26.43</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$ 1.057,20</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49238">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Paredes</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m2</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35</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$ 196,30</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$ 6.871,55</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49238">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Pisos y Techo</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m2</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35</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$ 196,30</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$ 6.871,55</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63538">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2"/>
                          </a:solidFill>
                          <a:effectLst/>
                          <a:latin typeface="Arial" charset="0"/>
                          <a:ea typeface="Times New Roman" pitchFamily="18" charset="0"/>
                          <a:cs typeface="Arial" charset="0"/>
                        </a:rPr>
                        <a:t>Total</a:t>
                      </a:r>
                      <a:endParaRPr kumimoji="0" lang="es-EC" sz="1400" b="0" i="0" u="none" strike="noStrike" cap="none" normalizeH="0" baseline="0" smtClean="0">
                        <a:ln>
                          <a:noFill/>
                        </a:ln>
                        <a:solidFill>
                          <a:schemeClr val="tx2"/>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000000"/>
                          </a:solidFill>
                          <a:effectLst/>
                          <a:latin typeface="Arial" charset="0"/>
                          <a:ea typeface="Times New Roman" pitchFamily="18" charset="0"/>
                          <a:cs typeface="Arial" charset="0"/>
                        </a:rPr>
                        <a:t>$ 115.682,30</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idx="4294967295"/>
          </p:nvPr>
        </p:nvSpPr>
        <p:spPr>
          <a:xfrm>
            <a:off x="323850" y="908050"/>
            <a:ext cx="3313113" cy="720725"/>
          </a:xfrm>
        </p:spPr>
        <p:txBody>
          <a:bodyPr lIns="45720" tIns="45720" rIns="45720" bIns="45720"/>
          <a:lstStyle/>
          <a:p>
            <a:pPr algn="l" eaLnBrk="1" hangingPunct="1"/>
            <a:r>
              <a:rPr lang="es-EC" sz="2800" b="1" smtClean="0">
                <a:latin typeface="Calibri" pitchFamily="34" charset="0"/>
              </a:rPr>
              <a:t>INVERSIÓN INICIAL</a:t>
            </a:r>
          </a:p>
        </p:txBody>
      </p:sp>
      <p:pic>
        <p:nvPicPr>
          <p:cNvPr id="70659" name="14 Marcador de contenido"/>
          <p:cNvPicPr>
            <a:picLocks noGrp="1"/>
          </p:cNvPicPr>
          <p:nvPr>
            <p:ph idx="4294967295"/>
          </p:nvPr>
        </p:nvPicPr>
        <p:blipFill>
          <a:blip r:embed="rId2"/>
          <a:srcRect/>
          <a:stretch>
            <a:fillRect/>
          </a:stretch>
        </p:blipFill>
        <p:spPr>
          <a:xfrm>
            <a:off x="1547813" y="1628775"/>
            <a:ext cx="5327650" cy="1584325"/>
          </a:xfrm>
          <a:solidFill>
            <a:srgbClr val="FFCC99"/>
          </a:solidFill>
        </p:spPr>
      </p:pic>
      <p:sp>
        <p:nvSpPr>
          <p:cNvPr id="70660" name="Rectangle 7"/>
          <p:cNvSpPr>
            <a:spLocks/>
          </p:cNvSpPr>
          <p:nvPr/>
        </p:nvSpPr>
        <p:spPr bwMode="auto">
          <a:xfrm>
            <a:off x="611188" y="260350"/>
            <a:ext cx="7620000" cy="665163"/>
          </a:xfrm>
          <a:prstGeom prst="rect">
            <a:avLst/>
          </a:prstGeom>
          <a:noFill/>
          <a:ln w="9525">
            <a:noFill/>
            <a:miter lim="800000"/>
            <a:headEnd/>
            <a:tailEnd/>
          </a:ln>
        </p:spPr>
        <p:txBody>
          <a:bodyPr lIns="45720" rIns="45720" anchor="ctr"/>
          <a:lstStyle/>
          <a:p>
            <a:pPr algn="ctr">
              <a:lnSpc>
                <a:spcPct val="90000"/>
              </a:lnSpc>
            </a:pPr>
            <a:r>
              <a:rPr kumimoji="0" lang="es-ES" sz="3200" b="1">
                <a:solidFill>
                  <a:schemeClr val="bg2"/>
                </a:solidFill>
                <a:latin typeface="Calibri" pitchFamily="34" charset="0"/>
              </a:rPr>
              <a:t>ESTUDIO FINANCIERO</a:t>
            </a:r>
          </a:p>
        </p:txBody>
      </p:sp>
      <p:sp>
        <p:nvSpPr>
          <p:cNvPr id="70662" name="1 Título"/>
          <p:cNvSpPr>
            <a:spLocks/>
          </p:cNvSpPr>
          <p:nvPr/>
        </p:nvSpPr>
        <p:spPr bwMode="auto">
          <a:xfrm>
            <a:off x="468313" y="3500438"/>
            <a:ext cx="4824412" cy="504825"/>
          </a:xfrm>
          <a:prstGeom prst="rect">
            <a:avLst/>
          </a:prstGeom>
          <a:noFill/>
          <a:ln w="9525">
            <a:noFill/>
            <a:miter lim="800000"/>
            <a:headEnd/>
            <a:tailEnd/>
          </a:ln>
        </p:spPr>
        <p:txBody>
          <a:bodyPr lIns="45720" rIns="45720" anchor="ctr"/>
          <a:lstStyle/>
          <a:p>
            <a:pPr>
              <a:lnSpc>
                <a:spcPct val="90000"/>
              </a:lnSpc>
            </a:pPr>
            <a:r>
              <a:rPr kumimoji="0" lang="es-EC" sz="2800" b="1">
                <a:solidFill>
                  <a:schemeClr val="bg2"/>
                </a:solidFill>
                <a:latin typeface="Calibri" pitchFamily="34" charset="0"/>
              </a:rPr>
              <a:t>PROYECCIÓN DE INGRESOS</a:t>
            </a:r>
          </a:p>
        </p:txBody>
      </p:sp>
      <p:pic>
        <p:nvPicPr>
          <p:cNvPr id="70663" name="5 Marcador de contenido"/>
          <p:cNvPicPr>
            <a:picLocks/>
          </p:cNvPicPr>
          <p:nvPr/>
        </p:nvPicPr>
        <p:blipFill>
          <a:blip r:embed="rId3"/>
          <a:srcRect/>
          <a:stretch>
            <a:fillRect/>
          </a:stretch>
        </p:blipFill>
        <p:spPr bwMode="auto">
          <a:xfrm>
            <a:off x="1547813" y="4149725"/>
            <a:ext cx="5329237" cy="1943100"/>
          </a:xfrm>
          <a:prstGeom prst="rect">
            <a:avLst/>
          </a:prstGeom>
          <a:solidFill>
            <a:srgbClr val="CCFFCC"/>
          </a:solid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4 Marcador de contenido"/>
          <p:cNvSpPr>
            <a:spLocks noGrp="1"/>
          </p:cNvSpPr>
          <p:nvPr>
            <p:ph sz="quarter" idx="4294967295"/>
          </p:nvPr>
        </p:nvSpPr>
        <p:spPr>
          <a:xfrm>
            <a:off x="457200" y="1517650"/>
            <a:ext cx="4040188" cy="3941763"/>
          </a:xfrm>
        </p:spPr>
        <p:txBody>
          <a:bodyPr lIns="91440" tIns="45720" rIns="91440" bIns="45720"/>
          <a:lstStyle/>
          <a:p>
            <a:pPr marL="419100" indent="-382588" eaLnBrk="1" hangingPunct="1"/>
            <a:r>
              <a:rPr lang="es-EC" sz="2700" smtClean="0"/>
              <a:t>Costos Operativos</a:t>
            </a:r>
          </a:p>
          <a:p>
            <a:pPr marL="419100" indent="-382588" eaLnBrk="1" hangingPunct="1">
              <a:buFont typeface="Wingdings" pitchFamily="2" charset="2"/>
              <a:buNone/>
            </a:pPr>
            <a:endParaRPr lang="es-EC" sz="2700" smtClean="0"/>
          </a:p>
        </p:txBody>
      </p:sp>
      <p:sp>
        <p:nvSpPr>
          <p:cNvPr id="73732" name="5 Marcador de contenido"/>
          <p:cNvSpPr>
            <a:spLocks noGrp="1"/>
          </p:cNvSpPr>
          <p:nvPr>
            <p:ph sz="quarter" idx="4294967295"/>
          </p:nvPr>
        </p:nvSpPr>
        <p:spPr>
          <a:xfrm>
            <a:off x="4645025" y="1517650"/>
            <a:ext cx="4041775" cy="3941763"/>
          </a:xfrm>
        </p:spPr>
        <p:txBody>
          <a:bodyPr lIns="91440" tIns="45720" rIns="91440" bIns="45720"/>
          <a:lstStyle/>
          <a:p>
            <a:pPr marL="419100" indent="-382588" eaLnBrk="1" hangingPunct="1"/>
            <a:r>
              <a:rPr lang="es-EC" sz="2700" smtClean="0"/>
              <a:t>Costos No Operativos</a:t>
            </a:r>
          </a:p>
          <a:p>
            <a:pPr marL="419100" indent="-382588" eaLnBrk="1" hangingPunct="1"/>
            <a:endParaRPr lang="es-EC" sz="2700" smtClean="0"/>
          </a:p>
        </p:txBody>
      </p:sp>
      <p:pic>
        <p:nvPicPr>
          <p:cNvPr id="73733" name="6 Imagen"/>
          <p:cNvPicPr>
            <a:picLocks noChangeAspect="1" noChangeArrowheads="1"/>
          </p:cNvPicPr>
          <p:nvPr/>
        </p:nvPicPr>
        <p:blipFill>
          <a:blip r:embed="rId2"/>
          <a:srcRect/>
          <a:stretch>
            <a:fillRect/>
          </a:stretch>
        </p:blipFill>
        <p:spPr bwMode="auto">
          <a:xfrm>
            <a:off x="539750" y="2276475"/>
            <a:ext cx="3714750" cy="3714750"/>
          </a:xfrm>
          <a:prstGeom prst="rect">
            <a:avLst/>
          </a:prstGeom>
          <a:solidFill>
            <a:srgbClr val="CCFFFF"/>
          </a:solidFill>
          <a:ln w="9525">
            <a:noFill/>
            <a:miter lim="800000"/>
            <a:headEnd/>
            <a:tailEnd/>
          </a:ln>
        </p:spPr>
      </p:pic>
      <p:pic>
        <p:nvPicPr>
          <p:cNvPr id="73734" name="7 Imagen"/>
          <p:cNvPicPr>
            <a:picLocks noChangeAspect="1" noChangeArrowheads="1"/>
          </p:cNvPicPr>
          <p:nvPr/>
        </p:nvPicPr>
        <p:blipFill>
          <a:blip r:embed="rId3"/>
          <a:srcRect/>
          <a:stretch>
            <a:fillRect/>
          </a:stretch>
        </p:blipFill>
        <p:spPr bwMode="auto">
          <a:xfrm>
            <a:off x="5076825" y="2276475"/>
            <a:ext cx="3500438" cy="3786188"/>
          </a:xfrm>
          <a:prstGeom prst="rect">
            <a:avLst/>
          </a:prstGeom>
          <a:solidFill>
            <a:srgbClr val="CCFFFF"/>
          </a:solidFill>
          <a:ln w="9525">
            <a:noFill/>
            <a:miter lim="800000"/>
            <a:headEnd/>
            <a:tailEnd/>
          </a:ln>
        </p:spPr>
      </p:pic>
      <p:sp>
        <p:nvSpPr>
          <p:cNvPr id="73735" name="1 Título"/>
          <p:cNvSpPr>
            <a:spLocks/>
          </p:cNvSpPr>
          <p:nvPr/>
        </p:nvSpPr>
        <p:spPr bwMode="auto">
          <a:xfrm>
            <a:off x="2771775" y="260350"/>
            <a:ext cx="3313113" cy="720725"/>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COSTOS</a:t>
            </a:r>
          </a:p>
        </p:txBody>
      </p:sp>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2 Marcador de contenido"/>
          <p:cNvSpPr>
            <a:spLocks noGrp="1"/>
          </p:cNvSpPr>
          <p:nvPr>
            <p:ph idx="4294967295"/>
          </p:nvPr>
        </p:nvSpPr>
        <p:spPr>
          <a:xfrm>
            <a:off x="468313" y="620713"/>
            <a:ext cx="7826375" cy="504825"/>
          </a:xfrm>
        </p:spPr>
        <p:txBody>
          <a:bodyPr lIns="91440" tIns="45720" rIns="91440" bIns="45720"/>
          <a:lstStyle/>
          <a:p>
            <a:pPr marL="419100" indent="-382588" algn="just" eaLnBrk="1" hangingPunct="1"/>
            <a:r>
              <a:rPr lang="es-EC" sz="2400" smtClean="0">
                <a:latin typeface="Calibri" pitchFamily="34" charset="0"/>
              </a:rPr>
              <a:t>Método de depreciación en línea recta</a:t>
            </a:r>
          </a:p>
          <a:p>
            <a:pPr marL="419100" indent="-382588" algn="just" eaLnBrk="1" hangingPunct="1">
              <a:buFont typeface="Wingdings" pitchFamily="2" charset="2"/>
              <a:buNone/>
            </a:pPr>
            <a:endParaRPr lang="es-EC" sz="2400" smtClean="0">
              <a:latin typeface="Calibri" pitchFamily="34" charset="0"/>
            </a:endParaRPr>
          </a:p>
        </p:txBody>
      </p:sp>
      <p:pic>
        <p:nvPicPr>
          <p:cNvPr id="74756" name="3 Imagen"/>
          <p:cNvPicPr>
            <a:picLocks noChangeAspect="1" noChangeArrowheads="1"/>
          </p:cNvPicPr>
          <p:nvPr/>
        </p:nvPicPr>
        <p:blipFill>
          <a:blip r:embed="rId2"/>
          <a:srcRect/>
          <a:stretch>
            <a:fillRect/>
          </a:stretch>
        </p:blipFill>
        <p:spPr bwMode="auto">
          <a:xfrm>
            <a:off x="2124075" y="1052513"/>
            <a:ext cx="4105275" cy="2979737"/>
          </a:xfrm>
          <a:prstGeom prst="rect">
            <a:avLst/>
          </a:prstGeom>
          <a:solidFill>
            <a:srgbClr val="CCFFCC"/>
          </a:solidFill>
          <a:ln w="9525">
            <a:noFill/>
            <a:miter lim="800000"/>
            <a:headEnd/>
            <a:tailEnd/>
          </a:ln>
        </p:spPr>
      </p:pic>
      <p:sp>
        <p:nvSpPr>
          <p:cNvPr id="74757" name="1 Título"/>
          <p:cNvSpPr>
            <a:spLocks/>
          </p:cNvSpPr>
          <p:nvPr/>
        </p:nvSpPr>
        <p:spPr bwMode="auto">
          <a:xfrm>
            <a:off x="2771775" y="0"/>
            <a:ext cx="3313113" cy="720725"/>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DEPRECIACIÓN</a:t>
            </a:r>
          </a:p>
        </p:txBody>
      </p:sp>
      <p:sp>
        <p:nvSpPr>
          <p:cNvPr id="74758" name="1 Título"/>
          <p:cNvSpPr>
            <a:spLocks/>
          </p:cNvSpPr>
          <p:nvPr/>
        </p:nvSpPr>
        <p:spPr bwMode="auto">
          <a:xfrm>
            <a:off x="1979613" y="4221163"/>
            <a:ext cx="4824412" cy="433387"/>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CAPITAL DE TRABAJO</a:t>
            </a:r>
          </a:p>
        </p:txBody>
      </p:sp>
      <p:sp>
        <p:nvSpPr>
          <p:cNvPr id="74759" name="2 Marcador de contenido"/>
          <p:cNvSpPr>
            <a:spLocks/>
          </p:cNvSpPr>
          <p:nvPr/>
        </p:nvSpPr>
        <p:spPr bwMode="auto">
          <a:xfrm>
            <a:off x="539750" y="4724400"/>
            <a:ext cx="7826375" cy="1704975"/>
          </a:xfrm>
          <a:prstGeom prst="rect">
            <a:avLst/>
          </a:prstGeom>
          <a:noFill/>
          <a:ln w="9525">
            <a:noFill/>
            <a:miter lim="800000"/>
            <a:headEnd/>
            <a:tailEnd/>
          </a:ln>
        </p:spPr>
        <p:txBody>
          <a:bodyPr/>
          <a:lstStyle/>
          <a:p>
            <a:pPr marL="419100" indent="-382588" algn="just">
              <a:spcBef>
                <a:spcPct val="20000"/>
              </a:spcBef>
              <a:buClr>
                <a:schemeClr val="tx2"/>
              </a:buClr>
              <a:buSzPct val="70000"/>
              <a:buFont typeface="Wingdings" pitchFamily="2" charset="2"/>
              <a:buChar char="u"/>
            </a:pPr>
            <a:r>
              <a:rPr kumimoji="0" lang="es-EC" sz="2400">
                <a:latin typeface="Calibri" pitchFamily="34" charset="0"/>
              </a:rPr>
              <a:t>Método de periodo de desfase</a:t>
            </a:r>
          </a:p>
          <a:p>
            <a:pPr marL="419100" indent="-382588" algn="just">
              <a:spcBef>
                <a:spcPct val="20000"/>
              </a:spcBef>
              <a:buClr>
                <a:schemeClr val="tx2"/>
              </a:buClr>
              <a:buSzPct val="70000"/>
              <a:buFont typeface="Wingdings" pitchFamily="2" charset="2"/>
              <a:buChar char="u"/>
            </a:pPr>
            <a:r>
              <a:rPr kumimoji="0" lang="es-EC" sz="2400">
                <a:latin typeface="Calibri" pitchFamily="34" charset="0"/>
              </a:rPr>
              <a:t>Considerando los Costos Operativos y no Operativos del primer año podemos decir que el capital de trabajo es de $10.336,63</a:t>
            </a:r>
          </a:p>
          <a:p>
            <a:pPr marL="419100" indent="-382588">
              <a:spcBef>
                <a:spcPct val="20000"/>
              </a:spcBef>
              <a:buClr>
                <a:schemeClr val="tx2"/>
              </a:buClr>
              <a:buSzPct val="70000"/>
              <a:buFont typeface="Wingdings" pitchFamily="2" charset="2"/>
              <a:buChar char="u"/>
            </a:pPr>
            <a:endParaRPr kumimoji="0" lang="es-EC" sz="2400">
              <a:latin typeface="Calibri" pitchFamily="34" charset="0"/>
            </a:endParaRPr>
          </a:p>
        </p:txBody>
      </p:sp>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2 Marcador de contenido"/>
          <p:cNvSpPr>
            <a:spLocks noGrp="1"/>
          </p:cNvSpPr>
          <p:nvPr>
            <p:ph idx="4294967295"/>
          </p:nvPr>
        </p:nvSpPr>
        <p:spPr>
          <a:xfrm>
            <a:off x="684213" y="1052513"/>
            <a:ext cx="7826375" cy="792162"/>
          </a:xfrm>
        </p:spPr>
        <p:txBody>
          <a:bodyPr lIns="91440" tIns="45720" rIns="91440" bIns="45720"/>
          <a:lstStyle/>
          <a:p>
            <a:pPr marL="419100" indent="-382588" eaLnBrk="1" hangingPunct="1"/>
            <a:r>
              <a:rPr lang="es-EC" sz="2400" smtClean="0">
                <a:latin typeface="Calibri" pitchFamily="34" charset="0"/>
              </a:rPr>
              <a:t>Capital Propio: 30%</a:t>
            </a:r>
          </a:p>
          <a:p>
            <a:pPr marL="419100" indent="-382588" eaLnBrk="1" hangingPunct="1"/>
            <a:r>
              <a:rPr lang="es-EC" sz="2400" smtClean="0">
                <a:latin typeface="Calibri" pitchFamily="34" charset="0"/>
              </a:rPr>
              <a:t>Capital Prestado (CFN): 70%</a:t>
            </a:r>
          </a:p>
        </p:txBody>
      </p:sp>
      <p:pic>
        <p:nvPicPr>
          <p:cNvPr id="76804" name="4 Imagen"/>
          <p:cNvPicPr>
            <a:picLocks noChangeAspect="1" noChangeArrowheads="1"/>
          </p:cNvPicPr>
          <p:nvPr/>
        </p:nvPicPr>
        <p:blipFill>
          <a:blip r:embed="rId2"/>
          <a:srcRect/>
          <a:stretch>
            <a:fillRect/>
          </a:stretch>
        </p:blipFill>
        <p:spPr bwMode="auto">
          <a:xfrm>
            <a:off x="2124075" y="2276475"/>
            <a:ext cx="4500563" cy="2928938"/>
          </a:xfrm>
          <a:prstGeom prst="rect">
            <a:avLst/>
          </a:prstGeom>
          <a:solidFill>
            <a:srgbClr val="CCFFFF"/>
          </a:solidFill>
          <a:ln w="9525">
            <a:noFill/>
            <a:miter lim="800000"/>
            <a:headEnd/>
            <a:tailEnd/>
          </a:ln>
        </p:spPr>
      </p:pic>
      <p:sp>
        <p:nvSpPr>
          <p:cNvPr id="76805" name="1 Título"/>
          <p:cNvSpPr>
            <a:spLocks/>
          </p:cNvSpPr>
          <p:nvPr/>
        </p:nvSpPr>
        <p:spPr bwMode="auto">
          <a:xfrm>
            <a:off x="1116013" y="333375"/>
            <a:ext cx="7308850" cy="360363"/>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ESTRUCTURA DE FINANCIAMIENTO</a:t>
            </a: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187450" y="333375"/>
            <a:ext cx="6286500" cy="1187450"/>
          </a:xfrm>
        </p:spPr>
        <p:txBody>
          <a:bodyPr/>
          <a:lstStyle/>
          <a:p>
            <a:pPr marL="762000" indent="-762000" algn="ctr" eaLnBrk="1" hangingPunct="1"/>
            <a:r>
              <a:rPr lang="es-EC" sz="2800" b="1" smtClean="0"/>
              <a:t/>
            </a:r>
            <a:br>
              <a:rPr lang="es-EC" sz="2800" b="1" smtClean="0"/>
            </a:br>
            <a:r>
              <a:rPr lang="es-ES" b="1" smtClean="0">
                <a:latin typeface="Calibri" pitchFamily="34" charset="0"/>
              </a:rPr>
              <a:t>INTRODUCCIÓN</a:t>
            </a:r>
            <a:r>
              <a:rPr lang="es-EC" b="1" smtClean="0">
                <a:latin typeface="Calibri" pitchFamily="34" charset="0"/>
              </a:rPr>
              <a:t/>
            </a:r>
            <a:br>
              <a:rPr lang="es-EC" b="1" smtClean="0">
                <a:latin typeface="Calibri" pitchFamily="34" charset="0"/>
              </a:rPr>
            </a:br>
            <a:endParaRPr lang="es-ES" b="1" smtClean="0">
              <a:latin typeface="Calibri" pitchFamily="34" charset="0"/>
            </a:endParaRPr>
          </a:p>
        </p:txBody>
      </p:sp>
      <p:sp>
        <p:nvSpPr>
          <p:cNvPr id="31747" name="Rectangle 4"/>
          <p:cNvSpPr>
            <a:spLocks noGrp="1" noChangeArrowheads="1"/>
          </p:cNvSpPr>
          <p:nvPr>
            <p:ph type="body" sz="half" idx="4294967295"/>
          </p:nvPr>
        </p:nvSpPr>
        <p:spPr>
          <a:xfrm>
            <a:off x="468313" y="1412875"/>
            <a:ext cx="4824412" cy="4997450"/>
          </a:xfrm>
        </p:spPr>
        <p:txBody>
          <a:bodyPr/>
          <a:lstStyle/>
          <a:p>
            <a:pPr eaLnBrk="1" hangingPunct="1">
              <a:lnSpc>
                <a:spcPct val="120000"/>
              </a:lnSpc>
            </a:pPr>
            <a:endParaRPr lang="es-ES" sz="1500" smtClean="0"/>
          </a:p>
          <a:p>
            <a:pPr algn="just" eaLnBrk="1" hangingPunct="1">
              <a:lnSpc>
                <a:spcPct val="120000"/>
              </a:lnSpc>
              <a:buFont typeface="Wingdings" pitchFamily="2" charset="2"/>
              <a:buNone/>
            </a:pPr>
            <a:r>
              <a:rPr lang="es-ES" sz="1300" smtClean="0">
                <a:latin typeface="Calibri" pitchFamily="34" charset="0"/>
              </a:rPr>
              <a:t>        </a:t>
            </a:r>
            <a:r>
              <a:rPr lang="es-ES" sz="2200" smtClean="0">
                <a:latin typeface="Calibri" pitchFamily="34" charset="0"/>
              </a:rPr>
              <a:t>La ciudad de San Francisco de Milagro tiene un nicho de mercado insatisfecho en términos de entretenimiento. Existe el Paseo Shopping Milagro, relativamente el único popular centro comercial que abarca a cientos de personas cada fin de semana, amigos y familiares que desean despejar su mente de las actividades cotidianas. </a:t>
            </a:r>
          </a:p>
        </p:txBody>
      </p:sp>
      <p:pic>
        <p:nvPicPr>
          <p:cNvPr id="31748" name="Picture 10" descr="parquecentral12"/>
          <p:cNvPicPr>
            <a:picLocks noGrp="1" noChangeAspect="1" noChangeArrowheads="1"/>
          </p:cNvPicPr>
          <p:nvPr>
            <p:ph sz="half" idx="4294967295"/>
          </p:nvPr>
        </p:nvPicPr>
        <p:blipFill>
          <a:blip r:embed="rId2"/>
          <a:srcRect/>
          <a:stretch>
            <a:fillRect/>
          </a:stretch>
        </p:blipFill>
        <p:spPr>
          <a:xfrm>
            <a:off x="5364163" y="1484313"/>
            <a:ext cx="3394075" cy="4525962"/>
          </a:xfrm>
        </p:spPr>
      </p:pic>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4 Imagen"/>
          <p:cNvPicPr>
            <a:picLocks noChangeAspect="1" noChangeArrowheads="1"/>
          </p:cNvPicPr>
          <p:nvPr/>
        </p:nvPicPr>
        <p:blipFill>
          <a:blip r:embed="rId2"/>
          <a:srcRect/>
          <a:stretch>
            <a:fillRect/>
          </a:stretch>
        </p:blipFill>
        <p:spPr bwMode="auto">
          <a:xfrm>
            <a:off x="1763713" y="1268413"/>
            <a:ext cx="6143625" cy="4092575"/>
          </a:xfrm>
          <a:prstGeom prst="rect">
            <a:avLst/>
          </a:prstGeom>
          <a:solidFill>
            <a:srgbClr val="FFFFFF"/>
          </a:solidFill>
          <a:ln w="9525">
            <a:noFill/>
            <a:miter lim="800000"/>
            <a:headEnd/>
            <a:tailEnd/>
          </a:ln>
        </p:spPr>
      </p:pic>
      <p:sp>
        <p:nvSpPr>
          <p:cNvPr id="77828" name="1 Título"/>
          <p:cNvSpPr>
            <a:spLocks/>
          </p:cNvSpPr>
          <p:nvPr/>
        </p:nvSpPr>
        <p:spPr bwMode="auto">
          <a:xfrm>
            <a:off x="1116013" y="333375"/>
            <a:ext cx="7308850" cy="360363"/>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ESTADO DE RESULTADOS</a:t>
            </a:r>
          </a:p>
        </p:txBody>
      </p:sp>
    </p:spTree>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3 Marcador de contenido"/>
          <p:cNvPicPr>
            <a:picLocks noGrp="1"/>
          </p:cNvPicPr>
          <p:nvPr>
            <p:ph idx="4294967295"/>
          </p:nvPr>
        </p:nvPicPr>
        <p:blipFill>
          <a:blip r:embed="rId2"/>
          <a:srcRect/>
          <a:stretch>
            <a:fillRect/>
          </a:stretch>
        </p:blipFill>
        <p:spPr>
          <a:xfrm>
            <a:off x="1835150" y="1700213"/>
            <a:ext cx="5915025" cy="3571875"/>
          </a:xfrm>
          <a:solidFill>
            <a:srgbClr val="CCECFF"/>
          </a:solidFill>
        </p:spPr>
      </p:pic>
      <p:sp>
        <p:nvSpPr>
          <p:cNvPr id="78852" name="1 Título"/>
          <p:cNvSpPr>
            <a:spLocks/>
          </p:cNvSpPr>
          <p:nvPr/>
        </p:nvSpPr>
        <p:spPr bwMode="auto">
          <a:xfrm>
            <a:off x="1042988" y="620713"/>
            <a:ext cx="7308850" cy="360362"/>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PAYBACK</a:t>
            </a:r>
          </a:p>
        </p:txBody>
      </p:sp>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2 Marcador de contenido"/>
          <p:cNvSpPr>
            <a:spLocks noGrp="1"/>
          </p:cNvSpPr>
          <p:nvPr>
            <p:ph sz="quarter" idx="4294967295"/>
          </p:nvPr>
        </p:nvSpPr>
        <p:spPr>
          <a:xfrm>
            <a:off x="457200" y="1517650"/>
            <a:ext cx="4040188" cy="3941763"/>
          </a:xfrm>
        </p:spPr>
        <p:txBody>
          <a:bodyPr lIns="91440" tIns="45720" rIns="91440" bIns="45720"/>
          <a:lstStyle/>
          <a:p>
            <a:pPr marL="419100" indent="-382588" eaLnBrk="1" hangingPunct="1">
              <a:buFont typeface="Wingdings" pitchFamily="2" charset="2"/>
              <a:buNone/>
            </a:pPr>
            <a:r>
              <a:rPr lang="es-EC" sz="2700" smtClean="0">
                <a:solidFill>
                  <a:schemeClr val="bg2"/>
                </a:solidFill>
              </a:rPr>
              <a:t>Rentabilidad de Mercado</a:t>
            </a:r>
          </a:p>
          <a:p>
            <a:pPr marL="419100" indent="-382588" eaLnBrk="1" hangingPunct="1">
              <a:buFont typeface="Wingdings" pitchFamily="2" charset="2"/>
              <a:buNone/>
            </a:pPr>
            <a:endParaRPr lang="es-EC" sz="2700" smtClean="0"/>
          </a:p>
        </p:txBody>
      </p:sp>
      <p:sp>
        <p:nvSpPr>
          <p:cNvPr id="79876" name="5 Marcador de contenido"/>
          <p:cNvSpPr>
            <a:spLocks noGrp="1"/>
          </p:cNvSpPr>
          <p:nvPr>
            <p:ph sz="quarter" idx="4294967295"/>
          </p:nvPr>
        </p:nvSpPr>
        <p:spPr>
          <a:xfrm>
            <a:off x="4645025" y="1517650"/>
            <a:ext cx="4041775" cy="3941763"/>
          </a:xfrm>
        </p:spPr>
        <p:txBody>
          <a:bodyPr lIns="91440" tIns="45720" rIns="91440" bIns="45720"/>
          <a:lstStyle/>
          <a:p>
            <a:pPr marL="419100" indent="-382588" eaLnBrk="1" hangingPunct="1">
              <a:buFont typeface="Wingdings" pitchFamily="2" charset="2"/>
              <a:buNone/>
            </a:pPr>
            <a:r>
              <a:rPr lang="es-EC" sz="2700" smtClean="0">
                <a:solidFill>
                  <a:schemeClr val="bg2"/>
                </a:solidFill>
              </a:rPr>
              <a:t>Rentabilidad exigida por     el Inversionista</a:t>
            </a:r>
          </a:p>
        </p:txBody>
      </p:sp>
      <p:pic>
        <p:nvPicPr>
          <p:cNvPr id="79877" name="6 Imagen"/>
          <p:cNvPicPr>
            <a:picLocks noChangeAspect="1" noChangeArrowheads="1"/>
          </p:cNvPicPr>
          <p:nvPr/>
        </p:nvPicPr>
        <p:blipFill>
          <a:blip r:embed="rId2"/>
          <a:srcRect/>
          <a:stretch>
            <a:fillRect/>
          </a:stretch>
        </p:blipFill>
        <p:spPr bwMode="auto">
          <a:xfrm>
            <a:off x="642938" y="2786063"/>
            <a:ext cx="3641725" cy="2557462"/>
          </a:xfrm>
          <a:prstGeom prst="rect">
            <a:avLst/>
          </a:prstGeom>
          <a:noFill/>
          <a:ln w="9525">
            <a:noFill/>
            <a:miter lim="800000"/>
            <a:headEnd/>
            <a:tailEnd/>
          </a:ln>
        </p:spPr>
      </p:pic>
      <p:pic>
        <p:nvPicPr>
          <p:cNvPr id="79878" name="8 Imagen"/>
          <p:cNvPicPr>
            <a:picLocks noChangeAspect="1" noChangeArrowheads="1"/>
          </p:cNvPicPr>
          <p:nvPr/>
        </p:nvPicPr>
        <p:blipFill>
          <a:blip r:embed="rId3"/>
          <a:srcRect/>
          <a:stretch>
            <a:fillRect/>
          </a:stretch>
        </p:blipFill>
        <p:spPr bwMode="auto">
          <a:xfrm>
            <a:off x="5072063" y="2786063"/>
            <a:ext cx="3244850" cy="2690812"/>
          </a:xfrm>
          <a:prstGeom prst="rect">
            <a:avLst/>
          </a:prstGeom>
          <a:noFill/>
          <a:ln w="9525">
            <a:noFill/>
            <a:miter lim="800000"/>
            <a:headEnd/>
            <a:tailEnd/>
          </a:ln>
        </p:spPr>
      </p:pic>
      <p:sp>
        <p:nvSpPr>
          <p:cNvPr id="79879" name="1 Título"/>
          <p:cNvSpPr>
            <a:spLocks/>
          </p:cNvSpPr>
          <p:nvPr/>
        </p:nvSpPr>
        <p:spPr bwMode="auto">
          <a:xfrm>
            <a:off x="1042988" y="620713"/>
            <a:ext cx="7308850" cy="360362"/>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COSTO DE CAPITALY TMAR</a:t>
            </a:r>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4 Marcador de contenido"/>
          <p:cNvSpPr>
            <a:spLocks noGrp="1"/>
          </p:cNvSpPr>
          <p:nvPr>
            <p:ph idx="4294967295"/>
          </p:nvPr>
        </p:nvSpPr>
        <p:spPr>
          <a:xfrm>
            <a:off x="684213" y="1196975"/>
            <a:ext cx="7467600" cy="2447925"/>
          </a:xfrm>
        </p:spPr>
        <p:txBody>
          <a:bodyPr lIns="91440" tIns="45720" rIns="91440" bIns="45720"/>
          <a:lstStyle/>
          <a:p>
            <a:pPr marL="419100" indent="-382588" algn="just" eaLnBrk="1" hangingPunct="1"/>
            <a:r>
              <a:rPr lang="es-EC" sz="2400" smtClean="0">
                <a:latin typeface="Calibri" pitchFamily="34" charset="0"/>
              </a:rPr>
              <a:t>Con la tasa de descuento calculada, se procede a calcular el VAN, la tasa de retorno ofrecida por el proyecto (TIR) y el Valor Anual Equivalente (VAE), considerando los flujos de efectivo durante los 10 años de vida del proyecto, se obtuvieron los siguientes resultados:</a:t>
            </a:r>
          </a:p>
          <a:p>
            <a:pPr marL="419100" indent="-382588" eaLnBrk="1" hangingPunct="1"/>
            <a:endParaRPr lang="es-EC" sz="2400" smtClean="0">
              <a:latin typeface="Calibri" pitchFamily="34" charset="0"/>
            </a:endParaRPr>
          </a:p>
        </p:txBody>
      </p:sp>
      <p:pic>
        <p:nvPicPr>
          <p:cNvPr id="80900" name="5 Imagen"/>
          <p:cNvPicPr>
            <a:picLocks noChangeAspect="1" noChangeArrowheads="1"/>
          </p:cNvPicPr>
          <p:nvPr/>
        </p:nvPicPr>
        <p:blipFill>
          <a:blip r:embed="rId2"/>
          <a:srcRect/>
          <a:stretch>
            <a:fillRect/>
          </a:stretch>
        </p:blipFill>
        <p:spPr bwMode="auto">
          <a:xfrm>
            <a:off x="1403350" y="4076700"/>
            <a:ext cx="6318250" cy="1263650"/>
          </a:xfrm>
          <a:prstGeom prst="rect">
            <a:avLst/>
          </a:prstGeom>
          <a:solidFill>
            <a:srgbClr val="FFFFFF"/>
          </a:solidFill>
          <a:ln w="9525">
            <a:noFill/>
            <a:miter lim="800000"/>
            <a:headEnd/>
            <a:tailEnd/>
          </a:ln>
        </p:spPr>
      </p:pic>
      <p:sp>
        <p:nvSpPr>
          <p:cNvPr id="80901" name="1 Título"/>
          <p:cNvSpPr>
            <a:spLocks/>
          </p:cNvSpPr>
          <p:nvPr/>
        </p:nvSpPr>
        <p:spPr bwMode="auto">
          <a:xfrm>
            <a:off x="1042988" y="620713"/>
            <a:ext cx="7308850" cy="360362"/>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VAN Y TIR</a:t>
            </a:r>
          </a:p>
        </p:txBody>
      </p:sp>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2 Marcador de contenido"/>
          <p:cNvSpPr>
            <a:spLocks noGrp="1"/>
          </p:cNvSpPr>
          <p:nvPr>
            <p:ph idx="4294967295"/>
          </p:nvPr>
        </p:nvSpPr>
        <p:spPr/>
        <p:txBody>
          <a:bodyPr lIns="91440" tIns="45720" rIns="91440" bIns="45720"/>
          <a:lstStyle/>
          <a:p>
            <a:pPr marL="419100" indent="-382588" eaLnBrk="1" hangingPunct="1">
              <a:buFont typeface="Wingdings" pitchFamily="2" charset="2"/>
              <a:buNone/>
            </a:pPr>
            <a:r>
              <a:rPr lang="es-EC" sz="2800" smtClean="0">
                <a:latin typeface="Calibri" pitchFamily="34" charset="0"/>
              </a:rPr>
              <a:t>Para determinar el riesgo de nuestro</a:t>
            </a:r>
          </a:p>
          <a:p>
            <a:pPr marL="419100" indent="-382588" eaLnBrk="1" hangingPunct="1">
              <a:buFont typeface="Wingdings" pitchFamily="2" charset="2"/>
              <a:buNone/>
            </a:pPr>
            <a:r>
              <a:rPr lang="es-EC" sz="2800" smtClean="0">
                <a:latin typeface="Calibri" pitchFamily="34" charset="0"/>
              </a:rPr>
              <a:t>proyecto hemos considerado 2 variables</a:t>
            </a:r>
          </a:p>
          <a:p>
            <a:pPr marL="419100" indent="-382588" eaLnBrk="1" hangingPunct="1">
              <a:buFont typeface="Wingdings" pitchFamily="2" charset="2"/>
              <a:buNone/>
            </a:pPr>
            <a:r>
              <a:rPr lang="es-EC" sz="2800" smtClean="0">
                <a:latin typeface="Calibri" pitchFamily="34" charset="0"/>
              </a:rPr>
              <a:t>para el análisis:</a:t>
            </a:r>
          </a:p>
          <a:p>
            <a:pPr marL="419100" indent="-382588" eaLnBrk="1" hangingPunct="1">
              <a:buFont typeface="Wingdings" pitchFamily="2" charset="2"/>
              <a:buNone/>
            </a:pPr>
            <a:endParaRPr lang="es-EC" sz="2800" smtClean="0">
              <a:latin typeface="Calibri" pitchFamily="34" charset="0"/>
            </a:endParaRPr>
          </a:p>
          <a:p>
            <a:pPr marL="419100" indent="-382588" eaLnBrk="1" hangingPunct="1"/>
            <a:r>
              <a:rPr lang="es-EC" sz="2800" b="1" smtClean="0">
                <a:latin typeface="Calibri" pitchFamily="34" charset="0"/>
              </a:rPr>
              <a:t>Precio por Línea de Bolos</a:t>
            </a:r>
            <a:endParaRPr lang="es-EC" sz="2800" smtClean="0">
              <a:latin typeface="Calibri" pitchFamily="34" charset="0"/>
            </a:endParaRPr>
          </a:p>
          <a:p>
            <a:pPr marL="419100" indent="-382588" eaLnBrk="1" hangingPunct="1"/>
            <a:r>
              <a:rPr lang="es-EC" sz="2800" b="1" smtClean="0">
                <a:latin typeface="Calibri" pitchFamily="34" charset="0"/>
              </a:rPr>
              <a:t>Demanda </a:t>
            </a:r>
            <a:endParaRPr lang="es-EC" sz="2800" smtClean="0">
              <a:latin typeface="Calibri" pitchFamily="34" charset="0"/>
            </a:endParaRPr>
          </a:p>
          <a:p>
            <a:pPr marL="419100" indent="-382588" eaLnBrk="1" hangingPunct="1">
              <a:buFont typeface="Wingdings" pitchFamily="2" charset="2"/>
              <a:buNone/>
            </a:pPr>
            <a:endParaRPr lang="es-EC" sz="2800" smtClean="0">
              <a:latin typeface="Calibri" pitchFamily="34" charset="0"/>
            </a:endParaRPr>
          </a:p>
          <a:p>
            <a:pPr marL="419100" indent="-382588" eaLnBrk="1" hangingPunct="1"/>
            <a:endParaRPr lang="es-EC" sz="2800" smtClean="0">
              <a:latin typeface="Calibri" pitchFamily="34" charset="0"/>
            </a:endParaRPr>
          </a:p>
        </p:txBody>
      </p:sp>
      <p:sp>
        <p:nvSpPr>
          <p:cNvPr id="81924" name="1 Título"/>
          <p:cNvSpPr>
            <a:spLocks/>
          </p:cNvSpPr>
          <p:nvPr/>
        </p:nvSpPr>
        <p:spPr bwMode="auto">
          <a:xfrm>
            <a:off x="1042988" y="620713"/>
            <a:ext cx="7308850" cy="360362"/>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ANALISIS DE SENSIBLIDIDAD</a:t>
            </a:r>
          </a:p>
        </p:txBody>
      </p:sp>
    </p:spTree>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2 Marcador de contenido"/>
          <p:cNvSpPr>
            <a:spLocks noGrp="1"/>
          </p:cNvSpPr>
          <p:nvPr>
            <p:ph sz="quarter" idx="4294967295"/>
          </p:nvPr>
        </p:nvSpPr>
        <p:spPr>
          <a:xfrm>
            <a:off x="457200" y="1517650"/>
            <a:ext cx="4040188" cy="3941763"/>
          </a:xfrm>
        </p:spPr>
        <p:txBody>
          <a:bodyPr lIns="91440" tIns="45720" rIns="91440" bIns="45720"/>
          <a:lstStyle/>
          <a:p>
            <a:pPr marL="419100" indent="-382588" eaLnBrk="1" hangingPunct="1"/>
            <a:r>
              <a:rPr lang="es-EC" sz="2700" b="1" smtClean="0">
                <a:latin typeface="Calibri" pitchFamily="34" charset="0"/>
              </a:rPr>
              <a:t>Precio por Línea de Bolos</a:t>
            </a:r>
            <a:endParaRPr lang="es-EC" sz="2700" smtClean="0">
              <a:latin typeface="Calibri" pitchFamily="34" charset="0"/>
            </a:endParaRPr>
          </a:p>
          <a:p>
            <a:pPr marL="419100" indent="-382588" eaLnBrk="1" hangingPunct="1">
              <a:buFont typeface="Wingdings" pitchFamily="2" charset="2"/>
              <a:buNone/>
            </a:pPr>
            <a:endParaRPr lang="es-EC" sz="2700" smtClean="0">
              <a:latin typeface="Calibri" pitchFamily="34" charset="0"/>
            </a:endParaRPr>
          </a:p>
        </p:txBody>
      </p:sp>
      <p:sp>
        <p:nvSpPr>
          <p:cNvPr id="82948" name="7 Marcador de contenido"/>
          <p:cNvSpPr>
            <a:spLocks noGrp="1"/>
          </p:cNvSpPr>
          <p:nvPr>
            <p:ph sz="quarter" idx="4294967295"/>
          </p:nvPr>
        </p:nvSpPr>
        <p:spPr>
          <a:xfrm>
            <a:off x="4645025" y="1517650"/>
            <a:ext cx="4041775" cy="3941763"/>
          </a:xfrm>
        </p:spPr>
        <p:txBody>
          <a:bodyPr lIns="91440" tIns="45720" rIns="91440" bIns="45720"/>
          <a:lstStyle/>
          <a:p>
            <a:pPr marL="419100" indent="-382588" eaLnBrk="1" hangingPunct="1"/>
            <a:r>
              <a:rPr lang="es-EC" sz="2700" b="1" smtClean="0">
                <a:latin typeface="Calibri" pitchFamily="34" charset="0"/>
              </a:rPr>
              <a:t>Demanda </a:t>
            </a:r>
            <a:endParaRPr lang="es-EC" sz="2700" smtClean="0">
              <a:latin typeface="Calibri" pitchFamily="34" charset="0"/>
            </a:endParaRPr>
          </a:p>
          <a:p>
            <a:pPr marL="419100" indent="-382588" eaLnBrk="1" hangingPunct="1"/>
            <a:endParaRPr lang="es-EC" sz="2700" smtClean="0">
              <a:latin typeface="Calibri" pitchFamily="34" charset="0"/>
            </a:endParaRPr>
          </a:p>
        </p:txBody>
      </p:sp>
      <p:pic>
        <p:nvPicPr>
          <p:cNvPr id="82949" name="3 Imagen"/>
          <p:cNvPicPr>
            <a:picLocks noChangeAspect="1" noChangeArrowheads="1"/>
          </p:cNvPicPr>
          <p:nvPr/>
        </p:nvPicPr>
        <p:blipFill>
          <a:blip r:embed="rId2"/>
          <a:srcRect/>
          <a:stretch>
            <a:fillRect/>
          </a:stretch>
        </p:blipFill>
        <p:spPr bwMode="auto">
          <a:xfrm>
            <a:off x="357188" y="2571750"/>
            <a:ext cx="3929062" cy="2857500"/>
          </a:xfrm>
          <a:prstGeom prst="rect">
            <a:avLst/>
          </a:prstGeom>
          <a:noFill/>
          <a:ln w="9525">
            <a:noFill/>
            <a:miter lim="800000"/>
            <a:headEnd/>
            <a:tailEnd/>
          </a:ln>
        </p:spPr>
      </p:pic>
      <p:pic>
        <p:nvPicPr>
          <p:cNvPr id="82950" name="4 Imagen"/>
          <p:cNvPicPr>
            <a:picLocks noChangeAspect="1" noChangeArrowheads="1"/>
          </p:cNvPicPr>
          <p:nvPr/>
        </p:nvPicPr>
        <p:blipFill>
          <a:blip r:embed="rId3"/>
          <a:srcRect/>
          <a:stretch>
            <a:fillRect/>
          </a:stretch>
        </p:blipFill>
        <p:spPr bwMode="auto">
          <a:xfrm>
            <a:off x="4786313" y="2571750"/>
            <a:ext cx="4000500" cy="2857500"/>
          </a:xfrm>
          <a:prstGeom prst="rect">
            <a:avLst/>
          </a:prstGeom>
          <a:noFill/>
          <a:ln w="9525">
            <a:noFill/>
            <a:miter lim="800000"/>
            <a:headEnd/>
            <a:tailEnd/>
          </a:ln>
        </p:spPr>
      </p:pic>
      <p:sp>
        <p:nvSpPr>
          <p:cNvPr id="82951" name="1 Título"/>
          <p:cNvSpPr>
            <a:spLocks/>
          </p:cNvSpPr>
          <p:nvPr/>
        </p:nvSpPr>
        <p:spPr bwMode="auto">
          <a:xfrm>
            <a:off x="1042988" y="620713"/>
            <a:ext cx="7308850" cy="360362"/>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ANALISIS DE SENSIBLIDIDAD</a:t>
            </a:r>
          </a:p>
        </p:txBody>
      </p:sp>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2 Marcador de contenido"/>
          <p:cNvSpPr>
            <a:spLocks noGrp="1"/>
          </p:cNvSpPr>
          <p:nvPr>
            <p:ph idx="4294967295"/>
          </p:nvPr>
        </p:nvSpPr>
        <p:spPr>
          <a:xfrm>
            <a:off x="684213" y="1196975"/>
            <a:ext cx="7826375" cy="1057275"/>
          </a:xfrm>
        </p:spPr>
        <p:txBody>
          <a:bodyPr lIns="91440" tIns="45720" rIns="91440" bIns="45720"/>
          <a:lstStyle/>
          <a:p>
            <a:pPr marL="419100" indent="-382588" eaLnBrk="1" hangingPunct="1"/>
            <a:r>
              <a:rPr lang="es-EC" sz="2800" smtClean="0">
                <a:latin typeface="Calibri" pitchFamily="34" charset="0"/>
              </a:rPr>
              <a:t>Escenario Optimista:</a:t>
            </a:r>
          </a:p>
          <a:p>
            <a:pPr marL="419100" indent="-382588" eaLnBrk="1" hangingPunct="1"/>
            <a:r>
              <a:rPr lang="es-EC" sz="2800" smtClean="0">
                <a:latin typeface="Calibri" pitchFamily="34" charset="0"/>
              </a:rPr>
              <a:t>Demanda aumenta un 30%</a:t>
            </a:r>
          </a:p>
          <a:p>
            <a:pPr marL="419100" indent="-382588" eaLnBrk="1" hangingPunct="1"/>
            <a:endParaRPr lang="es-EC" sz="2800" smtClean="0">
              <a:latin typeface="Calibri" pitchFamily="34" charset="0"/>
            </a:endParaRPr>
          </a:p>
        </p:txBody>
      </p:sp>
      <p:pic>
        <p:nvPicPr>
          <p:cNvPr id="83972" name="3 Imagen"/>
          <p:cNvPicPr>
            <a:picLocks noChangeAspect="1" noChangeArrowheads="1"/>
          </p:cNvPicPr>
          <p:nvPr/>
        </p:nvPicPr>
        <p:blipFill>
          <a:blip r:embed="rId2"/>
          <a:srcRect/>
          <a:stretch>
            <a:fillRect/>
          </a:stretch>
        </p:blipFill>
        <p:spPr bwMode="auto">
          <a:xfrm>
            <a:off x="971550" y="3500438"/>
            <a:ext cx="2879725" cy="1322387"/>
          </a:xfrm>
          <a:prstGeom prst="rect">
            <a:avLst/>
          </a:prstGeom>
          <a:solidFill>
            <a:srgbClr val="FFFFFF"/>
          </a:solidFill>
          <a:ln w="9525">
            <a:noFill/>
            <a:miter lim="800000"/>
            <a:headEnd/>
            <a:tailEnd/>
          </a:ln>
        </p:spPr>
      </p:pic>
      <p:pic>
        <p:nvPicPr>
          <p:cNvPr id="83973" name="4 Imagen"/>
          <p:cNvPicPr>
            <a:picLocks noChangeAspect="1" noChangeArrowheads="1"/>
          </p:cNvPicPr>
          <p:nvPr/>
        </p:nvPicPr>
        <p:blipFill>
          <a:blip r:embed="rId3"/>
          <a:srcRect/>
          <a:stretch>
            <a:fillRect/>
          </a:stretch>
        </p:blipFill>
        <p:spPr bwMode="auto">
          <a:xfrm>
            <a:off x="4572000" y="2349500"/>
            <a:ext cx="3736975" cy="3816350"/>
          </a:xfrm>
          <a:prstGeom prst="rect">
            <a:avLst/>
          </a:prstGeom>
          <a:solidFill>
            <a:srgbClr val="FFFFFF"/>
          </a:solidFill>
          <a:ln w="9525">
            <a:noFill/>
            <a:miter lim="800000"/>
            <a:headEnd/>
            <a:tailEnd/>
          </a:ln>
        </p:spPr>
      </p:pic>
      <p:sp>
        <p:nvSpPr>
          <p:cNvPr id="83974" name="1 Título"/>
          <p:cNvSpPr>
            <a:spLocks/>
          </p:cNvSpPr>
          <p:nvPr/>
        </p:nvSpPr>
        <p:spPr bwMode="auto">
          <a:xfrm>
            <a:off x="1042988" y="620713"/>
            <a:ext cx="7308850" cy="360362"/>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ANALISIS DE SENSIBLIDIDAD</a:t>
            </a:r>
          </a:p>
        </p:txBody>
      </p:sp>
    </p:spTree>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2 Marcador de contenido"/>
          <p:cNvSpPr>
            <a:spLocks noGrp="1"/>
          </p:cNvSpPr>
          <p:nvPr>
            <p:ph idx="4294967295"/>
          </p:nvPr>
        </p:nvSpPr>
        <p:spPr>
          <a:xfrm>
            <a:off x="684213" y="1268413"/>
            <a:ext cx="7826375" cy="2209800"/>
          </a:xfrm>
        </p:spPr>
        <p:txBody>
          <a:bodyPr lIns="91440" tIns="45720" rIns="91440" bIns="45720"/>
          <a:lstStyle/>
          <a:p>
            <a:pPr marL="419100" indent="-382588" eaLnBrk="1" hangingPunct="1"/>
            <a:r>
              <a:rPr lang="es-EC" sz="2800" smtClean="0">
                <a:latin typeface="Calibri" pitchFamily="34" charset="0"/>
              </a:rPr>
              <a:t>Escenario Pesimista:</a:t>
            </a:r>
          </a:p>
          <a:p>
            <a:pPr marL="419100" indent="-382588" eaLnBrk="1" hangingPunct="1"/>
            <a:r>
              <a:rPr lang="es-EC" sz="2800" smtClean="0">
                <a:latin typeface="Calibri" pitchFamily="34" charset="0"/>
              </a:rPr>
              <a:t>Demanda disminuye un 20%</a:t>
            </a:r>
          </a:p>
          <a:p>
            <a:pPr marL="419100" indent="-382588" eaLnBrk="1" hangingPunct="1"/>
            <a:r>
              <a:rPr lang="es-EC" sz="2800" smtClean="0">
                <a:latin typeface="Calibri" pitchFamily="34" charset="0"/>
              </a:rPr>
              <a:t>Precio cae a $ 4 por ausencia de clientes</a:t>
            </a:r>
          </a:p>
          <a:p>
            <a:pPr marL="419100" indent="-382588" eaLnBrk="1" hangingPunct="1"/>
            <a:endParaRPr lang="es-EC" sz="2800" smtClean="0">
              <a:latin typeface="Calibri" pitchFamily="34" charset="0"/>
            </a:endParaRPr>
          </a:p>
          <a:p>
            <a:pPr marL="419100" indent="-382588" eaLnBrk="1" hangingPunct="1"/>
            <a:endParaRPr lang="es-EC" smtClean="0"/>
          </a:p>
        </p:txBody>
      </p:sp>
      <p:pic>
        <p:nvPicPr>
          <p:cNvPr id="84996" name="3 Imagen"/>
          <p:cNvPicPr>
            <a:picLocks noChangeAspect="1" noChangeArrowheads="1"/>
          </p:cNvPicPr>
          <p:nvPr/>
        </p:nvPicPr>
        <p:blipFill>
          <a:blip r:embed="rId2"/>
          <a:srcRect/>
          <a:stretch>
            <a:fillRect/>
          </a:stretch>
        </p:blipFill>
        <p:spPr bwMode="auto">
          <a:xfrm>
            <a:off x="900113" y="3789363"/>
            <a:ext cx="3208337" cy="1238250"/>
          </a:xfrm>
          <a:prstGeom prst="rect">
            <a:avLst/>
          </a:prstGeom>
          <a:solidFill>
            <a:srgbClr val="FFFFFF"/>
          </a:solidFill>
          <a:ln w="9525">
            <a:noFill/>
            <a:miter lim="800000"/>
            <a:headEnd/>
            <a:tailEnd/>
          </a:ln>
        </p:spPr>
      </p:pic>
      <p:pic>
        <p:nvPicPr>
          <p:cNvPr id="84997" name="4 Imagen"/>
          <p:cNvPicPr>
            <a:picLocks noChangeAspect="1" noChangeArrowheads="1"/>
          </p:cNvPicPr>
          <p:nvPr/>
        </p:nvPicPr>
        <p:blipFill>
          <a:blip r:embed="rId3"/>
          <a:srcRect/>
          <a:stretch>
            <a:fillRect/>
          </a:stretch>
        </p:blipFill>
        <p:spPr bwMode="auto">
          <a:xfrm>
            <a:off x="4500563" y="2924175"/>
            <a:ext cx="4032250" cy="3529013"/>
          </a:xfrm>
          <a:prstGeom prst="rect">
            <a:avLst/>
          </a:prstGeom>
          <a:solidFill>
            <a:srgbClr val="FFFFFF"/>
          </a:solidFill>
          <a:ln w="9525">
            <a:noFill/>
            <a:miter lim="800000"/>
            <a:headEnd/>
            <a:tailEnd/>
          </a:ln>
        </p:spPr>
      </p:pic>
      <p:sp>
        <p:nvSpPr>
          <p:cNvPr id="84998" name="1 Título"/>
          <p:cNvSpPr>
            <a:spLocks/>
          </p:cNvSpPr>
          <p:nvPr/>
        </p:nvSpPr>
        <p:spPr bwMode="auto">
          <a:xfrm>
            <a:off x="1042988" y="620713"/>
            <a:ext cx="7308850" cy="360362"/>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ANALISIS DE SENSIBLIDIDAD</a:t>
            </a:r>
          </a:p>
        </p:txBody>
      </p:sp>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5" descr="conclusi"/>
          <p:cNvPicPr>
            <a:picLocks noChangeAspect="1" noChangeArrowheads="1"/>
          </p:cNvPicPr>
          <p:nvPr/>
        </p:nvPicPr>
        <p:blipFill>
          <a:blip r:embed="rId2"/>
          <a:srcRect/>
          <a:stretch>
            <a:fillRect/>
          </a:stretch>
        </p:blipFill>
        <p:spPr bwMode="auto">
          <a:xfrm>
            <a:off x="1871663" y="1628775"/>
            <a:ext cx="5400675" cy="3602038"/>
          </a:xfrm>
          <a:prstGeom prst="rect">
            <a:avLst/>
          </a:prstGeom>
          <a:noFill/>
        </p:spPr>
      </p:pic>
      <p:sp>
        <p:nvSpPr>
          <p:cNvPr id="86019" name="2 Marcador de contenido"/>
          <p:cNvSpPr>
            <a:spLocks noGrp="1"/>
          </p:cNvSpPr>
          <p:nvPr>
            <p:ph idx="4294967295"/>
          </p:nvPr>
        </p:nvSpPr>
        <p:spPr>
          <a:xfrm>
            <a:off x="250825" y="404813"/>
            <a:ext cx="8288338" cy="6453187"/>
          </a:xfrm>
        </p:spPr>
        <p:txBody>
          <a:bodyPr/>
          <a:lstStyle/>
          <a:p>
            <a:pPr algn="just" eaLnBrk="1" hangingPunct="1">
              <a:buFont typeface="Wingdings" pitchFamily="2" charset="2"/>
              <a:buNone/>
            </a:pPr>
            <a:endParaRPr lang="es-EC" sz="1800" dirty="0" smtClean="0"/>
          </a:p>
          <a:p>
            <a:pPr algn="just" eaLnBrk="1" hangingPunct="1"/>
            <a:r>
              <a:rPr lang="es-EC" sz="2400" dirty="0" smtClean="0">
                <a:latin typeface="Calibri" pitchFamily="34" charset="0"/>
              </a:rPr>
              <a:t>Los análisis financieros reflejan la rentabilidad de este proyecto, consiguiente con las ganancias de los 2 primeros años que son un poco más bajos que el resto de años proyectados porque es en este periodo que se realiza el pago de los intereses de la deuda, siendo para el 5to y 6to año la recuperación total de lo invertido.</a:t>
            </a:r>
          </a:p>
          <a:p>
            <a:pPr algn="just" eaLnBrk="1" hangingPunct="1">
              <a:buFont typeface="Wingdings" pitchFamily="2" charset="2"/>
              <a:buNone/>
            </a:pPr>
            <a:endParaRPr lang="es-EC" sz="2400" dirty="0" smtClean="0">
              <a:latin typeface="Calibri" pitchFamily="34" charset="0"/>
            </a:endParaRPr>
          </a:p>
          <a:p>
            <a:pPr algn="just" eaLnBrk="1" hangingPunct="1"/>
            <a:r>
              <a:rPr lang="es-EC" sz="2400" dirty="0" smtClean="0">
                <a:latin typeface="Calibri" pitchFamily="34" charset="0"/>
              </a:rPr>
              <a:t>Su precio en líneas se encuentra entre los $3 y $6, para que no exista un VAN  negativo ya que estos van correlacionados directamente su precio no debería bajar de los $3.50, en base a su análisis de sensibilidad se detallo esto. El VAN presenta un resultado positivo por lo que, financieramente, la creación de la empresa </a:t>
            </a:r>
            <a:r>
              <a:rPr lang="es-EC" sz="2400" dirty="0" err="1" smtClean="0">
                <a:latin typeface="Calibri" pitchFamily="34" charset="0"/>
              </a:rPr>
              <a:t>Bolocentro</a:t>
            </a:r>
            <a:r>
              <a:rPr lang="es-EC" sz="2400" dirty="0" smtClean="0">
                <a:latin typeface="Calibri" pitchFamily="34" charset="0"/>
              </a:rPr>
              <a:t> es viable. La Tasa de descuento se fijo en un 17,86% a lo que, una vez realizados los cálculos financieros la TIR optimista la superó dando un total de 59%.</a:t>
            </a:r>
          </a:p>
          <a:p>
            <a:pPr algn="just" eaLnBrk="1" hangingPunct="1"/>
            <a:endParaRPr lang="es-EC" sz="2400" dirty="0" smtClean="0">
              <a:latin typeface="Calibri" pitchFamily="34" charset="0"/>
            </a:endParaRPr>
          </a:p>
        </p:txBody>
      </p:sp>
      <p:sp>
        <p:nvSpPr>
          <p:cNvPr id="86020" name="1 Título"/>
          <p:cNvSpPr>
            <a:spLocks/>
          </p:cNvSpPr>
          <p:nvPr/>
        </p:nvSpPr>
        <p:spPr bwMode="auto">
          <a:xfrm>
            <a:off x="971550" y="333375"/>
            <a:ext cx="7308850" cy="360363"/>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CONCLUSIONES</a:t>
            </a:r>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descr="recome"/>
          <p:cNvPicPr>
            <a:picLocks noChangeAspect="1" noChangeArrowheads="1"/>
          </p:cNvPicPr>
          <p:nvPr/>
        </p:nvPicPr>
        <p:blipFill>
          <a:blip r:embed="rId2"/>
          <a:srcRect/>
          <a:stretch>
            <a:fillRect/>
          </a:stretch>
        </p:blipFill>
        <p:spPr bwMode="auto">
          <a:xfrm>
            <a:off x="2339975" y="1484313"/>
            <a:ext cx="4583113" cy="3436937"/>
          </a:xfrm>
          <a:prstGeom prst="rect">
            <a:avLst/>
          </a:prstGeom>
          <a:noFill/>
        </p:spPr>
      </p:pic>
      <p:sp>
        <p:nvSpPr>
          <p:cNvPr id="87043" name="2 Marcador de contenido"/>
          <p:cNvSpPr>
            <a:spLocks noGrp="1"/>
          </p:cNvSpPr>
          <p:nvPr>
            <p:ph idx="4294967295"/>
          </p:nvPr>
        </p:nvSpPr>
        <p:spPr>
          <a:xfrm>
            <a:off x="611188" y="981075"/>
            <a:ext cx="7826375" cy="4500563"/>
          </a:xfrm>
        </p:spPr>
        <p:txBody>
          <a:bodyPr/>
          <a:lstStyle/>
          <a:p>
            <a:pPr eaLnBrk="1" hangingPunct="1">
              <a:buFont typeface="Wingdings" pitchFamily="2" charset="2"/>
              <a:buNone/>
            </a:pPr>
            <a:endParaRPr lang="es-EC" sz="2000" dirty="0" smtClean="0"/>
          </a:p>
          <a:p>
            <a:pPr algn="just" eaLnBrk="1" hangingPunct="1"/>
            <a:r>
              <a:rPr lang="es-EC" sz="2400" dirty="0" smtClean="0">
                <a:latin typeface="Calibri" pitchFamily="34" charset="0"/>
              </a:rPr>
              <a:t>Para que el proyecto funcione de la manera en que está planteado, lo más conveniente es mantener la demanda en niveles </a:t>
            </a:r>
            <a:r>
              <a:rPr lang="es-EC" sz="2400" dirty="0" smtClean="0">
                <a:solidFill>
                  <a:schemeClr val="bg1"/>
                </a:solidFill>
                <a:latin typeface="Calibri" pitchFamily="34" charset="0"/>
              </a:rPr>
              <a:t>medios y así cubri</a:t>
            </a:r>
            <a:r>
              <a:rPr lang="es-EC" sz="2400" dirty="0" smtClean="0">
                <a:latin typeface="Calibri" pitchFamily="34" charset="0"/>
              </a:rPr>
              <a:t>r con las expectativas del mismo.</a:t>
            </a:r>
          </a:p>
          <a:p>
            <a:pPr algn="just" eaLnBrk="1" hangingPunct="1"/>
            <a:endParaRPr lang="es-EC" sz="2400" dirty="0" smtClean="0">
              <a:latin typeface="Calibri" pitchFamily="34" charset="0"/>
            </a:endParaRPr>
          </a:p>
          <a:p>
            <a:pPr algn="just" eaLnBrk="1" hangingPunct="1"/>
            <a:r>
              <a:rPr lang="es-EC" sz="2400" dirty="0" smtClean="0">
                <a:latin typeface="Calibri" pitchFamily="34" charset="0"/>
              </a:rPr>
              <a:t>Consideramos </a:t>
            </a:r>
            <a:r>
              <a:rPr lang="es-EC" sz="2400" dirty="0" smtClean="0">
                <a:solidFill>
                  <a:schemeClr val="bg1"/>
                </a:solidFill>
                <a:latin typeface="Calibri" pitchFamily="34" charset="0"/>
              </a:rPr>
              <a:t>que la mejor</a:t>
            </a:r>
            <a:r>
              <a:rPr lang="es-EC" sz="2400" dirty="0" smtClean="0">
                <a:latin typeface="Calibri" pitchFamily="34" charset="0"/>
              </a:rPr>
              <a:t> </a:t>
            </a:r>
            <a:r>
              <a:rPr lang="es-EC" sz="2400" dirty="0" smtClean="0">
                <a:solidFill>
                  <a:schemeClr val="bg1"/>
                </a:solidFill>
                <a:latin typeface="Calibri" pitchFamily="34" charset="0"/>
              </a:rPr>
              <a:t>manera para</a:t>
            </a:r>
            <a:r>
              <a:rPr lang="es-EC" sz="2400" dirty="0" smtClean="0">
                <a:latin typeface="Calibri" pitchFamily="34" charset="0"/>
              </a:rPr>
              <a:t> poder mantener estos escen</a:t>
            </a:r>
            <a:r>
              <a:rPr lang="es-EC" sz="2400" dirty="0" smtClean="0">
                <a:solidFill>
                  <a:schemeClr val="bg1"/>
                </a:solidFill>
                <a:latin typeface="Calibri" pitchFamily="34" charset="0"/>
              </a:rPr>
              <a:t>arios es una inversión</a:t>
            </a:r>
            <a:r>
              <a:rPr lang="es-EC" sz="2400" dirty="0" smtClean="0">
                <a:latin typeface="Calibri" pitchFamily="34" charset="0"/>
              </a:rPr>
              <a:t> de manera progresiva y constante en </a:t>
            </a:r>
            <a:r>
              <a:rPr lang="es-EC" sz="2400" dirty="0" smtClean="0">
                <a:solidFill>
                  <a:schemeClr val="bg1"/>
                </a:solidFill>
                <a:latin typeface="Calibri" pitchFamily="34" charset="0"/>
              </a:rPr>
              <a:t>publicidad</a:t>
            </a:r>
            <a:r>
              <a:rPr lang="es-EC" sz="2400" dirty="0" smtClean="0">
                <a:latin typeface="Calibri" pitchFamily="34" charset="0"/>
              </a:rPr>
              <a:t> y promociones, para de esta manera satisfacer </a:t>
            </a:r>
            <a:r>
              <a:rPr lang="es-EC" sz="2400" dirty="0" smtClean="0">
                <a:solidFill>
                  <a:schemeClr val="bg1"/>
                </a:solidFill>
                <a:latin typeface="Calibri" pitchFamily="34" charset="0"/>
              </a:rPr>
              <a:t>las</a:t>
            </a:r>
            <a:r>
              <a:rPr lang="es-EC" sz="2400" dirty="0" smtClean="0">
                <a:latin typeface="Calibri" pitchFamily="34" charset="0"/>
              </a:rPr>
              <a:t> necesidades de los clientes continuos y llamar la atención a posibles nuevos clientes, debido a que nosotros somos totalmente dependientes de nuestros posibles y potenciales clientes</a:t>
            </a:r>
          </a:p>
          <a:p>
            <a:pPr algn="just" eaLnBrk="1" hangingPunct="1">
              <a:buNone/>
            </a:pPr>
            <a:endParaRPr lang="es-EC" sz="2400" dirty="0" smtClean="0">
              <a:latin typeface="Calibri" pitchFamily="34" charset="0"/>
            </a:endParaRPr>
          </a:p>
        </p:txBody>
      </p:sp>
      <p:sp>
        <p:nvSpPr>
          <p:cNvPr id="87044" name="1 Título"/>
          <p:cNvSpPr>
            <a:spLocks/>
          </p:cNvSpPr>
          <p:nvPr/>
        </p:nvSpPr>
        <p:spPr bwMode="auto">
          <a:xfrm>
            <a:off x="971550" y="333375"/>
            <a:ext cx="7308850" cy="360363"/>
          </a:xfrm>
          <a:prstGeom prst="rect">
            <a:avLst/>
          </a:prstGeom>
          <a:noFill/>
          <a:ln w="9525">
            <a:noFill/>
            <a:miter lim="800000"/>
            <a:headEnd/>
            <a:tailEnd/>
          </a:ln>
        </p:spPr>
        <p:txBody>
          <a:bodyPr lIns="45720" rIns="45720" anchor="ctr"/>
          <a:lstStyle/>
          <a:p>
            <a:pPr algn="ctr">
              <a:lnSpc>
                <a:spcPct val="90000"/>
              </a:lnSpc>
            </a:pPr>
            <a:r>
              <a:rPr kumimoji="0" lang="es-EC" sz="3200" b="1">
                <a:solidFill>
                  <a:schemeClr val="bg2"/>
                </a:solidFill>
                <a:latin typeface="Calibri" pitchFamily="34" charset="0"/>
              </a:rPr>
              <a:t>RECOMENDACIONES</a:t>
            </a:r>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95288" y="315913"/>
            <a:ext cx="8062912" cy="1276350"/>
          </a:xfrm>
        </p:spPr>
        <p:txBody>
          <a:bodyPr/>
          <a:lstStyle/>
          <a:p>
            <a:pPr algn="l" eaLnBrk="1" hangingPunct="1"/>
            <a:r>
              <a:rPr lang="es-ES" sz="3200" b="1" smtClean="0">
                <a:latin typeface="Calibri" pitchFamily="34" charset="0"/>
              </a:rPr>
              <a:t>PROBLEMAS</a:t>
            </a:r>
            <a:r>
              <a:rPr lang="es-ES" sz="3200" smtClean="0"/>
              <a:t>                 </a:t>
            </a:r>
            <a:r>
              <a:rPr lang="es-ES" sz="3200" b="1" smtClean="0">
                <a:latin typeface="Calibri" pitchFamily="34" charset="0"/>
              </a:rPr>
              <a:t>OPORTUNIDADES</a:t>
            </a:r>
          </a:p>
        </p:txBody>
      </p:sp>
      <p:sp>
        <p:nvSpPr>
          <p:cNvPr id="33795" name="Rectangle 4"/>
          <p:cNvSpPr>
            <a:spLocks noGrp="1" noChangeArrowheads="1"/>
          </p:cNvSpPr>
          <p:nvPr>
            <p:ph type="body" sz="half" idx="4294967295"/>
          </p:nvPr>
        </p:nvSpPr>
        <p:spPr>
          <a:xfrm>
            <a:off x="357188" y="1500188"/>
            <a:ext cx="3825875" cy="4225925"/>
          </a:xfrm>
        </p:spPr>
        <p:txBody>
          <a:bodyPr/>
          <a:lstStyle/>
          <a:p>
            <a:pPr algn="just" eaLnBrk="1" hangingPunct="1"/>
            <a:r>
              <a:rPr lang="es-ES" sz="2200" smtClean="0">
                <a:latin typeface="Calibri" pitchFamily="34" charset="0"/>
              </a:rPr>
              <a:t>Carencia de locales de entretenimiento como este tipo</a:t>
            </a:r>
          </a:p>
          <a:p>
            <a:pPr algn="just" eaLnBrk="1" hangingPunct="1"/>
            <a:r>
              <a:rPr lang="es-ES" sz="2200" smtClean="0">
                <a:latin typeface="Calibri" pitchFamily="34" charset="0"/>
              </a:rPr>
              <a:t>Carencia de centros de esparcimiento familiar</a:t>
            </a:r>
          </a:p>
          <a:p>
            <a:pPr algn="just" eaLnBrk="1" hangingPunct="1"/>
            <a:r>
              <a:rPr lang="es-ES" sz="2200" smtClean="0">
                <a:latin typeface="Calibri" pitchFamily="34" charset="0"/>
              </a:rPr>
              <a:t>Necesidad de buscar fuera de la ciudad centros de entretenimiento</a:t>
            </a:r>
          </a:p>
          <a:p>
            <a:pPr algn="just" eaLnBrk="1" hangingPunct="1"/>
            <a:r>
              <a:rPr lang="es-ES" sz="2200" smtClean="0">
                <a:latin typeface="Calibri" pitchFamily="34" charset="0"/>
              </a:rPr>
              <a:t>No diversificación de actividades</a:t>
            </a:r>
          </a:p>
          <a:p>
            <a:pPr eaLnBrk="1" hangingPunct="1">
              <a:buFont typeface="Wingdings" pitchFamily="2" charset="2"/>
              <a:buNone/>
            </a:pPr>
            <a:endParaRPr lang="es-ES" sz="2200" smtClean="0">
              <a:latin typeface="Calibri" pitchFamily="34" charset="0"/>
            </a:endParaRPr>
          </a:p>
        </p:txBody>
      </p:sp>
      <p:sp>
        <p:nvSpPr>
          <p:cNvPr id="33796" name="Rectangle 5"/>
          <p:cNvSpPr>
            <a:spLocks noGrp="1" noChangeArrowheads="1"/>
          </p:cNvSpPr>
          <p:nvPr>
            <p:ph type="body" sz="half" idx="4294967295"/>
          </p:nvPr>
        </p:nvSpPr>
        <p:spPr>
          <a:xfrm>
            <a:off x="4714875" y="1571625"/>
            <a:ext cx="3836988" cy="4392613"/>
          </a:xfrm>
        </p:spPr>
        <p:txBody>
          <a:bodyPr/>
          <a:lstStyle/>
          <a:p>
            <a:pPr algn="just" eaLnBrk="1" hangingPunct="1">
              <a:lnSpc>
                <a:spcPct val="90000"/>
              </a:lnSpc>
            </a:pPr>
            <a:r>
              <a:rPr lang="es-ES" sz="2200" smtClean="0">
                <a:latin typeface="Calibri" pitchFamily="34" charset="0"/>
              </a:rPr>
              <a:t>Únicos en el mercado (monopolio)</a:t>
            </a:r>
          </a:p>
          <a:p>
            <a:pPr algn="just" eaLnBrk="1" hangingPunct="1">
              <a:lnSpc>
                <a:spcPct val="90000"/>
              </a:lnSpc>
            </a:pPr>
            <a:r>
              <a:rPr lang="es-ES" sz="2200" smtClean="0">
                <a:latin typeface="Calibri" pitchFamily="34" charset="0"/>
              </a:rPr>
              <a:t>Captación de clientes mayor, dado a la tecnología.</a:t>
            </a:r>
          </a:p>
          <a:p>
            <a:pPr algn="just" eaLnBrk="1" hangingPunct="1">
              <a:lnSpc>
                <a:spcPct val="90000"/>
              </a:lnSpc>
            </a:pPr>
            <a:r>
              <a:rPr lang="es-ES" sz="2200" smtClean="0">
                <a:latin typeface="Calibri" pitchFamily="34" charset="0"/>
              </a:rPr>
              <a:t>Implementación de una campaña de marketing directo a nuestro target y promociones y eventos nunca escuchados ni implementados en la idea del negocio</a:t>
            </a:r>
          </a:p>
          <a:p>
            <a:pPr algn="just" eaLnBrk="1" hangingPunct="1">
              <a:lnSpc>
                <a:spcPct val="90000"/>
              </a:lnSpc>
            </a:pPr>
            <a:r>
              <a:rPr lang="es-ES" sz="2200" smtClean="0">
                <a:latin typeface="Calibri" pitchFamily="34" charset="0"/>
              </a:rPr>
              <a:t>Dar a conocer a la comunidad milagreña acerca del deporte bolos y su practica</a:t>
            </a:r>
          </a:p>
          <a:p>
            <a:pPr eaLnBrk="1" hangingPunct="1">
              <a:lnSpc>
                <a:spcPct val="90000"/>
              </a:lnSpc>
              <a:buFont typeface="Wingdings" pitchFamily="2" charset="2"/>
              <a:buNone/>
            </a:pPr>
            <a:endParaRPr lang="es-ES" sz="2200" smtClean="0">
              <a:latin typeface="Calibri" pitchFamily="34" charset="0"/>
            </a:endParaRPr>
          </a:p>
        </p:txBody>
      </p:sp>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18300" y="2318372"/>
            <a:ext cx="5827518" cy="3119426"/>
          </a:xfrm>
          <a:noFill/>
        </p:spPr>
        <p:txBody>
          <a:bodyPr lIns="45720" tIns="45720" rIns="45720" bIns="45720" anchor="t"/>
          <a:lstStyle/>
          <a:p>
            <a:pPr eaLnBrk="1" hangingPunct="1">
              <a:lnSpc>
                <a:spcPct val="100000"/>
              </a:lnSpc>
              <a:defRPr/>
            </a:pPr>
            <a:r>
              <a:rPr lang="es-EC" sz="7200" b="1" kern="1200"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gracias</a:t>
            </a:r>
            <a:endParaRPr lang="es-EC" sz="72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827088" y="188913"/>
            <a:ext cx="7620000" cy="1276350"/>
          </a:xfrm>
        </p:spPr>
        <p:txBody>
          <a:bodyPr/>
          <a:lstStyle/>
          <a:p>
            <a:pPr algn="ctr" eaLnBrk="1" hangingPunct="1"/>
            <a:r>
              <a:rPr lang="es-ES" sz="3200" b="1" smtClean="0">
                <a:latin typeface="Calibri" pitchFamily="34" charset="0"/>
              </a:rPr>
              <a:t>CARACTERISTICAS DEL SERVICIO</a:t>
            </a:r>
          </a:p>
        </p:txBody>
      </p:sp>
      <p:sp>
        <p:nvSpPr>
          <p:cNvPr id="36867" name="Rectangle 6"/>
          <p:cNvSpPr>
            <a:spLocks noGrp="1" noChangeArrowheads="1"/>
          </p:cNvSpPr>
          <p:nvPr>
            <p:ph type="body" sz="half" idx="4294967295"/>
          </p:nvPr>
        </p:nvSpPr>
        <p:spPr>
          <a:xfrm>
            <a:off x="611188" y="3284538"/>
            <a:ext cx="7786687" cy="2286000"/>
          </a:xfrm>
        </p:spPr>
        <p:txBody>
          <a:bodyPr/>
          <a:lstStyle/>
          <a:p>
            <a:pPr algn="just" eaLnBrk="1" hangingPunct="1">
              <a:lnSpc>
                <a:spcPct val="120000"/>
              </a:lnSpc>
              <a:buFont typeface="Wingdings" pitchFamily="2" charset="2"/>
              <a:buNone/>
            </a:pPr>
            <a:r>
              <a:rPr lang="es-ES" sz="2200" b="1" smtClean="0"/>
              <a:t>    </a:t>
            </a:r>
            <a:r>
              <a:rPr lang="es-ES" sz="2200" smtClean="0">
                <a:latin typeface="Calibri" pitchFamily="34" charset="0"/>
              </a:rPr>
              <a:t>El proyecto consiste en implementar y poner en funcionamiento una pista de Bolos en la ciudad de Milagro. Este contará con 8 pistas y conteo de puntos computarizado. La innovación que presenta este proyecto es poder ofrecer a los milagreños que gustan de los bolos, una pista que cuente con la tecnología avanzada utilizada en este deporte</a:t>
            </a:r>
          </a:p>
          <a:p>
            <a:pPr eaLnBrk="1" hangingPunct="1">
              <a:lnSpc>
                <a:spcPct val="120000"/>
              </a:lnSpc>
              <a:buFont typeface="Wingdings" pitchFamily="2" charset="2"/>
              <a:buNone/>
            </a:pPr>
            <a:endParaRPr lang="es-ES" sz="2200" smtClean="0">
              <a:latin typeface="Calibri" pitchFamily="34" charset="0"/>
            </a:endParaRPr>
          </a:p>
        </p:txBody>
      </p:sp>
      <p:pic>
        <p:nvPicPr>
          <p:cNvPr id="36868" name="Picture 7" descr="1195907898_859bfef3ec"/>
          <p:cNvPicPr>
            <a:picLocks noGrp="1" noChangeAspect="1" noChangeArrowheads="1"/>
          </p:cNvPicPr>
          <p:nvPr>
            <p:ph sz="quarter" idx="4294967295"/>
          </p:nvPr>
        </p:nvPicPr>
        <p:blipFill>
          <a:blip r:embed="rId2"/>
          <a:srcRect/>
          <a:stretch>
            <a:fillRect/>
          </a:stretch>
        </p:blipFill>
        <p:spPr>
          <a:xfrm>
            <a:off x="1116013" y="1341438"/>
            <a:ext cx="3311525" cy="1366837"/>
          </a:xfrm>
        </p:spPr>
      </p:pic>
      <p:pic>
        <p:nvPicPr>
          <p:cNvPr id="36869" name="Picture 8" descr="paying_forward02"/>
          <p:cNvPicPr>
            <a:picLocks noGrp="1" noChangeAspect="1" noChangeArrowheads="1"/>
          </p:cNvPicPr>
          <p:nvPr>
            <p:ph sz="quarter" idx="4294967295"/>
          </p:nvPr>
        </p:nvPicPr>
        <p:blipFill>
          <a:blip r:embed="rId3"/>
          <a:srcRect/>
          <a:stretch>
            <a:fillRect/>
          </a:stretch>
        </p:blipFill>
        <p:spPr>
          <a:xfrm>
            <a:off x="4787900" y="1341438"/>
            <a:ext cx="3527425" cy="1366837"/>
          </a:xfrm>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755650" y="333375"/>
            <a:ext cx="7620000" cy="1276350"/>
          </a:xfrm>
        </p:spPr>
        <p:txBody>
          <a:bodyPr/>
          <a:lstStyle/>
          <a:p>
            <a:pPr algn="ctr" eaLnBrk="1" hangingPunct="1"/>
            <a:r>
              <a:rPr lang="es-ES" sz="3200" b="1" smtClean="0">
                <a:latin typeface="Calibri" pitchFamily="34" charset="0"/>
              </a:rPr>
              <a:t>OBJETIVO GENERAL</a:t>
            </a:r>
          </a:p>
        </p:txBody>
      </p:sp>
      <p:sp>
        <p:nvSpPr>
          <p:cNvPr id="37891" name="Rectangle 4"/>
          <p:cNvSpPr>
            <a:spLocks noGrp="1" noChangeArrowheads="1"/>
          </p:cNvSpPr>
          <p:nvPr>
            <p:ph type="body" sz="half" idx="4294967295"/>
          </p:nvPr>
        </p:nvSpPr>
        <p:spPr>
          <a:xfrm>
            <a:off x="674688" y="1795463"/>
            <a:ext cx="3836987" cy="4114800"/>
          </a:xfrm>
        </p:spPr>
        <p:txBody>
          <a:bodyPr/>
          <a:lstStyle/>
          <a:p>
            <a:pPr algn="just" eaLnBrk="1" hangingPunct="1">
              <a:lnSpc>
                <a:spcPct val="140000"/>
              </a:lnSpc>
              <a:buFont typeface="Wingdings" pitchFamily="2" charset="2"/>
              <a:buNone/>
            </a:pPr>
            <a:r>
              <a:rPr lang="es-ES" sz="2800" smtClean="0"/>
              <a:t>   </a:t>
            </a:r>
            <a:r>
              <a:rPr lang="es-ES" sz="2600" smtClean="0">
                <a:latin typeface="Calibri" pitchFamily="34" charset="0"/>
              </a:rPr>
              <a:t>Brindar la oportunidad a las personas de pasar un rato agradable con sus familias y amigos, ofreciendo un centro de diversión tipo Bolocentro </a:t>
            </a:r>
          </a:p>
        </p:txBody>
      </p:sp>
      <p:pic>
        <p:nvPicPr>
          <p:cNvPr id="37892" name="Picture 6" descr="bolos"/>
          <p:cNvPicPr>
            <a:picLocks noGrp="1" noChangeAspect="1" noChangeArrowheads="1"/>
          </p:cNvPicPr>
          <p:nvPr>
            <p:ph sz="half" idx="4294967295"/>
          </p:nvPr>
        </p:nvPicPr>
        <p:blipFill>
          <a:blip r:embed="rId2"/>
          <a:srcRect/>
          <a:stretch>
            <a:fillRect/>
          </a:stretch>
        </p:blipFill>
        <p:spPr>
          <a:xfrm>
            <a:off x="4676775" y="1947863"/>
            <a:ext cx="3810000" cy="3810000"/>
          </a:xfrm>
        </p:spPr>
      </p:pic>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6" descr="bolos 102"/>
          <p:cNvPicPr>
            <a:picLocks noChangeAspect="1" noChangeArrowheads="1"/>
          </p:cNvPicPr>
          <p:nvPr/>
        </p:nvPicPr>
        <p:blipFill>
          <a:blip r:embed="rId2"/>
          <a:srcRect/>
          <a:stretch>
            <a:fillRect/>
          </a:stretch>
        </p:blipFill>
        <p:spPr bwMode="auto">
          <a:xfrm>
            <a:off x="2916238" y="1341438"/>
            <a:ext cx="3827462" cy="4679950"/>
          </a:xfrm>
          <a:prstGeom prst="rect">
            <a:avLst/>
          </a:prstGeom>
          <a:noFill/>
          <a:ln w="9525">
            <a:noFill/>
            <a:miter lim="800000"/>
            <a:headEnd/>
            <a:tailEnd/>
          </a:ln>
        </p:spPr>
      </p:pic>
      <p:sp>
        <p:nvSpPr>
          <p:cNvPr id="38914" name="Rectangle 2"/>
          <p:cNvSpPr>
            <a:spLocks noGrp="1" noChangeArrowheads="1"/>
          </p:cNvSpPr>
          <p:nvPr>
            <p:ph type="title" idx="4294967295"/>
          </p:nvPr>
        </p:nvSpPr>
        <p:spPr>
          <a:xfrm>
            <a:off x="857250" y="214313"/>
            <a:ext cx="7620000" cy="1071562"/>
          </a:xfrm>
        </p:spPr>
        <p:txBody>
          <a:bodyPr/>
          <a:lstStyle/>
          <a:p>
            <a:pPr algn="ctr" eaLnBrk="1" hangingPunct="1"/>
            <a:r>
              <a:rPr lang="es-ES" sz="3200" b="1" smtClean="0">
                <a:latin typeface="Calibri" pitchFamily="34" charset="0"/>
              </a:rPr>
              <a:t>OBJETIVOS ESPECIFICOS</a:t>
            </a:r>
          </a:p>
        </p:txBody>
      </p:sp>
      <p:sp>
        <p:nvSpPr>
          <p:cNvPr id="38915" name="Rectangle 3"/>
          <p:cNvSpPr>
            <a:spLocks noGrp="1" noChangeArrowheads="1"/>
          </p:cNvSpPr>
          <p:nvPr>
            <p:ph type="body" idx="4294967295"/>
          </p:nvPr>
        </p:nvSpPr>
        <p:spPr>
          <a:xfrm>
            <a:off x="611188" y="1196975"/>
            <a:ext cx="7961312" cy="4519613"/>
          </a:xfrm>
        </p:spPr>
        <p:txBody>
          <a:bodyPr/>
          <a:lstStyle/>
          <a:p>
            <a:pPr algn="just" eaLnBrk="1" hangingPunct="1">
              <a:lnSpc>
                <a:spcPct val="150000"/>
              </a:lnSpc>
            </a:pPr>
            <a:r>
              <a:rPr lang="es-ES" sz="2200" smtClean="0">
                <a:latin typeface="Calibri" pitchFamily="34" charset="0"/>
              </a:rPr>
              <a:t>Determinar la demanda potenci</a:t>
            </a:r>
            <a:r>
              <a:rPr lang="es-ES" sz="2200" smtClean="0">
                <a:solidFill>
                  <a:schemeClr val="bg1"/>
                </a:solidFill>
                <a:latin typeface="Calibri" pitchFamily="34" charset="0"/>
              </a:rPr>
              <a:t>a</a:t>
            </a:r>
            <a:r>
              <a:rPr lang="es-ES" sz="2200" smtClean="0">
                <a:latin typeface="Calibri" pitchFamily="34" charset="0"/>
              </a:rPr>
              <a:t>l del centro de entretenimiento mediante encuestas realizadas a una muestra representativa en la ciudad de Milagro.</a:t>
            </a:r>
            <a:endParaRPr lang="es-EC" sz="2200" smtClean="0">
              <a:latin typeface="Calibri" pitchFamily="34" charset="0"/>
            </a:endParaRPr>
          </a:p>
          <a:p>
            <a:pPr algn="just" eaLnBrk="1" hangingPunct="1">
              <a:lnSpc>
                <a:spcPct val="150000"/>
              </a:lnSpc>
            </a:pPr>
            <a:r>
              <a:rPr lang="es-ES" sz="2200" smtClean="0">
                <a:latin typeface="Calibri" pitchFamily="34" charset="0"/>
              </a:rPr>
              <a:t>Determinar el área d</a:t>
            </a:r>
            <a:r>
              <a:rPr lang="es-ES" sz="2200" smtClean="0">
                <a:solidFill>
                  <a:schemeClr val="bg1"/>
                </a:solidFill>
                <a:latin typeface="Calibri" pitchFamily="34" charset="0"/>
              </a:rPr>
              <a:t>e</a:t>
            </a:r>
            <a:r>
              <a:rPr lang="es-ES" sz="2200" smtClean="0">
                <a:latin typeface="Calibri" pitchFamily="34" charset="0"/>
              </a:rPr>
              <a:t> construcción del local en base a la demanda proyectada según  la investigación de mercado.</a:t>
            </a:r>
            <a:endParaRPr lang="es-EC" sz="2200" smtClean="0">
              <a:latin typeface="Calibri" pitchFamily="34" charset="0"/>
            </a:endParaRPr>
          </a:p>
          <a:p>
            <a:pPr algn="just" eaLnBrk="1" hangingPunct="1">
              <a:lnSpc>
                <a:spcPct val="150000"/>
              </a:lnSpc>
            </a:pPr>
            <a:r>
              <a:rPr lang="es-ES" sz="2200" smtClean="0">
                <a:latin typeface="Calibri" pitchFamily="34" charset="0"/>
              </a:rPr>
              <a:t>Determinar todos los ingresos y costos incurridos en el proyecto.</a:t>
            </a:r>
            <a:endParaRPr lang="es-EC" sz="2200" smtClean="0">
              <a:latin typeface="Calibri" pitchFamily="34" charset="0"/>
            </a:endParaRPr>
          </a:p>
          <a:p>
            <a:pPr algn="just" eaLnBrk="1" hangingPunct="1">
              <a:lnSpc>
                <a:spcPct val="150000"/>
              </a:lnSpc>
            </a:pPr>
            <a:r>
              <a:rPr lang="es-ES" sz="2200" smtClean="0">
                <a:latin typeface="Calibri" pitchFamily="34" charset="0"/>
              </a:rPr>
              <a:t>Determinar la rentabilidad del negocio, mediante índices financieros.</a:t>
            </a:r>
            <a:endParaRPr lang="es-EC" sz="2200" smtClean="0">
              <a:latin typeface="Calibri" pitchFamily="34" charset="0"/>
            </a:endParaRPr>
          </a:p>
          <a:p>
            <a:pPr algn="just" eaLnBrk="1" hangingPunct="1">
              <a:lnSpc>
                <a:spcPct val="150000"/>
              </a:lnSpc>
            </a:pPr>
            <a:r>
              <a:rPr lang="es-ES" sz="2200" smtClean="0">
                <a:latin typeface="Calibri" pitchFamily="34" charset="0"/>
              </a:rPr>
              <a:t>Determinar el riesgo del negocio en distintos escenarios.</a:t>
            </a:r>
            <a:endParaRPr lang="es-EC" sz="2200" smtClean="0">
              <a:latin typeface="Calibri" pitchFamily="34" charset="0"/>
            </a:endParaRPr>
          </a:p>
          <a:p>
            <a:pPr algn="just" eaLnBrk="1" hangingPunct="1">
              <a:buFont typeface="Wingdings" pitchFamily="2" charset="2"/>
              <a:buNone/>
            </a:pPr>
            <a:endParaRPr lang="es-EC" sz="2200" smtClean="0">
              <a:latin typeface="Calibri" pitchFamily="34" charset="0"/>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p:cNvSpPr>
          <p:nvPr>
            <p:ph type="title" idx="4294967295"/>
          </p:nvPr>
        </p:nvSpPr>
        <p:spPr>
          <a:xfrm>
            <a:off x="827088" y="0"/>
            <a:ext cx="7620000" cy="1276350"/>
          </a:xfrm>
        </p:spPr>
        <p:txBody>
          <a:bodyPr lIns="45720" tIns="45720" rIns="45720" bIns="45720"/>
          <a:lstStyle/>
          <a:p>
            <a:pPr algn="ctr" eaLnBrk="1" hangingPunct="1"/>
            <a:r>
              <a:rPr lang="es-ES" sz="3200" b="1" smtClean="0">
                <a:latin typeface="Calibri" pitchFamily="34" charset="0"/>
              </a:rPr>
              <a:t>ESTUDIO ORGANIZACIONAL</a:t>
            </a:r>
          </a:p>
        </p:txBody>
      </p:sp>
      <p:pic>
        <p:nvPicPr>
          <p:cNvPr id="40963" name="Organigrama 48"/>
          <p:cNvPicPr>
            <a:picLocks noGrp="1" noChangeArrowheads="1"/>
          </p:cNvPicPr>
          <p:nvPr>
            <p:ph idx="4294967295"/>
          </p:nvPr>
        </p:nvPicPr>
        <p:blipFill>
          <a:blip r:embed="rId2"/>
          <a:srcRect/>
          <a:stretch>
            <a:fillRect/>
          </a:stretch>
        </p:blipFill>
        <p:spPr>
          <a:xfrm>
            <a:off x="1298575" y="1268413"/>
            <a:ext cx="7018338" cy="5256212"/>
          </a:xfrm>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a:xfrm>
            <a:off x="684213" y="0"/>
            <a:ext cx="7620000" cy="1276350"/>
          </a:xfrm>
        </p:spPr>
        <p:txBody>
          <a:bodyPr lIns="45720" tIns="45720" rIns="45720" bIns="45720"/>
          <a:lstStyle/>
          <a:p>
            <a:pPr algn="ctr" eaLnBrk="1" hangingPunct="1"/>
            <a:r>
              <a:rPr lang="es-ES" sz="3200" b="1" smtClean="0">
                <a:latin typeface="Calibri" pitchFamily="34" charset="0"/>
              </a:rPr>
              <a:t>F O D A</a:t>
            </a:r>
            <a:r>
              <a:rPr lang="es-ES" sz="3200" b="1" smtClean="0"/>
              <a:t/>
            </a:r>
            <a:br>
              <a:rPr lang="es-ES" sz="3200" b="1" smtClean="0"/>
            </a:br>
            <a:endParaRPr lang="es-ES" sz="3200" b="1" smtClean="0"/>
          </a:p>
        </p:txBody>
      </p:sp>
      <p:sp>
        <p:nvSpPr>
          <p:cNvPr id="41987" name="Rectangle 4"/>
          <p:cNvSpPr>
            <a:spLocks noGrp="1"/>
          </p:cNvSpPr>
          <p:nvPr>
            <p:ph type="body" sz="half" idx="4294967295"/>
          </p:nvPr>
        </p:nvSpPr>
        <p:spPr>
          <a:xfrm>
            <a:off x="323850" y="620713"/>
            <a:ext cx="3816350" cy="3671887"/>
          </a:xfrm>
        </p:spPr>
        <p:txBody>
          <a:bodyPr lIns="91440" tIns="45720" rIns="91440" bIns="45720"/>
          <a:lstStyle/>
          <a:p>
            <a:pPr marL="419100" indent="-382588" eaLnBrk="1" hangingPunct="1">
              <a:lnSpc>
                <a:spcPct val="90000"/>
              </a:lnSpc>
              <a:buFont typeface="Wingdings" pitchFamily="2" charset="2"/>
              <a:buNone/>
            </a:pPr>
            <a:r>
              <a:rPr lang="es-ES" sz="2200" b="1" smtClean="0">
                <a:latin typeface="Calibri" pitchFamily="34" charset="0"/>
              </a:rPr>
              <a:t>               </a:t>
            </a:r>
            <a:r>
              <a:rPr lang="es-ES" sz="2200" b="1" smtClean="0">
                <a:solidFill>
                  <a:schemeClr val="tx2"/>
                </a:solidFill>
                <a:latin typeface="Calibri" pitchFamily="34" charset="0"/>
              </a:rPr>
              <a:t>FORTALEZAS</a:t>
            </a:r>
          </a:p>
          <a:p>
            <a:pPr marL="419100" indent="-382588" eaLnBrk="1" hangingPunct="1">
              <a:lnSpc>
                <a:spcPct val="90000"/>
              </a:lnSpc>
            </a:pPr>
            <a:r>
              <a:rPr lang="es-EC" sz="2200" smtClean="0">
                <a:latin typeface="Calibri" pitchFamily="34" charset="0"/>
              </a:rPr>
              <a:t>Tecnología </a:t>
            </a:r>
          </a:p>
          <a:p>
            <a:pPr marL="419100" indent="-382588" eaLnBrk="1" hangingPunct="1">
              <a:lnSpc>
                <a:spcPct val="90000"/>
              </a:lnSpc>
            </a:pPr>
            <a:r>
              <a:rPr lang="es-EC" sz="2200" smtClean="0">
                <a:latin typeface="Calibri" pitchFamily="34" charset="0"/>
              </a:rPr>
              <a:t>Eventos y promociones más recientes en el mercado</a:t>
            </a:r>
          </a:p>
          <a:p>
            <a:pPr marL="419100" indent="-382588" eaLnBrk="1" hangingPunct="1">
              <a:lnSpc>
                <a:spcPct val="90000"/>
              </a:lnSpc>
            </a:pPr>
            <a:r>
              <a:rPr lang="es-EC" sz="2200" smtClean="0">
                <a:latin typeface="Calibri" pitchFamily="34" charset="0"/>
              </a:rPr>
              <a:t>Ubicación estratégica</a:t>
            </a:r>
          </a:p>
          <a:p>
            <a:pPr marL="419100" indent="-382588" eaLnBrk="1" hangingPunct="1">
              <a:lnSpc>
                <a:spcPct val="90000"/>
              </a:lnSpc>
            </a:pPr>
            <a:r>
              <a:rPr lang="es-EC" sz="2200" smtClean="0">
                <a:latin typeface="Calibri" pitchFamily="34" charset="0"/>
              </a:rPr>
              <a:t>Únicos en el mercado</a:t>
            </a:r>
            <a:endParaRPr lang="es-ES" sz="2200" smtClean="0">
              <a:latin typeface="Calibri" pitchFamily="34" charset="0"/>
            </a:endParaRPr>
          </a:p>
        </p:txBody>
      </p:sp>
      <p:sp>
        <p:nvSpPr>
          <p:cNvPr id="41988" name="Rectangle 5"/>
          <p:cNvSpPr>
            <a:spLocks noGrp="1"/>
          </p:cNvSpPr>
          <p:nvPr>
            <p:ph type="body" sz="half" idx="4294967295"/>
          </p:nvPr>
        </p:nvSpPr>
        <p:spPr>
          <a:xfrm>
            <a:off x="4211638" y="620713"/>
            <a:ext cx="4175125" cy="4103687"/>
          </a:xfrm>
        </p:spPr>
        <p:txBody>
          <a:bodyPr lIns="91440" tIns="45720" rIns="91440" bIns="45720"/>
          <a:lstStyle/>
          <a:p>
            <a:pPr marL="419100" indent="-382588" eaLnBrk="1" hangingPunct="1">
              <a:buFont typeface="Wingdings" pitchFamily="2" charset="2"/>
              <a:buNone/>
            </a:pPr>
            <a:r>
              <a:rPr lang="es-ES" sz="2200" b="1" smtClean="0">
                <a:latin typeface="Calibri" pitchFamily="34" charset="0"/>
              </a:rPr>
              <a:t>              </a:t>
            </a:r>
            <a:r>
              <a:rPr lang="es-ES" sz="2200" b="1" smtClean="0">
                <a:solidFill>
                  <a:schemeClr val="tx2"/>
                </a:solidFill>
                <a:latin typeface="Calibri" pitchFamily="34" charset="0"/>
              </a:rPr>
              <a:t>OPORTUNIDADES</a:t>
            </a:r>
          </a:p>
          <a:p>
            <a:pPr marL="419100" indent="-382588" eaLnBrk="1" hangingPunct="1"/>
            <a:r>
              <a:rPr lang="es-EC" sz="2000" smtClean="0">
                <a:latin typeface="Calibri" pitchFamily="34" charset="0"/>
              </a:rPr>
              <a:t>Crecimiento del sector del entretenimiento</a:t>
            </a:r>
          </a:p>
          <a:p>
            <a:pPr marL="419100" indent="-382588" eaLnBrk="1" hangingPunct="1"/>
            <a:r>
              <a:rPr lang="es-EC" sz="2000" smtClean="0">
                <a:latin typeface="Calibri" pitchFamily="34" charset="0"/>
              </a:rPr>
              <a:t>Aceptación local de costumbres</a:t>
            </a:r>
          </a:p>
          <a:p>
            <a:pPr marL="419100" indent="-382588" eaLnBrk="1" hangingPunct="1"/>
            <a:r>
              <a:rPr lang="es-EC" sz="2000" smtClean="0">
                <a:latin typeface="Calibri" pitchFamily="34" charset="0"/>
              </a:rPr>
              <a:t>Escasa competencia indirecta</a:t>
            </a:r>
          </a:p>
          <a:p>
            <a:pPr marL="419100" indent="-382588" eaLnBrk="1" hangingPunct="1"/>
            <a:r>
              <a:rPr lang="es-EC" sz="2000" smtClean="0">
                <a:latin typeface="Calibri" pitchFamily="34" charset="0"/>
              </a:rPr>
              <a:t>Promociones y eventos innovadores</a:t>
            </a:r>
          </a:p>
          <a:p>
            <a:pPr marL="419100" indent="-382588" eaLnBrk="1" hangingPunct="1"/>
            <a:r>
              <a:rPr lang="es-EC" sz="2000" smtClean="0">
                <a:latin typeface="Calibri" pitchFamily="34" charset="0"/>
              </a:rPr>
              <a:t>Buena localización </a:t>
            </a:r>
          </a:p>
          <a:p>
            <a:pPr marL="419100" indent="-382588" eaLnBrk="1" hangingPunct="1"/>
            <a:r>
              <a:rPr lang="es-EC" sz="2000" smtClean="0">
                <a:latin typeface="Calibri" pitchFamily="34" charset="0"/>
              </a:rPr>
              <a:t>Crecimiento nacional de aficionados al deporte</a:t>
            </a:r>
            <a:endParaRPr lang="es-ES" sz="2000" smtClean="0">
              <a:latin typeface="Calibri" pitchFamily="34" charset="0"/>
            </a:endParaRPr>
          </a:p>
        </p:txBody>
      </p:sp>
      <p:sp>
        <p:nvSpPr>
          <p:cNvPr id="41989" name="Rectangle 5"/>
          <p:cNvSpPr>
            <a:spLocks/>
          </p:cNvSpPr>
          <p:nvPr/>
        </p:nvSpPr>
        <p:spPr bwMode="auto">
          <a:xfrm>
            <a:off x="323850" y="3789363"/>
            <a:ext cx="3527425" cy="2808287"/>
          </a:xfrm>
          <a:prstGeom prst="rect">
            <a:avLst/>
          </a:prstGeom>
          <a:noFill/>
          <a:ln w="9525">
            <a:noFill/>
            <a:miter lim="800000"/>
            <a:headEnd/>
            <a:tailEnd/>
          </a:ln>
        </p:spPr>
        <p:txBody>
          <a:bodyPr/>
          <a:lstStyle/>
          <a:p>
            <a:pPr marL="419100" indent="-382588">
              <a:lnSpc>
                <a:spcPct val="90000"/>
              </a:lnSpc>
              <a:spcBef>
                <a:spcPct val="20000"/>
              </a:spcBef>
              <a:buClr>
                <a:schemeClr val="tx2"/>
              </a:buClr>
              <a:buSzPct val="70000"/>
              <a:buFont typeface="Wingdings" pitchFamily="2" charset="2"/>
              <a:buChar char="u"/>
            </a:pPr>
            <a:endParaRPr kumimoji="0" lang="es-ES" sz="2200">
              <a:latin typeface="Calibri" pitchFamily="34" charset="0"/>
            </a:endParaRPr>
          </a:p>
          <a:p>
            <a:pPr marL="419100" indent="-382588">
              <a:lnSpc>
                <a:spcPct val="90000"/>
              </a:lnSpc>
              <a:spcBef>
                <a:spcPct val="20000"/>
              </a:spcBef>
              <a:buClr>
                <a:schemeClr val="tx2"/>
              </a:buClr>
              <a:buSzPct val="70000"/>
              <a:buFont typeface="Wingdings" pitchFamily="2" charset="2"/>
              <a:buNone/>
            </a:pPr>
            <a:r>
              <a:rPr kumimoji="0" lang="es-ES" sz="2200">
                <a:solidFill>
                  <a:srgbClr val="FF9966"/>
                </a:solidFill>
                <a:latin typeface="Calibri" pitchFamily="34" charset="0"/>
              </a:rPr>
              <a:t>               </a:t>
            </a:r>
            <a:r>
              <a:rPr kumimoji="0" lang="es-ES" sz="2200" b="1">
                <a:solidFill>
                  <a:schemeClr val="tx2"/>
                </a:solidFill>
                <a:latin typeface="Calibri" pitchFamily="34" charset="0"/>
              </a:rPr>
              <a:t>DEBILIDADES</a:t>
            </a:r>
          </a:p>
          <a:p>
            <a:pPr marL="419100" indent="-382588">
              <a:lnSpc>
                <a:spcPct val="90000"/>
              </a:lnSpc>
              <a:spcBef>
                <a:spcPct val="20000"/>
              </a:spcBef>
              <a:buClr>
                <a:schemeClr val="tx2"/>
              </a:buClr>
              <a:buSzPct val="70000"/>
              <a:buFont typeface="Wingdings" pitchFamily="2" charset="2"/>
              <a:buChar char="u"/>
            </a:pPr>
            <a:r>
              <a:rPr kumimoji="0" lang="es-EC" sz="2200">
                <a:latin typeface="Calibri" pitchFamily="34" charset="0"/>
              </a:rPr>
              <a:t>Precio </a:t>
            </a:r>
          </a:p>
          <a:p>
            <a:pPr marL="419100" indent="-382588">
              <a:lnSpc>
                <a:spcPct val="90000"/>
              </a:lnSpc>
              <a:spcBef>
                <a:spcPct val="20000"/>
              </a:spcBef>
              <a:buClr>
                <a:schemeClr val="tx2"/>
              </a:buClr>
              <a:buSzPct val="70000"/>
              <a:buFont typeface="Wingdings" pitchFamily="2" charset="2"/>
              <a:buChar char="u"/>
            </a:pPr>
            <a:r>
              <a:rPr kumimoji="0" lang="es-EC" sz="2200">
                <a:latin typeface="Calibri" pitchFamily="34" charset="0"/>
              </a:rPr>
              <a:t>Gastos por mantenimiento de equipo</a:t>
            </a:r>
            <a:endParaRPr kumimoji="0" lang="es-ES" sz="2200">
              <a:latin typeface="Calibri" pitchFamily="34" charset="0"/>
            </a:endParaRPr>
          </a:p>
        </p:txBody>
      </p:sp>
      <p:sp>
        <p:nvSpPr>
          <p:cNvPr id="41990" name="Rectangle 6"/>
          <p:cNvSpPr>
            <a:spLocks/>
          </p:cNvSpPr>
          <p:nvPr/>
        </p:nvSpPr>
        <p:spPr bwMode="auto">
          <a:xfrm>
            <a:off x="4356100" y="4149725"/>
            <a:ext cx="3708400" cy="2403475"/>
          </a:xfrm>
          <a:prstGeom prst="rect">
            <a:avLst/>
          </a:prstGeom>
          <a:noFill/>
          <a:ln w="9525">
            <a:noFill/>
            <a:miter lim="800000"/>
            <a:headEnd/>
            <a:tailEnd/>
          </a:ln>
        </p:spPr>
        <p:txBody>
          <a:bodyPr/>
          <a:lstStyle/>
          <a:p>
            <a:pPr marL="419100" indent="-382588">
              <a:lnSpc>
                <a:spcPct val="90000"/>
              </a:lnSpc>
              <a:spcBef>
                <a:spcPct val="20000"/>
              </a:spcBef>
              <a:buClr>
                <a:schemeClr val="tx2"/>
              </a:buClr>
              <a:buSzPct val="70000"/>
              <a:buFont typeface="Wingdings" pitchFamily="2" charset="2"/>
              <a:buNone/>
            </a:pPr>
            <a:r>
              <a:rPr kumimoji="0" lang="es-ES" sz="2200">
                <a:latin typeface="Calibri" pitchFamily="34" charset="0"/>
              </a:rPr>
              <a:t>                     </a:t>
            </a:r>
            <a:r>
              <a:rPr kumimoji="0" lang="es-ES" sz="2200" b="1">
                <a:solidFill>
                  <a:schemeClr val="tx2"/>
                </a:solidFill>
                <a:latin typeface="Calibri" pitchFamily="34" charset="0"/>
              </a:rPr>
              <a:t>AMENAZAS</a:t>
            </a:r>
          </a:p>
          <a:p>
            <a:pPr marL="419100" indent="-382588">
              <a:lnSpc>
                <a:spcPct val="90000"/>
              </a:lnSpc>
              <a:spcBef>
                <a:spcPct val="20000"/>
              </a:spcBef>
              <a:buClr>
                <a:schemeClr val="tx2"/>
              </a:buClr>
              <a:buSzPct val="70000"/>
              <a:buFont typeface="Wingdings" pitchFamily="2" charset="2"/>
              <a:buChar char="u"/>
            </a:pPr>
            <a:r>
              <a:rPr kumimoji="0" lang="es-EC" sz="2200">
                <a:latin typeface="Calibri" pitchFamily="34" charset="0"/>
              </a:rPr>
              <a:t>Apertura de nuevas salas de video juegos y bolos </a:t>
            </a:r>
          </a:p>
          <a:p>
            <a:pPr marL="419100" indent="-382588">
              <a:lnSpc>
                <a:spcPct val="90000"/>
              </a:lnSpc>
              <a:spcBef>
                <a:spcPct val="20000"/>
              </a:spcBef>
              <a:buClr>
                <a:schemeClr val="tx2"/>
              </a:buClr>
              <a:buSzPct val="70000"/>
              <a:buFont typeface="Wingdings" pitchFamily="2" charset="2"/>
              <a:buChar char="u"/>
            </a:pPr>
            <a:r>
              <a:rPr kumimoji="0" lang="es-EC" sz="2200">
                <a:latin typeface="Calibri" pitchFamily="34" charset="0"/>
              </a:rPr>
              <a:t>Delincuencia </a:t>
            </a:r>
          </a:p>
          <a:p>
            <a:pPr marL="419100" indent="-382588">
              <a:lnSpc>
                <a:spcPct val="90000"/>
              </a:lnSpc>
              <a:spcBef>
                <a:spcPct val="20000"/>
              </a:spcBef>
              <a:buClr>
                <a:schemeClr val="tx2"/>
              </a:buClr>
              <a:buSzPct val="70000"/>
              <a:buFont typeface="Wingdings" pitchFamily="2" charset="2"/>
              <a:buChar char="u"/>
            </a:pPr>
            <a:r>
              <a:rPr kumimoji="0" lang="es-EC" sz="2200">
                <a:latin typeface="Calibri" pitchFamily="34" charset="0"/>
              </a:rPr>
              <a:t>Futuras imitaciones </a:t>
            </a:r>
          </a:p>
          <a:p>
            <a:pPr marL="419100" indent="-382588">
              <a:lnSpc>
                <a:spcPct val="90000"/>
              </a:lnSpc>
              <a:spcBef>
                <a:spcPct val="20000"/>
              </a:spcBef>
              <a:buClr>
                <a:schemeClr val="tx2"/>
              </a:buClr>
              <a:buSzPct val="70000"/>
              <a:buFont typeface="Wingdings" pitchFamily="2" charset="2"/>
              <a:buChar char="u"/>
            </a:pPr>
            <a:r>
              <a:rPr kumimoji="0" lang="es-EC" sz="2200">
                <a:latin typeface="Calibri" pitchFamily="34" charset="0"/>
              </a:rPr>
              <a:t>Deporte de aún baja popularidad</a:t>
            </a:r>
            <a:endParaRPr kumimoji="0" lang="es-ES" sz="2200">
              <a:latin typeface="Calibri" pitchFamily="34" charset="0"/>
            </a:endParaRPr>
          </a:p>
        </p:txBody>
      </p:sp>
    </p:spTree>
  </p:cSld>
  <p:clrMapOvr>
    <a:masterClrMapping/>
  </p:clrMapOvr>
  <p:transition spd="slow">
    <p:zoom/>
  </p:transition>
</p:sld>
</file>

<file path=ppt/theme/theme1.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909</TotalTime>
  <Words>1623</Words>
  <Application>Microsoft Office PowerPoint</Application>
  <PresentationFormat>Presentación en pantalla (4:3)</PresentationFormat>
  <Paragraphs>353</Paragraphs>
  <Slides>40</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8" baseType="lpstr">
      <vt:lpstr>Arial</vt:lpstr>
      <vt:lpstr>Arial Black</vt:lpstr>
      <vt:lpstr>Wingdings</vt:lpstr>
      <vt:lpstr>Calibri</vt:lpstr>
      <vt:lpstr>Times New Roman</vt:lpstr>
      <vt:lpstr>Symbol</vt:lpstr>
      <vt:lpstr>Brainstorming Session</vt:lpstr>
      <vt:lpstr>Adobe Photoshop Image</vt:lpstr>
      <vt:lpstr>Diapositiva 1</vt:lpstr>
      <vt:lpstr>Diapositiva 2</vt:lpstr>
      <vt:lpstr> INTRODUCCIÓN </vt:lpstr>
      <vt:lpstr>PROBLEMAS                 OPORTUNIDADES</vt:lpstr>
      <vt:lpstr>CARACTERISTICAS DEL SERVICIO</vt:lpstr>
      <vt:lpstr>OBJETIVO GENERAL</vt:lpstr>
      <vt:lpstr>OBJETIVOS ESPECIFICOS</vt:lpstr>
      <vt:lpstr>ESTUDIO ORGANIZACIONAL</vt:lpstr>
      <vt:lpstr>F O D A </vt:lpstr>
      <vt:lpstr>INVESTIGACION DE MERCADO</vt:lpstr>
      <vt:lpstr>SEGMENTACION DEL MERCADO META</vt:lpstr>
      <vt:lpstr>Diapositiva 12</vt:lpstr>
      <vt:lpstr>Diapositiva 13</vt:lpstr>
      <vt:lpstr>Diapositiva 14</vt:lpstr>
      <vt:lpstr>Diapositiva 15</vt:lpstr>
      <vt:lpstr>DEMANDA POTENCIAL</vt:lpstr>
      <vt:lpstr>Diapositiva 17</vt:lpstr>
      <vt:lpstr>Diapositiva 18</vt:lpstr>
      <vt:lpstr>Diapositiva 19</vt:lpstr>
      <vt:lpstr>FUERZAS DE PORTER </vt:lpstr>
      <vt:lpstr>MARKETING MIX</vt:lpstr>
      <vt:lpstr>Diapositiva 22</vt:lpstr>
      <vt:lpstr>ESTUDIO TÉCNICO</vt:lpstr>
      <vt:lpstr> AREA FISICA</vt:lpstr>
      <vt:lpstr> BALANCE DE EQUIPOS</vt:lpstr>
      <vt:lpstr>INVERSIÓN INICIAL</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gracias</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stucunango</dc:creator>
  <cp:lastModifiedBy>MI PC</cp:lastModifiedBy>
  <cp:revision>25</cp:revision>
  <dcterms:created xsi:type="dcterms:W3CDTF">2010-02-26T14:23:03Z</dcterms:created>
  <dcterms:modified xsi:type="dcterms:W3CDTF">2010-03-01T12:49:59Z</dcterms:modified>
</cp:coreProperties>
</file>