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 id="304" r:id="rId50"/>
    <p:sldId id="305" r:id="rId51"/>
    <p:sldId id="306" r:id="rId52"/>
    <p:sldId id="307" r:id="rId53"/>
    <p:sldId id="308" r:id="rId54"/>
    <p:sldId id="309" r:id="rId55"/>
    <p:sldId id="310" r:id="rId56"/>
    <p:sldId id="311" r:id="rId57"/>
    <p:sldId id="316" r:id="rId58"/>
    <p:sldId id="312" r:id="rId59"/>
    <p:sldId id="313" r:id="rId60"/>
    <p:sldId id="314" r:id="rId61"/>
    <p:sldId id="315"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6" r:id="rId80"/>
    <p:sldId id="337" r:id="rId81"/>
    <p:sldId id="338" r:id="rId82"/>
    <p:sldId id="340" r:id="rId83"/>
    <p:sldId id="341" r:id="rId84"/>
    <p:sldId id="342" r:id="rId85"/>
    <p:sldId id="343" r:id="rId86"/>
    <p:sldId id="344" r:id="rId87"/>
    <p:sldId id="345" r:id="rId88"/>
    <p:sldId id="346" r:id="rId89"/>
    <p:sldId id="348" r:id="rId90"/>
    <p:sldId id="347" r:id="rId91"/>
    <p:sldId id="349" r:id="rId92"/>
    <p:sldId id="350" r:id="rId93"/>
    <p:sldId id="351" r:id="rId94"/>
    <p:sldId id="352" r:id="rId9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92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12A2D5FE-9BBC-4E16-A9FB-E1F21BA7081C}" type="datetimeFigureOut">
              <a:rPr lang="es-ES"/>
              <a:pPr>
                <a:defRPr/>
              </a:pPr>
              <a:t>16/06/2010</a:t>
            </a:fld>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FCCAAB00-0420-4E6E-BEB4-56BBE2FD914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CBA6BD06-A407-43B9-BD27-4A6E025247B0}" type="datetimeFigureOut">
              <a:rPr lang="es-ES"/>
              <a:pPr>
                <a:defRPr/>
              </a:pPr>
              <a:t>16/06/2010</a:t>
            </a:fld>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D2181533-6F79-499B-A54B-45D168E283A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C3FAD3BB-7072-4FB6-BDBE-AC4A4CDB5AB6}" type="datetimeFigureOut">
              <a:rPr lang="es-ES"/>
              <a:pPr>
                <a:defRPr/>
              </a:pPr>
              <a:t>16/06/2010</a:t>
            </a:fld>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C6EAA5C6-B21E-4CE4-ADBE-023EBE8DDFD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36DDD5E0-0AE2-41FF-BE10-0470A39A7BD7}" type="datetimeFigureOut">
              <a:rPr lang="es-ES"/>
              <a:pPr>
                <a:defRPr/>
              </a:pPr>
              <a:t>16/06/2010</a:t>
            </a:fld>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D20F17D8-1AB5-4EA5-A21C-65D0D4F3D10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1A4AA7C0-2A14-4214-AFE3-04CFBB36CE3F}" type="datetimeFigureOut">
              <a:rPr lang="es-ES"/>
              <a:pPr>
                <a:defRPr/>
              </a:pPr>
              <a:t>16/06/2010</a:t>
            </a:fld>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C3738E3E-E25C-47F2-AE3F-8AFFF1E9C357}"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37B280AD-ECF3-4A9C-A1EF-62C09ECEEE00}" type="datetimeFigureOut">
              <a:rPr lang="es-ES"/>
              <a:pPr>
                <a:defRPr/>
              </a:pPr>
              <a:t>16/06/2010</a:t>
            </a:fld>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8ABF218D-7DBF-49DB-8758-C11087D331D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DCFD3748-EEAF-479C-855A-883C3E4E1647}" type="datetimeFigureOut">
              <a:rPr lang="es-ES"/>
              <a:pPr>
                <a:defRPr/>
              </a:pPr>
              <a:t>16/06/2010</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45A65D52-8183-4958-A095-3A2CD557DC2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25A1105C-F061-454E-A138-55209DA6BEA0}" type="datetimeFigureOut">
              <a:rPr lang="es-ES"/>
              <a:pPr>
                <a:defRPr/>
              </a:pPr>
              <a:t>16/06/2010</a:t>
            </a:fld>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AE26BD86-1779-4D1B-A2C5-1988866B857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Marcador de fecha"/>
          <p:cNvSpPr>
            <a:spLocks noGrp="1"/>
          </p:cNvSpPr>
          <p:nvPr>
            <p:ph type="dt" sz="half" idx="10"/>
          </p:nvPr>
        </p:nvSpPr>
        <p:spPr/>
        <p:txBody>
          <a:bodyPr/>
          <a:lstStyle>
            <a:lvl1pPr>
              <a:defRPr/>
            </a:lvl1pPr>
          </a:lstStyle>
          <a:p>
            <a:pPr>
              <a:defRPr/>
            </a:pPr>
            <a:fld id="{C26ED884-DFD1-45D1-A5B5-9A8A7EAC43A7}" type="datetimeFigureOut">
              <a:rPr lang="es-ES"/>
              <a:pPr>
                <a:defRPr/>
              </a:pPr>
              <a:t>16/06/2010</a:t>
            </a:fld>
            <a:endParaRPr lang="es-ES"/>
          </a:p>
        </p:txBody>
      </p:sp>
      <p:sp>
        <p:nvSpPr>
          <p:cNvPr id="3" name="27 Marcador de pie de página"/>
          <p:cNvSpPr>
            <a:spLocks noGrp="1"/>
          </p:cNvSpPr>
          <p:nvPr>
            <p:ph type="ftr" sz="quarter" idx="11"/>
          </p:nvPr>
        </p:nvSpPr>
        <p:spPr/>
        <p:txBody>
          <a:bodyPr/>
          <a:lstStyle>
            <a:lvl1pPr>
              <a:defRPr/>
            </a:lvl1pPr>
          </a:lstStyle>
          <a:p>
            <a:pPr>
              <a:defRPr/>
            </a:pPr>
            <a:endParaRPr lang="es-ES"/>
          </a:p>
        </p:txBody>
      </p:sp>
      <p:sp>
        <p:nvSpPr>
          <p:cNvPr id="4" name="4 Marcador de número de diapositiva"/>
          <p:cNvSpPr>
            <a:spLocks noGrp="1"/>
          </p:cNvSpPr>
          <p:nvPr>
            <p:ph type="sldNum" sz="quarter" idx="12"/>
          </p:nvPr>
        </p:nvSpPr>
        <p:spPr/>
        <p:txBody>
          <a:bodyPr/>
          <a:lstStyle>
            <a:lvl1pPr>
              <a:defRPr/>
            </a:lvl1pPr>
          </a:lstStyle>
          <a:p>
            <a:pPr>
              <a:defRPr/>
            </a:pPr>
            <a:fld id="{B2884F3B-0C26-4BC5-8F0C-66B3E478B2A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27BB5DFA-8A1B-4BAA-BE2E-7C15BA64F293}" type="datetimeFigureOut">
              <a:rPr lang="es-ES"/>
              <a:pPr>
                <a:defRPr/>
              </a:pPr>
              <a:t>16/06/2010</a:t>
            </a:fld>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34E57888-A9E7-4780-BE0F-359CED318D2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10 Marcador de fecha"/>
          <p:cNvSpPr>
            <a:spLocks noGrp="1"/>
          </p:cNvSpPr>
          <p:nvPr>
            <p:ph type="dt" sz="half" idx="10"/>
          </p:nvPr>
        </p:nvSpPr>
        <p:spPr/>
        <p:txBody>
          <a:bodyPr/>
          <a:lstStyle>
            <a:lvl1pPr>
              <a:defRPr/>
            </a:lvl1pPr>
          </a:lstStyle>
          <a:p>
            <a:pPr>
              <a:defRPr/>
            </a:pPr>
            <a:fld id="{0DF0D27D-BD85-4E4E-90F2-DDC59EB3F94F}" type="datetimeFigureOut">
              <a:rPr lang="es-ES"/>
              <a:pPr>
                <a:defRPr/>
              </a:pPr>
              <a:t>16/06/2010</a:t>
            </a:fld>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66434FDC-8E38-43B0-8516-35576F3C87C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1"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22D527AD-9388-4698-B62A-D94B3747F2AD}" type="datetimeFigureOut">
              <a:rPr lang="es-ES"/>
              <a:pPr>
                <a:defRPr/>
              </a:pPr>
              <a:t>16/06/2010</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18DEF74D-F978-4797-AC50-8A18A75BE950}" type="slidenum">
              <a:rPr lang="es-ES"/>
              <a:pPr>
                <a:defRPr/>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53" r:id="rId4"/>
    <p:sldLayoutId id="2147484762" r:id="rId5"/>
    <p:sldLayoutId id="2147484754" r:id="rId6"/>
    <p:sldLayoutId id="2147484755" r:id="rId7"/>
    <p:sldLayoutId id="2147484763" r:id="rId8"/>
    <p:sldLayoutId id="2147484756" r:id="rId9"/>
    <p:sldLayoutId id="2147484757" r:id="rId10"/>
    <p:sldLayoutId id="2147484758"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85728"/>
            <a:ext cx="7772400" cy="898521"/>
          </a:xfrm>
        </p:spPr>
        <p:txBody>
          <a:bodyPr/>
          <a:lstStyle/>
          <a:p>
            <a:pPr algn="ctr" eaLnBrk="1" fontAlgn="auto" hangingPunct="1">
              <a:spcAft>
                <a:spcPts val="0"/>
              </a:spcAft>
              <a:defRPr/>
            </a:pPr>
            <a:r>
              <a:rPr lang="es-ES" b="1" dirty="0" smtClean="0">
                <a:solidFill>
                  <a:schemeClr val="tx1"/>
                </a:solidFill>
                <a:latin typeface="Arial" pitchFamily="34" charset="0"/>
                <a:cs typeface="Arial" pitchFamily="34" charset="0"/>
              </a:rPr>
              <a:t>PROYECTO DE GRADUACION</a:t>
            </a:r>
            <a:endParaRPr lang="es-ES" b="1" dirty="0">
              <a:solidFill>
                <a:schemeClr val="tx1"/>
              </a:solidFill>
              <a:latin typeface="Arial" pitchFamily="34" charset="0"/>
              <a:cs typeface="Arial" pitchFamily="34" charset="0"/>
            </a:endParaRPr>
          </a:p>
        </p:txBody>
      </p:sp>
      <p:sp>
        <p:nvSpPr>
          <p:cNvPr id="3" name="2 Subtítulo"/>
          <p:cNvSpPr>
            <a:spLocks noGrp="1"/>
          </p:cNvSpPr>
          <p:nvPr>
            <p:ph type="subTitle" idx="1"/>
          </p:nvPr>
        </p:nvSpPr>
        <p:spPr>
          <a:xfrm>
            <a:off x="1071563" y="2286000"/>
            <a:ext cx="7772400" cy="1882775"/>
          </a:xfrm>
        </p:spPr>
        <p:txBody>
          <a:bodyPr>
            <a:normAutofit fontScale="55000" lnSpcReduction="20000"/>
          </a:bodyPr>
          <a:lstStyle/>
          <a:p>
            <a:pPr algn="ctr" eaLnBrk="1" fontAlgn="auto" hangingPunct="1">
              <a:spcAft>
                <a:spcPts val="0"/>
              </a:spcAft>
              <a:buFont typeface="Wingdings 2"/>
              <a:buNone/>
              <a:defRPr/>
            </a:pPr>
            <a:r>
              <a:rPr lang="es-ES" sz="4200" b="1" dirty="0">
                <a:solidFill>
                  <a:schemeClr val="tx1"/>
                </a:solidFill>
                <a:latin typeface="Arial" pitchFamily="34" charset="0"/>
                <a:cs typeface="Arial" pitchFamily="34" charset="0"/>
              </a:rPr>
              <a:t>´´DISEÑO, IMPLEMENTACION Y MONITOREO DE UN SISTEMA DIDACTICO BASADO EN EL CONTROL DE NIVEL DE UN TANQUE VIA RF, UTILIZANDO EL SCADA INTOUCH Y RSLOGIX500 CON EL PLC MICROLOGIX 1200 DE ALLEN BRADLEY´´</a:t>
            </a:r>
          </a:p>
          <a:p>
            <a:pPr algn="ctr" eaLnBrk="1" fontAlgn="auto" hangingPunct="1">
              <a:spcAft>
                <a:spcPts val="0"/>
              </a:spcAft>
              <a:buFont typeface="Wingdings 2"/>
              <a:buNone/>
              <a:defRPr/>
            </a:pPr>
            <a:endParaRPr lang="es-ES" b="1" dirty="0"/>
          </a:p>
        </p:txBody>
      </p:sp>
      <p:sp>
        <p:nvSpPr>
          <p:cNvPr id="10244" name="3 CuadroTexto"/>
          <p:cNvSpPr txBox="1">
            <a:spLocks noChangeArrowheads="1"/>
          </p:cNvSpPr>
          <p:nvPr/>
        </p:nvSpPr>
        <p:spPr bwMode="auto">
          <a:xfrm>
            <a:off x="1428750" y="1285875"/>
            <a:ext cx="6072188" cy="584200"/>
          </a:xfrm>
          <a:prstGeom prst="rect">
            <a:avLst/>
          </a:prstGeom>
          <a:noFill/>
          <a:ln w="9525">
            <a:noFill/>
            <a:miter lim="800000"/>
            <a:headEnd/>
            <a:tailEnd/>
          </a:ln>
        </p:spPr>
        <p:txBody>
          <a:bodyPr>
            <a:spAutoFit/>
          </a:bodyPr>
          <a:lstStyle/>
          <a:p>
            <a:r>
              <a:rPr lang="es-ES" sz="3200" b="1">
                <a:cs typeface="Arial" charset="0"/>
              </a:rPr>
              <a:t>TEMA:</a:t>
            </a:r>
          </a:p>
        </p:txBody>
      </p:sp>
      <p:sp>
        <p:nvSpPr>
          <p:cNvPr id="10245" name="4 CuadroTexto"/>
          <p:cNvSpPr txBox="1">
            <a:spLocks noChangeArrowheads="1"/>
          </p:cNvSpPr>
          <p:nvPr/>
        </p:nvSpPr>
        <p:spPr bwMode="auto">
          <a:xfrm>
            <a:off x="2000250" y="4429125"/>
            <a:ext cx="6500813" cy="830263"/>
          </a:xfrm>
          <a:prstGeom prst="rect">
            <a:avLst/>
          </a:prstGeom>
          <a:noFill/>
          <a:ln w="9525">
            <a:noFill/>
            <a:miter lim="800000"/>
            <a:headEnd/>
            <a:tailEnd/>
          </a:ln>
        </p:spPr>
        <p:txBody>
          <a:bodyPr>
            <a:spAutoFit/>
          </a:bodyPr>
          <a:lstStyle/>
          <a:p>
            <a:pPr algn="r"/>
            <a:r>
              <a:rPr lang="es-ES" sz="2400" b="1"/>
              <a:t>Integreantes: Juan Carlos Ortega </a:t>
            </a:r>
          </a:p>
          <a:p>
            <a:pPr algn="just"/>
            <a:r>
              <a:rPr lang="es-ES" sz="2400" b="1"/>
              <a:t>                                          Byron Rivera</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CONEXIÓN A TIERRA</a:t>
            </a:r>
            <a:r>
              <a:rPr lang="es-ES" dirty="0" smtClean="0"/>
              <a:t/>
            </a:r>
            <a:br>
              <a:rPr lang="es-ES" dirty="0" smtClean="0"/>
            </a:br>
            <a:endParaRPr lang="es-ES" dirty="0"/>
          </a:p>
        </p:txBody>
      </p:sp>
      <p:pic>
        <p:nvPicPr>
          <p:cNvPr id="19459" name="Imagen 1"/>
          <p:cNvPicPr>
            <a:picLocks noChangeAspect="1" noChangeArrowheads="1"/>
          </p:cNvPicPr>
          <p:nvPr/>
        </p:nvPicPr>
        <p:blipFill>
          <a:blip r:embed="rId2"/>
          <a:srcRect/>
          <a:stretch>
            <a:fillRect/>
          </a:stretch>
        </p:blipFill>
        <p:spPr bwMode="auto">
          <a:xfrm>
            <a:off x="1643063" y="2786063"/>
            <a:ext cx="5564187" cy="3021012"/>
          </a:xfrm>
          <a:prstGeom prst="rect">
            <a:avLst/>
          </a:prstGeom>
          <a:noFill/>
          <a:ln w="9525">
            <a:noFill/>
            <a:miter lim="800000"/>
            <a:headEnd/>
            <a:tailEnd/>
          </a:ln>
        </p:spPr>
      </p:pic>
      <p:sp>
        <p:nvSpPr>
          <p:cNvPr id="19460" name="4 Rectángulo"/>
          <p:cNvSpPr>
            <a:spLocks noChangeArrowheads="1"/>
          </p:cNvSpPr>
          <p:nvPr/>
        </p:nvSpPr>
        <p:spPr bwMode="auto">
          <a:xfrm>
            <a:off x="500063" y="1571625"/>
            <a:ext cx="8429625" cy="646113"/>
          </a:xfrm>
          <a:prstGeom prst="rect">
            <a:avLst/>
          </a:prstGeom>
          <a:noFill/>
          <a:ln w="9525">
            <a:noFill/>
            <a:miter lim="800000"/>
            <a:headEnd/>
            <a:tailEnd/>
          </a:ln>
        </p:spPr>
        <p:txBody>
          <a:bodyPr>
            <a:spAutoFit/>
          </a:bodyPr>
          <a:lstStyle/>
          <a:p>
            <a:r>
              <a:rPr lang="es-ES"/>
              <a:t>Es necesario tener todos los equipos aterrizados a tierra para evitar corrientes de falla en el sistema.</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2"/>
            <a:ext cx="8686800" cy="838200"/>
          </a:xfrm>
        </p:spPr>
        <p:txBody>
          <a:bodyPr>
            <a:normAutofit fontScale="90000"/>
          </a:bodyPr>
          <a:lstStyle/>
          <a:p>
            <a:pPr>
              <a:defRPr/>
            </a:pPr>
            <a:r>
              <a:rPr lang="es-ES" b="1" dirty="0" smtClean="0"/>
              <a:t> </a:t>
            </a:r>
            <a:r>
              <a:rPr lang="es-ES" dirty="0" smtClean="0"/>
              <a:t/>
            </a:r>
            <a:br>
              <a:rPr lang="es-ES" dirty="0" smtClean="0"/>
            </a:br>
            <a:r>
              <a:rPr lang="es-ES" sz="2700" b="1" dirty="0" smtClean="0">
                <a:solidFill>
                  <a:schemeClr val="tx1"/>
                </a:solidFill>
              </a:rPr>
              <a:t>1.2.2 Controlador  Lógico  Programable (PLC) </a:t>
            </a:r>
            <a:r>
              <a:rPr lang="es-ES" sz="2700" b="1" dirty="0" err="1" smtClean="0">
                <a:solidFill>
                  <a:schemeClr val="tx1"/>
                </a:solidFill>
              </a:rPr>
              <a:t>Micrologix</a:t>
            </a:r>
            <a:r>
              <a:rPr lang="es-ES" sz="2700" b="1" dirty="0" smtClean="0">
                <a:solidFill>
                  <a:schemeClr val="tx1"/>
                </a:solidFill>
              </a:rPr>
              <a:t> 1200</a:t>
            </a:r>
            <a:r>
              <a:rPr lang="es-ES" sz="2700" dirty="0" smtClean="0"/>
              <a:t/>
            </a:r>
            <a:br>
              <a:rPr lang="es-ES" sz="2700" dirty="0" smtClean="0"/>
            </a:br>
            <a:endParaRPr lang="es-ES" sz="2700" dirty="0"/>
          </a:p>
        </p:txBody>
      </p:sp>
      <p:sp>
        <p:nvSpPr>
          <p:cNvPr id="20483" name="Rectangle 1"/>
          <p:cNvSpPr>
            <a:spLocks noChangeArrowheads="1"/>
          </p:cNvSpPr>
          <p:nvPr/>
        </p:nvSpPr>
        <p:spPr bwMode="auto">
          <a:xfrm>
            <a:off x="0" y="1500188"/>
            <a:ext cx="2419350" cy="369887"/>
          </a:xfrm>
          <a:prstGeom prst="rect">
            <a:avLst/>
          </a:prstGeom>
          <a:noFill/>
          <a:ln w="9525">
            <a:noFill/>
            <a:miter lim="800000"/>
            <a:headEnd/>
            <a:tailEnd/>
          </a:ln>
        </p:spPr>
        <p:txBody>
          <a:bodyPr wrap="none" anchor="ctr">
            <a:spAutoFit/>
          </a:bodyPr>
          <a:lstStyle/>
          <a:p>
            <a:pPr eaLnBrk="0" hangingPunct="0">
              <a:buFontTx/>
              <a:buChar char="•"/>
            </a:pPr>
            <a:r>
              <a:rPr lang="es-ES" b="1">
                <a:ea typeface="Calibri" pitchFamily="34" charset="0"/>
                <a:cs typeface="Arial" charset="0"/>
              </a:rPr>
              <a:t>Partes de Hardware</a:t>
            </a:r>
            <a:endParaRPr lang="es-ES">
              <a:ea typeface="Calibri" pitchFamily="34" charset="0"/>
              <a:cs typeface="Arial" charset="0"/>
            </a:endParaRPr>
          </a:p>
        </p:txBody>
      </p:sp>
      <p:sp>
        <p:nvSpPr>
          <p:cNvPr id="20484" name="5 CuadroTexto"/>
          <p:cNvSpPr txBox="1">
            <a:spLocks noChangeArrowheads="1"/>
          </p:cNvSpPr>
          <p:nvPr/>
        </p:nvSpPr>
        <p:spPr bwMode="auto">
          <a:xfrm>
            <a:off x="428625" y="2071688"/>
            <a:ext cx="8286750" cy="3416300"/>
          </a:xfrm>
          <a:prstGeom prst="rect">
            <a:avLst/>
          </a:prstGeom>
          <a:noFill/>
          <a:ln w="9525">
            <a:noFill/>
            <a:miter lim="800000"/>
            <a:headEnd/>
            <a:tailEnd/>
          </a:ln>
        </p:spPr>
        <p:txBody>
          <a:bodyPr>
            <a:spAutoFit/>
          </a:bodyPr>
          <a:lstStyle/>
          <a:p>
            <a:pPr eaLnBrk="0" hangingPunct="0">
              <a:tabLst>
                <a:tab pos="1347788" algn="l"/>
              </a:tabLst>
            </a:pPr>
            <a:r>
              <a:rPr lang="es-ES">
                <a:ea typeface="Calibri" pitchFamily="34" charset="0"/>
                <a:cs typeface="Arial" charset="0"/>
              </a:rPr>
              <a:t>      1.- Bloque de terminales (SALIDAS DISCRETAS)</a:t>
            </a:r>
            <a:endParaRPr lang="es-ES" sz="1100">
              <a:ea typeface="Calibri" pitchFamily="34" charset="0"/>
              <a:cs typeface="Arial" charset="0"/>
            </a:endParaRPr>
          </a:p>
          <a:p>
            <a:pPr eaLnBrk="0" hangingPunct="0">
              <a:tabLst>
                <a:tab pos="1347788" algn="l"/>
              </a:tabLst>
            </a:pPr>
            <a:r>
              <a:rPr lang="es-ES">
                <a:ea typeface="Calibri" pitchFamily="34" charset="0"/>
                <a:cs typeface="Arial" charset="0"/>
              </a:rPr>
              <a:t>   </a:t>
            </a:r>
            <a:r>
              <a:rPr lang="es-ES" sz="1600">
                <a:ea typeface="Calibri" pitchFamily="34" charset="0"/>
                <a:cs typeface="Times New Roman" pitchFamily="18" charset="0"/>
              </a:rPr>
              <a:t>  </a:t>
            </a:r>
            <a:r>
              <a:rPr lang="es-ES">
                <a:ea typeface="Calibri" pitchFamily="34" charset="0"/>
                <a:cs typeface="Arial" charset="0"/>
              </a:rPr>
              <a:t>  2.-Interfaz de Conector bus para expansores E/S</a:t>
            </a:r>
            <a:endParaRPr lang="es-ES" sz="1100">
              <a:ea typeface="Calibri" pitchFamily="34" charset="0"/>
              <a:cs typeface="Arial" charset="0"/>
            </a:endParaRPr>
          </a:p>
          <a:p>
            <a:pPr eaLnBrk="0" hangingPunct="0">
              <a:tabLst>
                <a:tab pos="1347788" algn="l"/>
              </a:tabLst>
            </a:pPr>
            <a:r>
              <a:rPr lang="es-ES">
                <a:ea typeface="Calibri" pitchFamily="34" charset="0"/>
                <a:cs typeface="Arial" charset="0"/>
              </a:rPr>
              <a:t>       3.-Leds de entradas.</a:t>
            </a:r>
            <a:endParaRPr lang="es-ES" sz="1100"/>
          </a:p>
          <a:p>
            <a:pPr eaLnBrk="0" hangingPunct="0">
              <a:tabLst>
                <a:tab pos="1347788" algn="l"/>
              </a:tabLst>
            </a:pPr>
            <a:r>
              <a:rPr lang="es-ES">
                <a:ea typeface="Calibri" pitchFamily="34" charset="0"/>
                <a:cs typeface="Calibri" pitchFamily="34" charset="0"/>
              </a:rPr>
              <a:t>       4.-Leds de salidas</a:t>
            </a:r>
            <a:endParaRPr lang="es-ES" sz="1100"/>
          </a:p>
          <a:p>
            <a:pPr eaLnBrk="0" hangingPunct="0">
              <a:tabLst>
                <a:tab pos="1347788" algn="l"/>
              </a:tabLst>
            </a:pPr>
            <a:r>
              <a:rPr lang="es-ES">
                <a:ea typeface="Calibri" pitchFamily="34" charset="0"/>
                <a:cs typeface="Calibri" pitchFamily="34" charset="0"/>
              </a:rPr>
              <a:t>       5.-Puerto de comunicación DIN 9</a:t>
            </a:r>
            <a:endParaRPr lang="es-ES" sz="1100"/>
          </a:p>
          <a:p>
            <a:pPr eaLnBrk="0" hangingPunct="0">
              <a:tabLst>
                <a:tab pos="1347788" algn="l"/>
              </a:tabLst>
            </a:pPr>
            <a:r>
              <a:rPr lang="es-ES">
                <a:ea typeface="Calibri" pitchFamily="34" charset="0"/>
                <a:cs typeface="Calibri" pitchFamily="34" charset="0"/>
              </a:rPr>
              <a:t>       6.-Led de estado</a:t>
            </a:r>
            <a:endParaRPr lang="es-ES" sz="1100"/>
          </a:p>
          <a:p>
            <a:pPr eaLnBrk="0" hangingPunct="0">
              <a:tabLst>
                <a:tab pos="1347788" algn="l"/>
              </a:tabLst>
            </a:pPr>
            <a:r>
              <a:rPr lang="es-ES">
                <a:ea typeface="Calibri" pitchFamily="34" charset="0"/>
                <a:cs typeface="Calibri" pitchFamily="34" charset="0"/>
              </a:rPr>
              <a:t>       7.-Puertas de terminales y etiquetas</a:t>
            </a:r>
            <a:endParaRPr lang="es-ES" sz="1100"/>
          </a:p>
          <a:p>
            <a:pPr eaLnBrk="0" hangingPunct="0">
              <a:tabLst>
                <a:tab pos="1347788" algn="l"/>
              </a:tabLst>
            </a:pPr>
            <a:r>
              <a:rPr lang="es-ES">
                <a:ea typeface="Calibri" pitchFamily="34" charset="0"/>
                <a:cs typeface="Calibri" pitchFamily="34" charset="0"/>
              </a:rPr>
              <a:t>       8.-Potenciometros canales 0 -  1</a:t>
            </a:r>
            <a:endParaRPr lang="es-ES" sz="1100"/>
          </a:p>
          <a:p>
            <a:pPr eaLnBrk="0" hangingPunct="0">
              <a:tabLst>
                <a:tab pos="1347788" algn="l"/>
              </a:tabLst>
            </a:pPr>
            <a:r>
              <a:rPr lang="es-ES">
                <a:ea typeface="Calibri" pitchFamily="34" charset="0"/>
                <a:cs typeface="Calibri" pitchFamily="34" charset="0"/>
              </a:rPr>
              <a:t>       9.-Boton pulsador de comunicación</a:t>
            </a:r>
            <a:endParaRPr lang="es-ES" sz="1100"/>
          </a:p>
          <a:p>
            <a:pPr eaLnBrk="0" hangingPunct="0">
              <a:tabLst>
                <a:tab pos="1347788" algn="l"/>
              </a:tabLst>
            </a:pPr>
            <a:r>
              <a:rPr lang="es-ES">
                <a:ea typeface="Calibri" pitchFamily="34" charset="0"/>
                <a:cs typeface="Calibri" pitchFamily="34" charset="0"/>
              </a:rPr>
              <a:t>      10.-Puerto de modulo de memoria</a:t>
            </a:r>
            <a:endParaRPr lang="es-ES" sz="1100"/>
          </a:p>
          <a:p>
            <a:pPr eaLnBrk="0" hangingPunct="0">
              <a:tabLst>
                <a:tab pos="1347788" algn="l"/>
              </a:tabLst>
            </a:pPr>
            <a:r>
              <a:rPr lang="es-ES">
                <a:ea typeface="Calibri" pitchFamily="34" charset="0"/>
                <a:cs typeface="Calibri" pitchFamily="34" charset="0"/>
              </a:rPr>
              <a:t>      11.- Sujetadores de riel DIN</a:t>
            </a:r>
            <a:endParaRPr lang="es-ES" sz="1100"/>
          </a:p>
          <a:p>
            <a:pPr eaLnBrk="0" hangingPunct="0">
              <a:tabLst>
                <a:tab pos="1347788" algn="l"/>
              </a:tabLst>
            </a:pPr>
            <a:r>
              <a:rPr lang="es-ES">
                <a:ea typeface="Calibri" pitchFamily="34" charset="0"/>
                <a:cs typeface="Calibri" pitchFamily="34" charset="0"/>
              </a:rPr>
              <a:t>      12.-Puerto de programación HMI</a:t>
            </a:r>
            <a:endParaRPr lang="es-ES"/>
          </a:p>
        </p:txBody>
      </p:sp>
      <p:pic>
        <p:nvPicPr>
          <p:cNvPr id="20485" name="Picture 3"/>
          <p:cNvPicPr>
            <a:picLocks noChangeAspect="1" noChangeArrowheads="1"/>
          </p:cNvPicPr>
          <p:nvPr/>
        </p:nvPicPr>
        <p:blipFill>
          <a:blip r:embed="rId2"/>
          <a:srcRect/>
          <a:stretch>
            <a:fillRect/>
          </a:stretch>
        </p:blipFill>
        <p:spPr bwMode="auto">
          <a:xfrm>
            <a:off x="4929188" y="3714750"/>
            <a:ext cx="3767137" cy="2562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t/>
            </a:r>
            <a:br>
              <a:rPr lang="es-ES" b="1" dirty="0" smtClean="0"/>
            </a:br>
            <a:r>
              <a:rPr lang="es-ES" b="1" dirty="0" smtClean="0">
                <a:solidFill>
                  <a:schemeClr val="tx1"/>
                </a:solidFill>
              </a:rPr>
              <a:t>Diagrama de Cableado</a:t>
            </a:r>
            <a:r>
              <a:rPr lang="es-ES" dirty="0" smtClean="0"/>
              <a:t/>
            </a:r>
            <a:br>
              <a:rPr lang="es-ES" dirty="0" smtClean="0"/>
            </a:br>
            <a:r>
              <a:rPr lang="es-ES" b="1" dirty="0" smtClean="0"/>
              <a:t> </a:t>
            </a:r>
            <a:r>
              <a:rPr lang="es-ES" dirty="0" smtClean="0"/>
              <a:t/>
            </a:r>
            <a:br>
              <a:rPr lang="es-ES" dirty="0" smtClean="0"/>
            </a:br>
            <a:endParaRPr lang="es-ES" dirty="0"/>
          </a:p>
        </p:txBody>
      </p:sp>
      <p:sp>
        <p:nvSpPr>
          <p:cNvPr id="21507" name="Rectangle 1"/>
          <p:cNvSpPr>
            <a:spLocks noChangeArrowheads="1"/>
          </p:cNvSpPr>
          <p:nvPr/>
        </p:nvSpPr>
        <p:spPr bwMode="auto">
          <a:xfrm>
            <a:off x="214313" y="1428750"/>
            <a:ext cx="3260725" cy="461963"/>
          </a:xfrm>
          <a:prstGeom prst="rect">
            <a:avLst/>
          </a:prstGeom>
          <a:noFill/>
          <a:ln w="9525">
            <a:noFill/>
            <a:miter lim="800000"/>
            <a:headEnd/>
            <a:tailEnd/>
          </a:ln>
        </p:spPr>
        <p:txBody>
          <a:bodyPr wrap="none" anchor="ctr">
            <a:spAutoFit/>
          </a:bodyPr>
          <a:lstStyle/>
          <a:p>
            <a:pPr eaLnBrk="0" hangingPunct="0">
              <a:tabLst>
                <a:tab pos="1347788" algn="l"/>
              </a:tabLst>
            </a:pPr>
            <a:r>
              <a:rPr lang="es-ES" sz="2400" b="1">
                <a:ea typeface="Calibri" pitchFamily="34" charset="0"/>
                <a:cs typeface="Arial" charset="0"/>
              </a:rPr>
              <a:t>Conexión de Entrada</a:t>
            </a:r>
            <a:endParaRPr lang="es-ES" sz="2400">
              <a:ea typeface="Calibri" pitchFamily="34" charset="0"/>
              <a:cs typeface="Arial" charset="0"/>
            </a:endParaRPr>
          </a:p>
        </p:txBody>
      </p:sp>
      <p:pic>
        <p:nvPicPr>
          <p:cNvPr id="21508" name="Imagen 6"/>
          <p:cNvPicPr>
            <a:picLocks noChangeAspect="1" noChangeArrowheads="1"/>
          </p:cNvPicPr>
          <p:nvPr/>
        </p:nvPicPr>
        <p:blipFill>
          <a:blip r:embed="rId2"/>
          <a:srcRect/>
          <a:stretch>
            <a:fillRect/>
          </a:stretch>
        </p:blipFill>
        <p:spPr bwMode="auto">
          <a:xfrm>
            <a:off x="1428750" y="2428875"/>
            <a:ext cx="6546850" cy="3552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1214438"/>
            <a:ext cx="3446463" cy="461962"/>
          </a:xfrm>
          <a:prstGeom prst="rect">
            <a:avLst/>
          </a:prstGeom>
          <a:noFill/>
          <a:ln w="9525">
            <a:noFill/>
            <a:miter lim="800000"/>
            <a:headEnd/>
            <a:tailEnd/>
          </a:ln>
        </p:spPr>
        <p:txBody>
          <a:bodyPr wrap="none" anchor="ctr">
            <a:spAutoFit/>
          </a:bodyPr>
          <a:lstStyle/>
          <a:p>
            <a:pPr eaLnBrk="0" hangingPunct="0">
              <a:tabLst>
                <a:tab pos="1347788" algn="l"/>
              </a:tabLst>
            </a:pPr>
            <a:r>
              <a:rPr lang="es-ES" sz="2400" b="1">
                <a:ea typeface="Calibri" pitchFamily="34" charset="0"/>
                <a:cs typeface="Arial" charset="0"/>
              </a:rPr>
              <a:t>   Conexión de Salidas</a:t>
            </a:r>
            <a:endParaRPr lang="es-ES" sz="2400">
              <a:ea typeface="Calibri" pitchFamily="34" charset="0"/>
              <a:cs typeface="Arial" charset="0"/>
            </a:endParaRPr>
          </a:p>
        </p:txBody>
      </p:sp>
      <p:pic>
        <p:nvPicPr>
          <p:cNvPr id="22531" name="Imagen 7"/>
          <p:cNvPicPr>
            <a:picLocks noChangeAspect="1" noChangeArrowheads="1"/>
          </p:cNvPicPr>
          <p:nvPr/>
        </p:nvPicPr>
        <p:blipFill>
          <a:blip r:embed="rId2"/>
          <a:srcRect/>
          <a:stretch>
            <a:fillRect/>
          </a:stretch>
        </p:blipFill>
        <p:spPr bwMode="auto">
          <a:xfrm>
            <a:off x="1785938" y="2214563"/>
            <a:ext cx="6189662" cy="3721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Terminales de </a:t>
            </a:r>
            <a:r>
              <a:rPr lang="es-ES" b="1" dirty="0" err="1" smtClean="0">
                <a:solidFill>
                  <a:schemeClr val="tx1"/>
                </a:solidFill>
              </a:rPr>
              <a:t>Expansor</a:t>
            </a:r>
            <a:r>
              <a:rPr lang="es-ES" b="1" dirty="0" smtClean="0">
                <a:solidFill>
                  <a:schemeClr val="tx1"/>
                </a:solidFill>
              </a:rPr>
              <a:t> Analógico IF2OF2 </a:t>
            </a:r>
            <a:r>
              <a:rPr lang="es-ES" dirty="0" smtClean="0"/>
              <a:t/>
            </a:r>
            <a:br>
              <a:rPr lang="es-ES" dirty="0" smtClean="0"/>
            </a:br>
            <a:endParaRPr lang="es-ES" dirty="0"/>
          </a:p>
        </p:txBody>
      </p:sp>
      <p:pic>
        <p:nvPicPr>
          <p:cNvPr id="23555" name="Imagen 10"/>
          <p:cNvPicPr>
            <a:picLocks noChangeAspect="1" noChangeArrowheads="1"/>
          </p:cNvPicPr>
          <p:nvPr/>
        </p:nvPicPr>
        <p:blipFill>
          <a:blip r:embed="rId2"/>
          <a:srcRect/>
          <a:stretch>
            <a:fillRect/>
          </a:stretch>
        </p:blipFill>
        <p:spPr bwMode="auto">
          <a:xfrm>
            <a:off x="714375" y="1285875"/>
            <a:ext cx="2616200" cy="2644775"/>
          </a:xfrm>
          <a:prstGeom prst="rect">
            <a:avLst/>
          </a:prstGeom>
          <a:noFill/>
          <a:ln w="9525">
            <a:noFill/>
            <a:miter lim="800000"/>
            <a:headEnd/>
            <a:tailEnd/>
          </a:ln>
        </p:spPr>
      </p:pic>
      <p:pic>
        <p:nvPicPr>
          <p:cNvPr id="23556" name="Imagen 11"/>
          <p:cNvPicPr>
            <a:picLocks noChangeAspect="1" noChangeArrowheads="1"/>
          </p:cNvPicPr>
          <p:nvPr/>
        </p:nvPicPr>
        <p:blipFill>
          <a:blip r:embed="rId3"/>
          <a:srcRect/>
          <a:stretch>
            <a:fillRect/>
          </a:stretch>
        </p:blipFill>
        <p:spPr bwMode="auto">
          <a:xfrm>
            <a:off x="3857625" y="4000500"/>
            <a:ext cx="4937125" cy="2489200"/>
          </a:xfrm>
          <a:prstGeom prst="rect">
            <a:avLst/>
          </a:prstGeom>
          <a:noFill/>
          <a:ln w="9525">
            <a:noFill/>
            <a:miter lim="800000"/>
            <a:headEnd/>
            <a:tailEnd/>
          </a:ln>
        </p:spPr>
      </p:pic>
      <p:sp>
        <p:nvSpPr>
          <p:cNvPr id="23557" name="Rectangle 5"/>
          <p:cNvSpPr>
            <a:spLocks noChangeArrowheads="1"/>
          </p:cNvSpPr>
          <p:nvPr/>
        </p:nvSpPr>
        <p:spPr bwMode="auto">
          <a:xfrm>
            <a:off x="3786188" y="1500188"/>
            <a:ext cx="5072062" cy="3970337"/>
          </a:xfrm>
          <a:prstGeom prst="rect">
            <a:avLst/>
          </a:prstGeom>
          <a:noFill/>
          <a:ln w="9525">
            <a:noFill/>
            <a:miter lim="800000"/>
            <a:headEnd/>
            <a:tailEnd/>
          </a:ln>
        </p:spPr>
        <p:txBody>
          <a:bodyPr anchor="ctr">
            <a:spAutoFit/>
          </a:bodyPr>
          <a:lstStyle/>
          <a:p>
            <a:pPr algn="just" eaLnBrk="0" hangingPunct="0">
              <a:tabLst>
                <a:tab pos="1347788" algn="l"/>
              </a:tabLst>
            </a:pPr>
            <a:r>
              <a:rPr lang="es-ES">
                <a:ea typeface="Calibri" pitchFamily="34" charset="0"/>
                <a:cs typeface="Arial" charset="0"/>
              </a:rPr>
              <a:t>El expansor analógico tiene internamente dos micro switch</a:t>
            </a:r>
          </a:p>
          <a:p>
            <a:pPr algn="just" eaLnBrk="0" hangingPunct="0">
              <a:tabLst>
                <a:tab pos="1347788" algn="l"/>
              </a:tabLst>
            </a:pPr>
            <a:r>
              <a:rPr lang="es-ES">
                <a:ea typeface="Calibri" pitchFamily="34" charset="0"/>
                <a:cs typeface="Arial" charset="0"/>
              </a:rPr>
              <a:t> para la selección de corriente o voltaje según sea la </a:t>
            </a:r>
          </a:p>
          <a:p>
            <a:pPr algn="just" eaLnBrk="0" hangingPunct="0">
              <a:tabLst>
                <a:tab pos="1347788" algn="l"/>
              </a:tabLst>
            </a:pPr>
            <a:r>
              <a:rPr lang="es-ES">
                <a:ea typeface="Calibri" pitchFamily="34" charset="0"/>
                <a:cs typeface="Arial" charset="0"/>
              </a:rPr>
              <a:t>aplicación tal como se indica en la figura  1.2.2 b</a:t>
            </a:r>
          </a:p>
          <a:p>
            <a:pPr algn="just" eaLnBrk="0" hangingPunct="0">
              <a:tabLst>
                <a:tab pos="1347788" algn="l"/>
              </a:tabLst>
            </a:pPr>
            <a:endParaRPr lang="es-ES">
              <a:ea typeface="Calibri" pitchFamily="34" charset="0"/>
              <a:cs typeface="Arial" charset="0"/>
            </a:endParaRPr>
          </a:p>
          <a:p>
            <a:pPr algn="just" eaLnBrk="0" hangingPunct="0">
              <a:tabLst>
                <a:tab pos="1347788" algn="l"/>
              </a:tabLst>
            </a:pPr>
            <a:endParaRPr lang="es-ES">
              <a:ea typeface="Calibri" pitchFamily="34" charset="0"/>
              <a:cs typeface="Arial" charset="0"/>
            </a:endParaRPr>
          </a:p>
          <a:p>
            <a:pPr algn="just" eaLnBrk="0" hangingPunct="0">
              <a:tabLst>
                <a:tab pos="1347788" algn="l"/>
              </a:tabLst>
            </a:pPr>
            <a:endParaRPr lang="es-ES">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sz="1200">
              <a:ea typeface="Calibri" pitchFamily="34" charset="0"/>
              <a:cs typeface="Arial" charset="0"/>
            </a:endParaRPr>
          </a:p>
          <a:p>
            <a:pPr algn="just" eaLnBrk="0" hangingPunct="0">
              <a:tabLst>
                <a:tab pos="1347788" algn="l"/>
              </a:tabLst>
            </a:pPr>
            <a:endParaRPr lang="es-ES">
              <a:ea typeface="Calibri" pitchFamily="34"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86800" cy="838200"/>
          </a:xfrm>
        </p:spPr>
        <p:txBody>
          <a:bodyPr/>
          <a:lstStyle/>
          <a:p>
            <a:pPr>
              <a:defRPr/>
            </a:pPr>
            <a:r>
              <a:rPr lang="es-ES" b="1" dirty="0" smtClean="0">
                <a:solidFill>
                  <a:schemeClr val="tx1"/>
                </a:solidFill>
              </a:rPr>
              <a:t>1.2.3 Módulos de transmisión RF</a:t>
            </a:r>
            <a:endParaRPr lang="es-ES" dirty="0">
              <a:solidFill>
                <a:schemeClr val="tx1"/>
              </a:solidFill>
            </a:endParaRPr>
          </a:p>
        </p:txBody>
      </p:sp>
      <p:sp>
        <p:nvSpPr>
          <p:cNvPr id="24579" name="4 Rectángulo"/>
          <p:cNvSpPr>
            <a:spLocks noChangeArrowheads="1"/>
          </p:cNvSpPr>
          <p:nvPr/>
        </p:nvSpPr>
        <p:spPr bwMode="auto">
          <a:xfrm>
            <a:off x="285750" y="1143000"/>
            <a:ext cx="4572000" cy="1754188"/>
          </a:xfrm>
          <a:prstGeom prst="rect">
            <a:avLst/>
          </a:prstGeom>
          <a:noFill/>
          <a:ln w="9525">
            <a:noFill/>
            <a:miter lim="800000"/>
            <a:headEnd/>
            <a:tailEnd/>
          </a:ln>
        </p:spPr>
        <p:txBody>
          <a:bodyPr>
            <a:spAutoFit/>
          </a:bodyPr>
          <a:lstStyle/>
          <a:p>
            <a:r>
              <a:rPr lang="es-ES"/>
              <a:t>Este  modulo de trasmisión inalámbrica HM-TR  transmisor de datos wireless. Esta diseñado para aplicaciones que necesiten transmisión de datos a altas velocidades, de larga distancia, frecuencias programables,</a:t>
            </a:r>
          </a:p>
        </p:txBody>
      </p:sp>
      <p:pic>
        <p:nvPicPr>
          <p:cNvPr id="24580" name="Imagen 12"/>
          <p:cNvPicPr>
            <a:picLocks noChangeAspect="1" noChangeArrowheads="1"/>
          </p:cNvPicPr>
          <p:nvPr/>
        </p:nvPicPr>
        <p:blipFill>
          <a:blip r:embed="rId2"/>
          <a:srcRect/>
          <a:stretch>
            <a:fillRect/>
          </a:stretch>
        </p:blipFill>
        <p:spPr bwMode="auto">
          <a:xfrm>
            <a:off x="3429000" y="3071813"/>
            <a:ext cx="4324350" cy="2667000"/>
          </a:xfrm>
          <a:prstGeom prst="rect">
            <a:avLst/>
          </a:prstGeom>
          <a:noFill/>
          <a:ln w="9525">
            <a:noFill/>
            <a:miter lim="800000"/>
            <a:headEnd/>
            <a:tailEnd/>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Principales Características</a:t>
            </a:r>
            <a:r>
              <a:rPr lang="es-ES" dirty="0" smtClean="0">
                <a:solidFill>
                  <a:schemeClr val="tx1"/>
                </a:solidFill>
              </a:rPr>
              <a:t>.</a:t>
            </a:r>
            <a:r>
              <a:rPr lang="es-ES" dirty="0" smtClean="0"/>
              <a:t/>
            </a:r>
            <a:br>
              <a:rPr lang="es-ES" dirty="0" smtClean="0"/>
            </a:br>
            <a:endParaRPr lang="es-ES" dirty="0"/>
          </a:p>
        </p:txBody>
      </p:sp>
      <p:sp>
        <p:nvSpPr>
          <p:cNvPr id="25603" name="4 CuadroTexto"/>
          <p:cNvSpPr txBox="1">
            <a:spLocks noChangeArrowheads="1"/>
          </p:cNvSpPr>
          <p:nvPr/>
        </p:nvSpPr>
        <p:spPr bwMode="auto">
          <a:xfrm>
            <a:off x="571500" y="1928813"/>
            <a:ext cx="8215313" cy="3292475"/>
          </a:xfrm>
          <a:prstGeom prst="rect">
            <a:avLst/>
          </a:prstGeom>
          <a:noFill/>
          <a:ln w="9525">
            <a:noFill/>
            <a:miter lim="800000"/>
            <a:headEnd/>
            <a:tailEnd/>
          </a:ln>
        </p:spPr>
        <p:txBody>
          <a:bodyPr>
            <a:spAutoFit/>
          </a:bodyPr>
          <a:lstStyle/>
          <a:p>
            <a:pPr eaLnBrk="0" hangingPunct="0">
              <a:tabLst>
                <a:tab pos="1347788" algn="l"/>
              </a:tabLst>
            </a:pPr>
            <a:r>
              <a:rPr lang="es-ES" b="1">
                <a:ea typeface="Calibri" pitchFamily="34" charset="0"/>
                <a:cs typeface="Arial" charset="0"/>
              </a:rPr>
              <a:t>1</a:t>
            </a:r>
            <a:r>
              <a:rPr lang="es-ES">
                <a:ea typeface="Calibri" pitchFamily="34" charset="0"/>
                <a:cs typeface="Arial" charset="0"/>
              </a:rPr>
              <a:t>.-Modulación, alta interface de inmunidad</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2</a:t>
            </a:r>
            <a:r>
              <a:rPr lang="es-ES">
                <a:ea typeface="Calibri" pitchFamily="34" charset="0"/>
                <a:cs typeface="Arial" charset="0"/>
              </a:rPr>
              <a:t>.- 2 vías de comunicación half –duplex</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3</a:t>
            </a:r>
            <a:r>
              <a:rPr lang="es-ES">
                <a:ea typeface="Calibri" pitchFamily="34" charset="0"/>
                <a:cs typeface="Arial" charset="0"/>
              </a:rPr>
              <a:t>.-Bandas 315/433/868/915 Mhz</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4</a:t>
            </a:r>
            <a:r>
              <a:rPr lang="es-ES">
                <a:ea typeface="Calibri" pitchFamily="34" charset="0"/>
                <a:cs typeface="Arial" charset="0"/>
              </a:rPr>
              <a:t>.-Frecuencias Programadas</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5</a:t>
            </a:r>
            <a:r>
              <a:rPr lang="es-ES">
                <a:ea typeface="Calibri" pitchFamily="34" charset="0"/>
                <a:cs typeface="Arial" charset="0"/>
              </a:rPr>
              <a:t>.-Envio de controlador RF a protocolo de traslación UART</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6</a:t>
            </a:r>
            <a:r>
              <a:rPr lang="es-ES">
                <a:ea typeface="Calibri" pitchFamily="34" charset="0"/>
                <a:cs typeface="Arial" charset="0"/>
              </a:rPr>
              <a:t>.-Configuracion de formato UART con velocidad de datos de 300-19200  bps.</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7</a:t>
            </a:r>
            <a:r>
              <a:rPr lang="es-ES">
                <a:ea typeface="Calibri" pitchFamily="34" charset="0"/>
                <a:cs typeface="Arial" charset="0"/>
              </a:rPr>
              <a:t>.-Usando el pin ENABLE para control duty-cycle, satisfaciendo diferentes requerimientos en aplicaciones.</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8</a:t>
            </a:r>
            <a:r>
              <a:rPr lang="es-ES">
                <a:ea typeface="Calibri" pitchFamily="34" charset="0"/>
                <a:cs typeface="Arial" charset="0"/>
              </a:rPr>
              <a:t>.-Larga transmisión con un rango de</a:t>
            </a:r>
            <a:r>
              <a:rPr lang="es-ES" b="1">
                <a:ea typeface="Calibri" pitchFamily="34" charset="0"/>
                <a:cs typeface="Arial" charset="0"/>
              </a:rPr>
              <a:t> 300m </a:t>
            </a:r>
            <a:r>
              <a:rPr lang="es-ES">
                <a:ea typeface="Calibri" pitchFamily="34" charset="0"/>
                <a:cs typeface="Arial" charset="0"/>
              </a:rPr>
              <a:t>en área abierta.</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9</a:t>
            </a:r>
            <a:r>
              <a:rPr lang="es-ES">
                <a:ea typeface="Calibri" pitchFamily="34" charset="0"/>
                <a:cs typeface="Arial" charset="0"/>
              </a:rPr>
              <a:t>.-Interface estándar de UART con  TTL 0 RS-232 nivel lógico.</a:t>
            </a:r>
            <a:endParaRPr lang="es-ES" sz="1100">
              <a:ea typeface="Calibri" pitchFamily="34" charset="0"/>
              <a:cs typeface="Arial" charset="0"/>
            </a:endParaRPr>
          </a:p>
          <a:p>
            <a:pPr eaLnBrk="0" hangingPunct="0">
              <a:tabLst>
                <a:tab pos="1347788" algn="l"/>
              </a:tabLst>
            </a:pPr>
            <a:r>
              <a:rPr lang="es-ES" b="1">
                <a:ea typeface="Calibri" pitchFamily="34" charset="0"/>
                <a:cs typeface="Arial" charset="0"/>
              </a:rPr>
              <a:t>10</a:t>
            </a:r>
            <a:r>
              <a:rPr lang="es-ES">
                <a:ea typeface="Calibri" pitchFamily="34" charset="0"/>
                <a:cs typeface="Arial" charset="0"/>
              </a:rPr>
              <a:t>.-Tamaño compacto  estándar  0.1’’, conector SIP y antena SMA.</a:t>
            </a:r>
            <a:endParaRPr lang="es-ES" sz="2800">
              <a:ea typeface="Calibri" pitchFamily="34" charset="0"/>
              <a:cs typeface="Arial"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Configuración de pines</a:t>
            </a:r>
            <a:r>
              <a:rPr lang="es-ES" dirty="0" smtClean="0"/>
              <a:t/>
            </a:r>
            <a:br>
              <a:rPr lang="es-ES" dirty="0" smtClean="0"/>
            </a:br>
            <a:endParaRPr lang="es-ES" dirty="0"/>
          </a:p>
        </p:txBody>
      </p:sp>
      <p:pic>
        <p:nvPicPr>
          <p:cNvPr id="26627" name="Imagen 13"/>
          <p:cNvPicPr>
            <a:picLocks noChangeAspect="1" noChangeArrowheads="1"/>
          </p:cNvPicPr>
          <p:nvPr/>
        </p:nvPicPr>
        <p:blipFill>
          <a:blip r:embed="rId2"/>
          <a:srcRect/>
          <a:stretch>
            <a:fillRect/>
          </a:stretch>
        </p:blipFill>
        <p:spPr bwMode="auto">
          <a:xfrm>
            <a:off x="642938" y="1428750"/>
            <a:ext cx="5387975" cy="1955800"/>
          </a:xfrm>
          <a:prstGeom prst="rect">
            <a:avLst/>
          </a:prstGeom>
          <a:noFill/>
          <a:ln w="9525">
            <a:noFill/>
            <a:miter lim="800000"/>
            <a:headEnd/>
            <a:tailEnd/>
          </a:ln>
        </p:spPr>
      </p:pic>
      <p:pic>
        <p:nvPicPr>
          <p:cNvPr id="26628" name="Imagen 14"/>
          <p:cNvPicPr>
            <a:picLocks noChangeAspect="1" noChangeArrowheads="1"/>
          </p:cNvPicPr>
          <p:nvPr/>
        </p:nvPicPr>
        <p:blipFill>
          <a:blip r:embed="rId3"/>
          <a:srcRect/>
          <a:stretch>
            <a:fillRect/>
          </a:stretch>
        </p:blipFill>
        <p:spPr bwMode="auto">
          <a:xfrm>
            <a:off x="4643438" y="3786188"/>
            <a:ext cx="3854450" cy="2462212"/>
          </a:xfrm>
          <a:prstGeom prst="rect">
            <a:avLst/>
          </a:prstGeom>
          <a:noFill/>
          <a:ln w="9525">
            <a:noFill/>
            <a:miter lim="800000"/>
            <a:headEnd/>
            <a:tailEnd/>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1</a:t>
            </a:r>
            <a:r>
              <a:rPr lang="es-ES" dirty="0" smtClean="0">
                <a:solidFill>
                  <a:schemeClr val="tx1"/>
                </a:solidFill>
              </a:rPr>
              <a:t> </a:t>
            </a:r>
            <a:r>
              <a:rPr lang="es-ES" b="1" dirty="0" smtClean="0">
                <a:solidFill>
                  <a:schemeClr val="tx1"/>
                </a:solidFill>
              </a:rPr>
              <a:t>.2.5  Sensor Ultrasónico</a:t>
            </a:r>
            <a:endParaRPr lang="es-ES" dirty="0">
              <a:solidFill>
                <a:schemeClr val="tx1"/>
              </a:solidFill>
            </a:endParaRPr>
          </a:p>
        </p:txBody>
      </p:sp>
      <p:sp>
        <p:nvSpPr>
          <p:cNvPr id="27651" name="3 Rectángulo"/>
          <p:cNvSpPr>
            <a:spLocks noChangeArrowheads="1"/>
          </p:cNvSpPr>
          <p:nvPr/>
        </p:nvSpPr>
        <p:spPr bwMode="auto">
          <a:xfrm>
            <a:off x="642938" y="1357313"/>
            <a:ext cx="4572000" cy="1754187"/>
          </a:xfrm>
          <a:prstGeom prst="rect">
            <a:avLst/>
          </a:prstGeom>
          <a:noFill/>
          <a:ln w="9525">
            <a:noFill/>
            <a:miter lim="800000"/>
            <a:headEnd/>
            <a:tailEnd/>
          </a:ln>
        </p:spPr>
        <p:txBody>
          <a:bodyPr>
            <a:spAutoFit/>
          </a:bodyPr>
          <a:lstStyle/>
          <a:p>
            <a:r>
              <a:rPr lang="es-ES"/>
              <a:t> El Sensor ultrasónico marca sick  modelo  um30 13113, tiene un   alcance de escaneo de 200 a 1300 mm  con una frecuencia de 200Khz de transmisión y una resolución de 0.36mm con un tiempo de respuesta  110 ms</a:t>
            </a:r>
          </a:p>
        </p:txBody>
      </p:sp>
      <p:pic>
        <p:nvPicPr>
          <p:cNvPr id="27652" name="Imagen 15"/>
          <p:cNvPicPr>
            <a:picLocks noChangeAspect="1" noChangeArrowheads="1"/>
          </p:cNvPicPr>
          <p:nvPr/>
        </p:nvPicPr>
        <p:blipFill>
          <a:blip r:embed="rId2"/>
          <a:srcRect/>
          <a:stretch>
            <a:fillRect/>
          </a:stretch>
        </p:blipFill>
        <p:spPr bwMode="auto">
          <a:xfrm>
            <a:off x="6572250" y="1285875"/>
            <a:ext cx="1282700" cy="1603375"/>
          </a:xfrm>
          <a:prstGeom prst="rect">
            <a:avLst/>
          </a:prstGeom>
          <a:noFill/>
          <a:ln w="9525">
            <a:noFill/>
            <a:miter lim="800000"/>
            <a:headEnd/>
            <a:tailEnd/>
          </a:ln>
        </p:spPr>
      </p:pic>
      <p:pic>
        <p:nvPicPr>
          <p:cNvPr id="27653" name="Imagen 17"/>
          <p:cNvPicPr>
            <a:picLocks noChangeAspect="1" noChangeArrowheads="1"/>
          </p:cNvPicPr>
          <p:nvPr/>
        </p:nvPicPr>
        <p:blipFill>
          <a:blip r:embed="rId3"/>
          <a:srcRect/>
          <a:stretch>
            <a:fillRect/>
          </a:stretch>
        </p:blipFill>
        <p:spPr bwMode="auto">
          <a:xfrm>
            <a:off x="4643438" y="3857625"/>
            <a:ext cx="3756025" cy="1927225"/>
          </a:xfrm>
          <a:prstGeom prst="rect">
            <a:avLst/>
          </a:prstGeom>
          <a:noFill/>
          <a:ln w="9525">
            <a:noFill/>
            <a:miter lim="800000"/>
            <a:headEnd/>
            <a:tailEnd/>
          </a:ln>
        </p:spPr>
      </p:pic>
      <p:sp>
        <p:nvSpPr>
          <p:cNvPr id="27654" name="6 CuadroTexto"/>
          <p:cNvSpPr txBox="1">
            <a:spLocks noChangeArrowheads="1"/>
          </p:cNvSpPr>
          <p:nvPr/>
        </p:nvSpPr>
        <p:spPr bwMode="auto">
          <a:xfrm>
            <a:off x="785813" y="4000500"/>
            <a:ext cx="3000375" cy="369888"/>
          </a:xfrm>
          <a:prstGeom prst="rect">
            <a:avLst/>
          </a:prstGeom>
          <a:noFill/>
          <a:ln w="9525">
            <a:noFill/>
            <a:miter lim="800000"/>
            <a:headEnd/>
            <a:tailEnd/>
          </a:ln>
        </p:spPr>
        <p:txBody>
          <a:bodyPr>
            <a:spAutoFit/>
          </a:bodyPr>
          <a:lstStyle/>
          <a:p>
            <a:r>
              <a:rPr lang="es-ES"/>
              <a:t>CONEXIÓN DE SENSOR</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ESCANEO DE SENSOR</a:t>
            </a:r>
            <a:endParaRPr lang="es-ES" dirty="0">
              <a:solidFill>
                <a:schemeClr val="tx1"/>
              </a:solidFill>
            </a:endParaRPr>
          </a:p>
        </p:txBody>
      </p:sp>
      <p:pic>
        <p:nvPicPr>
          <p:cNvPr id="28675" name="Imagen 16"/>
          <p:cNvPicPr>
            <a:picLocks noChangeAspect="1" noChangeArrowheads="1"/>
          </p:cNvPicPr>
          <p:nvPr/>
        </p:nvPicPr>
        <p:blipFill>
          <a:blip r:embed="rId2"/>
          <a:srcRect/>
          <a:stretch>
            <a:fillRect/>
          </a:stretch>
        </p:blipFill>
        <p:spPr bwMode="auto">
          <a:xfrm>
            <a:off x="571500" y="1571625"/>
            <a:ext cx="8143875" cy="4559300"/>
          </a:xfrm>
          <a:prstGeom prst="rect">
            <a:avLst/>
          </a:prstGeom>
          <a:noFill/>
          <a:ln w="9525">
            <a:noFill/>
            <a:miter lim="800000"/>
            <a:headEnd/>
            <a:tailEnd/>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938234"/>
          </a:xfrm>
        </p:spPr>
        <p:txBody>
          <a:bodyPr/>
          <a:lstStyle/>
          <a:p>
            <a:pPr eaLnBrk="1" hangingPunct="1">
              <a:defRPr/>
            </a:pPr>
            <a:r>
              <a:rPr lang="es-ES" b="1" dirty="0" smtClean="0">
                <a:solidFill>
                  <a:schemeClr val="tx1"/>
                </a:solidFill>
              </a:rPr>
              <a:t>INTRODUCCION</a:t>
            </a:r>
            <a:endParaRPr lang="es-ES" dirty="0">
              <a:solidFill>
                <a:schemeClr val="tx1"/>
              </a:solidFill>
            </a:endParaRPr>
          </a:p>
        </p:txBody>
      </p:sp>
      <p:sp>
        <p:nvSpPr>
          <p:cNvPr id="11267" name="2 Marcador de contenido"/>
          <p:cNvSpPr>
            <a:spLocks noGrp="1"/>
          </p:cNvSpPr>
          <p:nvPr>
            <p:ph idx="1"/>
          </p:nvPr>
        </p:nvSpPr>
        <p:spPr>
          <a:xfrm>
            <a:off x="0" y="2214563"/>
            <a:ext cx="8686800" cy="3071812"/>
          </a:xfrm>
        </p:spPr>
        <p:txBody>
          <a:bodyPr/>
          <a:lstStyle/>
          <a:p>
            <a:pPr algn="just" eaLnBrk="1" hangingPunct="1">
              <a:buFont typeface="Wingdings 2" pitchFamily="18" charset="2"/>
              <a:buNone/>
            </a:pPr>
            <a:r>
              <a:rPr lang="es-ES" sz="2400" smtClean="0">
                <a:solidFill>
                  <a:schemeClr val="tx1"/>
                </a:solidFill>
                <a:latin typeface="Arial" charset="0"/>
                <a:cs typeface="Arial" charset="0"/>
              </a:rPr>
              <a:t>    Hoy en la actualidad con el avance de la tecnología la Ingeniería se ha visto en la necesidad de ayudarse de la existencia de nuevos dispositivos de control como son PLC, Variadores de Frecuencia ,Transmisores, Sensores, Actuadores neumáticos, electro neumáticos etc. utilizados para la automatización  de procesos industriales de tal forma que su secuencia productiva  sea  más  eficiente.</a:t>
            </a:r>
          </a:p>
          <a:p>
            <a:pPr eaLnBrk="1" hangingPunct="1">
              <a:buFont typeface="Wingdings 2" pitchFamily="18" charset="2"/>
              <a:buNone/>
            </a:pPr>
            <a:endParaRPr lang="es-ES"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1.2.6 Panel de Control</a:t>
            </a:r>
            <a:r>
              <a:rPr lang="es-ES" dirty="0" smtClean="0"/>
              <a:t/>
            </a:r>
            <a:br>
              <a:rPr lang="es-ES" dirty="0" smtClean="0"/>
            </a:br>
            <a:endParaRPr lang="es-ES" dirty="0"/>
          </a:p>
        </p:txBody>
      </p:sp>
      <p:pic>
        <p:nvPicPr>
          <p:cNvPr id="29699" name="Picture 2"/>
          <p:cNvPicPr>
            <a:picLocks noChangeAspect="1" noChangeArrowheads="1"/>
          </p:cNvPicPr>
          <p:nvPr/>
        </p:nvPicPr>
        <p:blipFill>
          <a:blip r:embed="rId2"/>
          <a:srcRect/>
          <a:stretch>
            <a:fillRect/>
          </a:stretch>
        </p:blipFill>
        <p:spPr bwMode="auto">
          <a:xfrm>
            <a:off x="2357438" y="2357438"/>
            <a:ext cx="4429125" cy="3319462"/>
          </a:xfrm>
          <a:prstGeom prst="rect">
            <a:avLst/>
          </a:prstGeom>
          <a:noFill/>
          <a:ln w="9525">
            <a:noFill/>
            <a:miter lim="800000"/>
            <a:headEnd/>
            <a:tailEnd/>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1.2.7 Motor y Bomba</a:t>
            </a:r>
            <a:endParaRPr lang="es-ES" dirty="0">
              <a:solidFill>
                <a:schemeClr val="tx1"/>
              </a:solidFill>
            </a:endParaRPr>
          </a:p>
        </p:txBody>
      </p:sp>
      <p:pic>
        <p:nvPicPr>
          <p:cNvPr id="30723" name="Imagen 18"/>
          <p:cNvPicPr>
            <a:picLocks noChangeAspect="1" noChangeArrowheads="1"/>
          </p:cNvPicPr>
          <p:nvPr/>
        </p:nvPicPr>
        <p:blipFill>
          <a:blip r:embed="rId2"/>
          <a:srcRect/>
          <a:stretch>
            <a:fillRect/>
          </a:stretch>
        </p:blipFill>
        <p:spPr bwMode="auto">
          <a:xfrm>
            <a:off x="2143125" y="3214688"/>
            <a:ext cx="2320925" cy="1898650"/>
          </a:xfrm>
          <a:prstGeom prst="rect">
            <a:avLst/>
          </a:prstGeom>
          <a:noFill/>
          <a:ln w="9525">
            <a:noFill/>
            <a:miter lim="800000"/>
            <a:headEnd/>
            <a:tailEnd/>
          </a:ln>
        </p:spPr>
      </p:pic>
      <p:pic>
        <p:nvPicPr>
          <p:cNvPr id="30724" name="Imagen 19"/>
          <p:cNvPicPr>
            <a:picLocks noChangeAspect="1" noChangeArrowheads="1"/>
          </p:cNvPicPr>
          <p:nvPr/>
        </p:nvPicPr>
        <p:blipFill>
          <a:blip r:embed="rId3"/>
          <a:srcRect/>
          <a:stretch>
            <a:fillRect/>
          </a:stretch>
        </p:blipFill>
        <p:spPr bwMode="auto">
          <a:xfrm>
            <a:off x="4429125" y="3143250"/>
            <a:ext cx="1970088" cy="1941513"/>
          </a:xfrm>
          <a:prstGeom prst="rect">
            <a:avLst/>
          </a:prstGeom>
          <a:noFill/>
          <a:ln w="9525">
            <a:noFill/>
            <a:miter lim="800000"/>
            <a:headEnd/>
            <a:tailEnd/>
          </a:ln>
        </p:spPr>
      </p:pic>
      <p:sp>
        <p:nvSpPr>
          <p:cNvPr id="30725" name="Rectangle 4"/>
          <p:cNvSpPr>
            <a:spLocks noChangeArrowheads="1"/>
          </p:cNvSpPr>
          <p:nvPr/>
        </p:nvSpPr>
        <p:spPr bwMode="auto">
          <a:xfrm>
            <a:off x="214313" y="1571625"/>
            <a:ext cx="7204075" cy="1200150"/>
          </a:xfrm>
          <a:prstGeom prst="rect">
            <a:avLst/>
          </a:prstGeom>
          <a:noFill/>
          <a:ln w="9525">
            <a:noFill/>
            <a:miter lim="800000"/>
            <a:headEnd/>
            <a:tailEnd/>
          </a:ln>
        </p:spPr>
        <p:txBody>
          <a:bodyPr wrap="none" anchor="ctr">
            <a:spAutoFit/>
          </a:bodyPr>
          <a:lstStyle/>
          <a:p>
            <a:pPr algn="just" eaLnBrk="0" hangingPunct="0">
              <a:tabLst>
                <a:tab pos="1347788" algn="l"/>
                <a:tab pos="2009775" algn="l"/>
              </a:tabLst>
            </a:pPr>
            <a:r>
              <a:rPr lang="es-ES">
                <a:ea typeface="Calibri" pitchFamily="34" charset="0"/>
                <a:cs typeface="Arial" charset="0"/>
              </a:rPr>
              <a:t>Motor trifásico SIEMENS de 220/440 Vac de 1800 rpm con ½ HP  y  </a:t>
            </a:r>
          </a:p>
          <a:p>
            <a:pPr algn="just" eaLnBrk="0" hangingPunct="0">
              <a:tabLst>
                <a:tab pos="1347788" algn="l"/>
                <a:tab pos="2009775" algn="l"/>
              </a:tabLst>
            </a:pPr>
            <a:r>
              <a:rPr lang="es-ES">
                <a:ea typeface="Calibri" pitchFamily="34" charset="0"/>
                <a:cs typeface="Arial" charset="0"/>
              </a:rPr>
              <a:t>  bomba centrifuga ,eliminando el  motor monofásico, debido a que</a:t>
            </a:r>
          </a:p>
          <a:p>
            <a:pPr algn="just" eaLnBrk="0" hangingPunct="0">
              <a:tabLst>
                <a:tab pos="1347788" algn="l"/>
                <a:tab pos="2009775" algn="l"/>
              </a:tabLst>
            </a:pPr>
            <a:r>
              <a:rPr lang="es-ES">
                <a:ea typeface="Calibri" pitchFamily="34" charset="0"/>
                <a:cs typeface="Arial" charset="0"/>
              </a:rPr>
              <a:t> es necesario en este proyecto bajar o subir el caudal cambiando la</a:t>
            </a:r>
          </a:p>
          <a:p>
            <a:pPr algn="just" eaLnBrk="0" hangingPunct="0">
              <a:tabLst>
                <a:tab pos="1347788" algn="l"/>
                <a:tab pos="2009775" algn="l"/>
              </a:tabLst>
            </a:pPr>
            <a:r>
              <a:rPr lang="es-ES">
                <a:ea typeface="Calibri" pitchFamily="34" charset="0"/>
                <a:cs typeface="Arial" charset="0"/>
              </a:rPr>
              <a:t> frecuencia</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1.2.8 Estructura Metálica</a:t>
            </a:r>
            <a:r>
              <a:rPr lang="es-ES" dirty="0" smtClean="0"/>
              <a:t/>
            </a:r>
            <a:br>
              <a:rPr lang="es-ES" dirty="0" smtClean="0"/>
            </a:br>
            <a:endParaRPr lang="es-ES" dirty="0"/>
          </a:p>
        </p:txBody>
      </p:sp>
      <p:pic>
        <p:nvPicPr>
          <p:cNvPr id="31747" name="Imagen 20"/>
          <p:cNvPicPr>
            <a:picLocks noChangeAspect="1" noChangeArrowheads="1"/>
          </p:cNvPicPr>
          <p:nvPr/>
        </p:nvPicPr>
        <p:blipFill>
          <a:blip r:embed="rId2"/>
          <a:srcRect/>
          <a:stretch>
            <a:fillRect/>
          </a:stretch>
        </p:blipFill>
        <p:spPr bwMode="auto">
          <a:xfrm>
            <a:off x="1857375" y="1285875"/>
            <a:ext cx="2435225" cy="4429125"/>
          </a:xfrm>
          <a:prstGeom prst="rect">
            <a:avLst/>
          </a:prstGeom>
          <a:noFill/>
          <a:ln w="9525">
            <a:noFill/>
            <a:miter lim="800000"/>
            <a:headEnd/>
            <a:tailEnd/>
          </a:ln>
        </p:spPr>
      </p:pic>
      <p:pic>
        <p:nvPicPr>
          <p:cNvPr id="31748" name="Imagen 19"/>
          <p:cNvPicPr>
            <a:picLocks noChangeAspect="1" noChangeArrowheads="1"/>
          </p:cNvPicPr>
          <p:nvPr/>
        </p:nvPicPr>
        <p:blipFill>
          <a:blip r:embed="rId3"/>
          <a:srcRect/>
          <a:stretch>
            <a:fillRect/>
          </a:stretch>
        </p:blipFill>
        <p:spPr bwMode="auto">
          <a:xfrm>
            <a:off x="4286250" y="1285875"/>
            <a:ext cx="2614613" cy="4429125"/>
          </a:xfrm>
          <a:prstGeom prst="rect">
            <a:avLst/>
          </a:prstGeom>
          <a:noFill/>
          <a:ln w="9525">
            <a:noFill/>
            <a:miter lim="800000"/>
            <a:headEnd/>
            <a:tailEnd/>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defRPr/>
            </a:pPr>
            <a:r>
              <a:rPr lang="es-ES" b="1" dirty="0" smtClean="0">
                <a:solidFill>
                  <a:schemeClr val="tx1"/>
                </a:solidFill>
              </a:rPr>
              <a:t>CAPITULO  2</a:t>
            </a:r>
            <a:r>
              <a:rPr lang="es-ES" dirty="0" smtClean="0">
                <a:solidFill>
                  <a:schemeClr val="tx1"/>
                </a:solidFill>
              </a:rPr>
              <a:t/>
            </a:r>
            <a:br>
              <a:rPr lang="es-ES" dirty="0" smtClean="0">
                <a:solidFill>
                  <a:schemeClr val="tx1"/>
                </a:solidFill>
              </a:rPr>
            </a:br>
            <a:endParaRPr lang="es-ES" dirty="0">
              <a:solidFill>
                <a:schemeClr val="tx1"/>
              </a:solidFill>
            </a:endParaRPr>
          </a:p>
        </p:txBody>
      </p:sp>
      <p:sp>
        <p:nvSpPr>
          <p:cNvPr id="32771" name="Rectangle 1"/>
          <p:cNvSpPr>
            <a:spLocks noChangeArrowheads="1"/>
          </p:cNvSpPr>
          <p:nvPr/>
        </p:nvSpPr>
        <p:spPr bwMode="auto">
          <a:xfrm>
            <a:off x="115888" y="1211263"/>
            <a:ext cx="4818062" cy="400050"/>
          </a:xfrm>
          <a:prstGeom prst="rect">
            <a:avLst/>
          </a:prstGeom>
          <a:noFill/>
          <a:ln w="9525">
            <a:noFill/>
            <a:miter lim="800000"/>
            <a:headEnd/>
            <a:tailEnd/>
          </a:ln>
        </p:spPr>
        <p:txBody>
          <a:bodyPr wrap="none" anchor="ctr">
            <a:spAutoFit/>
          </a:bodyPr>
          <a:lstStyle/>
          <a:p>
            <a:pPr eaLnBrk="0" hangingPunct="0">
              <a:tabLst>
                <a:tab pos="1347788" algn="l"/>
              </a:tabLst>
            </a:pPr>
            <a:r>
              <a:rPr lang="es-ES" sz="2000" b="1">
                <a:ea typeface="Calibri" pitchFamily="34" charset="0"/>
                <a:cs typeface="Arial" charset="0"/>
              </a:rPr>
              <a:t> 2.-DISEÑO DEL SISTEMA DIDACTICO</a:t>
            </a:r>
            <a:endParaRPr lang="es-ES" sz="2000">
              <a:ea typeface="Calibri" pitchFamily="34" charset="0"/>
              <a:cs typeface="Arial" charset="0"/>
            </a:endParaRPr>
          </a:p>
        </p:txBody>
      </p:sp>
      <p:sp>
        <p:nvSpPr>
          <p:cNvPr id="32772" name="Rectangle 2"/>
          <p:cNvSpPr>
            <a:spLocks noChangeArrowheads="1"/>
          </p:cNvSpPr>
          <p:nvPr/>
        </p:nvSpPr>
        <p:spPr bwMode="auto">
          <a:xfrm>
            <a:off x="428625" y="1571625"/>
            <a:ext cx="8215313" cy="369888"/>
          </a:xfrm>
          <a:prstGeom prst="rect">
            <a:avLst/>
          </a:prstGeom>
          <a:noFill/>
          <a:ln w="9525">
            <a:noFill/>
            <a:miter lim="800000"/>
            <a:headEnd/>
            <a:tailEnd/>
          </a:ln>
        </p:spPr>
        <p:txBody>
          <a:bodyPr anchor="ctr">
            <a:spAutoFit/>
          </a:bodyPr>
          <a:lstStyle/>
          <a:p>
            <a:pPr algn="just" eaLnBrk="0" hangingPunct="0">
              <a:tabLst>
                <a:tab pos="1347788" algn="l"/>
              </a:tabLst>
            </a:pPr>
            <a:r>
              <a:rPr lang="es-ES" b="1">
                <a:ea typeface="Calibri" pitchFamily="34" charset="0"/>
                <a:cs typeface="Arial" charset="0"/>
              </a:rPr>
              <a:t>     2.1.1 Estructura del Tanque , Reservorio  y panel de control </a:t>
            </a:r>
            <a:endParaRPr lang="es-ES">
              <a:ea typeface="Calibri" pitchFamily="34" charset="0"/>
              <a:cs typeface="Arial" charset="0"/>
            </a:endParaRPr>
          </a:p>
        </p:txBody>
      </p:sp>
      <p:pic>
        <p:nvPicPr>
          <p:cNvPr id="32773" name="Imagen 20"/>
          <p:cNvPicPr>
            <a:picLocks noChangeAspect="1" noChangeArrowheads="1"/>
          </p:cNvPicPr>
          <p:nvPr/>
        </p:nvPicPr>
        <p:blipFill>
          <a:blip r:embed="rId2"/>
          <a:srcRect/>
          <a:stretch>
            <a:fillRect/>
          </a:stretch>
        </p:blipFill>
        <p:spPr bwMode="auto">
          <a:xfrm>
            <a:off x="1143000" y="1928813"/>
            <a:ext cx="3544888" cy="4572000"/>
          </a:xfrm>
          <a:prstGeom prst="rect">
            <a:avLst/>
          </a:prstGeom>
          <a:noFill/>
          <a:ln w="9525">
            <a:noFill/>
            <a:miter lim="800000"/>
            <a:headEnd/>
            <a:tailEnd/>
          </a:ln>
        </p:spPr>
      </p:pic>
      <p:pic>
        <p:nvPicPr>
          <p:cNvPr id="32774" name="Imagen 31"/>
          <p:cNvPicPr>
            <a:picLocks noChangeAspect="1" noChangeArrowheads="1"/>
          </p:cNvPicPr>
          <p:nvPr/>
        </p:nvPicPr>
        <p:blipFill>
          <a:blip r:embed="rId3"/>
          <a:srcRect/>
          <a:stretch>
            <a:fillRect/>
          </a:stretch>
        </p:blipFill>
        <p:spPr bwMode="auto">
          <a:xfrm>
            <a:off x="4643438" y="1928813"/>
            <a:ext cx="3143250" cy="4572000"/>
          </a:xfrm>
          <a:prstGeom prst="rect">
            <a:avLst/>
          </a:prstGeom>
          <a:noFill/>
          <a:ln w="9525">
            <a:noFill/>
            <a:miter lim="800000"/>
            <a:headEnd/>
            <a:tailEnd/>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2.2.1 Diseño del Circuito de Fuerza</a:t>
            </a:r>
            <a:endParaRPr lang="es-ES" dirty="0">
              <a:solidFill>
                <a:schemeClr val="tx1"/>
              </a:solidFill>
            </a:endParaRPr>
          </a:p>
        </p:txBody>
      </p:sp>
      <p:pic>
        <p:nvPicPr>
          <p:cNvPr id="33795" name="Imagen 21"/>
          <p:cNvPicPr>
            <a:picLocks noChangeAspect="1" noChangeArrowheads="1"/>
          </p:cNvPicPr>
          <p:nvPr/>
        </p:nvPicPr>
        <p:blipFill>
          <a:blip r:embed="rId2"/>
          <a:srcRect/>
          <a:stretch>
            <a:fillRect/>
          </a:stretch>
        </p:blipFill>
        <p:spPr bwMode="auto">
          <a:xfrm>
            <a:off x="2071688" y="1428750"/>
            <a:ext cx="5205412" cy="4852988"/>
          </a:xfrm>
          <a:prstGeom prst="rect">
            <a:avLst/>
          </a:prstGeom>
          <a:noFill/>
          <a:ln w="9525">
            <a:noFill/>
            <a:miter lim="800000"/>
            <a:headEnd/>
            <a:tailEnd/>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Circuito de entradas digitales</a:t>
            </a:r>
            <a:endParaRPr lang="es-ES" dirty="0">
              <a:solidFill>
                <a:schemeClr val="tx1"/>
              </a:solidFill>
            </a:endParaRPr>
          </a:p>
        </p:txBody>
      </p:sp>
      <p:pic>
        <p:nvPicPr>
          <p:cNvPr id="34819" name="Imagen 4"/>
          <p:cNvPicPr>
            <a:picLocks noChangeAspect="1" noChangeArrowheads="1"/>
          </p:cNvPicPr>
          <p:nvPr/>
        </p:nvPicPr>
        <p:blipFill>
          <a:blip r:embed="rId2"/>
          <a:srcRect/>
          <a:stretch>
            <a:fillRect/>
          </a:stretch>
        </p:blipFill>
        <p:spPr bwMode="auto">
          <a:xfrm>
            <a:off x="428625" y="1428750"/>
            <a:ext cx="8215313" cy="4984750"/>
          </a:xfrm>
          <a:prstGeom prst="rect">
            <a:avLst/>
          </a:prstGeom>
          <a:noFill/>
          <a:ln w="9525">
            <a:noFill/>
            <a:miter lim="800000"/>
            <a:headEnd/>
            <a:tailEnd/>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Circuito de salidas digitales</a:t>
            </a:r>
            <a:endParaRPr lang="es-ES" dirty="0">
              <a:solidFill>
                <a:schemeClr val="tx1"/>
              </a:solidFill>
            </a:endParaRPr>
          </a:p>
        </p:txBody>
      </p:sp>
      <p:pic>
        <p:nvPicPr>
          <p:cNvPr id="35843" name="Imagen 5"/>
          <p:cNvPicPr>
            <a:picLocks noChangeAspect="1" noChangeArrowheads="1"/>
          </p:cNvPicPr>
          <p:nvPr/>
        </p:nvPicPr>
        <p:blipFill>
          <a:blip r:embed="rId2"/>
          <a:srcRect/>
          <a:stretch>
            <a:fillRect/>
          </a:stretch>
        </p:blipFill>
        <p:spPr bwMode="auto">
          <a:xfrm>
            <a:off x="428625" y="1428750"/>
            <a:ext cx="8215313" cy="5000625"/>
          </a:xfrm>
          <a:prstGeom prst="rect">
            <a:avLst/>
          </a:prstGeom>
          <a:noFill/>
          <a:ln w="9525">
            <a:noFill/>
            <a:miter lim="800000"/>
            <a:headEnd/>
            <a:tailEnd/>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Circuito de control variador</a:t>
            </a:r>
            <a:endParaRPr lang="es-ES" dirty="0">
              <a:solidFill>
                <a:schemeClr val="tx1"/>
              </a:solidFill>
            </a:endParaRPr>
          </a:p>
        </p:txBody>
      </p:sp>
      <p:pic>
        <p:nvPicPr>
          <p:cNvPr id="36867" name="Imagen 29"/>
          <p:cNvPicPr>
            <a:picLocks noChangeAspect="1" noChangeArrowheads="1"/>
          </p:cNvPicPr>
          <p:nvPr/>
        </p:nvPicPr>
        <p:blipFill>
          <a:blip r:embed="rId2"/>
          <a:srcRect/>
          <a:stretch>
            <a:fillRect/>
          </a:stretch>
        </p:blipFill>
        <p:spPr bwMode="auto">
          <a:xfrm>
            <a:off x="1785938" y="1571625"/>
            <a:ext cx="6140450" cy="4859338"/>
          </a:xfrm>
          <a:prstGeom prst="rect">
            <a:avLst/>
          </a:prstGeom>
          <a:noFill/>
          <a:ln w="9525">
            <a:noFill/>
            <a:miter lim="800000"/>
            <a:headEnd/>
            <a:tailEnd/>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Circuito de emisor de señal</a:t>
            </a:r>
            <a:endParaRPr lang="es-ES" dirty="0">
              <a:solidFill>
                <a:schemeClr val="tx1"/>
              </a:solidFill>
            </a:endParaRPr>
          </a:p>
        </p:txBody>
      </p:sp>
      <p:pic>
        <p:nvPicPr>
          <p:cNvPr id="37891" name="Picture 4"/>
          <p:cNvPicPr>
            <a:picLocks noChangeAspect="1" noChangeArrowheads="1"/>
          </p:cNvPicPr>
          <p:nvPr/>
        </p:nvPicPr>
        <p:blipFill>
          <a:blip r:embed="rId2"/>
          <a:srcRect/>
          <a:stretch>
            <a:fillRect/>
          </a:stretch>
        </p:blipFill>
        <p:spPr bwMode="auto">
          <a:xfrm>
            <a:off x="642938" y="1585913"/>
            <a:ext cx="8001000" cy="4557712"/>
          </a:xfrm>
          <a:prstGeom prst="rect">
            <a:avLst/>
          </a:prstGeom>
          <a:noFill/>
          <a:ln w="9525">
            <a:noFill/>
            <a:miter lim="800000"/>
            <a:headEnd/>
            <a:tailEnd/>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Circuito receptor de señal</a:t>
            </a:r>
            <a:endParaRPr lang="es-ES" dirty="0">
              <a:solidFill>
                <a:schemeClr val="tx1"/>
              </a:solidFill>
            </a:endParaRPr>
          </a:p>
        </p:txBody>
      </p:sp>
      <p:pic>
        <p:nvPicPr>
          <p:cNvPr id="38915" name="Picture 3"/>
          <p:cNvPicPr>
            <a:picLocks noChangeAspect="1" noChangeArrowheads="1"/>
          </p:cNvPicPr>
          <p:nvPr/>
        </p:nvPicPr>
        <p:blipFill>
          <a:blip r:embed="rId2"/>
          <a:srcRect/>
          <a:stretch>
            <a:fillRect/>
          </a:stretch>
        </p:blipFill>
        <p:spPr bwMode="auto">
          <a:xfrm>
            <a:off x="571500" y="1500188"/>
            <a:ext cx="8215313" cy="47386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S" b="1" dirty="0" smtClean="0">
                <a:solidFill>
                  <a:schemeClr val="tx1"/>
                </a:solidFill>
              </a:rPr>
              <a:t>CAPITULO 1</a:t>
            </a:r>
            <a:endParaRPr lang="es-ES" dirty="0">
              <a:solidFill>
                <a:schemeClr val="tx1"/>
              </a:solidFill>
            </a:endParaRPr>
          </a:p>
        </p:txBody>
      </p:sp>
      <p:sp>
        <p:nvSpPr>
          <p:cNvPr id="12291" name="Rectangle 1"/>
          <p:cNvSpPr>
            <a:spLocks noChangeArrowheads="1"/>
          </p:cNvSpPr>
          <p:nvPr/>
        </p:nvSpPr>
        <p:spPr bwMode="auto">
          <a:xfrm>
            <a:off x="285750" y="1000125"/>
            <a:ext cx="8715375" cy="1200150"/>
          </a:xfrm>
          <a:prstGeom prst="rect">
            <a:avLst/>
          </a:prstGeom>
          <a:noFill/>
          <a:ln w="9525">
            <a:noFill/>
            <a:miter lim="800000"/>
            <a:headEnd/>
            <a:tailEnd/>
          </a:ln>
        </p:spPr>
        <p:txBody>
          <a:bodyPr anchor="ctr">
            <a:spAutoFit/>
          </a:bodyPr>
          <a:lstStyle/>
          <a:p>
            <a:pPr>
              <a:tabLst>
                <a:tab pos="1347788" algn="l"/>
              </a:tabLst>
            </a:pPr>
            <a:r>
              <a:rPr lang="es-ES" sz="1400" b="1">
                <a:ea typeface="Calibri" pitchFamily="34" charset="0"/>
                <a:cs typeface="Arial" charset="0"/>
              </a:rPr>
              <a:t> </a:t>
            </a:r>
            <a:r>
              <a:rPr lang="es-ES" sz="2400" b="1">
                <a:ea typeface="Calibri" pitchFamily="34" charset="0"/>
                <a:cs typeface="Arial" charset="0"/>
              </a:rPr>
              <a:t>1.-INFORMACION GENERAL Y ESPECIFICACIONES </a:t>
            </a:r>
          </a:p>
          <a:p>
            <a:pPr>
              <a:tabLst>
                <a:tab pos="1347788" algn="l"/>
              </a:tabLst>
            </a:pPr>
            <a:r>
              <a:rPr lang="es-ES" sz="2400" b="1">
                <a:ea typeface="Calibri" pitchFamily="34" charset="0"/>
                <a:cs typeface="Arial" charset="0"/>
              </a:rPr>
              <a:t>    TECNICAS DEL SISTEMA DIDACTICO</a:t>
            </a:r>
            <a:endParaRPr lang="es-ES" sz="2400">
              <a:ea typeface="Calibri" pitchFamily="34" charset="0"/>
              <a:cs typeface="Arial" charset="0"/>
            </a:endParaRPr>
          </a:p>
          <a:p>
            <a:pPr eaLnBrk="0" hangingPunct="0">
              <a:tabLst>
                <a:tab pos="1347788" algn="l"/>
              </a:tabLst>
            </a:pPr>
            <a:endParaRPr lang="es-ES" sz="2400">
              <a:latin typeface="Franklin Gothic Book" pitchFamily="34" charset="0"/>
              <a:ea typeface="Calibri" pitchFamily="34" charset="0"/>
              <a:cs typeface="Arial" charset="0"/>
            </a:endParaRPr>
          </a:p>
        </p:txBody>
      </p:sp>
      <p:sp>
        <p:nvSpPr>
          <p:cNvPr id="12292" name="7 Rectángulo"/>
          <p:cNvSpPr>
            <a:spLocks noChangeArrowheads="1"/>
          </p:cNvSpPr>
          <p:nvPr/>
        </p:nvSpPr>
        <p:spPr bwMode="auto">
          <a:xfrm>
            <a:off x="642938" y="1928813"/>
            <a:ext cx="2954337" cy="369887"/>
          </a:xfrm>
          <a:prstGeom prst="rect">
            <a:avLst/>
          </a:prstGeom>
          <a:noFill/>
          <a:ln w="9525">
            <a:noFill/>
            <a:miter lim="800000"/>
            <a:headEnd/>
            <a:tailEnd/>
          </a:ln>
        </p:spPr>
        <p:txBody>
          <a:bodyPr wrap="none">
            <a:spAutoFit/>
          </a:bodyPr>
          <a:lstStyle/>
          <a:p>
            <a:r>
              <a:rPr lang="es-ES" b="1"/>
              <a:t>Descripción del Proyecto</a:t>
            </a:r>
            <a:endParaRPr lang="es-ES"/>
          </a:p>
        </p:txBody>
      </p:sp>
      <p:pic>
        <p:nvPicPr>
          <p:cNvPr id="12293" name="Picture 3"/>
          <p:cNvPicPr>
            <a:picLocks noChangeAspect="1" noChangeArrowheads="1"/>
          </p:cNvPicPr>
          <p:nvPr/>
        </p:nvPicPr>
        <p:blipFill>
          <a:blip r:embed="rId2"/>
          <a:srcRect/>
          <a:stretch>
            <a:fillRect/>
          </a:stretch>
        </p:blipFill>
        <p:spPr bwMode="auto">
          <a:xfrm>
            <a:off x="1928813" y="2357438"/>
            <a:ext cx="2928937" cy="4119562"/>
          </a:xfrm>
          <a:prstGeom prst="rect">
            <a:avLst/>
          </a:prstGeom>
          <a:noFill/>
          <a:ln w="9525">
            <a:noFill/>
            <a:miter lim="800000"/>
            <a:headEnd/>
            <a:tailEnd/>
          </a:ln>
        </p:spPr>
      </p:pic>
      <p:pic>
        <p:nvPicPr>
          <p:cNvPr id="12294" name="Picture 6"/>
          <p:cNvPicPr>
            <a:picLocks noChangeAspect="1" noChangeArrowheads="1"/>
          </p:cNvPicPr>
          <p:nvPr/>
        </p:nvPicPr>
        <p:blipFill>
          <a:blip r:embed="rId3"/>
          <a:srcRect/>
          <a:stretch>
            <a:fillRect/>
          </a:stretch>
        </p:blipFill>
        <p:spPr bwMode="auto">
          <a:xfrm>
            <a:off x="5715000" y="2357438"/>
            <a:ext cx="1466850" cy="2190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t/>
            </a:r>
            <a:br>
              <a:rPr lang="es-ES" b="1" dirty="0" smtClean="0"/>
            </a:br>
            <a:r>
              <a:rPr lang="es-ES" b="1" dirty="0" smtClean="0">
                <a:solidFill>
                  <a:schemeClr val="tx1"/>
                </a:solidFill>
              </a:rPr>
              <a:t>2.3 Diseño del Sistema de Bombeo</a:t>
            </a:r>
            <a:r>
              <a:rPr lang="es-ES" dirty="0" smtClean="0"/>
              <a:t/>
            </a:r>
            <a:br>
              <a:rPr lang="es-ES" dirty="0" smtClean="0"/>
            </a:br>
            <a:r>
              <a:rPr lang="es-ES" b="1" dirty="0" smtClean="0"/>
              <a:t> </a:t>
            </a:r>
            <a:r>
              <a:rPr lang="es-ES" dirty="0" smtClean="0"/>
              <a:t/>
            </a:r>
            <a:br>
              <a:rPr lang="es-ES" dirty="0" smtClean="0"/>
            </a:br>
            <a:endParaRPr lang="es-ES" dirty="0"/>
          </a:p>
        </p:txBody>
      </p:sp>
      <p:pic>
        <p:nvPicPr>
          <p:cNvPr id="39939" name="Imagen 22"/>
          <p:cNvPicPr>
            <a:picLocks noChangeAspect="1" noChangeArrowheads="1"/>
          </p:cNvPicPr>
          <p:nvPr/>
        </p:nvPicPr>
        <p:blipFill>
          <a:blip r:embed="rId2"/>
          <a:srcRect/>
          <a:stretch>
            <a:fillRect/>
          </a:stretch>
        </p:blipFill>
        <p:spPr bwMode="auto">
          <a:xfrm>
            <a:off x="2786063" y="1285875"/>
            <a:ext cx="3403600" cy="4895850"/>
          </a:xfrm>
          <a:prstGeom prst="rect">
            <a:avLst/>
          </a:prstGeom>
          <a:noFill/>
          <a:ln w="9525">
            <a:noFill/>
            <a:miter lim="800000"/>
            <a:headEnd/>
            <a:tailEnd/>
          </a:ln>
        </p:spPr>
      </p:pic>
      <p:sp>
        <p:nvSpPr>
          <p:cNvPr id="39940" name="4 CuadroTexto"/>
          <p:cNvSpPr txBox="1">
            <a:spLocks noChangeArrowheads="1"/>
          </p:cNvSpPr>
          <p:nvPr/>
        </p:nvSpPr>
        <p:spPr bwMode="auto">
          <a:xfrm>
            <a:off x="6643688" y="1571625"/>
            <a:ext cx="1714500" cy="1200150"/>
          </a:xfrm>
          <a:prstGeom prst="rect">
            <a:avLst/>
          </a:prstGeom>
          <a:noFill/>
          <a:ln w="9525">
            <a:noFill/>
            <a:miter lim="800000"/>
            <a:headEnd/>
            <a:tailEnd/>
          </a:ln>
        </p:spPr>
        <p:txBody>
          <a:bodyPr>
            <a:spAutoFit/>
          </a:bodyPr>
          <a:lstStyle/>
          <a:p>
            <a:r>
              <a:rPr lang="es-ES"/>
              <a:t>H= 1.255 m</a:t>
            </a:r>
          </a:p>
          <a:p>
            <a:r>
              <a:rPr lang="es-ES"/>
              <a:t>h=  0.48 m</a:t>
            </a:r>
          </a:p>
          <a:p>
            <a:r>
              <a:rPr lang="es-ES"/>
              <a:t>A= 0.65 m</a:t>
            </a:r>
          </a:p>
          <a:p>
            <a:r>
              <a:rPr lang="es-ES"/>
              <a:t>a =  1.54 m</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686800" cy="838200"/>
          </a:xfrm>
        </p:spPr>
        <p:txBody>
          <a:bodyPr/>
          <a:lstStyle/>
          <a:p>
            <a:pPr>
              <a:defRPr/>
            </a:pPr>
            <a:r>
              <a:rPr lang="es-ES" dirty="0" smtClean="0">
                <a:solidFill>
                  <a:schemeClr val="tx1"/>
                </a:solidFill>
              </a:rPr>
              <a:t>Dimensionamiento de motor</a:t>
            </a:r>
            <a:endParaRPr lang="es-ES" dirty="0">
              <a:solidFill>
                <a:schemeClr val="tx1"/>
              </a:solidFill>
            </a:endParaRPr>
          </a:p>
        </p:txBody>
      </p:sp>
      <p:sp>
        <p:nvSpPr>
          <p:cNvPr id="4" name="3 Rectángulo"/>
          <p:cNvSpPr/>
          <p:nvPr/>
        </p:nvSpPr>
        <p:spPr>
          <a:xfrm>
            <a:off x="571500" y="1357313"/>
            <a:ext cx="3646488"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dirty="0"/>
              <a:t>Potencia nominal del motor (Pm), </a:t>
            </a:r>
          </a:p>
        </p:txBody>
      </p:sp>
      <p:sp>
        <p:nvSpPr>
          <p:cNvPr id="5" name="4 Rectángulo"/>
          <p:cNvSpPr/>
          <p:nvPr/>
        </p:nvSpPr>
        <p:spPr>
          <a:xfrm>
            <a:off x="571500" y="2286000"/>
            <a:ext cx="4572000"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Potencia absorbida por el eje de acoplamiento (P) </a:t>
            </a:r>
          </a:p>
        </p:txBody>
      </p:sp>
      <p:sp>
        <p:nvSpPr>
          <p:cNvPr id="40965" name="Rectangle 1"/>
          <p:cNvSpPr>
            <a:spLocks noChangeArrowheads="1"/>
          </p:cNvSpPr>
          <p:nvPr/>
        </p:nvSpPr>
        <p:spPr bwMode="auto">
          <a:xfrm>
            <a:off x="642938" y="1857375"/>
            <a:ext cx="5751512" cy="338138"/>
          </a:xfrm>
          <a:prstGeom prst="rect">
            <a:avLst/>
          </a:prstGeom>
          <a:noFill/>
          <a:ln w="9525">
            <a:noFill/>
            <a:miter lim="800000"/>
            <a:headEnd/>
            <a:tailEnd/>
          </a:ln>
        </p:spPr>
        <p:txBody>
          <a:bodyPr wrap="none" anchor="ctr">
            <a:spAutoFit/>
          </a:bodyPr>
          <a:lstStyle/>
          <a:p>
            <a:pPr algn="ctr" eaLnBrk="0" hangingPunct="0">
              <a:tabLst>
                <a:tab pos="1347788" algn="l"/>
              </a:tabLst>
            </a:pPr>
            <a:r>
              <a:rPr lang="es-ES" sz="1600">
                <a:ea typeface="Calibri" pitchFamily="34" charset="0"/>
                <a:cs typeface="Arial" charset="0"/>
              </a:rPr>
              <a:t>Pm=% margen x P                                            formula 2.3.1a</a:t>
            </a:r>
          </a:p>
        </p:txBody>
      </p:sp>
      <p:sp>
        <p:nvSpPr>
          <p:cNvPr id="40966" name="Rectangle 2"/>
          <p:cNvSpPr>
            <a:spLocks noChangeArrowheads="1"/>
          </p:cNvSpPr>
          <p:nvPr/>
        </p:nvSpPr>
        <p:spPr bwMode="auto">
          <a:xfrm>
            <a:off x="714375" y="3000375"/>
            <a:ext cx="5753100" cy="338138"/>
          </a:xfrm>
          <a:prstGeom prst="rect">
            <a:avLst/>
          </a:prstGeom>
          <a:noFill/>
          <a:ln w="9525">
            <a:noFill/>
            <a:miter lim="800000"/>
            <a:headEnd/>
            <a:tailEnd/>
          </a:ln>
        </p:spPr>
        <p:txBody>
          <a:bodyPr wrap="none" anchor="ctr">
            <a:spAutoFit/>
          </a:bodyPr>
          <a:lstStyle/>
          <a:p>
            <a:pPr algn="ctr" eaLnBrk="0" hangingPunct="0">
              <a:tabLst>
                <a:tab pos="1347788" algn="l"/>
              </a:tabLst>
            </a:pPr>
            <a:r>
              <a:rPr lang="es-ES" sz="1600">
                <a:ea typeface="Calibri" pitchFamily="34" charset="0"/>
                <a:cs typeface="Arial" charset="0"/>
              </a:rPr>
              <a:t>P= Pu/ ŋ                                                           formula  2.3.1b</a:t>
            </a:r>
          </a:p>
        </p:txBody>
      </p:sp>
      <p:sp>
        <p:nvSpPr>
          <p:cNvPr id="8" name="7 Rectángulo"/>
          <p:cNvSpPr/>
          <p:nvPr/>
        </p:nvSpPr>
        <p:spPr>
          <a:xfrm>
            <a:off x="642938" y="3500438"/>
            <a:ext cx="2479675"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dirty="0"/>
              <a:t>Potencia de  la bomba</a:t>
            </a:r>
          </a:p>
        </p:txBody>
      </p:sp>
      <p:sp>
        <p:nvSpPr>
          <p:cNvPr id="40968" name="8 Rectángulo"/>
          <p:cNvSpPr>
            <a:spLocks noChangeArrowheads="1"/>
          </p:cNvSpPr>
          <p:nvPr/>
        </p:nvSpPr>
        <p:spPr bwMode="auto">
          <a:xfrm>
            <a:off x="714375" y="4000500"/>
            <a:ext cx="7286625" cy="338138"/>
          </a:xfrm>
          <a:prstGeom prst="rect">
            <a:avLst/>
          </a:prstGeom>
          <a:noFill/>
          <a:ln w="9525">
            <a:noFill/>
            <a:miter lim="800000"/>
            <a:headEnd/>
            <a:tailEnd/>
          </a:ln>
        </p:spPr>
        <p:txBody>
          <a:bodyPr>
            <a:spAutoFit/>
          </a:bodyPr>
          <a:lstStyle/>
          <a:p>
            <a:r>
              <a:rPr lang="en-US" sz="1600"/>
              <a:t>Pu=</a:t>
            </a:r>
            <a:r>
              <a:rPr lang="es-ES" sz="1600"/>
              <a:t>ρ</a:t>
            </a:r>
            <a:r>
              <a:rPr lang="en-US" sz="1600"/>
              <a:t>.Q.AMT /  367   (kW)                                 formula2.3.</a:t>
            </a:r>
            <a:endParaRPr lang="es-ES" sz="1600"/>
          </a:p>
        </p:txBody>
      </p:sp>
      <p:sp>
        <p:nvSpPr>
          <p:cNvPr id="40969" name="Rectangle 3"/>
          <p:cNvSpPr>
            <a:spLocks noChangeArrowheads="1"/>
          </p:cNvSpPr>
          <p:nvPr/>
        </p:nvSpPr>
        <p:spPr bwMode="auto">
          <a:xfrm>
            <a:off x="357188" y="4857750"/>
            <a:ext cx="6178550" cy="830263"/>
          </a:xfrm>
          <a:prstGeom prst="rect">
            <a:avLst/>
          </a:prstGeom>
          <a:noFill/>
          <a:ln w="9525">
            <a:noFill/>
            <a:miter lim="800000"/>
            <a:headEnd/>
            <a:tailEnd/>
          </a:ln>
        </p:spPr>
        <p:txBody>
          <a:bodyPr wrap="none" anchor="ctr">
            <a:spAutoFit/>
          </a:bodyPr>
          <a:lstStyle/>
          <a:p>
            <a:pPr eaLnBrk="0" hangingPunct="0">
              <a:tabLst>
                <a:tab pos="1347788" algn="l"/>
              </a:tabLst>
            </a:pPr>
            <a:r>
              <a:rPr lang="es-ES" sz="1200" b="1">
                <a:ea typeface="Calibri" pitchFamily="34" charset="0"/>
                <a:cs typeface="Arial" charset="0"/>
              </a:rPr>
              <a:t>        </a:t>
            </a:r>
            <a:r>
              <a:rPr lang="es-ES" sz="1600" b="1">
                <a:ea typeface="Calibri" pitchFamily="34" charset="0"/>
                <a:cs typeface="Arial" charset="0"/>
              </a:rPr>
              <a:t>ρ</a:t>
            </a:r>
            <a:r>
              <a:rPr lang="es-ES" sz="1600">
                <a:ea typeface="Calibri" pitchFamily="34" charset="0"/>
                <a:cs typeface="Arial" charset="0"/>
              </a:rPr>
              <a:t> = densidad del liquido en este caso es agua con </a:t>
            </a:r>
            <a:r>
              <a:rPr lang="es-ES" sz="1600">
                <a:latin typeface="Times New Roman" pitchFamily="18" charset="0"/>
                <a:ea typeface="Calibri" pitchFamily="34" charset="0"/>
                <a:cs typeface="Times New Roman" pitchFamily="18" charset="0"/>
              </a:rPr>
              <a:t> </a:t>
            </a:r>
            <a:r>
              <a:rPr lang="es-ES" sz="1600">
                <a:ea typeface="Calibri" pitchFamily="34" charset="0"/>
                <a:cs typeface="Arial" charset="0"/>
              </a:rPr>
              <a:t>1,0 kg/dm³</a:t>
            </a:r>
            <a:endParaRPr lang="es-ES" sz="1600"/>
          </a:p>
          <a:p>
            <a:pPr eaLnBrk="0" hangingPunct="0">
              <a:tabLst>
                <a:tab pos="1347788" algn="l"/>
              </a:tabLst>
            </a:pPr>
            <a:r>
              <a:rPr lang="es-ES" sz="1600">
                <a:ea typeface="Calibri" pitchFamily="34" charset="0"/>
                <a:cs typeface="Calibri" pitchFamily="34" charset="0"/>
              </a:rPr>
              <a:t>      </a:t>
            </a:r>
            <a:r>
              <a:rPr lang="es-ES" sz="1600" b="1">
                <a:ea typeface="Calibri" pitchFamily="34" charset="0"/>
                <a:cs typeface="Calibri" pitchFamily="34" charset="0"/>
              </a:rPr>
              <a:t>Q</a:t>
            </a:r>
            <a:r>
              <a:rPr lang="es-ES" sz="1600">
                <a:ea typeface="Calibri" pitchFamily="34" charset="0"/>
                <a:cs typeface="Calibri" pitchFamily="34" charset="0"/>
              </a:rPr>
              <a:t>=caudal dado en ( m³/h.)</a:t>
            </a:r>
            <a:endParaRPr lang="es-ES" sz="1600"/>
          </a:p>
          <a:p>
            <a:pPr eaLnBrk="0" hangingPunct="0">
              <a:tabLst>
                <a:tab pos="1347788" algn="l"/>
              </a:tabLst>
            </a:pPr>
            <a:r>
              <a:rPr lang="es-ES" sz="1600">
                <a:ea typeface="Calibri" pitchFamily="34" charset="0"/>
                <a:cs typeface="Calibri" pitchFamily="34" charset="0"/>
              </a:rPr>
              <a:t>      </a:t>
            </a:r>
            <a:r>
              <a:rPr lang="es-ES" sz="1600" b="1">
                <a:ea typeface="Calibri" pitchFamily="34" charset="0"/>
                <a:cs typeface="Calibri" pitchFamily="34" charset="0"/>
              </a:rPr>
              <a:t>AMT</a:t>
            </a:r>
            <a:r>
              <a:rPr lang="es-ES" sz="1600">
                <a:ea typeface="Calibri" pitchFamily="34" charset="0"/>
                <a:cs typeface="Calibri" pitchFamily="34" charset="0"/>
              </a:rPr>
              <a:t>=altura manométrica total (m).</a:t>
            </a:r>
            <a:endParaRPr lang="es-ES" sz="160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CALCULO DE POTENCIA DE LA BOMBA</a:t>
            </a:r>
            <a:endParaRPr lang="es-ES" dirty="0">
              <a:solidFill>
                <a:schemeClr val="tx1"/>
              </a:solidFill>
            </a:endParaRPr>
          </a:p>
        </p:txBody>
      </p:sp>
      <p:sp>
        <p:nvSpPr>
          <p:cNvPr id="4" name="3 CuadroTexto"/>
          <p:cNvSpPr txBox="1"/>
          <p:nvPr/>
        </p:nvSpPr>
        <p:spPr>
          <a:xfrm>
            <a:off x="571500" y="1643063"/>
            <a:ext cx="3071813" cy="36988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Caudal</a:t>
            </a:r>
          </a:p>
        </p:txBody>
      </p:sp>
      <p:sp>
        <p:nvSpPr>
          <p:cNvPr id="41988" name="Rectangle 1"/>
          <p:cNvSpPr>
            <a:spLocks noChangeArrowheads="1"/>
          </p:cNvSpPr>
          <p:nvPr/>
        </p:nvSpPr>
        <p:spPr bwMode="auto">
          <a:xfrm>
            <a:off x="285750" y="2143125"/>
            <a:ext cx="5995988" cy="862013"/>
          </a:xfrm>
          <a:prstGeom prst="rect">
            <a:avLst/>
          </a:prstGeom>
          <a:noFill/>
          <a:ln w="9525">
            <a:noFill/>
            <a:miter lim="800000"/>
            <a:headEnd/>
            <a:tailEnd/>
          </a:ln>
        </p:spPr>
        <p:txBody>
          <a:bodyPr wrap="none" anchor="ctr">
            <a:spAutoFit/>
          </a:bodyPr>
          <a:lstStyle/>
          <a:p>
            <a:pPr eaLnBrk="0" hangingPunct="0">
              <a:tabLst>
                <a:tab pos="1347788" algn="l"/>
              </a:tabLst>
            </a:pPr>
            <a:r>
              <a:rPr lang="en-US" sz="1600">
                <a:ea typeface="Calibri" pitchFamily="34" charset="0"/>
                <a:cs typeface="Arial" charset="0"/>
              </a:rPr>
              <a:t>       Q=V/t seg                                                       formula 2.3.1d</a:t>
            </a:r>
            <a:endParaRPr lang="es-ES" sz="1600">
              <a:ea typeface="Calibri" pitchFamily="34" charset="0"/>
              <a:cs typeface="Arial" charset="0"/>
            </a:endParaRPr>
          </a:p>
          <a:p>
            <a:pPr eaLnBrk="0" hangingPunct="0">
              <a:tabLst>
                <a:tab pos="1347788" algn="l"/>
              </a:tabLst>
            </a:pPr>
            <a:r>
              <a:rPr lang="en-US" sz="1600">
                <a:ea typeface="Calibri" pitchFamily="34" charset="0"/>
                <a:cs typeface="Arial" charset="0"/>
              </a:rPr>
              <a:t>       Q=(0.09m3/ 1min)=23.77Gpm= 1.5Lt/seg=5.4 m3/h.</a:t>
            </a:r>
            <a:endParaRPr lang="es-ES" sz="1600">
              <a:ea typeface="Calibri" pitchFamily="34" charset="0"/>
              <a:cs typeface="Arial" charset="0"/>
            </a:endParaRPr>
          </a:p>
          <a:p>
            <a:pPr eaLnBrk="0" hangingPunct="0">
              <a:tabLst>
                <a:tab pos="1347788" algn="l"/>
              </a:tabLst>
            </a:pPr>
            <a:endParaRPr lang="es-ES">
              <a:ea typeface="Calibri" pitchFamily="34" charset="0"/>
              <a:cs typeface="Arial" charset="0"/>
            </a:endParaRPr>
          </a:p>
        </p:txBody>
      </p:sp>
      <p:sp>
        <p:nvSpPr>
          <p:cNvPr id="6" name="5 Rectángulo"/>
          <p:cNvSpPr/>
          <p:nvPr/>
        </p:nvSpPr>
        <p:spPr>
          <a:xfrm>
            <a:off x="642938" y="2857500"/>
            <a:ext cx="3878262" cy="36988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dirty="0"/>
              <a:t>Calculo de altura manométrica total </a:t>
            </a:r>
          </a:p>
        </p:txBody>
      </p:sp>
      <p:sp>
        <p:nvSpPr>
          <p:cNvPr id="41990" name="Rectangle 2"/>
          <p:cNvSpPr>
            <a:spLocks noChangeArrowheads="1"/>
          </p:cNvSpPr>
          <p:nvPr/>
        </p:nvSpPr>
        <p:spPr bwMode="auto">
          <a:xfrm>
            <a:off x="642938" y="3357563"/>
            <a:ext cx="5643562" cy="338137"/>
          </a:xfrm>
          <a:prstGeom prst="rect">
            <a:avLst/>
          </a:prstGeom>
          <a:noFill/>
          <a:ln w="9525">
            <a:noFill/>
            <a:miter lim="800000"/>
            <a:headEnd/>
            <a:tailEnd/>
          </a:ln>
        </p:spPr>
        <p:txBody>
          <a:bodyPr wrap="none" anchor="ctr">
            <a:spAutoFit/>
          </a:bodyPr>
          <a:lstStyle/>
          <a:p>
            <a:pPr algn="ctr" eaLnBrk="0" hangingPunct="0">
              <a:tabLst>
                <a:tab pos="1347788" algn="l"/>
              </a:tabLst>
            </a:pPr>
            <a:r>
              <a:rPr lang="es-ES" sz="1600">
                <a:ea typeface="Calibri" pitchFamily="34" charset="0"/>
                <a:cs typeface="Arial" charset="0"/>
              </a:rPr>
              <a:t>AMT=AMA +AME                                            formula 2.3.1e</a:t>
            </a:r>
          </a:p>
        </p:txBody>
      </p:sp>
      <p:sp>
        <p:nvSpPr>
          <p:cNvPr id="8" name="7 Rectángulo"/>
          <p:cNvSpPr/>
          <p:nvPr/>
        </p:nvSpPr>
        <p:spPr>
          <a:xfrm>
            <a:off x="642938" y="3786188"/>
            <a:ext cx="4814887"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dirty="0"/>
              <a:t>Calculo de altura manométrica de aspiración </a:t>
            </a:r>
          </a:p>
        </p:txBody>
      </p:sp>
      <p:sp>
        <p:nvSpPr>
          <p:cNvPr id="41992" name="Rectangle 3"/>
          <p:cNvSpPr>
            <a:spLocks noChangeArrowheads="1"/>
          </p:cNvSpPr>
          <p:nvPr/>
        </p:nvSpPr>
        <p:spPr bwMode="auto">
          <a:xfrm>
            <a:off x="0" y="4214813"/>
            <a:ext cx="6297613" cy="584200"/>
          </a:xfrm>
          <a:prstGeom prst="rect">
            <a:avLst/>
          </a:prstGeom>
          <a:noFill/>
          <a:ln w="9525">
            <a:noFill/>
            <a:miter lim="800000"/>
            <a:headEnd/>
            <a:tailEnd/>
          </a:ln>
        </p:spPr>
        <p:txBody>
          <a:bodyPr wrap="none" anchor="ctr">
            <a:spAutoFit/>
          </a:bodyPr>
          <a:lstStyle/>
          <a:p>
            <a:pPr eaLnBrk="0" hangingPunct="0">
              <a:tabLst>
                <a:tab pos="1347788" algn="l"/>
              </a:tabLst>
            </a:pPr>
            <a:r>
              <a:rPr lang="es-ES" sz="1600">
                <a:ea typeface="Calibri" pitchFamily="34" charset="0"/>
                <a:cs typeface="Arial" charset="0"/>
              </a:rPr>
              <a:t>            AMA=PRCA  +  SPPCA  + h                            formula 2.3.1 f</a:t>
            </a:r>
          </a:p>
          <a:p>
            <a:pPr eaLnBrk="0" hangingPunct="0">
              <a:tabLst>
                <a:tab pos="1347788" algn="l"/>
              </a:tabLst>
            </a:pPr>
            <a:endParaRPr lang="es-ES" sz="1600">
              <a:ea typeface="Calibri" pitchFamily="34" charset="0"/>
              <a:cs typeface="Arial" charset="0"/>
            </a:endParaRPr>
          </a:p>
        </p:txBody>
      </p:sp>
      <p:sp>
        <p:nvSpPr>
          <p:cNvPr id="10" name="9 Rectángulo"/>
          <p:cNvSpPr/>
          <p:nvPr/>
        </p:nvSpPr>
        <p:spPr>
          <a:xfrm>
            <a:off x="642938" y="4643438"/>
            <a:ext cx="4737100"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dirty="0"/>
              <a:t>Calculo de altura manométrica de elevación </a:t>
            </a:r>
          </a:p>
        </p:txBody>
      </p:sp>
      <p:sp>
        <p:nvSpPr>
          <p:cNvPr id="41994" name="10 Rectángulo"/>
          <p:cNvSpPr>
            <a:spLocks noChangeArrowheads="1"/>
          </p:cNvSpPr>
          <p:nvPr/>
        </p:nvSpPr>
        <p:spPr bwMode="auto">
          <a:xfrm>
            <a:off x="642938" y="5000625"/>
            <a:ext cx="6143625" cy="338138"/>
          </a:xfrm>
          <a:prstGeom prst="rect">
            <a:avLst/>
          </a:prstGeom>
          <a:noFill/>
          <a:ln w="9525">
            <a:noFill/>
            <a:miter lim="800000"/>
            <a:headEnd/>
            <a:tailEnd/>
          </a:ln>
        </p:spPr>
        <p:txBody>
          <a:bodyPr>
            <a:spAutoFit/>
          </a:bodyPr>
          <a:lstStyle/>
          <a:p>
            <a:r>
              <a:rPr lang="en-US" sz="1600"/>
              <a:t>AME=PRCE   + SPPCE + H                             formula 2.3.1h</a:t>
            </a:r>
            <a:endParaRPr lang="es-ES" sz="160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57188" y="285750"/>
            <a:ext cx="3141662" cy="523875"/>
          </a:xfrm>
          <a:prstGeom prst="rect">
            <a:avLst/>
          </a:prstGeom>
          <a:noFill/>
          <a:ln w="9525">
            <a:noFill/>
            <a:miter lim="800000"/>
            <a:headEnd/>
            <a:tailEnd/>
          </a:ln>
        </p:spPr>
        <p:txBody>
          <a:bodyPr wrap="none" anchor="ctr">
            <a:spAutoFit/>
          </a:bodyPr>
          <a:lstStyle/>
          <a:p>
            <a:pPr eaLnBrk="0" hangingPunct="0">
              <a:tabLst>
                <a:tab pos="1347788" algn="l"/>
              </a:tabLst>
            </a:pPr>
            <a:r>
              <a:rPr lang="es-ES" sz="2800">
                <a:ea typeface="Calibri" pitchFamily="34" charset="0"/>
                <a:cs typeface="Arial" charset="0"/>
              </a:rPr>
              <a:t>Calculando   AMA;</a:t>
            </a:r>
          </a:p>
        </p:txBody>
      </p:sp>
      <p:sp>
        <p:nvSpPr>
          <p:cNvPr id="43011" name="Rectangle 7"/>
          <p:cNvSpPr>
            <a:spLocks noChangeArrowheads="1"/>
          </p:cNvSpPr>
          <p:nvPr/>
        </p:nvSpPr>
        <p:spPr bwMode="auto">
          <a:xfrm>
            <a:off x="214313" y="1428750"/>
            <a:ext cx="9766300" cy="4400550"/>
          </a:xfrm>
          <a:prstGeom prst="rect">
            <a:avLst/>
          </a:prstGeom>
          <a:noFill/>
          <a:ln w="9525">
            <a:noFill/>
            <a:miter lim="800000"/>
            <a:headEnd/>
            <a:tailEnd/>
          </a:ln>
        </p:spPr>
        <p:txBody>
          <a:bodyPr anchor="ctr">
            <a:spAutoFit/>
          </a:bodyPr>
          <a:lstStyle/>
          <a:p>
            <a:pPr algn="just" eaLnBrk="0" hangingPunct="0">
              <a:tabLst>
                <a:tab pos="1347788" algn="l"/>
              </a:tabLst>
            </a:pPr>
            <a:r>
              <a:rPr lang="es-ES" sz="2000">
                <a:ea typeface="Calibri" pitchFamily="34" charset="0"/>
                <a:cs typeface="Arial" charset="0"/>
              </a:rPr>
              <a:t>Largo de la cañería de aspiración (a) = 0.65 m</a:t>
            </a:r>
          </a:p>
          <a:p>
            <a:pPr algn="just" eaLnBrk="0" hangingPunct="0">
              <a:tabLst>
                <a:tab pos="1347788" algn="l"/>
              </a:tabLst>
            </a:pPr>
            <a:r>
              <a:rPr lang="es-ES" sz="2000">
                <a:ea typeface="Calibri" pitchFamily="34" charset="0"/>
                <a:cs typeface="Arial" charset="0"/>
              </a:rPr>
              <a:t>La perdida por fricción en tubería 1’’ de PVC rígida es de (0.35) ver tabla TB-1.</a:t>
            </a:r>
          </a:p>
          <a:p>
            <a:pPr algn="just" eaLnBrk="0" hangingPunct="0">
              <a:tabLst>
                <a:tab pos="1347788" algn="l"/>
              </a:tabLst>
            </a:pPr>
            <a:r>
              <a:rPr lang="es-ES" sz="2000">
                <a:ea typeface="Calibri" pitchFamily="34" charset="0"/>
                <a:cs typeface="Arial" charset="0"/>
              </a:rPr>
              <a:t>Entonces:</a:t>
            </a:r>
          </a:p>
          <a:p>
            <a:pPr algn="just" eaLnBrk="0" hangingPunct="0">
              <a:tabLst>
                <a:tab pos="1347788" algn="l"/>
              </a:tabLst>
            </a:pPr>
            <a:r>
              <a:rPr lang="es-ES" sz="2000">
                <a:ea typeface="Calibri" pitchFamily="34" charset="0"/>
                <a:cs typeface="Arial" charset="0"/>
              </a:rPr>
              <a:t>PRCA =(0.35) x(0.65m)</a:t>
            </a:r>
          </a:p>
          <a:p>
            <a:pPr algn="just" eaLnBrk="0" hangingPunct="0">
              <a:tabLst>
                <a:tab pos="1347788" algn="l"/>
              </a:tabLst>
            </a:pPr>
            <a:r>
              <a:rPr lang="es-ES" sz="2000">
                <a:ea typeface="Calibri" pitchFamily="34" charset="0"/>
                <a:cs typeface="Arial" charset="0"/>
              </a:rPr>
              <a:t>PRCA=0.23 m</a:t>
            </a:r>
          </a:p>
          <a:p>
            <a:pPr algn="just" eaLnBrk="0" hangingPunct="0">
              <a:tabLst>
                <a:tab pos="1347788" algn="l"/>
              </a:tabLst>
            </a:pPr>
            <a:r>
              <a:rPr lang="es-ES" sz="2000">
                <a:ea typeface="Calibri" pitchFamily="34" charset="0"/>
                <a:cs typeface="Arial" charset="0"/>
              </a:rPr>
              <a:t>La suma de pérdida de presión en válvula check, codo 90 grados,</a:t>
            </a:r>
          </a:p>
          <a:p>
            <a:pPr algn="just" eaLnBrk="0" hangingPunct="0">
              <a:tabLst>
                <a:tab pos="1347788" algn="l"/>
              </a:tabLst>
            </a:pPr>
            <a:r>
              <a:rPr lang="es-ES" sz="2000">
                <a:ea typeface="Calibri" pitchFamily="34" charset="0"/>
                <a:cs typeface="Arial" charset="0"/>
              </a:rPr>
              <a:t> unión ver Tabla A,</a:t>
            </a:r>
          </a:p>
          <a:p>
            <a:pPr algn="just" eaLnBrk="0" hangingPunct="0">
              <a:tabLst>
                <a:tab pos="1347788" algn="l"/>
              </a:tabLst>
            </a:pPr>
            <a:r>
              <a:rPr lang="es-ES" sz="2000">
                <a:ea typeface="Calibri" pitchFamily="34" charset="0"/>
                <a:cs typeface="Arial" charset="0"/>
              </a:rPr>
              <a:t>Entonces </a:t>
            </a:r>
          </a:p>
          <a:p>
            <a:pPr algn="just" eaLnBrk="0" hangingPunct="0">
              <a:tabLst>
                <a:tab pos="1347788" algn="l"/>
              </a:tabLst>
            </a:pPr>
            <a:r>
              <a:rPr lang="es-ES" sz="2000">
                <a:ea typeface="Calibri" pitchFamily="34" charset="0"/>
                <a:cs typeface="Arial" charset="0"/>
              </a:rPr>
              <a:t> SPPCA=(2.85 +0.76 +0.03)</a:t>
            </a:r>
          </a:p>
          <a:p>
            <a:pPr algn="just" eaLnBrk="0" hangingPunct="0">
              <a:tabLst>
                <a:tab pos="1347788" algn="l"/>
              </a:tabLst>
            </a:pPr>
            <a:r>
              <a:rPr lang="es-ES" sz="2000">
                <a:ea typeface="Calibri" pitchFamily="34" charset="0"/>
                <a:cs typeface="Arial" charset="0"/>
              </a:rPr>
              <a:t> SPPCA=3.64m</a:t>
            </a:r>
          </a:p>
          <a:p>
            <a:pPr algn="just" eaLnBrk="0" hangingPunct="0">
              <a:tabLst>
                <a:tab pos="1347788" algn="l"/>
              </a:tabLst>
            </a:pPr>
            <a:r>
              <a:rPr lang="es-ES" sz="2000">
                <a:ea typeface="Calibri" pitchFamily="34" charset="0"/>
                <a:cs typeface="Arial" charset="0"/>
              </a:rPr>
              <a:t>Por lo que aplicando la formula 2.3.1 f tenemos;</a:t>
            </a:r>
          </a:p>
          <a:p>
            <a:pPr algn="just" eaLnBrk="0" hangingPunct="0">
              <a:tabLst>
                <a:tab pos="1347788" algn="l"/>
              </a:tabLst>
            </a:pPr>
            <a:endParaRPr lang="es-ES" sz="2000">
              <a:ea typeface="Calibri" pitchFamily="34" charset="0"/>
              <a:cs typeface="Arial" charset="0"/>
            </a:endParaRPr>
          </a:p>
          <a:p>
            <a:pPr algn="just" eaLnBrk="0" hangingPunct="0">
              <a:tabLst>
                <a:tab pos="1347788" algn="l"/>
              </a:tabLst>
            </a:pPr>
            <a:endParaRPr lang="es-ES" sz="2000">
              <a:ea typeface="Calibri" pitchFamily="34" charset="0"/>
              <a:cs typeface="Arial" charset="0"/>
            </a:endParaRPr>
          </a:p>
          <a:p>
            <a:pPr algn="just" eaLnBrk="0" hangingPunct="0">
              <a:tabLst>
                <a:tab pos="1347788" algn="l"/>
              </a:tabLst>
            </a:pPr>
            <a:r>
              <a:rPr lang="es-ES" sz="2000">
                <a:ea typeface="Calibri" pitchFamily="34" charset="0"/>
                <a:cs typeface="Arial" charset="0"/>
              </a:rPr>
              <a:t>AMA=(0.23 +3.64 +0.48)m= </a:t>
            </a:r>
            <a:r>
              <a:rPr lang="es-ES" sz="2000" b="1">
                <a:ea typeface="Calibri" pitchFamily="34" charset="0"/>
                <a:cs typeface="Arial" charset="0"/>
              </a:rPr>
              <a:t>4.35m</a:t>
            </a:r>
            <a:endParaRPr lang="es-ES" sz="2000">
              <a:ea typeface="Calibri" pitchFamily="34" charset="0"/>
              <a:cs typeface="Arial" charset="0"/>
            </a:endParaRPr>
          </a:p>
        </p:txBody>
      </p:sp>
      <p:sp>
        <p:nvSpPr>
          <p:cNvPr id="12" name="Rectangle 3"/>
          <p:cNvSpPr>
            <a:spLocks noChangeArrowheads="1"/>
          </p:cNvSpPr>
          <p:nvPr/>
        </p:nvSpPr>
        <p:spPr bwMode="auto">
          <a:xfrm>
            <a:off x="0" y="4857750"/>
            <a:ext cx="3894138" cy="64611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spAutoFit/>
          </a:bodyPr>
          <a:lstStyle/>
          <a:p>
            <a:pPr eaLnBrk="0" hangingPunct="0">
              <a:tabLst>
                <a:tab pos="1347788" algn="l"/>
              </a:tabLst>
              <a:defRPr/>
            </a:pPr>
            <a:r>
              <a:rPr lang="es-ES" sz="1600" dirty="0">
                <a:solidFill>
                  <a:schemeClr val="tx1"/>
                </a:solidFill>
                <a:latin typeface="Arial" pitchFamily="34" charset="0"/>
                <a:ea typeface="Calibri" pitchFamily="34" charset="0"/>
                <a:cs typeface="Arial" pitchFamily="34" charset="0"/>
              </a:rPr>
              <a:t>     </a:t>
            </a:r>
            <a:r>
              <a:rPr lang="es-ES" sz="2000" b="1" dirty="0">
                <a:solidFill>
                  <a:schemeClr val="tx1"/>
                </a:solidFill>
                <a:latin typeface="Arial" pitchFamily="34" charset="0"/>
                <a:ea typeface="Calibri" pitchFamily="34" charset="0"/>
                <a:cs typeface="Arial" pitchFamily="34" charset="0"/>
              </a:rPr>
              <a:t>AMA=PRCA  +  SPPCA  + h </a:t>
            </a:r>
            <a:r>
              <a:rPr lang="es-ES" sz="2000" dirty="0">
                <a:solidFill>
                  <a:schemeClr val="tx1"/>
                </a:solidFill>
                <a:latin typeface="Arial" pitchFamily="34" charset="0"/>
                <a:ea typeface="Calibri" pitchFamily="34" charset="0"/>
                <a:cs typeface="Arial" pitchFamily="34" charset="0"/>
              </a:rPr>
              <a:t> </a:t>
            </a:r>
            <a:endParaRPr lang="es-ES" sz="2000" b="1" dirty="0">
              <a:solidFill>
                <a:schemeClr val="tx1"/>
              </a:solidFill>
              <a:latin typeface="Arial" pitchFamily="34" charset="0"/>
            </a:endParaRPr>
          </a:p>
          <a:p>
            <a:pPr eaLnBrk="0" hangingPunct="0">
              <a:tabLst>
                <a:tab pos="1347788" algn="l"/>
              </a:tabLst>
              <a:defRPr/>
            </a:pPr>
            <a:endParaRPr lang="es-ES" sz="1600" dirty="0">
              <a:solidFill>
                <a:schemeClr val="tx1"/>
              </a:solidFill>
              <a:latin typeface="Arial" pitchFamily="34" charset="0"/>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dirty="0" smtClean="0">
                <a:solidFill>
                  <a:schemeClr val="tx1"/>
                </a:solidFill>
                <a:latin typeface="Arial" pitchFamily="34" charset="0"/>
                <a:ea typeface="Calibri" pitchFamily="34" charset="0"/>
                <a:cs typeface="Arial" pitchFamily="34" charset="0"/>
              </a:rPr>
              <a:t>C</a:t>
            </a:r>
            <a:r>
              <a:rPr lang="es-ES" cap="none" dirty="0" smtClean="0">
                <a:solidFill>
                  <a:schemeClr val="tx1"/>
                </a:solidFill>
                <a:effectLst/>
                <a:latin typeface="Arial" pitchFamily="34" charset="0"/>
                <a:ea typeface="Calibri" pitchFamily="34" charset="0"/>
                <a:cs typeface="Arial" pitchFamily="34" charset="0"/>
              </a:rPr>
              <a:t>alculando   AME;</a:t>
            </a:r>
            <a:r>
              <a:rPr lang="es-ES" cap="none" dirty="0" smtClean="0">
                <a:solidFill>
                  <a:schemeClr val="tx1"/>
                </a:solidFill>
                <a:effectLst/>
                <a:latin typeface="Arial" pitchFamily="34" charset="0"/>
              </a:rPr>
              <a:t/>
            </a:r>
            <a:br>
              <a:rPr lang="es-ES" cap="none" dirty="0" smtClean="0">
                <a:solidFill>
                  <a:schemeClr val="tx1"/>
                </a:solidFill>
                <a:effectLst/>
                <a:latin typeface="Arial" pitchFamily="34" charset="0"/>
              </a:rPr>
            </a:br>
            <a:endParaRPr lang="es-ES" dirty="0"/>
          </a:p>
        </p:txBody>
      </p:sp>
      <p:sp>
        <p:nvSpPr>
          <p:cNvPr id="44035" name="Rectangle 1"/>
          <p:cNvSpPr>
            <a:spLocks noChangeArrowheads="1"/>
          </p:cNvSpPr>
          <p:nvPr/>
        </p:nvSpPr>
        <p:spPr bwMode="auto">
          <a:xfrm>
            <a:off x="357188" y="1214438"/>
            <a:ext cx="8518525" cy="3478212"/>
          </a:xfrm>
          <a:prstGeom prst="rect">
            <a:avLst/>
          </a:prstGeom>
          <a:noFill/>
          <a:ln w="9525">
            <a:noFill/>
            <a:miter lim="800000"/>
            <a:headEnd/>
            <a:tailEnd/>
          </a:ln>
        </p:spPr>
        <p:txBody>
          <a:bodyPr anchor="ctr">
            <a:spAutoFit/>
          </a:bodyPr>
          <a:lstStyle/>
          <a:p>
            <a:pPr algn="just" eaLnBrk="0" hangingPunct="0">
              <a:tabLst>
                <a:tab pos="1347788" algn="l"/>
              </a:tabLst>
            </a:pPr>
            <a:r>
              <a:rPr lang="es-ES" sz="2000">
                <a:ea typeface="Calibri" pitchFamily="34" charset="0"/>
                <a:cs typeface="Arial" charset="0"/>
              </a:rPr>
              <a:t>La perdida por fricción en tubería de ¾’’ de PVC rígida es de 0 m, </a:t>
            </a:r>
          </a:p>
          <a:p>
            <a:pPr algn="just" eaLnBrk="0" hangingPunct="0">
              <a:tabLst>
                <a:tab pos="1347788" algn="l"/>
              </a:tabLst>
            </a:pPr>
            <a:r>
              <a:rPr lang="es-ES" sz="2000">
                <a:ea typeface="Calibri" pitchFamily="34" charset="0"/>
                <a:cs typeface="Arial" charset="0"/>
              </a:rPr>
              <a:t>ver Tabla TB-1</a:t>
            </a:r>
          </a:p>
          <a:p>
            <a:pPr algn="just" eaLnBrk="0" hangingPunct="0">
              <a:tabLst>
                <a:tab pos="1347788" algn="l"/>
              </a:tabLst>
            </a:pPr>
            <a:r>
              <a:rPr lang="es-ES" sz="2000">
                <a:ea typeface="Calibri" pitchFamily="34" charset="0"/>
                <a:cs typeface="Arial" charset="0"/>
              </a:rPr>
              <a:t>La suma de pérdida de presión en unión universal, válvula de compuerta,</a:t>
            </a:r>
          </a:p>
          <a:p>
            <a:pPr algn="just" eaLnBrk="0" hangingPunct="0">
              <a:tabLst>
                <a:tab pos="1347788" algn="l"/>
              </a:tabLst>
            </a:pPr>
            <a:r>
              <a:rPr lang="es-ES" sz="2000">
                <a:ea typeface="Calibri" pitchFamily="34" charset="0"/>
                <a:cs typeface="Arial" charset="0"/>
              </a:rPr>
              <a:t> check  unidireccional ,codo de 90 grados,</a:t>
            </a:r>
          </a:p>
          <a:p>
            <a:pPr algn="just" eaLnBrk="0" hangingPunct="0">
              <a:tabLst>
                <a:tab pos="1347788" algn="l"/>
              </a:tabLst>
            </a:pPr>
            <a:r>
              <a:rPr lang="es-ES" sz="2000">
                <a:ea typeface="Calibri" pitchFamily="34" charset="0"/>
                <a:cs typeface="Arial" charset="0"/>
              </a:rPr>
              <a:t>Entonces;</a:t>
            </a:r>
          </a:p>
          <a:p>
            <a:pPr algn="just" eaLnBrk="0" hangingPunct="0">
              <a:tabLst>
                <a:tab pos="1347788" algn="l"/>
              </a:tabLst>
            </a:pPr>
            <a:r>
              <a:rPr lang="es-ES" sz="2000">
                <a:ea typeface="Calibri" pitchFamily="34" charset="0"/>
                <a:cs typeface="Arial" charset="0"/>
              </a:rPr>
              <a:t>SPPCE=(0.02+0.21+2.32+2(0.63)</a:t>
            </a:r>
          </a:p>
          <a:p>
            <a:pPr algn="just" eaLnBrk="0" hangingPunct="0">
              <a:tabLst>
                <a:tab pos="1347788" algn="l"/>
              </a:tabLst>
            </a:pPr>
            <a:r>
              <a:rPr lang="es-ES" sz="2000">
                <a:ea typeface="Calibri" pitchFamily="34" charset="0"/>
                <a:cs typeface="Arial" charset="0"/>
              </a:rPr>
              <a:t>SPPCE=3.81 m</a:t>
            </a:r>
          </a:p>
          <a:p>
            <a:pPr algn="just" eaLnBrk="0" hangingPunct="0">
              <a:tabLst>
                <a:tab pos="1347788" algn="l"/>
              </a:tabLst>
            </a:pPr>
            <a:r>
              <a:rPr lang="es-ES" sz="2000">
                <a:ea typeface="Calibri" pitchFamily="34" charset="0"/>
                <a:cs typeface="Arial" charset="0"/>
              </a:rPr>
              <a:t>Por lo tanto aplicando la formula 2.3.1h tenemos;</a:t>
            </a:r>
          </a:p>
          <a:p>
            <a:pPr algn="just" eaLnBrk="0" hangingPunct="0">
              <a:tabLst>
                <a:tab pos="1347788" algn="l"/>
              </a:tabLst>
            </a:pPr>
            <a:endParaRPr lang="es-ES" sz="2000">
              <a:ea typeface="Calibri" pitchFamily="34" charset="0"/>
              <a:cs typeface="Arial" charset="0"/>
            </a:endParaRPr>
          </a:p>
          <a:p>
            <a:pPr algn="just" eaLnBrk="0" hangingPunct="0">
              <a:tabLst>
                <a:tab pos="1347788" algn="l"/>
              </a:tabLst>
            </a:pPr>
            <a:endParaRPr lang="es-ES" sz="2000">
              <a:ea typeface="Calibri" pitchFamily="34" charset="0"/>
              <a:cs typeface="Arial" charset="0"/>
            </a:endParaRPr>
          </a:p>
          <a:p>
            <a:pPr algn="just" eaLnBrk="0" hangingPunct="0">
              <a:tabLst>
                <a:tab pos="1347788" algn="l"/>
              </a:tabLst>
            </a:pPr>
            <a:r>
              <a:rPr lang="es-ES" sz="2000">
                <a:ea typeface="Calibri" pitchFamily="34" charset="0"/>
                <a:cs typeface="Arial" charset="0"/>
              </a:rPr>
              <a:t>AME= 0m + 3.810m + 1.255=</a:t>
            </a:r>
            <a:r>
              <a:rPr lang="es-ES" sz="2000" b="1">
                <a:ea typeface="Calibri" pitchFamily="34" charset="0"/>
                <a:cs typeface="Arial" charset="0"/>
              </a:rPr>
              <a:t>1.293 m</a:t>
            </a:r>
            <a:endParaRPr lang="es-ES" sz="2000">
              <a:ea typeface="Calibri" pitchFamily="34" charset="0"/>
              <a:cs typeface="Arial" charset="0"/>
            </a:endParaRPr>
          </a:p>
        </p:txBody>
      </p:sp>
      <p:sp>
        <p:nvSpPr>
          <p:cNvPr id="5" name="4 Rectángulo"/>
          <p:cNvSpPr/>
          <p:nvPr/>
        </p:nvSpPr>
        <p:spPr>
          <a:xfrm>
            <a:off x="571500" y="4786313"/>
            <a:ext cx="3071813"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sz="2400" b="1" dirty="0">
                <a:solidFill>
                  <a:schemeClr val="tx1"/>
                </a:solidFill>
                <a:latin typeface="Arial" pitchFamily="34" charset="0"/>
                <a:ea typeface="Calibri" pitchFamily="34" charset="0"/>
                <a:cs typeface="Arial" pitchFamily="34" charset="0"/>
              </a:rPr>
              <a:t>Calculando   AMT</a:t>
            </a:r>
            <a:endParaRPr lang="es-ES" sz="2400" b="1" dirty="0"/>
          </a:p>
        </p:txBody>
      </p:sp>
      <p:sp>
        <p:nvSpPr>
          <p:cNvPr id="44037" name="Rectangle 2"/>
          <p:cNvSpPr>
            <a:spLocks noChangeArrowheads="1"/>
          </p:cNvSpPr>
          <p:nvPr/>
        </p:nvSpPr>
        <p:spPr bwMode="auto">
          <a:xfrm>
            <a:off x="285750" y="5572125"/>
            <a:ext cx="3938588" cy="830263"/>
          </a:xfrm>
          <a:prstGeom prst="rect">
            <a:avLst/>
          </a:prstGeom>
          <a:noFill/>
          <a:ln w="9525">
            <a:noFill/>
            <a:miter lim="800000"/>
            <a:headEnd/>
            <a:tailEnd/>
          </a:ln>
        </p:spPr>
        <p:txBody>
          <a:bodyPr wrap="none" anchor="ctr">
            <a:spAutoFit/>
          </a:bodyPr>
          <a:lstStyle/>
          <a:p>
            <a:pPr eaLnBrk="0" hangingPunct="0">
              <a:tabLst>
                <a:tab pos="1347788" algn="l"/>
              </a:tabLst>
            </a:pPr>
            <a:r>
              <a:rPr lang="es-ES" sz="2400">
                <a:ea typeface="Calibri" pitchFamily="34" charset="0"/>
                <a:cs typeface="Arial" charset="0"/>
              </a:rPr>
              <a:t>   AMT=4.35 + 1.29=</a:t>
            </a:r>
            <a:r>
              <a:rPr lang="es-ES" sz="2400" b="1">
                <a:ea typeface="Calibri" pitchFamily="34" charset="0"/>
                <a:cs typeface="Arial" charset="0"/>
              </a:rPr>
              <a:t>5.64 m</a:t>
            </a:r>
            <a:endParaRPr lang="es-ES" sz="2400">
              <a:ea typeface="Calibri" pitchFamily="34" charset="0"/>
              <a:cs typeface="Arial" charset="0"/>
            </a:endParaRPr>
          </a:p>
          <a:p>
            <a:pPr eaLnBrk="0" hangingPunct="0">
              <a:tabLst>
                <a:tab pos="1347788" algn="l"/>
              </a:tabLst>
            </a:pPr>
            <a:endParaRPr lang="es-ES" sz="2400">
              <a:ea typeface="Calibri" pitchFamily="34" charset="0"/>
              <a:cs typeface="Arial" charset="0"/>
            </a:endParaRPr>
          </a:p>
        </p:txBody>
      </p:sp>
      <p:sp>
        <p:nvSpPr>
          <p:cNvPr id="7" name="6 Rectángulo"/>
          <p:cNvSpPr/>
          <p:nvPr/>
        </p:nvSpPr>
        <p:spPr>
          <a:xfrm>
            <a:off x="4572000" y="5000625"/>
            <a:ext cx="4572000" cy="13239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sz="2000" b="1" dirty="0"/>
              <a:t>Por lo tanto la potencia de la bomba es:</a:t>
            </a:r>
          </a:p>
          <a:p>
            <a:pPr>
              <a:defRPr/>
            </a:pPr>
            <a:r>
              <a:rPr lang="es-ES" sz="2000" b="1" dirty="0"/>
              <a:t>Pu = </a:t>
            </a:r>
            <a:r>
              <a:rPr lang="es-ES" sz="2000" b="1" dirty="0" err="1"/>
              <a:t>ρ.Q.AMT</a:t>
            </a:r>
            <a:r>
              <a:rPr lang="es-ES" sz="2000" b="1" dirty="0"/>
              <a:t> /  367  =(1x5.4x5.64)/367=0.083 </a:t>
            </a:r>
            <a:r>
              <a:rPr lang="es-ES" sz="2000" b="1" dirty="0" err="1"/>
              <a:t>kW</a:t>
            </a:r>
            <a:r>
              <a:rPr lang="es-ES" sz="2000" b="1" dirty="0"/>
              <a:t> </a:t>
            </a:r>
          </a:p>
        </p:txBody>
      </p:sp>
      <p:sp>
        <p:nvSpPr>
          <p:cNvPr id="9" name="8 Rectángulo"/>
          <p:cNvSpPr/>
          <p:nvPr/>
        </p:nvSpPr>
        <p:spPr>
          <a:xfrm>
            <a:off x="428625" y="3714750"/>
            <a:ext cx="4572000" cy="4000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000" b="1" dirty="0"/>
              <a:t>AME=PRCE   + SPPCE + H                            </a:t>
            </a:r>
            <a:endParaRPr lang="es-ES" sz="2000" b="1"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571500" y="1500188"/>
            <a:ext cx="7859713" cy="12001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spAutoFit/>
          </a:bodyPr>
          <a:lstStyle/>
          <a:p>
            <a:pPr algn="just" eaLnBrk="0" hangingPunct="0">
              <a:tabLst>
                <a:tab pos="1347788" algn="l"/>
              </a:tabLst>
              <a:defRPr/>
            </a:pPr>
            <a:r>
              <a:rPr lang="es-ES" sz="2400" dirty="0">
                <a:solidFill>
                  <a:schemeClr val="tx1"/>
                </a:solidFill>
                <a:latin typeface="Arial" pitchFamily="34" charset="0"/>
                <a:ea typeface="Calibri" pitchFamily="34" charset="0"/>
                <a:cs typeface="Arial" pitchFamily="34" charset="0"/>
              </a:rPr>
              <a:t>Aplicando la  formula  2.3.1b    encontraremos </a:t>
            </a:r>
          </a:p>
          <a:p>
            <a:pPr algn="just" eaLnBrk="0" hangingPunct="0">
              <a:tabLst>
                <a:tab pos="1347788" algn="l"/>
              </a:tabLst>
              <a:defRPr/>
            </a:pPr>
            <a:r>
              <a:rPr lang="es-ES" sz="2400" dirty="0">
                <a:solidFill>
                  <a:schemeClr val="tx1"/>
                </a:solidFill>
                <a:latin typeface="Arial" pitchFamily="34" charset="0"/>
                <a:ea typeface="Calibri" pitchFamily="34" charset="0"/>
                <a:cs typeface="Arial" pitchFamily="34" charset="0"/>
              </a:rPr>
              <a:t> la potencia dado por eje de acoplamiento                       </a:t>
            </a:r>
            <a:endParaRPr lang="es-ES" sz="2400" dirty="0">
              <a:solidFill>
                <a:schemeClr val="tx1"/>
              </a:solidFill>
              <a:latin typeface="Arial" pitchFamily="34" charset="0"/>
            </a:endParaRPr>
          </a:p>
          <a:p>
            <a:pPr algn="just" eaLnBrk="0" hangingPunct="0">
              <a:tabLst>
                <a:tab pos="1347788" algn="l"/>
              </a:tabLst>
              <a:defRPr/>
            </a:pPr>
            <a:r>
              <a:rPr lang="es-ES" sz="2400" dirty="0">
                <a:solidFill>
                  <a:schemeClr val="tx1"/>
                </a:solidFill>
                <a:latin typeface="Arial" pitchFamily="34" charset="0"/>
                <a:ea typeface="Calibri" pitchFamily="34" charset="0"/>
                <a:cs typeface="Arial" pitchFamily="34" charset="0"/>
              </a:rPr>
              <a:t>P=Pu</a:t>
            </a:r>
            <a:r>
              <a:rPr lang="es-ES" sz="2400" b="1" dirty="0">
                <a:solidFill>
                  <a:schemeClr val="tx1"/>
                </a:solidFill>
                <a:latin typeface="Arial" pitchFamily="34" charset="0"/>
                <a:ea typeface="Calibri" pitchFamily="34" charset="0"/>
                <a:cs typeface="Arial" pitchFamily="34" charset="0"/>
              </a:rPr>
              <a:t>/</a:t>
            </a:r>
            <a:r>
              <a:rPr lang="es-ES" sz="2400" dirty="0">
                <a:solidFill>
                  <a:schemeClr val="tx1"/>
                </a:solidFill>
                <a:latin typeface="Arial" pitchFamily="34" charset="0"/>
                <a:ea typeface="Calibri" pitchFamily="34" charset="0"/>
                <a:cs typeface="Arial" pitchFamily="34" charset="0"/>
              </a:rPr>
              <a:t> ŋ=0.083kW/0.7=0.118 </a:t>
            </a:r>
            <a:r>
              <a:rPr lang="es-ES" sz="2400" dirty="0" err="1">
                <a:solidFill>
                  <a:schemeClr val="tx1"/>
                </a:solidFill>
                <a:latin typeface="Arial" pitchFamily="34" charset="0"/>
                <a:ea typeface="Calibri" pitchFamily="34" charset="0"/>
                <a:cs typeface="Arial" pitchFamily="34" charset="0"/>
              </a:rPr>
              <a:t>kW</a:t>
            </a:r>
            <a:endParaRPr lang="es-ES" sz="2400" dirty="0">
              <a:solidFill>
                <a:schemeClr val="tx1"/>
              </a:solidFill>
              <a:latin typeface="Arial" pitchFamily="34" charset="0"/>
            </a:endParaRPr>
          </a:p>
        </p:txBody>
      </p:sp>
      <p:sp>
        <p:nvSpPr>
          <p:cNvPr id="64514" name="Rectangle 2"/>
          <p:cNvSpPr>
            <a:spLocks noChangeArrowheads="1"/>
          </p:cNvSpPr>
          <p:nvPr/>
        </p:nvSpPr>
        <p:spPr bwMode="auto">
          <a:xfrm>
            <a:off x="642938" y="3571875"/>
            <a:ext cx="7715250" cy="1938338"/>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eaLnBrk="0" hangingPunct="0">
              <a:tabLst>
                <a:tab pos="1347788" algn="l"/>
              </a:tabLst>
              <a:defRPr/>
            </a:pPr>
            <a:r>
              <a:rPr lang="es-ES" sz="2400">
                <a:solidFill>
                  <a:schemeClr val="tx1"/>
                </a:solidFill>
                <a:latin typeface="Arial" charset="0"/>
                <a:ea typeface="Calibri" pitchFamily="34" charset="0"/>
                <a:cs typeface="Arial" charset="0"/>
              </a:rPr>
              <a:t>Aplicando la  formula 2.3.1a encontraremos la</a:t>
            </a:r>
          </a:p>
          <a:p>
            <a:pPr eaLnBrk="0" hangingPunct="0">
              <a:tabLst>
                <a:tab pos="1347788" algn="l"/>
              </a:tabLst>
              <a:defRPr/>
            </a:pPr>
            <a:r>
              <a:rPr lang="es-ES" sz="2400">
                <a:solidFill>
                  <a:schemeClr val="tx1"/>
                </a:solidFill>
                <a:latin typeface="Arial" charset="0"/>
                <a:ea typeface="Calibri" pitchFamily="34" charset="0"/>
                <a:cs typeface="Arial" charset="0"/>
              </a:rPr>
              <a:t> potencia de motor</a:t>
            </a:r>
          </a:p>
          <a:p>
            <a:pPr eaLnBrk="0" hangingPunct="0">
              <a:tabLst>
                <a:tab pos="1347788" algn="l"/>
              </a:tabLst>
              <a:defRPr/>
            </a:pPr>
            <a:r>
              <a:rPr lang="es-ES" sz="2400">
                <a:solidFill>
                  <a:schemeClr val="tx1"/>
                </a:solidFill>
                <a:latin typeface="Arial" charset="0"/>
                <a:ea typeface="Calibri" pitchFamily="34" charset="0"/>
                <a:cs typeface="Arial" charset="0"/>
              </a:rPr>
              <a:t>Pm=% margen x P ,</a:t>
            </a:r>
            <a:endParaRPr lang="es-ES" sz="2400">
              <a:solidFill>
                <a:schemeClr val="tx1"/>
              </a:solidFill>
              <a:latin typeface="Arial" charset="0"/>
            </a:endParaRPr>
          </a:p>
          <a:p>
            <a:pPr eaLnBrk="0" hangingPunct="0">
              <a:tabLst>
                <a:tab pos="1347788" algn="l"/>
              </a:tabLst>
              <a:defRPr/>
            </a:pPr>
            <a:r>
              <a:rPr lang="es-ES" sz="2400">
                <a:solidFill>
                  <a:schemeClr val="tx1"/>
                </a:solidFill>
                <a:latin typeface="Arial" charset="0"/>
                <a:ea typeface="Calibri" pitchFamily="34" charset="0"/>
                <a:cs typeface="Calibri" pitchFamily="34" charset="0"/>
              </a:rPr>
              <a:t>Debemos verificar que margen tiene, ver Tabla 2.3.1</a:t>
            </a:r>
          </a:p>
          <a:p>
            <a:pPr eaLnBrk="0" hangingPunct="0">
              <a:tabLst>
                <a:tab pos="1347788" algn="l"/>
              </a:tabLst>
              <a:defRPr/>
            </a:pPr>
            <a:r>
              <a:rPr lang="es-ES" sz="2400">
                <a:solidFill>
                  <a:schemeClr val="tx1"/>
                </a:solidFill>
                <a:latin typeface="Arial" charset="0"/>
                <a:ea typeface="Calibri" pitchFamily="34" charset="0"/>
                <a:cs typeface="Calibri" pitchFamily="34" charset="0"/>
              </a:rPr>
              <a:t>Pm=1.5 P=1.5x0.118=0.177≈0.2Kw=0.27Hp</a:t>
            </a:r>
            <a:r>
              <a:rPr lang="es-ES" sz="2400">
                <a:solidFill>
                  <a:schemeClr val="tx1"/>
                </a:solidFill>
                <a:latin typeface="Arial" charset="0"/>
              </a:rPr>
              <a:t> </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2..4 Diseño de Pruebas</a:t>
            </a:r>
            <a:r>
              <a:rPr lang="es-ES" dirty="0" smtClean="0"/>
              <a:t/>
            </a:r>
            <a:br>
              <a:rPr lang="es-ES" dirty="0" smtClean="0"/>
            </a:br>
            <a:endParaRPr lang="es-ES" dirty="0"/>
          </a:p>
        </p:txBody>
      </p:sp>
      <p:pic>
        <p:nvPicPr>
          <p:cNvPr id="46083" name="Imagen 23"/>
          <p:cNvPicPr>
            <a:picLocks noChangeAspect="1" noChangeArrowheads="1"/>
          </p:cNvPicPr>
          <p:nvPr/>
        </p:nvPicPr>
        <p:blipFill>
          <a:blip r:embed="rId2"/>
          <a:srcRect/>
          <a:stretch>
            <a:fillRect/>
          </a:stretch>
        </p:blipFill>
        <p:spPr bwMode="auto">
          <a:xfrm>
            <a:off x="642938" y="1928813"/>
            <a:ext cx="7786687" cy="4500562"/>
          </a:xfrm>
          <a:prstGeom prst="rect">
            <a:avLst/>
          </a:prstGeom>
          <a:noFill/>
          <a:ln w="9525">
            <a:noFill/>
            <a:miter lim="800000"/>
            <a:headEnd/>
            <a:tailEnd/>
          </a:ln>
        </p:spPr>
      </p:pic>
      <p:sp>
        <p:nvSpPr>
          <p:cNvPr id="5" name="4 Rectángulo"/>
          <p:cNvSpPr/>
          <p:nvPr/>
        </p:nvSpPr>
        <p:spPr>
          <a:xfrm>
            <a:off x="1143000" y="1357313"/>
            <a:ext cx="1878013"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b="1" dirty="0"/>
              <a:t>Circuito emisor</a:t>
            </a:r>
            <a:endParaRPr lang="es-ES" dirty="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50" y="1143000"/>
            <a:ext cx="2044700" cy="36988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s-ES" b="1" dirty="0"/>
              <a:t>Circuito receptor</a:t>
            </a:r>
            <a:endParaRPr lang="es-ES" dirty="0"/>
          </a:p>
        </p:txBody>
      </p:sp>
      <p:pic>
        <p:nvPicPr>
          <p:cNvPr id="47107" name="Imagen 24"/>
          <p:cNvPicPr>
            <a:picLocks noChangeAspect="1" noChangeArrowheads="1"/>
          </p:cNvPicPr>
          <p:nvPr/>
        </p:nvPicPr>
        <p:blipFill>
          <a:blip r:embed="rId2"/>
          <a:srcRect/>
          <a:stretch>
            <a:fillRect/>
          </a:stretch>
        </p:blipFill>
        <p:spPr bwMode="auto">
          <a:xfrm>
            <a:off x="785813" y="1714500"/>
            <a:ext cx="7572375" cy="457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defRPr/>
            </a:pPr>
            <a:r>
              <a:rPr lang="es-ES" b="1" dirty="0" smtClean="0">
                <a:solidFill>
                  <a:schemeClr val="tx1"/>
                </a:solidFill>
              </a:rPr>
              <a:t>CAPITULO 3</a:t>
            </a:r>
            <a:r>
              <a:rPr lang="es-ES" dirty="0" smtClean="0"/>
              <a:t/>
            </a:r>
            <a:br>
              <a:rPr lang="es-ES" dirty="0" smtClean="0"/>
            </a:br>
            <a:endParaRPr lang="es-ES" dirty="0"/>
          </a:p>
        </p:txBody>
      </p:sp>
      <p:sp>
        <p:nvSpPr>
          <p:cNvPr id="48131" name="3 Rectángulo"/>
          <p:cNvSpPr>
            <a:spLocks noChangeArrowheads="1"/>
          </p:cNvSpPr>
          <p:nvPr/>
        </p:nvSpPr>
        <p:spPr bwMode="auto">
          <a:xfrm>
            <a:off x="500063" y="1071563"/>
            <a:ext cx="6143625" cy="369887"/>
          </a:xfrm>
          <a:prstGeom prst="rect">
            <a:avLst/>
          </a:prstGeom>
          <a:noFill/>
          <a:ln w="9525">
            <a:noFill/>
            <a:miter lim="800000"/>
            <a:headEnd/>
            <a:tailEnd/>
          </a:ln>
        </p:spPr>
        <p:txBody>
          <a:bodyPr>
            <a:spAutoFit/>
          </a:bodyPr>
          <a:lstStyle/>
          <a:p>
            <a:r>
              <a:rPr lang="es-ES" b="1"/>
              <a:t>3.-SISTEMA DE CONTROL DE PROCESO</a:t>
            </a:r>
            <a:endParaRPr lang="es-ES"/>
          </a:p>
        </p:txBody>
      </p:sp>
      <p:sp>
        <p:nvSpPr>
          <p:cNvPr id="48132" name="Rectangle 1"/>
          <p:cNvSpPr>
            <a:spLocks noChangeArrowheads="1"/>
          </p:cNvSpPr>
          <p:nvPr/>
        </p:nvSpPr>
        <p:spPr bwMode="auto">
          <a:xfrm>
            <a:off x="642938" y="1357313"/>
            <a:ext cx="5186362" cy="369887"/>
          </a:xfrm>
          <a:prstGeom prst="rect">
            <a:avLst/>
          </a:prstGeom>
          <a:noFill/>
          <a:ln w="9525">
            <a:noFill/>
            <a:miter lim="800000"/>
            <a:headEnd/>
            <a:tailEnd/>
          </a:ln>
        </p:spPr>
        <p:txBody>
          <a:bodyPr wrap="none" anchor="ctr">
            <a:spAutoFit/>
          </a:bodyPr>
          <a:lstStyle/>
          <a:p>
            <a:pPr eaLnBrk="0" hangingPunct="0">
              <a:tabLst>
                <a:tab pos="1347788" algn="l"/>
              </a:tabLst>
            </a:pPr>
            <a:r>
              <a:rPr lang="es-ES" b="1">
                <a:ea typeface="Calibri" pitchFamily="34" charset="0"/>
                <a:cs typeface="Arial" charset="0"/>
              </a:rPr>
              <a:t>3.1 Selección del PLC y Unidades de Periferia</a:t>
            </a:r>
            <a:endParaRPr lang="es-ES">
              <a:ea typeface="Calibri" pitchFamily="34" charset="0"/>
              <a:cs typeface="Arial" charset="0"/>
            </a:endParaRPr>
          </a:p>
        </p:txBody>
      </p:sp>
      <p:sp>
        <p:nvSpPr>
          <p:cNvPr id="48133" name="5 Rectángulo"/>
          <p:cNvSpPr>
            <a:spLocks noChangeArrowheads="1"/>
          </p:cNvSpPr>
          <p:nvPr/>
        </p:nvSpPr>
        <p:spPr bwMode="auto">
          <a:xfrm>
            <a:off x="1071563" y="1714500"/>
            <a:ext cx="4608512" cy="369888"/>
          </a:xfrm>
          <a:prstGeom prst="rect">
            <a:avLst/>
          </a:prstGeom>
          <a:noFill/>
          <a:ln w="9525">
            <a:noFill/>
            <a:miter lim="800000"/>
            <a:headEnd/>
            <a:tailEnd/>
          </a:ln>
        </p:spPr>
        <p:txBody>
          <a:bodyPr wrap="none">
            <a:spAutoFit/>
          </a:bodyPr>
          <a:lstStyle/>
          <a:p>
            <a:r>
              <a:rPr lang="es-ES" b="1"/>
              <a:t>3.1.1 Características del Micrologix 1200</a:t>
            </a:r>
            <a:endParaRPr lang="es-ES"/>
          </a:p>
        </p:txBody>
      </p:sp>
      <p:sp>
        <p:nvSpPr>
          <p:cNvPr id="48134" name="Rectangle 2"/>
          <p:cNvSpPr>
            <a:spLocks noChangeArrowheads="1"/>
          </p:cNvSpPr>
          <p:nvPr/>
        </p:nvSpPr>
        <p:spPr bwMode="auto">
          <a:xfrm>
            <a:off x="214313" y="3000375"/>
            <a:ext cx="8564562" cy="2800350"/>
          </a:xfrm>
          <a:prstGeom prst="rect">
            <a:avLst/>
          </a:prstGeom>
          <a:noFill/>
          <a:ln w="9525">
            <a:noFill/>
            <a:miter lim="800000"/>
            <a:headEnd/>
            <a:tailEnd/>
          </a:ln>
        </p:spPr>
        <p:txBody>
          <a:bodyPr wrap="none" anchor="ctr">
            <a:spAutoFit/>
          </a:bodyPr>
          <a:lstStyle/>
          <a:p>
            <a:pPr algn="just" eaLnBrk="0" hangingPunct="0">
              <a:buFontTx/>
              <a:buChar char="•"/>
            </a:pPr>
            <a:r>
              <a:rPr lang="es-ES" sz="1600">
                <a:ea typeface="Calibri" pitchFamily="34" charset="0"/>
                <a:cs typeface="Arial" charset="0"/>
              </a:rPr>
              <a:t>El controlador MicroLogix 1200 cuenta con 6 K de memoria. </a:t>
            </a:r>
            <a:r>
              <a:rPr lang="es-ES" sz="1600">
                <a:ea typeface="Calibri" pitchFamily="34" charset="0"/>
                <a:cs typeface="Garamond" pitchFamily="18" charset="0"/>
              </a:rPr>
              <a:t>.</a:t>
            </a:r>
            <a:endParaRPr lang="es-ES" sz="1600"/>
          </a:p>
          <a:p>
            <a:pPr algn="just" eaLnBrk="0" hangingPunct="0">
              <a:buFontTx/>
              <a:buChar char="•"/>
            </a:pPr>
            <a:r>
              <a:rPr lang="es-ES" sz="1600">
                <a:ea typeface="Calibri" pitchFamily="34" charset="0"/>
                <a:cs typeface="Calibri" pitchFamily="34" charset="0"/>
              </a:rPr>
              <a:t>Matemática de enteros con signo de 32 bits</a:t>
            </a:r>
            <a:endParaRPr lang="es-ES" sz="1600"/>
          </a:p>
          <a:p>
            <a:pPr algn="just" eaLnBrk="0" hangingPunct="0">
              <a:buFontTx/>
              <a:buChar char="•"/>
            </a:pPr>
            <a:r>
              <a:rPr lang="es-ES" sz="1600">
                <a:ea typeface="Calibri" pitchFamily="34" charset="0"/>
                <a:cs typeface="Calibri" pitchFamily="34" charset="0"/>
              </a:rPr>
              <a:t>E/S incorporadas, las cuales proporcionan entradas y salidas de alta velocidad optimizadas</a:t>
            </a:r>
            <a:endParaRPr lang="es-ES" sz="1600"/>
          </a:p>
          <a:p>
            <a:pPr algn="just" eaLnBrk="0" hangingPunct="0">
              <a:buFontTx/>
              <a:buChar char="•"/>
            </a:pPr>
            <a:r>
              <a:rPr lang="es-ES" sz="1600">
                <a:ea typeface="Calibri" pitchFamily="34" charset="0"/>
                <a:cs typeface="Calibri" pitchFamily="34" charset="0"/>
              </a:rPr>
              <a:t>Tres opciones base, incluyendo la configuraciones eléctricas con:</a:t>
            </a:r>
            <a:endParaRPr lang="es-ES" sz="1600"/>
          </a:p>
          <a:p>
            <a:pPr algn="just" eaLnBrk="0" hangingPunct="0"/>
            <a:r>
              <a:rPr lang="es-ES" sz="1600">
                <a:ea typeface="Calibri" pitchFamily="34" charset="0"/>
                <a:cs typeface="Calibri" pitchFamily="34" charset="0"/>
              </a:rPr>
              <a:t>          – entradas de CA o CC</a:t>
            </a:r>
            <a:endParaRPr lang="es-ES" sz="1600"/>
          </a:p>
          <a:p>
            <a:pPr algn="just" eaLnBrk="0" hangingPunct="0"/>
            <a:r>
              <a:rPr lang="es-ES" sz="1600">
                <a:ea typeface="Calibri" pitchFamily="34" charset="0"/>
                <a:cs typeface="Calibri" pitchFamily="34" charset="0"/>
              </a:rPr>
              <a:t>          – alimentación de CA o CC</a:t>
            </a:r>
            <a:endParaRPr lang="es-ES" sz="1600"/>
          </a:p>
          <a:p>
            <a:pPr algn="just" eaLnBrk="0" hangingPunct="0"/>
            <a:r>
              <a:rPr lang="es-ES" sz="1600">
                <a:ea typeface="Calibri" pitchFamily="34" charset="0"/>
                <a:cs typeface="Calibri" pitchFamily="34" charset="0"/>
              </a:rPr>
              <a:t>          – salidas de relé o de estado sólido</a:t>
            </a:r>
            <a:endParaRPr lang="es-ES" sz="1600"/>
          </a:p>
          <a:p>
            <a:pPr algn="just" eaLnBrk="0" hangingPunct="0">
              <a:buFontTx/>
              <a:buChar char="•"/>
            </a:pPr>
            <a:r>
              <a:rPr lang="es-ES" sz="1600">
                <a:ea typeface="Calibri" pitchFamily="34" charset="0"/>
                <a:cs typeface="Calibri" pitchFamily="34" charset="0"/>
              </a:rPr>
              <a:t>Dos potenciómetros de ajuste analógico incorporados en el controlador. </a:t>
            </a:r>
            <a:endParaRPr lang="es-ES" sz="1600"/>
          </a:p>
          <a:p>
            <a:pPr algn="just" eaLnBrk="0" hangingPunct="0">
              <a:buFontTx/>
              <a:buChar char="•"/>
            </a:pPr>
            <a:r>
              <a:rPr lang="es-ES" sz="1600">
                <a:ea typeface="Calibri" pitchFamily="34" charset="0"/>
                <a:cs typeface="Calibri" pitchFamily="34" charset="0"/>
              </a:rPr>
              <a:t>Capacidades PID incorporadas</a:t>
            </a:r>
          </a:p>
          <a:p>
            <a:pPr algn="just" eaLnBrk="0" hangingPunct="0">
              <a:buFontTx/>
              <a:buChar char="•"/>
            </a:pPr>
            <a:r>
              <a:rPr lang="es-ES" sz="1600"/>
              <a:t>Puerto de comunicación RS-232 adicional, </a:t>
            </a:r>
          </a:p>
          <a:p>
            <a:pPr algn="just" eaLnBrk="0" hangingPunct="0">
              <a:buFontTx/>
              <a:buChar char="•"/>
            </a:pPr>
            <a:endParaRPr lang="es-ES" sz="160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sz="2000" b="1" dirty="0" smtClean="0">
                <a:solidFill>
                  <a:schemeClr val="tx1"/>
                </a:solidFill>
              </a:rPr>
              <a:t>3.2 Software de Comunicación con PLC</a:t>
            </a:r>
            <a:r>
              <a:rPr lang="es-ES" sz="2000" dirty="0" smtClean="0">
                <a:solidFill>
                  <a:schemeClr val="tx1"/>
                </a:solidFill>
              </a:rPr>
              <a:t/>
            </a:r>
            <a:br>
              <a:rPr lang="es-ES" sz="2000" dirty="0" smtClean="0">
                <a:solidFill>
                  <a:schemeClr val="tx1"/>
                </a:solidFill>
              </a:rPr>
            </a:br>
            <a:r>
              <a:rPr lang="es-ES" sz="2000" b="1" dirty="0" smtClean="0">
                <a:solidFill>
                  <a:schemeClr val="tx1"/>
                </a:solidFill>
              </a:rPr>
              <a:t>        3.2.1 Configuración del </a:t>
            </a:r>
            <a:r>
              <a:rPr lang="es-ES" sz="2000" b="1" dirty="0" err="1" smtClean="0">
                <a:solidFill>
                  <a:schemeClr val="tx1"/>
                </a:solidFill>
              </a:rPr>
              <a:t>Micologix</a:t>
            </a:r>
            <a:r>
              <a:rPr lang="es-ES" sz="2000" b="1" dirty="0" smtClean="0">
                <a:solidFill>
                  <a:schemeClr val="tx1"/>
                </a:solidFill>
              </a:rPr>
              <a:t> 1200 Utilizando el  </a:t>
            </a:r>
            <a:r>
              <a:rPr lang="es-ES" sz="2000" b="1" dirty="0" err="1" smtClean="0">
                <a:solidFill>
                  <a:schemeClr val="tx1"/>
                </a:solidFill>
              </a:rPr>
              <a:t>RsLogix</a:t>
            </a:r>
            <a:r>
              <a:rPr lang="es-ES" sz="2000" b="1" dirty="0" smtClean="0">
                <a:solidFill>
                  <a:schemeClr val="tx1"/>
                </a:solidFill>
              </a:rPr>
              <a:t> 500</a:t>
            </a:r>
            <a:r>
              <a:rPr lang="es-ES" sz="2000" dirty="0" smtClean="0">
                <a:solidFill>
                  <a:schemeClr val="tx1"/>
                </a:solidFill>
              </a:rPr>
              <a:t/>
            </a:r>
            <a:br>
              <a:rPr lang="es-ES" sz="2000" dirty="0" smtClean="0">
                <a:solidFill>
                  <a:schemeClr val="tx1"/>
                </a:solidFill>
              </a:rPr>
            </a:br>
            <a:r>
              <a:rPr lang="es-ES" sz="2000" b="1" dirty="0" smtClean="0">
                <a:solidFill>
                  <a:schemeClr val="tx1"/>
                </a:solidFill>
              </a:rPr>
              <a:t> </a:t>
            </a:r>
            <a:r>
              <a:rPr lang="es-ES" dirty="0" smtClean="0"/>
              <a:t/>
            </a:r>
            <a:br>
              <a:rPr lang="es-ES" dirty="0" smtClean="0"/>
            </a:br>
            <a:endParaRPr lang="es-ES" dirty="0"/>
          </a:p>
        </p:txBody>
      </p:sp>
      <p:pic>
        <p:nvPicPr>
          <p:cNvPr id="49155" name="Imagen 44"/>
          <p:cNvPicPr>
            <a:picLocks noChangeAspect="1" noChangeArrowheads="1"/>
          </p:cNvPicPr>
          <p:nvPr/>
        </p:nvPicPr>
        <p:blipFill>
          <a:blip r:embed="rId2"/>
          <a:srcRect/>
          <a:stretch>
            <a:fillRect/>
          </a:stretch>
        </p:blipFill>
        <p:spPr bwMode="auto">
          <a:xfrm>
            <a:off x="357188" y="1214438"/>
            <a:ext cx="8380412" cy="4714875"/>
          </a:xfrm>
          <a:prstGeom prst="rect">
            <a:avLst/>
          </a:prstGeom>
          <a:noFill/>
          <a:ln w="9525">
            <a:noFill/>
            <a:miter lim="800000"/>
            <a:headEnd/>
            <a:tailEnd/>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142875" y="1214438"/>
            <a:ext cx="8686800" cy="4525962"/>
          </a:xfrm>
        </p:spPr>
        <p:txBody>
          <a:bodyPr/>
          <a:lstStyle/>
          <a:p>
            <a:pPr algn="just">
              <a:buFont typeface="Wingdings 2" pitchFamily="18" charset="2"/>
              <a:buNone/>
            </a:pPr>
            <a:r>
              <a:rPr lang="es-ES" sz="2800" smtClean="0">
                <a:solidFill>
                  <a:schemeClr val="tx1"/>
                </a:solidFill>
              </a:rPr>
              <a:t>    Nuestro proyecto consiste en diseñar, implementar y monitorear un sistema  de control de nivel; en nuestro caso vamos a controlar  el nivel de agua. Para lo cual vamos a comenzar con el diseño de una primera estructura metálica en el cual va estar ubicado el tanque de cristal de 1 metro de altura en la parte superior, y el  reservorio de 40cm de altura en la parte inferior .La bomba centrifuga va a estar sobre el reservorio, y el  sensor ultrasónico, transmisor de RF y fuente 12Vdc sobre el tanque de cristal</a:t>
            </a:r>
            <a:r>
              <a:rPr lang="es-ES" smtClean="0"/>
              <a:t>. </a:t>
            </a:r>
          </a:p>
          <a:p>
            <a:endParaRPr lang="es-ES" smtClean="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3.2.2 Configuración </a:t>
            </a:r>
            <a:r>
              <a:rPr lang="es-ES" b="1" dirty="0" err="1" smtClean="0">
                <a:solidFill>
                  <a:schemeClr val="tx1"/>
                </a:solidFill>
              </a:rPr>
              <a:t>RsLinx</a:t>
            </a:r>
            <a:endParaRPr lang="es-ES" dirty="0">
              <a:solidFill>
                <a:schemeClr val="tx1"/>
              </a:solidFill>
            </a:endParaRPr>
          </a:p>
        </p:txBody>
      </p:sp>
      <p:pic>
        <p:nvPicPr>
          <p:cNvPr id="50179" name="Imagen 27"/>
          <p:cNvPicPr>
            <a:picLocks noChangeAspect="1" noChangeArrowheads="1"/>
          </p:cNvPicPr>
          <p:nvPr/>
        </p:nvPicPr>
        <p:blipFill>
          <a:blip r:embed="rId2"/>
          <a:srcRect/>
          <a:stretch>
            <a:fillRect/>
          </a:stretch>
        </p:blipFill>
        <p:spPr bwMode="auto">
          <a:xfrm>
            <a:off x="214313" y="1500188"/>
            <a:ext cx="8715375" cy="5192712"/>
          </a:xfrm>
          <a:prstGeom prst="rect">
            <a:avLst/>
          </a:prstGeom>
          <a:noFill/>
          <a:ln w="9525">
            <a:noFill/>
            <a:miter lim="800000"/>
            <a:headEnd/>
            <a:tailEnd/>
          </a:ln>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57188" y="1285875"/>
          <a:ext cx="8435975" cy="5072063"/>
        </p:xfrm>
        <a:graphic>
          <a:graphicData uri="http://schemas.openxmlformats.org/presentationml/2006/ole">
            <p:oleObj spid="_x0000_s1026" r:id="rId3" imgW="5733333" imgH="3315163" progId="">
              <p:embed/>
            </p:oleObj>
          </a:graphicData>
        </a:graphic>
      </p:graphicFrame>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57313" y="1285875"/>
          <a:ext cx="6000750" cy="5111750"/>
        </p:xfrm>
        <a:graphic>
          <a:graphicData uri="http://schemas.openxmlformats.org/presentationml/2006/ole">
            <p:oleObj spid="_x0000_s2050" r:id="rId3" imgW="4229690" imgH="4133333" progId="">
              <p:embed/>
            </p:oleObj>
          </a:graphicData>
        </a:graphic>
      </p:graphicFrame>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3.2.3 Creación del Programa</a:t>
            </a:r>
            <a:r>
              <a:rPr lang="es-ES" dirty="0" smtClean="0"/>
              <a:t/>
            </a:r>
            <a:br>
              <a:rPr lang="es-ES" dirty="0" smtClean="0"/>
            </a:br>
            <a:endParaRPr lang="es-ES" dirty="0"/>
          </a:p>
        </p:txBody>
      </p:sp>
      <p:sp>
        <p:nvSpPr>
          <p:cNvPr id="51203" name="Rectangle 1"/>
          <p:cNvSpPr>
            <a:spLocks noChangeArrowheads="1"/>
          </p:cNvSpPr>
          <p:nvPr/>
        </p:nvSpPr>
        <p:spPr bwMode="auto">
          <a:xfrm>
            <a:off x="571500" y="1214438"/>
            <a:ext cx="6503988" cy="923925"/>
          </a:xfrm>
          <a:prstGeom prst="rect">
            <a:avLst/>
          </a:prstGeom>
          <a:noFill/>
          <a:ln w="9525">
            <a:noFill/>
            <a:miter lim="800000"/>
            <a:headEnd/>
            <a:tailEnd/>
          </a:ln>
        </p:spPr>
        <p:txBody>
          <a:bodyPr wrap="none" anchor="ctr">
            <a:spAutoFit/>
          </a:bodyPr>
          <a:lstStyle/>
          <a:p>
            <a:pPr eaLnBrk="0" hangingPunct="0">
              <a:buFontTx/>
              <a:buChar char="•"/>
            </a:pPr>
            <a:r>
              <a:rPr lang="es-ES">
                <a:solidFill>
                  <a:srgbClr val="000000"/>
                </a:solidFill>
                <a:ea typeface="Calibri" pitchFamily="34" charset="0"/>
                <a:cs typeface="Arial" charset="0"/>
              </a:rPr>
              <a:t>Seleccionar ”NEW “ para crear un nuevo archivo</a:t>
            </a:r>
            <a:endParaRPr lang="es-ES">
              <a:ea typeface="Calibri" pitchFamily="34" charset="0"/>
              <a:cs typeface="Arial" charset="0"/>
            </a:endParaRPr>
          </a:p>
          <a:p>
            <a:pPr eaLnBrk="0" hangingPunct="0">
              <a:buFontTx/>
              <a:buChar char="•"/>
            </a:pPr>
            <a:r>
              <a:rPr lang="es-ES">
                <a:solidFill>
                  <a:srgbClr val="000000"/>
                </a:solidFill>
                <a:ea typeface="Calibri" pitchFamily="34" charset="0"/>
                <a:cs typeface="Arial" charset="0"/>
              </a:rPr>
              <a:t>Seleccionar controlador= BUL.1762 MicroLogix 1200 Serie C</a:t>
            </a:r>
            <a:endParaRPr lang="es-ES">
              <a:ea typeface="Calibri" pitchFamily="34" charset="0"/>
              <a:cs typeface="Arial" charset="0"/>
            </a:endParaRPr>
          </a:p>
          <a:p>
            <a:pPr eaLnBrk="0" hangingPunct="0">
              <a:buFontTx/>
              <a:buChar char="•"/>
            </a:pPr>
            <a:r>
              <a:rPr lang="es-ES">
                <a:solidFill>
                  <a:srgbClr val="000000"/>
                </a:solidFill>
                <a:ea typeface="Calibri" pitchFamily="34" charset="0"/>
                <a:cs typeface="Arial" charset="0"/>
              </a:rPr>
              <a:t>Ingresar nombre de procesador =NIVEL</a:t>
            </a:r>
            <a:endParaRPr lang="es-ES">
              <a:ea typeface="Calibri" pitchFamily="34" charset="0"/>
              <a:cs typeface="Arial" charset="0"/>
            </a:endParaRPr>
          </a:p>
        </p:txBody>
      </p:sp>
      <p:pic>
        <p:nvPicPr>
          <p:cNvPr id="51204" name="Picture 2"/>
          <p:cNvPicPr>
            <a:picLocks noChangeAspect="1" noChangeArrowheads="1"/>
          </p:cNvPicPr>
          <p:nvPr/>
        </p:nvPicPr>
        <p:blipFill>
          <a:blip r:embed="rId2"/>
          <a:srcRect/>
          <a:stretch>
            <a:fillRect/>
          </a:stretch>
        </p:blipFill>
        <p:spPr bwMode="auto">
          <a:xfrm>
            <a:off x="928688" y="2286000"/>
            <a:ext cx="7481887" cy="4148138"/>
          </a:xfrm>
          <a:prstGeom prst="rect">
            <a:avLst/>
          </a:prstGeom>
          <a:noFill/>
          <a:ln w="9525">
            <a:noFill/>
            <a:miter lim="800000"/>
            <a:headEnd/>
            <a:tailEnd/>
          </a:ln>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400" b="1" dirty="0" smtClean="0">
                <a:solidFill>
                  <a:schemeClr val="tx1"/>
                </a:solidFill>
              </a:rPr>
              <a:t>Direccionamiento de Entradas/Salidas Discretas</a:t>
            </a:r>
            <a:endParaRPr lang="es-ES" sz="2400" dirty="0">
              <a:solidFill>
                <a:schemeClr val="tx1"/>
              </a:solidFill>
            </a:endParaRPr>
          </a:p>
        </p:txBody>
      </p:sp>
      <p:pic>
        <p:nvPicPr>
          <p:cNvPr id="73730" name="Imagen 39"/>
          <p:cNvPicPr>
            <a:picLocks noChangeAspect="1" noChangeArrowheads="1"/>
          </p:cNvPicPr>
          <p:nvPr/>
        </p:nvPicPr>
        <p:blipFill>
          <a:blip r:embed="rId2"/>
          <a:srcRect/>
          <a:stretch>
            <a:fillRect/>
          </a:stretch>
        </p:blipFill>
        <p:spPr bwMode="auto">
          <a:xfrm>
            <a:off x="714375" y="1214438"/>
            <a:ext cx="3929063" cy="1643062"/>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2228" name="Imagen 43"/>
          <p:cNvPicPr>
            <a:picLocks noChangeAspect="1" noChangeArrowheads="1"/>
          </p:cNvPicPr>
          <p:nvPr/>
        </p:nvPicPr>
        <p:blipFill>
          <a:blip r:embed="rId3"/>
          <a:srcRect/>
          <a:stretch>
            <a:fillRect/>
          </a:stretch>
        </p:blipFill>
        <p:spPr bwMode="auto">
          <a:xfrm>
            <a:off x="3071813" y="3286125"/>
            <a:ext cx="5640387" cy="3192463"/>
          </a:xfrm>
          <a:prstGeom prst="rect">
            <a:avLst/>
          </a:prstGeom>
          <a:noFill/>
          <a:ln w="9525">
            <a:noFill/>
            <a:miter lim="800000"/>
            <a:headEnd/>
            <a:tailEnd/>
          </a:ln>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PROGRAMA</a:t>
            </a:r>
            <a:endParaRPr lang="es-ES" dirty="0"/>
          </a:p>
        </p:txBody>
      </p:sp>
      <p:pic>
        <p:nvPicPr>
          <p:cNvPr id="53251" name="Imagen 46"/>
          <p:cNvPicPr>
            <a:picLocks noChangeAspect="1" noChangeArrowheads="1"/>
          </p:cNvPicPr>
          <p:nvPr/>
        </p:nvPicPr>
        <p:blipFill>
          <a:blip r:embed="rId2"/>
          <a:srcRect/>
          <a:stretch>
            <a:fillRect/>
          </a:stretch>
        </p:blipFill>
        <p:spPr bwMode="auto">
          <a:xfrm>
            <a:off x="928688" y="1428750"/>
            <a:ext cx="7286625" cy="4500563"/>
          </a:xfrm>
          <a:prstGeom prst="rect">
            <a:avLst/>
          </a:prstGeom>
          <a:noFill/>
          <a:ln w="9525">
            <a:noFill/>
            <a:miter lim="800000"/>
            <a:headEnd/>
            <a:tailEnd/>
          </a:ln>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45"/>
          <p:cNvPicPr>
            <a:picLocks noChangeAspect="1" noChangeArrowheads="1"/>
          </p:cNvPicPr>
          <p:nvPr/>
        </p:nvPicPr>
        <p:blipFill>
          <a:blip r:embed="rId2"/>
          <a:srcRect/>
          <a:stretch>
            <a:fillRect/>
          </a:stretch>
        </p:blipFill>
        <p:spPr bwMode="auto">
          <a:xfrm>
            <a:off x="785813" y="1428750"/>
            <a:ext cx="7715250" cy="4643438"/>
          </a:xfrm>
          <a:prstGeom prst="rect">
            <a:avLst/>
          </a:prstGeom>
          <a:noFill/>
          <a:ln w="9525">
            <a:noFill/>
            <a:miter lim="800000"/>
            <a:headEnd/>
            <a:tailEnd/>
          </a:ln>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n 43"/>
          <p:cNvPicPr>
            <a:picLocks noChangeAspect="1" noChangeArrowheads="1"/>
          </p:cNvPicPr>
          <p:nvPr/>
        </p:nvPicPr>
        <p:blipFill>
          <a:blip r:embed="rId2"/>
          <a:srcRect/>
          <a:stretch>
            <a:fillRect/>
          </a:stretch>
        </p:blipFill>
        <p:spPr bwMode="auto">
          <a:xfrm>
            <a:off x="571500" y="1500188"/>
            <a:ext cx="7905750" cy="4572000"/>
          </a:xfrm>
          <a:prstGeom prst="rect">
            <a:avLst/>
          </a:prstGeom>
          <a:noFill/>
          <a:ln w="9525">
            <a:noFill/>
            <a:miter lim="800000"/>
            <a:headEnd/>
            <a:tailEnd/>
          </a:ln>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44"/>
          <p:cNvPicPr>
            <a:picLocks noChangeAspect="1" noChangeArrowheads="1"/>
          </p:cNvPicPr>
          <p:nvPr/>
        </p:nvPicPr>
        <p:blipFill>
          <a:blip r:embed="rId2"/>
          <a:srcRect/>
          <a:stretch>
            <a:fillRect/>
          </a:stretch>
        </p:blipFill>
        <p:spPr bwMode="auto">
          <a:xfrm>
            <a:off x="785813" y="1428750"/>
            <a:ext cx="7572375" cy="4857750"/>
          </a:xfrm>
          <a:prstGeom prst="rect">
            <a:avLst/>
          </a:prstGeom>
          <a:noFill/>
          <a:ln w="9525">
            <a:noFill/>
            <a:miter lim="800000"/>
            <a:headEnd/>
            <a:tailEnd/>
          </a:ln>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Rectángulo"/>
          <p:cNvSpPr>
            <a:spLocks noChangeArrowheads="1"/>
          </p:cNvSpPr>
          <p:nvPr/>
        </p:nvSpPr>
        <p:spPr bwMode="auto">
          <a:xfrm>
            <a:off x="714375" y="500063"/>
            <a:ext cx="7858125" cy="461962"/>
          </a:xfrm>
          <a:prstGeom prst="rect">
            <a:avLst/>
          </a:prstGeom>
          <a:noFill/>
          <a:ln w="9525">
            <a:noFill/>
            <a:miter lim="800000"/>
            <a:headEnd/>
            <a:tailEnd/>
          </a:ln>
        </p:spPr>
        <p:txBody>
          <a:bodyPr>
            <a:spAutoFit/>
          </a:bodyPr>
          <a:lstStyle/>
          <a:p>
            <a:r>
              <a:rPr lang="es-ES" sz="2400" b="1"/>
              <a:t>3.3.1 Representación del Bloque de Función PID</a:t>
            </a:r>
            <a:endParaRPr lang="es-ES" sz="2400"/>
          </a:p>
        </p:txBody>
      </p:sp>
      <p:sp>
        <p:nvSpPr>
          <p:cNvPr id="3" name="2 Rectángulo"/>
          <p:cNvSpPr/>
          <p:nvPr/>
        </p:nvSpPr>
        <p:spPr>
          <a:xfrm>
            <a:off x="857250" y="1214438"/>
            <a:ext cx="45720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El sensor proporciona una señal analógica al controlador, la cual                                                                           representa el punto actual</a:t>
            </a:r>
            <a:r>
              <a:rPr lang="es-ES" b="1" dirty="0"/>
              <a:t> PV</a:t>
            </a:r>
            <a:r>
              <a:rPr lang="es-ES" dirty="0"/>
              <a:t> </a:t>
            </a:r>
          </a:p>
        </p:txBody>
      </p:sp>
      <p:sp>
        <p:nvSpPr>
          <p:cNvPr id="4" name="3 Rectángulo"/>
          <p:cNvSpPr/>
          <p:nvPr/>
        </p:nvSpPr>
        <p:spPr>
          <a:xfrm>
            <a:off x="857250" y="2357438"/>
            <a:ext cx="4572000" cy="6461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Esta señal recibe el nombre de punto de consigna o punto de referencia </a:t>
            </a:r>
            <a:r>
              <a:rPr lang="es-ES" b="1" dirty="0"/>
              <a:t>SP</a:t>
            </a:r>
            <a:r>
              <a:rPr lang="es-ES" dirty="0"/>
              <a:t>,</a:t>
            </a:r>
          </a:p>
        </p:txBody>
      </p:sp>
      <p:sp>
        <p:nvSpPr>
          <p:cNvPr id="5" name="4 Rectángulo"/>
          <p:cNvSpPr/>
          <p:nvPr/>
        </p:nvSpPr>
        <p:spPr>
          <a:xfrm>
            <a:off x="857250" y="3286125"/>
            <a:ext cx="4572000"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El controlador resta la señal de punto actual a la señal de punto de consigna, obteniendo así la señal de error </a:t>
            </a:r>
            <a:r>
              <a:rPr lang="es-ES" b="1" dirty="0"/>
              <a:t>( E =PV-SP</a:t>
            </a:r>
            <a:r>
              <a:rPr lang="es-ES" dirty="0"/>
              <a:t> )</a:t>
            </a:r>
          </a:p>
        </p:txBody>
      </p:sp>
      <p:sp>
        <p:nvSpPr>
          <p:cNvPr id="6" name="5 Rectángulo"/>
          <p:cNvSpPr/>
          <p:nvPr/>
        </p:nvSpPr>
        <p:spPr>
          <a:xfrm>
            <a:off x="857250" y="4714875"/>
            <a:ext cx="4572000"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La señal resultante de la suma de estas tres señales, que posteriormente explicaremos, se llama variable manipulada </a:t>
            </a:r>
            <a:r>
              <a:rPr lang="es-ES" b="1" dirty="0"/>
              <a:t>CV</a:t>
            </a:r>
            <a:endParaRPr lang="es-ES"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0" y="1357313"/>
            <a:ext cx="8686800" cy="4525962"/>
          </a:xfrm>
        </p:spPr>
        <p:txBody>
          <a:bodyPr/>
          <a:lstStyle/>
          <a:p>
            <a:pPr algn="just">
              <a:buFont typeface="Wingdings 2" pitchFamily="18" charset="2"/>
              <a:buNone/>
            </a:pPr>
            <a:r>
              <a:rPr lang="es-ES" smtClean="0">
                <a:solidFill>
                  <a:schemeClr val="tx1"/>
                </a:solidFill>
              </a:rPr>
              <a:t>    En la  segunda estructura vamos a colocar  un panel de control el cual va a tener  un PLC Micrologix  1200 de Allen-Bradley, Expansor Analógico IF2OF2, Variador Power Flex 4 de Allen-Bradley, Guarda motor, modulo de RF( receptor) ,transformador de control, fuente 12 y 5 Vdc, pulsadores, luz  piloto, selector 3 posiciones , seccionadores, borneras.</a:t>
            </a:r>
          </a:p>
          <a:p>
            <a:pPr algn="just">
              <a:buFont typeface="Wingdings 2" pitchFamily="18" charset="2"/>
              <a:buNone/>
            </a:pPr>
            <a:r>
              <a:rPr lang="es-ES" smtClean="0">
                <a:solidFill>
                  <a:schemeClr val="tx1"/>
                </a:solidFill>
              </a:rPr>
              <a:t> </a:t>
            </a:r>
          </a:p>
          <a:p>
            <a:endParaRPr lang="es-ES" smtClean="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dirty="0" smtClean="0">
                <a:solidFill>
                  <a:schemeClr val="tx1"/>
                </a:solidFill>
              </a:rPr>
              <a:t>Sintonización del controlador PID :</a:t>
            </a:r>
            <a:r>
              <a:rPr lang="es-ES" dirty="0" smtClean="0"/>
              <a:t/>
            </a:r>
            <a:br>
              <a:rPr lang="es-ES" dirty="0" smtClean="0"/>
            </a:br>
            <a:endParaRPr lang="es-ES" dirty="0"/>
          </a:p>
        </p:txBody>
      </p:sp>
      <p:pic>
        <p:nvPicPr>
          <p:cNvPr id="58371" name="Imagen 4"/>
          <p:cNvPicPr>
            <a:picLocks noChangeAspect="1" noChangeArrowheads="1"/>
          </p:cNvPicPr>
          <p:nvPr/>
        </p:nvPicPr>
        <p:blipFill>
          <a:blip r:embed="rId2"/>
          <a:srcRect/>
          <a:stretch>
            <a:fillRect/>
          </a:stretch>
        </p:blipFill>
        <p:spPr bwMode="auto">
          <a:xfrm>
            <a:off x="4000500" y="3071813"/>
            <a:ext cx="4905375" cy="3552825"/>
          </a:xfrm>
          <a:prstGeom prst="rect">
            <a:avLst/>
          </a:prstGeom>
          <a:noFill/>
          <a:ln w="9525">
            <a:noFill/>
            <a:miter lim="800000"/>
            <a:headEnd/>
            <a:tailEnd/>
          </a:ln>
        </p:spPr>
      </p:pic>
      <p:sp>
        <p:nvSpPr>
          <p:cNvPr id="58372" name="Rectangle 3"/>
          <p:cNvSpPr>
            <a:spLocks noChangeArrowheads="1"/>
          </p:cNvSpPr>
          <p:nvPr/>
        </p:nvSpPr>
        <p:spPr bwMode="auto">
          <a:xfrm>
            <a:off x="500063" y="1285875"/>
            <a:ext cx="7431087" cy="1938338"/>
          </a:xfrm>
          <a:prstGeom prst="rect">
            <a:avLst/>
          </a:prstGeom>
          <a:noFill/>
          <a:ln w="9525">
            <a:noFill/>
            <a:miter lim="800000"/>
            <a:headEnd/>
            <a:tailEnd/>
          </a:ln>
        </p:spPr>
        <p:txBody>
          <a:bodyPr wrap="none" anchor="ctr">
            <a:spAutoFit/>
          </a:bodyPr>
          <a:lstStyle/>
          <a:p>
            <a:pPr eaLnBrk="0" hangingPunct="0"/>
            <a:r>
              <a:rPr lang="es-ES" sz="2000">
                <a:ea typeface="Calibri" pitchFamily="34" charset="0"/>
                <a:cs typeface="Arial" charset="0"/>
              </a:rPr>
              <a:t>Para sintonizar el PID (valores Kc, Ti, Td), utilizamos la regla de</a:t>
            </a:r>
          </a:p>
          <a:p>
            <a:pPr eaLnBrk="0" hangingPunct="0"/>
            <a:r>
              <a:rPr lang="es-ES" sz="2000">
                <a:ea typeface="Calibri" pitchFamily="34" charset="0"/>
                <a:cs typeface="Arial" charset="0"/>
              </a:rPr>
              <a:t> Ziegler – Nichols, en este caso utilizaremos el 2do método.</a:t>
            </a:r>
          </a:p>
          <a:p>
            <a:pPr eaLnBrk="0" hangingPunct="0"/>
            <a:r>
              <a:rPr lang="es-ES" sz="2000">
                <a:ea typeface="Calibri" pitchFamily="34" charset="0"/>
                <a:cs typeface="Arial" charset="0"/>
              </a:rPr>
              <a:t>Primero establecemos Ti=infinito y Td=0, usando solo la acción</a:t>
            </a:r>
          </a:p>
          <a:p>
            <a:pPr eaLnBrk="0" hangingPunct="0"/>
            <a:r>
              <a:rPr lang="es-ES" sz="2000">
                <a:ea typeface="Calibri" pitchFamily="34" charset="0"/>
                <a:cs typeface="Arial" charset="0"/>
              </a:rPr>
              <a:t> en control proporcional, luego incrementamos el Kc de 0 a</a:t>
            </a:r>
          </a:p>
          <a:p>
            <a:pPr eaLnBrk="0" hangingPunct="0"/>
            <a:r>
              <a:rPr lang="es-ES" sz="2000">
                <a:ea typeface="Calibri" pitchFamily="34" charset="0"/>
                <a:cs typeface="Arial" charset="0"/>
              </a:rPr>
              <a:t> un valor critico Kcr donde el sistema comience a tener </a:t>
            </a:r>
          </a:p>
          <a:p>
            <a:pPr eaLnBrk="0" hangingPunct="0"/>
            <a:r>
              <a:rPr lang="es-ES" sz="2000">
                <a:ea typeface="Calibri" pitchFamily="34" charset="0"/>
                <a:cs typeface="Arial" charset="0"/>
              </a:rPr>
              <a:t>oscilaciones sostenidas </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400" b="1" dirty="0" smtClean="0">
                <a:solidFill>
                  <a:schemeClr val="tx1"/>
                </a:solidFill>
              </a:rPr>
              <a:t>3.4 Descripción del Programa de Visualización INTOUCH</a:t>
            </a:r>
            <a:endParaRPr lang="es-ES" sz="2400" dirty="0">
              <a:solidFill>
                <a:schemeClr val="tx1"/>
              </a:solidFill>
            </a:endParaRPr>
          </a:p>
        </p:txBody>
      </p:sp>
      <p:sp>
        <p:nvSpPr>
          <p:cNvPr id="59395" name="Rectangle 1"/>
          <p:cNvSpPr>
            <a:spLocks noChangeArrowheads="1"/>
          </p:cNvSpPr>
          <p:nvPr/>
        </p:nvSpPr>
        <p:spPr bwMode="auto">
          <a:xfrm>
            <a:off x="0" y="1143000"/>
            <a:ext cx="4098925" cy="461963"/>
          </a:xfrm>
          <a:prstGeom prst="rect">
            <a:avLst/>
          </a:prstGeom>
          <a:noFill/>
          <a:ln w="9525">
            <a:noFill/>
            <a:miter lim="800000"/>
            <a:headEnd/>
            <a:tailEnd/>
          </a:ln>
        </p:spPr>
        <p:txBody>
          <a:bodyPr wrap="none" anchor="ctr">
            <a:spAutoFit/>
          </a:bodyPr>
          <a:lstStyle/>
          <a:p>
            <a:pPr eaLnBrk="0" hangingPunct="0">
              <a:tabLst>
                <a:tab pos="1347788" algn="l"/>
              </a:tabLst>
            </a:pPr>
            <a:r>
              <a:rPr lang="es-ES" sz="2400" b="1">
                <a:ea typeface="Calibri" pitchFamily="34" charset="0"/>
                <a:cs typeface="Arial" charset="0"/>
              </a:rPr>
              <a:t>           3.4.1 Características</a:t>
            </a:r>
            <a:endParaRPr lang="es-ES" sz="2400">
              <a:ea typeface="Calibri" pitchFamily="34" charset="0"/>
              <a:cs typeface="Arial" charset="0"/>
            </a:endParaRPr>
          </a:p>
        </p:txBody>
      </p:sp>
      <p:sp>
        <p:nvSpPr>
          <p:cNvPr id="59396" name="Rectangle 2"/>
          <p:cNvSpPr>
            <a:spLocks noChangeArrowheads="1"/>
          </p:cNvSpPr>
          <p:nvPr/>
        </p:nvSpPr>
        <p:spPr bwMode="auto">
          <a:xfrm>
            <a:off x="357188" y="1785938"/>
            <a:ext cx="7627937" cy="1323975"/>
          </a:xfrm>
          <a:prstGeom prst="rect">
            <a:avLst/>
          </a:prstGeom>
          <a:noFill/>
          <a:ln w="9525">
            <a:noFill/>
            <a:miter lim="800000"/>
            <a:headEnd/>
            <a:tailEnd/>
          </a:ln>
        </p:spPr>
        <p:txBody>
          <a:bodyPr wrap="none" anchor="ctr">
            <a:spAutoFit/>
          </a:bodyPr>
          <a:lstStyle/>
          <a:p>
            <a:pPr eaLnBrk="0" hangingPunct="0">
              <a:buFontTx/>
              <a:buChar char="•"/>
              <a:tabLst>
                <a:tab pos="1347788" algn="l"/>
              </a:tabLst>
            </a:pPr>
            <a:r>
              <a:rPr lang="es-ES" sz="2000">
                <a:ea typeface="Calibri" pitchFamily="34" charset="0"/>
                <a:cs typeface="Arial" charset="0"/>
              </a:rPr>
              <a:t>Mayor confiabilidad  en el monitoreo de procesos</a:t>
            </a:r>
          </a:p>
          <a:p>
            <a:pPr eaLnBrk="0" hangingPunct="0">
              <a:buFontTx/>
              <a:buChar char="•"/>
              <a:tabLst>
                <a:tab pos="1347788" algn="l"/>
              </a:tabLst>
            </a:pPr>
            <a:r>
              <a:rPr lang="es-ES" sz="2000">
                <a:ea typeface="Calibri" pitchFamily="34" charset="0"/>
                <a:cs typeface="Arial" charset="0"/>
              </a:rPr>
              <a:t>Diseño del proceso  con simulaciones para mejor  entendimiento</a:t>
            </a:r>
          </a:p>
          <a:p>
            <a:pPr eaLnBrk="0" hangingPunct="0">
              <a:buFontTx/>
              <a:buChar char="•"/>
              <a:tabLst>
                <a:tab pos="1347788" algn="l"/>
              </a:tabLst>
            </a:pPr>
            <a:r>
              <a:rPr lang="es-ES" sz="2000">
                <a:ea typeface="Calibri" pitchFamily="34" charset="0"/>
                <a:cs typeface="Arial" charset="0"/>
              </a:rPr>
              <a:t>Permite el interface entre hombre maquina</a:t>
            </a:r>
          </a:p>
          <a:p>
            <a:pPr eaLnBrk="0" hangingPunct="0">
              <a:buFont typeface="Arial" charset="0"/>
              <a:buChar char="•"/>
              <a:tabLst>
                <a:tab pos="1347788" algn="l"/>
              </a:tabLst>
            </a:pPr>
            <a:r>
              <a:rPr lang="es-ES" sz="2000">
                <a:ea typeface="Calibri" pitchFamily="34" charset="0"/>
                <a:cs typeface="Arial" charset="0"/>
              </a:rPr>
              <a:t>Un proceso  más optimo en funcionamiento </a:t>
            </a:r>
          </a:p>
        </p:txBody>
      </p:sp>
      <p:sp>
        <p:nvSpPr>
          <p:cNvPr id="59397" name="5 Rectángulo"/>
          <p:cNvSpPr>
            <a:spLocks noChangeArrowheads="1"/>
          </p:cNvSpPr>
          <p:nvPr/>
        </p:nvSpPr>
        <p:spPr bwMode="auto">
          <a:xfrm>
            <a:off x="1000125" y="3571875"/>
            <a:ext cx="5062538" cy="461963"/>
          </a:xfrm>
          <a:prstGeom prst="rect">
            <a:avLst/>
          </a:prstGeom>
          <a:noFill/>
          <a:ln w="9525">
            <a:noFill/>
            <a:miter lim="800000"/>
            <a:headEnd/>
            <a:tailEnd/>
          </a:ln>
        </p:spPr>
        <p:txBody>
          <a:bodyPr wrap="none">
            <a:spAutoFit/>
          </a:bodyPr>
          <a:lstStyle/>
          <a:p>
            <a:r>
              <a:rPr lang="es-ES" sz="2400" b="1"/>
              <a:t>3.4.2 Administración de Variables</a:t>
            </a:r>
            <a:endParaRPr lang="es-ES" sz="2400"/>
          </a:p>
        </p:txBody>
      </p:sp>
      <p:sp>
        <p:nvSpPr>
          <p:cNvPr id="59398" name="Rectangle 3"/>
          <p:cNvSpPr>
            <a:spLocks noChangeArrowheads="1"/>
          </p:cNvSpPr>
          <p:nvPr/>
        </p:nvSpPr>
        <p:spPr bwMode="auto">
          <a:xfrm>
            <a:off x="428625" y="4286250"/>
            <a:ext cx="8455025" cy="1200150"/>
          </a:xfrm>
          <a:prstGeom prst="rect">
            <a:avLst/>
          </a:prstGeom>
          <a:noFill/>
          <a:ln w="9525">
            <a:noFill/>
            <a:miter lim="800000"/>
            <a:headEnd/>
            <a:tailEnd/>
          </a:ln>
        </p:spPr>
        <p:txBody>
          <a:bodyPr wrap="none" anchor="ctr">
            <a:spAutoFit/>
          </a:bodyPr>
          <a:lstStyle/>
          <a:p>
            <a:pPr algn="just" eaLnBrk="0" hangingPunct="0">
              <a:tabLst>
                <a:tab pos="1347788" algn="l"/>
              </a:tabLst>
            </a:pPr>
            <a:r>
              <a:rPr lang="es-ES" sz="2400">
                <a:ea typeface="Calibri" pitchFamily="34" charset="0"/>
                <a:cs typeface="Arial" charset="0"/>
              </a:rPr>
              <a:t>De acuerdo al tagname  se van administrando las variables, </a:t>
            </a:r>
          </a:p>
          <a:p>
            <a:pPr algn="just" eaLnBrk="0" hangingPunct="0">
              <a:tabLst>
                <a:tab pos="1347788" algn="l"/>
              </a:tabLst>
            </a:pPr>
            <a:r>
              <a:rPr lang="es-ES" sz="2400">
                <a:ea typeface="Calibri" pitchFamily="34" charset="0"/>
                <a:cs typeface="Arial" charset="0"/>
              </a:rPr>
              <a:t>pero si es necesario ir definiendo que tipo de variable es </a:t>
            </a:r>
          </a:p>
          <a:p>
            <a:pPr algn="just" eaLnBrk="0" hangingPunct="0">
              <a:tabLst>
                <a:tab pos="1347788" algn="l"/>
              </a:tabLst>
            </a:pPr>
            <a:r>
              <a:rPr lang="es-ES" sz="2400">
                <a:ea typeface="Calibri" pitchFamily="34" charset="0"/>
                <a:cs typeface="Arial" charset="0"/>
              </a:rPr>
              <a:t>digital o análoga como indica en la figura 3.4.2</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51"/>
          <p:cNvPicPr>
            <a:picLocks noChangeAspect="1" noChangeArrowheads="1"/>
          </p:cNvPicPr>
          <p:nvPr/>
        </p:nvPicPr>
        <p:blipFill>
          <a:blip r:embed="rId2"/>
          <a:srcRect/>
          <a:stretch>
            <a:fillRect/>
          </a:stretch>
        </p:blipFill>
        <p:spPr bwMode="auto">
          <a:xfrm>
            <a:off x="214313" y="1143000"/>
            <a:ext cx="5305425" cy="2447925"/>
          </a:xfrm>
          <a:prstGeom prst="rect">
            <a:avLst/>
          </a:prstGeom>
          <a:noFill/>
          <a:ln w="9525">
            <a:noFill/>
            <a:miter lim="800000"/>
            <a:headEnd/>
            <a:tailEnd/>
          </a:ln>
        </p:spPr>
      </p:pic>
      <p:pic>
        <p:nvPicPr>
          <p:cNvPr id="60419" name="Imagen 52"/>
          <p:cNvPicPr>
            <a:picLocks noChangeAspect="1" noChangeArrowheads="1"/>
          </p:cNvPicPr>
          <p:nvPr/>
        </p:nvPicPr>
        <p:blipFill>
          <a:blip r:embed="rId3"/>
          <a:srcRect/>
          <a:stretch>
            <a:fillRect/>
          </a:stretch>
        </p:blipFill>
        <p:spPr bwMode="auto">
          <a:xfrm>
            <a:off x="4638675" y="3643313"/>
            <a:ext cx="4505325" cy="3067050"/>
          </a:xfrm>
          <a:prstGeom prst="rect">
            <a:avLst/>
          </a:prstGeom>
          <a:noFill/>
          <a:ln w="9525">
            <a:noFill/>
            <a:miter lim="800000"/>
            <a:headEnd/>
            <a:tailEnd/>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t> </a:t>
            </a:r>
            <a:r>
              <a:rPr lang="es-ES" b="1" dirty="0" smtClean="0">
                <a:solidFill>
                  <a:schemeClr val="tx1"/>
                </a:solidFill>
              </a:rPr>
              <a:t>3.4.3 Diseño de Pantallas</a:t>
            </a:r>
            <a:endParaRPr lang="es-ES" dirty="0">
              <a:solidFill>
                <a:schemeClr val="tx1"/>
              </a:solidFill>
            </a:endParaRPr>
          </a:p>
        </p:txBody>
      </p:sp>
      <p:sp>
        <p:nvSpPr>
          <p:cNvPr id="61443" name="Rectangle 1"/>
          <p:cNvSpPr>
            <a:spLocks noChangeArrowheads="1"/>
          </p:cNvSpPr>
          <p:nvPr/>
        </p:nvSpPr>
        <p:spPr bwMode="auto">
          <a:xfrm>
            <a:off x="0" y="1285875"/>
            <a:ext cx="4271963" cy="461963"/>
          </a:xfrm>
          <a:prstGeom prst="rect">
            <a:avLst/>
          </a:prstGeom>
          <a:noFill/>
          <a:ln w="9525">
            <a:noFill/>
            <a:miter lim="800000"/>
            <a:headEnd/>
            <a:tailEnd/>
          </a:ln>
        </p:spPr>
        <p:txBody>
          <a:bodyPr wrap="none" anchor="ctr">
            <a:spAutoFit/>
          </a:bodyPr>
          <a:lstStyle/>
          <a:p>
            <a:pPr eaLnBrk="0" hangingPunct="0">
              <a:buFontTx/>
              <a:buChar char="•"/>
            </a:pPr>
            <a:r>
              <a:rPr lang="es-ES" sz="2400" b="1">
                <a:ea typeface="Calibri" pitchFamily="34" charset="0"/>
                <a:cs typeface="Arial" charset="0"/>
              </a:rPr>
              <a:t>Pantalla de control de nivel</a:t>
            </a:r>
            <a:endParaRPr lang="es-ES" sz="2400">
              <a:ea typeface="Calibri" pitchFamily="34" charset="0"/>
              <a:cs typeface="Arial" charset="0"/>
            </a:endParaRPr>
          </a:p>
        </p:txBody>
      </p:sp>
      <p:pic>
        <p:nvPicPr>
          <p:cNvPr id="61444" name="Picture 2"/>
          <p:cNvPicPr>
            <a:picLocks noChangeAspect="1" noChangeArrowheads="1"/>
          </p:cNvPicPr>
          <p:nvPr/>
        </p:nvPicPr>
        <p:blipFill>
          <a:blip r:embed="rId2"/>
          <a:srcRect/>
          <a:stretch>
            <a:fillRect/>
          </a:stretch>
        </p:blipFill>
        <p:spPr bwMode="auto">
          <a:xfrm>
            <a:off x="1071563" y="1785938"/>
            <a:ext cx="7572375" cy="4727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1285875"/>
            <a:ext cx="3381375" cy="369888"/>
          </a:xfrm>
          <a:prstGeom prst="rect">
            <a:avLst/>
          </a:prstGeom>
          <a:noFill/>
          <a:ln w="9525">
            <a:noFill/>
            <a:miter lim="800000"/>
            <a:headEnd/>
            <a:tailEnd/>
          </a:ln>
        </p:spPr>
        <p:txBody>
          <a:bodyPr wrap="none" anchor="ctr">
            <a:spAutoFit/>
          </a:bodyPr>
          <a:lstStyle/>
          <a:p>
            <a:pPr eaLnBrk="0" hangingPunct="0">
              <a:buFontTx/>
              <a:buChar char="•"/>
              <a:tabLst>
                <a:tab pos="539750" algn="l"/>
              </a:tabLst>
            </a:pPr>
            <a:r>
              <a:rPr lang="es-ES" b="1">
                <a:ea typeface="Calibri" pitchFamily="34" charset="0"/>
                <a:cs typeface="Arial" charset="0"/>
              </a:rPr>
              <a:t>Pantalla de Panel de Control</a:t>
            </a:r>
            <a:endParaRPr lang="es-ES">
              <a:ea typeface="Calibri" pitchFamily="34" charset="0"/>
              <a:cs typeface="Arial" charset="0"/>
            </a:endParaRPr>
          </a:p>
        </p:txBody>
      </p:sp>
      <p:pic>
        <p:nvPicPr>
          <p:cNvPr id="62467" name="Imagen 53"/>
          <p:cNvPicPr>
            <a:picLocks noChangeAspect="1" noChangeArrowheads="1"/>
          </p:cNvPicPr>
          <p:nvPr/>
        </p:nvPicPr>
        <p:blipFill>
          <a:blip r:embed="rId2"/>
          <a:srcRect/>
          <a:stretch>
            <a:fillRect/>
          </a:stretch>
        </p:blipFill>
        <p:spPr bwMode="auto">
          <a:xfrm>
            <a:off x="857250" y="1785938"/>
            <a:ext cx="7500938" cy="46307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1214438"/>
            <a:ext cx="2994025" cy="461962"/>
          </a:xfrm>
          <a:prstGeom prst="rect">
            <a:avLst/>
          </a:prstGeom>
          <a:noFill/>
          <a:ln w="9525">
            <a:noFill/>
            <a:miter lim="800000"/>
            <a:headEnd/>
            <a:tailEnd/>
          </a:ln>
        </p:spPr>
        <p:txBody>
          <a:bodyPr wrap="none" anchor="ctr">
            <a:spAutoFit/>
          </a:bodyPr>
          <a:lstStyle/>
          <a:p>
            <a:pPr eaLnBrk="0" hangingPunct="0">
              <a:buFontTx/>
              <a:buChar char="•"/>
            </a:pPr>
            <a:r>
              <a:rPr lang="es-ES" sz="2400" b="1">
                <a:ea typeface="Calibri" pitchFamily="34" charset="0"/>
                <a:cs typeface="Arial" charset="0"/>
              </a:rPr>
              <a:t>Pantalla de curvas</a:t>
            </a:r>
            <a:endParaRPr lang="es-ES" sz="2400">
              <a:ea typeface="Calibri" pitchFamily="34" charset="0"/>
              <a:cs typeface="Arial" charset="0"/>
            </a:endParaRPr>
          </a:p>
        </p:txBody>
      </p:sp>
      <p:pic>
        <p:nvPicPr>
          <p:cNvPr id="63491" name="Picture 2"/>
          <p:cNvPicPr>
            <a:picLocks noChangeAspect="1" noChangeArrowheads="1"/>
          </p:cNvPicPr>
          <p:nvPr/>
        </p:nvPicPr>
        <p:blipFill>
          <a:blip r:embed="rId2"/>
          <a:srcRect/>
          <a:stretch>
            <a:fillRect/>
          </a:stretch>
        </p:blipFill>
        <p:spPr bwMode="auto">
          <a:xfrm>
            <a:off x="857250" y="1785938"/>
            <a:ext cx="7572375" cy="4727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3.4.4 Comunicación con Allen-Bradley</a:t>
            </a:r>
            <a:endParaRPr lang="es-ES" dirty="0">
              <a:solidFill>
                <a:schemeClr val="tx1"/>
              </a:solidFill>
            </a:endParaRPr>
          </a:p>
        </p:txBody>
      </p:sp>
      <p:sp>
        <p:nvSpPr>
          <p:cNvPr id="4" name="3 Rectángulo"/>
          <p:cNvSpPr/>
          <p:nvPr/>
        </p:nvSpPr>
        <p:spPr>
          <a:xfrm>
            <a:off x="357188" y="1285875"/>
            <a:ext cx="45720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s-ES" dirty="0"/>
              <a:t>Es necesario configurar  el  </a:t>
            </a:r>
            <a:r>
              <a:rPr lang="es-ES" dirty="0" err="1"/>
              <a:t>topic</a:t>
            </a:r>
            <a:r>
              <a:rPr lang="es-ES" dirty="0"/>
              <a:t>  </a:t>
            </a:r>
            <a:r>
              <a:rPr lang="es-ES" dirty="0" err="1"/>
              <a:t>name</a:t>
            </a:r>
            <a:r>
              <a:rPr lang="es-ES" dirty="0"/>
              <a:t>, para tener acceso al programa de </a:t>
            </a:r>
            <a:r>
              <a:rPr lang="es-ES" dirty="0" err="1"/>
              <a:t>Rslogic</a:t>
            </a:r>
            <a:r>
              <a:rPr lang="es-ES" dirty="0"/>
              <a:t> 500</a:t>
            </a:r>
          </a:p>
        </p:txBody>
      </p:sp>
      <p:pic>
        <p:nvPicPr>
          <p:cNvPr id="64516" name="Imagen 55"/>
          <p:cNvPicPr>
            <a:picLocks noChangeAspect="1" noChangeArrowheads="1"/>
          </p:cNvPicPr>
          <p:nvPr/>
        </p:nvPicPr>
        <p:blipFill>
          <a:blip r:embed="rId2"/>
          <a:srcRect/>
          <a:stretch>
            <a:fillRect/>
          </a:stretch>
        </p:blipFill>
        <p:spPr bwMode="auto">
          <a:xfrm>
            <a:off x="4357688" y="2428875"/>
            <a:ext cx="3733800" cy="2838450"/>
          </a:xfrm>
          <a:prstGeom prst="rect">
            <a:avLst/>
          </a:prstGeom>
          <a:noFill/>
          <a:ln w="9525">
            <a:noFill/>
            <a:miter lim="800000"/>
            <a:headEnd/>
            <a:tailEnd/>
          </a:ln>
        </p:spPr>
      </p:pic>
      <p:pic>
        <p:nvPicPr>
          <p:cNvPr id="64517" name="Picture 3"/>
          <p:cNvPicPr>
            <a:picLocks noChangeAspect="1" noChangeArrowheads="1"/>
          </p:cNvPicPr>
          <p:nvPr/>
        </p:nvPicPr>
        <p:blipFill>
          <a:blip r:embed="rId3"/>
          <a:srcRect/>
          <a:stretch>
            <a:fillRect/>
          </a:stretch>
        </p:blipFill>
        <p:spPr bwMode="auto">
          <a:xfrm>
            <a:off x="714375" y="2857500"/>
            <a:ext cx="2457450" cy="6477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428625" y="1371600"/>
            <a:ext cx="8215313" cy="49863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3.5.1 </a:t>
            </a:r>
            <a:r>
              <a:rPr lang="es-ES" b="1" dirty="0" err="1" smtClean="0">
                <a:solidFill>
                  <a:schemeClr val="tx1"/>
                </a:solidFill>
              </a:rPr>
              <a:t>Parametrizacion</a:t>
            </a:r>
            <a:r>
              <a:rPr lang="es-ES" b="1" dirty="0" smtClean="0">
                <a:solidFill>
                  <a:schemeClr val="tx1"/>
                </a:solidFill>
              </a:rPr>
              <a:t> del Variador</a:t>
            </a:r>
            <a:endParaRPr lang="es-ES" dirty="0">
              <a:solidFill>
                <a:schemeClr val="tx1"/>
              </a:solidFill>
            </a:endParaRPr>
          </a:p>
        </p:txBody>
      </p:sp>
      <p:pic>
        <p:nvPicPr>
          <p:cNvPr id="66563" name="Imagen 56"/>
          <p:cNvPicPr>
            <a:picLocks noChangeAspect="1" noChangeArrowheads="1"/>
          </p:cNvPicPr>
          <p:nvPr/>
        </p:nvPicPr>
        <p:blipFill>
          <a:blip r:embed="rId2"/>
          <a:srcRect/>
          <a:stretch>
            <a:fillRect/>
          </a:stretch>
        </p:blipFill>
        <p:spPr bwMode="auto">
          <a:xfrm>
            <a:off x="714375" y="1214438"/>
            <a:ext cx="7572375" cy="54498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57"/>
          <p:cNvPicPr>
            <a:picLocks noChangeAspect="1" noChangeArrowheads="1"/>
          </p:cNvPicPr>
          <p:nvPr/>
        </p:nvPicPr>
        <p:blipFill>
          <a:blip r:embed="rId2"/>
          <a:srcRect/>
          <a:stretch>
            <a:fillRect/>
          </a:stretch>
        </p:blipFill>
        <p:spPr bwMode="auto">
          <a:xfrm>
            <a:off x="285750" y="1357313"/>
            <a:ext cx="8615363" cy="43576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a:xfrm>
            <a:off x="214313" y="1214438"/>
            <a:ext cx="4143375" cy="3000375"/>
          </a:xfrm>
          <a:noFill/>
        </p:spPr>
      </p:pic>
      <p:sp>
        <p:nvSpPr>
          <p:cNvPr id="15363" name="Rectangle 3"/>
          <p:cNvSpPr>
            <a:spLocks noChangeArrowheads="1"/>
          </p:cNvSpPr>
          <p:nvPr/>
        </p:nvSpPr>
        <p:spPr bwMode="auto">
          <a:xfrm>
            <a:off x="0" y="285750"/>
            <a:ext cx="9144000" cy="984250"/>
          </a:xfrm>
          <a:prstGeom prst="rect">
            <a:avLst/>
          </a:prstGeom>
          <a:noFill/>
          <a:ln w="9525">
            <a:noFill/>
            <a:miter lim="800000"/>
            <a:headEnd/>
            <a:tailEnd/>
          </a:ln>
        </p:spPr>
        <p:txBody>
          <a:bodyPr anchor="ctr">
            <a:spAutoFit/>
          </a:bodyPr>
          <a:lstStyle/>
          <a:p>
            <a:pPr algn="ctr" eaLnBrk="0" hangingPunct="0">
              <a:tabLst>
                <a:tab pos="1347788" algn="l"/>
              </a:tabLst>
            </a:pPr>
            <a:r>
              <a:rPr lang="es-ES" sz="2000">
                <a:ea typeface="Calibri" pitchFamily="34" charset="0"/>
                <a:cs typeface="Arial" charset="0"/>
              </a:rPr>
              <a:t>La comunicación entre el PLC y el CPU  lo haremos mediante un cable de comunicación  1761-CBL-PM02 tal como se ve en la figura 1.1.</a:t>
            </a:r>
          </a:p>
          <a:p>
            <a:pPr algn="ctr" eaLnBrk="0" hangingPunct="0">
              <a:tabLst>
                <a:tab pos="1347788" algn="l"/>
              </a:tabLst>
            </a:pPr>
            <a:endParaRPr lang="es-ES">
              <a:ea typeface="Calibri" pitchFamily="34" charset="0"/>
              <a:cs typeface="Arial" charset="0"/>
            </a:endParaRPr>
          </a:p>
        </p:txBody>
      </p:sp>
      <p:pic>
        <p:nvPicPr>
          <p:cNvPr id="15364" name="Picture 4"/>
          <p:cNvPicPr>
            <a:picLocks noChangeAspect="1" noChangeArrowheads="1"/>
          </p:cNvPicPr>
          <p:nvPr/>
        </p:nvPicPr>
        <p:blipFill>
          <a:blip r:embed="rId3"/>
          <a:srcRect/>
          <a:stretch>
            <a:fillRect/>
          </a:stretch>
        </p:blipFill>
        <p:spPr bwMode="auto">
          <a:xfrm>
            <a:off x="4429125" y="3071813"/>
            <a:ext cx="4357688" cy="33226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3.5.2 Código de Falla</a:t>
            </a:r>
            <a:endParaRPr lang="es-ES" dirty="0">
              <a:solidFill>
                <a:schemeClr val="tx1"/>
              </a:solidFill>
            </a:endParaRPr>
          </a:p>
        </p:txBody>
      </p:sp>
      <p:pic>
        <p:nvPicPr>
          <p:cNvPr id="68611" name="Picture 2"/>
          <p:cNvPicPr>
            <a:picLocks noChangeAspect="1" noChangeArrowheads="1"/>
          </p:cNvPicPr>
          <p:nvPr/>
        </p:nvPicPr>
        <p:blipFill>
          <a:blip r:embed="rId2"/>
          <a:srcRect/>
          <a:stretch>
            <a:fillRect/>
          </a:stretch>
        </p:blipFill>
        <p:spPr bwMode="auto">
          <a:xfrm>
            <a:off x="1500188" y="1214438"/>
            <a:ext cx="6286500" cy="54038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tx1"/>
                </a:solidFill>
              </a:rPr>
              <a:t>3.6 Sensor Ultrasónico</a:t>
            </a:r>
            <a:endParaRPr lang="es-ES" dirty="0">
              <a:solidFill>
                <a:schemeClr val="tx1"/>
              </a:solidFill>
            </a:endParaRPr>
          </a:p>
        </p:txBody>
      </p:sp>
      <p:sp>
        <p:nvSpPr>
          <p:cNvPr id="3076" name="3 Rectángulo"/>
          <p:cNvSpPr>
            <a:spLocks noChangeArrowheads="1"/>
          </p:cNvSpPr>
          <p:nvPr/>
        </p:nvSpPr>
        <p:spPr bwMode="auto">
          <a:xfrm>
            <a:off x="500063" y="1428750"/>
            <a:ext cx="2000250" cy="461963"/>
          </a:xfrm>
          <a:prstGeom prst="rect">
            <a:avLst/>
          </a:prstGeom>
          <a:noFill/>
          <a:ln w="9525">
            <a:noFill/>
            <a:miter lim="800000"/>
            <a:headEnd/>
            <a:tailEnd/>
          </a:ln>
        </p:spPr>
        <p:txBody>
          <a:bodyPr>
            <a:spAutoFit/>
          </a:bodyPr>
          <a:lstStyle/>
          <a:p>
            <a:r>
              <a:rPr lang="es-ES" sz="2400" b="1"/>
              <a:t>Calibración</a:t>
            </a:r>
            <a:endParaRPr lang="es-ES" sz="2400"/>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3074" name="Object 1"/>
          <p:cNvGraphicFramePr>
            <a:graphicFrameLocks noChangeAspect="1"/>
          </p:cNvGraphicFramePr>
          <p:nvPr/>
        </p:nvGraphicFramePr>
        <p:xfrm>
          <a:off x="3000375" y="1214438"/>
          <a:ext cx="5072063" cy="5429250"/>
        </p:xfrm>
        <a:graphic>
          <a:graphicData uri="http://schemas.openxmlformats.org/presentationml/2006/ole">
            <p:oleObj spid="_x0000_s3074" r:id="rId3" imgW="5115306" imgH="4714589" progId="Visio.Drawing.11">
              <p:embed/>
            </p:oleObj>
          </a:graphicData>
        </a:graphic>
      </p:graphicFrame>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4313" y="2714625"/>
            <a:ext cx="8929687" cy="3500438"/>
          </a:xfrm>
        </p:spPr>
        <p:txBody>
          <a:bodyPr/>
          <a:lstStyle/>
          <a:p>
            <a:pPr>
              <a:defRPr/>
            </a:pPr>
            <a:endParaRPr lang="es-EC" b="1" dirty="0"/>
          </a:p>
        </p:txBody>
      </p:sp>
      <p:sp>
        <p:nvSpPr>
          <p:cNvPr id="696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s-EC" sz="1200">
                <a:cs typeface="Times New Roman" pitchFamily="18" charset="0"/>
              </a:rPr>
              <a:t>                    </a:t>
            </a:r>
            <a:endParaRPr lang="es-EC"/>
          </a:p>
        </p:txBody>
      </p:sp>
      <p:pic>
        <p:nvPicPr>
          <p:cNvPr id="69636" name="Imagen 3"/>
          <p:cNvPicPr>
            <a:picLocks noChangeAspect="1" noChangeArrowheads="1"/>
          </p:cNvPicPr>
          <p:nvPr/>
        </p:nvPicPr>
        <p:blipFill>
          <a:blip r:embed="rId2"/>
          <a:srcRect/>
          <a:stretch>
            <a:fillRect/>
          </a:stretch>
        </p:blipFill>
        <p:spPr bwMode="auto">
          <a:xfrm>
            <a:off x="1285875" y="3071813"/>
            <a:ext cx="6572250" cy="1328737"/>
          </a:xfrm>
          <a:prstGeom prst="rect">
            <a:avLst/>
          </a:prstGeom>
          <a:noFill/>
          <a:ln w="9525">
            <a:noFill/>
            <a:miter lim="800000"/>
            <a:headEnd/>
            <a:tailEnd/>
          </a:ln>
        </p:spPr>
      </p:pic>
      <p:sp>
        <p:nvSpPr>
          <p:cNvPr id="6" name="1 Título"/>
          <p:cNvSpPr txBox="1">
            <a:spLocks/>
          </p:cNvSpPr>
          <p:nvPr/>
        </p:nvSpPr>
        <p:spPr>
          <a:xfrm>
            <a:off x="857250" y="0"/>
            <a:ext cx="7772400" cy="1000125"/>
          </a:xfrm>
          <a:prstGeom prst="rect">
            <a:avLst/>
          </a:prstGeom>
        </p:spPr>
        <p:txBody>
          <a:bodyPr anchor="ctr">
            <a:normAutofit/>
          </a:bodyPr>
          <a:lstStyle/>
          <a:p>
            <a:pPr algn="ctr" fontAlgn="auto">
              <a:spcAft>
                <a:spcPts val="0"/>
              </a:spcAft>
              <a:defRPr/>
            </a:pPr>
            <a:r>
              <a:rPr lang="es-ES" sz="3600" b="1" dirty="0">
                <a:latin typeface="+mj-lt"/>
                <a:ea typeface="+mj-ea"/>
                <a:cs typeface="+mj-cs"/>
              </a:rPr>
              <a:t>MICROCONTROLADOR</a:t>
            </a:r>
            <a:endParaRPr lang="es-EC" sz="3600" dirty="0">
              <a:latin typeface="+mj-lt"/>
              <a:ea typeface="+mj-ea"/>
              <a:cs typeface="+mj-cs"/>
            </a:endParaRPr>
          </a:p>
        </p:txBody>
      </p:sp>
      <p:sp>
        <p:nvSpPr>
          <p:cNvPr id="69638" name="6 Rectángulo"/>
          <p:cNvSpPr>
            <a:spLocks noChangeArrowheads="1"/>
          </p:cNvSpPr>
          <p:nvPr/>
        </p:nvSpPr>
        <p:spPr bwMode="auto">
          <a:xfrm>
            <a:off x="642938" y="1357313"/>
            <a:ext cx="4572000" cy="923925"/>
          </a:xfrm>
          <a:prstGeom prst="rect">
            <a:avLst/>
          </a:prstGeom>
          <a:noFill/>
          <a:ln w="9525">
            <a:noFill/>
            <a:miter lim="800000"/>
            <a:headEnd/>
            <a:tailEnd/>
          </a:ln>
        </p:spPr>
        <p:txBody>
          <a:bodyPr>
            <a:spAutoFit/>
          </a:bodyPr>
          <a:lstStyle/>
          <a:p>
            <a:endParaRPr lang="es-EC" b="1"/>
          </a:p>
          <a:p>
            <a:r>
              <a:rPr lang="es-EC" b="1"/>
              <a:t>DIAGRAMA DE UN SISTEMA MICROCONTROLADOR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b="1" dirty="0" smtClean="0">
                <a:solidFill>
                  <a:schemeClr val="tx1"/>
                </a:solidFill>
              </a:rPr>
              <a:t>PIC 16F877</a:t>
            </a:r>
            <a:endParaRPr lang="es-EC" b="1" dirty="0">
              <a:solidFill>
                <a:schemeClr val="tx1"/>
              </a:solidFill>
            </a:endParaRPr>
          </a:p>
        </p:txBody>
      </p:sp>
      <p:sp>
        <p:nvSpPr>
          <p:cNvPr id="70659" name="2 Marcador de contenido"/>
          <p:cNvSpPr>
            <a:spLocks noGrp="1"/>
          </p:cNvSpPr>
          <p:nvPr>
            <p:ph idx="1"/>
          </p:nvPr>
        </p:nvSpPr>
        <p:spPr>
          <a:xfrm>
            <a:off x="457200" y="1143000"/>
            <a:ext cx="8229600" cy="4983163"/>
          </a:xfrm>
        </p:spPr>
        <p:txBody>
          <a:bodyPr/>
          <a:lstStyle/>
          <a:p>
            <a:pPr algn="ctr">
              <a:buFont typeface="Wingdings 2" pitchFamily="18" charset="2"/>
              <a:buNone/>
            </a:pPr>
            <a:r>
              <a:rPr lang="en-US" b="1" smtClean="0">
                <a:solidFill>
                  <a:schemeClr val="tx1"/>
                </a:solidFill>
              </a:rPr>
              <a:t>Gama media</a:t>
            </a:r>
          </a:p>
          <a:p>
            <a:r>
              <a:rPr lang="en-US" smtClean="0">
                <a:solidFill>
                  <a:schemeClr val="tx1"/>
                </a:solidFill>
              </a:rPr>
              <a:t>Gama mas  variada</a:t>
            </a:r>
          </a:p>
          <a:p>
            <a:r>
              <a:rPr lang="en-US" smtClean="0">
                <a:solidFill>
                  <a:schemeClr val="tx1"/>
                </a:solidFill>
              </a:rPr>
              <a:t>Modelos  18 hasta 68 pines</a:t>
            </a:r>
          </a:p>
          <a:p>
            <a:r>
              <a:rPr lang="en-US" smtClean="0">
                <a:solidFill>
                  <a:schemeClr val="tx1"/>
                </a:solidFill>
              </a:rPr>
              <a:t>Interrupciones,contadores,Convertidores A/D,Puerto serie, temporizadores,etc</a:t>
            </a:r>
            <a:r>
              <a:rPr lang="en-US" smtClean="0"/>
              <a:t>…</a:t>
            </a:r>
            <a:endParaRPr lang="es-EC" smtClean="0"/>
          </a:p>
        </p:txBody>
      </p:sp>
      <p:pic>
        <p:nvPicPr>
          <p:cNvPr id="70660" name="Imagen 6"/>
          <p:cNvPicPr>
            <a:picLocks noChangeAspect="1" noChangeArrowheads="1"/>
          </p:cNvPicPr>
          <p:nvPr/>
        </p:nvPicPr>
        <p:blipFill>
          <a:blip r:embed="rId2"/>
          <a:srcRect/>
          <a:stretch>
            <a:fillRect/>
          </a:stretch>
        </p:blipFill>
        <p:spPr bwMode="auto">
          <a:xfrm>
            <a:off x="1643063" y="4214813"/>
            <a:ext cx="514350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a:defRPr/>
            </a:pPr>
            <a:r>
              <a:rPr lang="en-US" b="1" dirty="0" smtClean="0">
                <a:solidFill>
                  <a:schemeClr val="tx1"/>
                </a:solidFill>
              </a:rPr>
              <a:t>PIC 16F877</a:t>
            </a:r>
            <a:endParaRPr lang="es-EC" dirty="0">
              <a:solidFill>
                <a:schemeClr val="tx1"/>
              </a:solidFill>
            </a:endParaRPr>
          </a:p>
        </p:txBody>
      </p:sp>
      <p:sp>
        <p:nvSpPr>
          <p:cNvPr id="71683" name="2 Marcador de contenido"/>
          <p:cNvSpPr>
            <a:spLocks noGrp="1"/>
          </p:cNvSpPr>
          <p:nvPr>
            <p:ph idx="1"/>
          </p:nvPr>
        </p:nvSpPr>
        <p:spPr>
          <a:xfrm>
            <a:off x="457200" y="1071563"/>
            <a:ext cx="8229600" cy="5572125"/>
          </a:xfrm>
        </p:spPr>
        <p:txBody>
          <a:bodyPr/>
          <a:lstStyle/>
          <a:p>
            <a:r>
              <a:rPr lang="en-US" smtClean="0">
                <a:solidFill>
                  <a:schemeClr val="tx1"/>
                </a:solidFill>
              </a:rPr>
              <a:t>Modulador PWM, Puertas entrada/salida digitales, Comparador analogico, Puertas de comunicacion.</a:t>
            </a:r>
          </a:p>
          <a:p>
            <a:pPr>
              <a:buFont typeface="Wingdings 2" pitchFamily="18" charset="2"/>
              <a:buNone/>
            </a:pPr>
            <a:r>
              <a:rPr lang="en-US" b="1" smtClean="0">
                <a:solidFill>
                  <a:schemeClr val="tx1"/>
                </a:solidFill>
              </a:rPr>
              <a:t>Especial :</a:t>
            </a:r>
          </a:p>
          <a:p>
            <a:r>
              <a:rPr lang="en-US" smtClean="0">
                <a:solidFill>
                  <a:schemeClr val="tx1"/>
                </a:solidFill>
              </a:rPr>
              <a:t>Memoria de programa reescribir 1.000veces</a:t>
            </a:r>
          </a:p>
          <a:p>
            <a:r>
              <a:rPr lang="en-US" smtClean="0">
                <a:solidFill>
                  <a:schemeClr val="tx1"/>
                </a:solidFill>
              </a:rPr>
              <a:t>8 Converidores A/D</a:t>
            </a:r>
          </a:p>
          <a:p>
            <a:r>
              <a:rPr lang="en-US" smtClean="0">
                <a:solidFill>
                  <a:schemeClr val="tx1"/>
                </a:solidFill>
              </a:rPr>
              <a:t>5 puertos IN/OUT bidireccional</a:t>
            </a:r>
          </a:p>
          <a:p>
            <a:r>
              <a:rPr lang="en-US" smtClean="0">
                <a:solidFill>
                  <a:schemeClr val="tx1"/>
                </a:solidFill>
              </a:rPr>
              <a:t>3 timers</a:t>
            </a:r>
          </a:p>
          <a:p>
            <a:r>
              <a:rPr lang="en-US" smtClean="0">
                <a:solidFill>
                  <a:schemeClr val="tx1"/>
                </a:solidFill>
              </a:rPr>
              <a:t>Rx y Tx </a:t>
            </a:r>
          </a:p>
          <a:p>
            <a:pPr>
              <a:buFont typeface="Wingdings 2" pitchFamily="18" charset="2"/>
              <a:buNone/>
            </a:pPr>
            <a:endParaRPr lang="en-US" smtClean="0"/>
          </a:p>
          <a:p>
            <a:endParaRPr lang="en-US" smtClean="0"/>
          </a:p>
          <a:p>
            <a:pPr>
              <a:buFont typeface="Wingdings 2" pitchFamily="18" charset="2"/>
              <a:buNone/>
            </a:pPr>
            <a:endParaRPr lang="en-US" smtClean="0"/>
          </a:p>
          <a:p>
            <a:pPr>
              <a:buFont typeface="Wingdings 2" pitchFamily="18" charset="2"/>
              <a:buNone/>
            </a:pPr>
            <a:endParaRPr lang="en-US" smtClean="0"/>
          </a:p>
          <a:p>
            <a:endParaRPr lang="en-US" smtClean="0"/>
          </a:p>
          <a:p>
            <a:pPr>
              <a:buFont typeface="Wingdings 2" pitchFamily="18" charset="2"/>
              <a:buNone/>
            </a:pPr>
            <a:endParaRPr lang="en-US" b="1" smtClean="0"/>
          </a:p>
          <a:p>
            <a:pPr>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b="1" dirty="0" smtClean="0">
                <a:solidFill>
                  <a:schemeClr val="tx1"/>
                </a:solidFill>
              </a:rPr>
              <a:t>PIC 16F877</a:t>
            </a:r>
            <a:endParaRPr lang="es-EC" dirty="0">
              <a:solidFill>
                <a:schemeClr val="tx1"/>
              </a:solidFill>
            </a:endParaRPr>
          </a:p>
        </p:txBody>
      </p:sp>
      <p:sp>
        <p:nvSpPr>
          <p:cNvPr id="3" name="2 Marcador de contenido"/>
          <p:cNvSpPr>
            <a:spLocks noGrp="1"/>
          </p:cNvSpPr>
          <p:nvPr>
            <p:ph idx="1"/>
          </p:nvPr>
        </p:nvSpPr>
        <p:spPr>
          <a:xfrm>
            <a:off x="214313" y="1071563"/>
            <a:ext cx="8715375" cy="5054600"/>
          </a:xfrm>
        </p:spPr>
        <p:txBody>
          <a:bodyPr/>
          <a:lstStyle/>
          <a:p>
            <a:pPr algn="ctr">
              <a:buFont typeface="Wingdings 2" pitchFamily="18" charset="2"/>
              <a:buNone/>
              <a:defRPr/>
            </a:pPr>
            <a:r>
              <a:rPr lang="en-US" b="1" dirty="0" err="1" smtClean="0">
                <a:solidFill>
                  <a:schemeClr val="tx1"/>
                </a:solidFill>
              </a:rPr>
              <a:t>Reloj</a:t>
            </a:r>
            <a:endParaRPr lang="en-US" b="1" dirty="0" smtClean="0">
              <a:solidFill>
                <a:schemeClr val="tx1"/>
              </a:solidFill>
            </a:endParaRPr>
          </a:p>
          <a:p>
            <a:pPr marL="514350" indent="-514350">
              <a:buFont typeface="Wingdings 2" pitchFamily="18" charset="2"/>
              <a:buNone/>
              <a:defRPr/>
            </a:pPr>
            <a:r>
              <a:rPr lang="en-US" dirty="0" smtClean="0">
                <a:solidFill>
                  <a:schemeClr val="tx1"/>
                </a:solidFill>
              </a:rPr>
              <a:t> T. </a:t>
            </a:r>
            <a:r>
              <a:rPr lang="en-US" dirty="0" err="1" smtClean="0">
                <a:solidFill>
                  <a:schemeClr val="tx1"/>
                </a:solidFill>
              </a:rPr>
              <a:t>ejecuta</a:t>
            </a:r>
            <a:r>
              <a:rPr lang="en-US" dirty="0" smtClean="0">
                <a:solidFill>
                  <a:schemeClr val="tx1"/>
                </a:solidFill>
              </a:rPr>
              <a:t> </a:t>
            </a:r>
            <a:r>
              <a:rPr lang="en-US" dirty="0" err="1" smtClean="0">
                <a:solidFill>
                  <a:schemeClr val="tx1"/>
                </a:solidFill>
              </a:rPr>
              <a:t>instruccion</a:t>
            </a:r>
            <a:r>
              <a:rPr lang="en-US" dirty="0" smtClean="0">
                <a:solidFill>
                  <a:schemeClr val="tx1"/>
                </a:solidFill>
              </a:rPr>
              <a:t>, se llama </a:t>
            </a:r>
            <a:r>
              <a:rPr lang="en-US" dirty="0" err="1" smtClean="0">
                <a:solidFill>
                  <a:schemeClr val="tx1"/>
                </a:solidFill>
              </a:rPr>
              <a:t>ciclo</a:t>
            </a:r>
            <a:r>
              <a:rPr lang="en-US" dirty="0" smtClean="0">
                <a:solidFill>
                  <a:schemeClr val="tx1"/>
                </a:solidFill>
              </a:rPr>
              <a:t> </a:t>
            </a:r>
            <a:r>
              <a:rPr lang="en-US" dirty="0" err="1" smtClean="0">
                <a:solidFill>
                  <a:schemeClr val="tx1"/>
                </a:solidFill>
              </a:rPr>
              <a:t>instrucion</a:t>
            </a:r>
            <a:endParaRPr lang="en-US" dirty="0" smtClean="0">
              <a:solidFill>
                <a:schemeClr val="tx1"/>
              </a:solidFill>
            </a:endParaRPr>
          </a:p>
          <a:p>
            <a:pPr marL="514350" indent="-514350">
              <a:buFont typeface="Wingdings 2" pitchFamily="18" charset="2"/>
              <a:buNone/>
              <a:defRPr/>
            </a:pPr>
            <a:r>
              <a:rPr lang="en-US" dirty="0" smtClean="0">
                <a:solidFill>
                  <a:schemeClr val="tx1"/>
                </a:solidFill>
              </a:rPr>
              <a:t>1 </a:t>
            </a:r>
            <a:r>
              <a:rPr lang="en-US" dirty="0" err="1" smtClean="0">
                <a:solidFill>
                  <a:schemeClr val="tx1"/>
                </a:solidFill>
              </a:rPr>
              <a:t>ciclo</a:t>
            </a:r>
            <a:r>
              <a:rPr lang="en-US" dirty="0" smtClean="0">
                <a:solidFill>
                  <a:schemeClr val="tx1"/>
                </a:solidFill>
              </a:rPr>
              <a:t> de </a:t>
            </a:r>
            <a:r>
              <a:rPr lang="en-US" dirty="0" err="1" smtClean="0">
                <a:solidFill>
                  <a:schemeClr val="tx1"/>
                </a:solidFill>
              </a:rPr>
              <a:t>instrucion</a:t>
            </a:r>
            <a:r>
              <a:rPr lang="en-US" dirty="0" smtClean="0">
                <a:solidFill>
                  <a:schemeClr val="tx1"/>
                </a:solidFill>
              </a:rPr>
              <a:t>, </a:t>
            </a:r>
            <a:r>
              <a:rPr lang="en-US" dirty="0" err="1" smtClean="0">
                <a:solidFill>
                  <a:schemeClr val="tx1"/>
                </a:solidFill>
              </a:rPr>
              <a:t>emplea</a:t>
            </a:r>
            <a:r>
              <a:rPr lang="en-US" dirty="0" smtClean="0">
                <a:solidFill>
                  <a:schemeClr val="tx1"/>
                </a:solidFill>
              </a:rPr>
              <a:t> 4 </a:t>
            </a:r>
            <a:r>
              <a:rPr lang="en-US" dirty="0" err="1" smtClean="0">
                <a:solidFill>
                  <a:schemeClr val="tx1"/>
                </a:solidFill>
              </a:rPr>
              <a:t>periodos</a:t>
            </a:r>
            <a:r>
              <a:rPr lang="en-US" dirty="0" smtClean="0">
                <a:solidFill>
                  <a:schemeClr val="tx1"/>
                </a:solidFill>
              </a:rPr>
              <a:t> </a:t>
            </a:r>
            <a:r>
              <a:rPr lang="en-US" dirty="0" err="1" smtClean="0">
                <a:solidFill>
                  <a:schemeClr val="tx1"/>
                </a:solidFill>
              </a:rPr>
              <a:t>reloj</a:t>
            </a:r>
            <a:endParaRPr lang="en-US" dirty="0" smtClean="0">
              <a:solidFill>
                <a:schemeClr val="tx1"/>
              </a:solidFill>
            </a:endParaRPr>
          </a:p>
          <a:p>
            <a:pPr marL="514350" indent="-514350">
              <a:buFont typeface="Wingdings 2" pitchFamily="18" charset="2"/>
              <a:buNone/>
              <a:defRPr/>
            </a:pPr>
            <a:endParaRPr lang="en-US" b="1" dirty="0">
              <a:solidFill>
                <a:schemeClr val="tx1"/>
              </a:solidFill>
            </a:endParaRPr>
          </a:p>
          <a:p>
            <a:pPr marL="514350" indent="-514350">
              <a:buFont typeface="Wingdings 2" pitchFamily="18" charset="2"/>
              <a:buNone/>
              <a:defRPr/>
            </a:pPr>
            <a:r>
              <a:rPr lang="en-US" b="1" dirty="0" smtClean="0">
                <a:solidFill>
                  <a:schemeClr val="tx1"/>
                </a:solidFill>
              </a:rPr>
              <a:t>APLICACIONES:</a:t>
            </a:r>
          </a:p>
          <a:p>
            <a:pPr marL="514350" indent="-514350">
              <a:defRPr/>
            </a:pPr>
            <a:r>
              <a:rPr lang="en-US" dirty="0" err="1" smtClean="0">
                <a:solidFill>
                  <a:schemeClr val="tx1"/>
                </a:solidFill>
              </a:rPr>
              <a:t>Automotrices</a:t>
            </a:r>
            <a:r>
              <a:rPr lang="en-US" dirty="0" smtClean="0">
                <a:solidFill>
                  <a:schemeClr val="tx1"/>
                </a:solidFill>
              </a:rPr>
              <a:t>, </a:t>
            </a:r>
            <a:r>
              <a:rPr lang="en-US" dirty="0" err="1" smtClean="0">
                <a:solidFill>
                  <a:schemeClr val="tx1"/>
                </a:solidFill>
              </a:rPr>
              <a:t>Industriales</a:t>
            </a:r>
            <a:r>
              <a:rPr lang="en-US" dirty="0" smtClean="0">
                <a:solidFill>
                  <a:schemeClr val="tx1"/>
                </a:solidFill>
              </a:rPr>
              <a:t>.</a:t>
            </a:r>
          </a:p>
          <a:p>
            <a:pPr marL="514350" indent="-514350">
              <a:defRPr/>
            </a:pPr>
            <a:r>
              <a:rPr lang="en-US" dirty="0" err="1" smtClean="0">
                <a:solidFill>
                  <a:schemeClr val="tx1"/>
                </a:solidFill>
              </a:rPr>
              <a:t>Equipos</a:t>
            </a:r>
            <a:r>
              <a:rPr lang="en-US" dirty="0" smtClean="0">
                <a:solidFill>
                  <a:schemeClr val="tx1"/>
                </a:solidFill>
              </a:rPr>
              <a:t> e </a:t>
            </a:r>
            <a:r>
              <a:rPr lang="en-US" dirty="0" err="1" smtClean="0">
                <a:solidFill>
                  <a:schemeClr val="tx1"/>
                </a:solidFill>
              </a:rPr>
              <a:t>Instrumentos</a:t>
            </a:r>
            <a:r>
              <a:rPr lang="en-US" dirty="0" smtClean="0">
                <a:solidFill>
                  <a:schemeClr val="tx1"/>
                </a:solidFill>
              </a:rPr>
              <a:t> </a:t>
            </a:r>
            <a:r>
              <a:rPr lang="en-US" dirty="0" err="1" smtClean="0">
                <a:solidFill>
                  <a:schemeClr val="tx1"/>
                </a:solidFill>
              </a:rPr>
              <a:t>programables</a:t>
            </a:r>
            <a:endParaRPr lang="en-US" dirty="0" smtClean="0">
              <a:solidFill>
                <a:schemeClr val="tx1"/>
              </a:solidFill>
            </a:endParaRPr>
          </a:p>
          <a:p>
            <a:pPr marL="514350" indent="-514350">
              <a:buFont typeface="Wingdings 2" pitchFamily="18" charset="2"/>
              <a:buNone/>
              <a:defRPr/>
            </a:pPr>
            <a:endParaRPr lang="en-US" b="1" dirty="0" smtClean="0"/>
          </a:p>
          <a:p>
            <a:pPr marL="514350" indent="-514350">
              <a:buFont typeface="Wingdings 2" pitchFamily="18" charset="2"/>
              <a:buNone/>
              <a:defRPr/>
            </a:pPr>
            <a:endParaRPr lang="en-US" b="1" dirty="0"/>
          </a:p>
          <a:p>
            <a:pPr marL="514350" indent="-514350">
              <a:buFont typeface="Wingdings 2" pitchFamily="18" charset="2"/>
              <a:buNone/>
              <a:defRPr/>
            </a:pPr>
            <a:endParaRPr lang="en-US" b="1" dirty="0" smtClean="0"/>
          </a:p>
          <a:p>
            <a:pPr>
              <a:buFont typeface="Wingdings 2" pitchFamily="18" charset="2"/>
              <a:buNone/>
              <a:defRPr/>
            </a:pPr>
            <a:endParaRPr lang="es-EC"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sz="3200" b="1" dirty="0" smtClean="0">
                <a:solidFill>
                  <a:schemeClr val="tx1"/>
                </a:solidFill>
              </a:rPr>
              <a:t>PIC 16F877</a:t>
            </a:r>
            <a:endParaRPr lang="es-EC" sz="3200" dirty="0">
              <a:solidFill>
                <a:schemeClr val="tx1"/>
              </a:solidFill>
            </a:endParaRPr>
          </a:p>
        </p:txBody>
      </p:sp>
      <p:sp>
        <p:nvSpPr>
          <p:cNvPr id="73731" name="2 Marcador de contenido"/>
          <p:cNvSpPr>
            <a:spLocks noGrp="1"/>
          </p:cNvSpPr>
          <p:nvPr>
            <p:ph idx="1"/>
          </p:nvPr>
        </p:nvSpPr>
        <p:spPr>
          <a:xfrm>
            <a:off x="457200" y="1000125"/>
            <a:ext cx="8229600" cy="5126038"/>
          </a:xfrm>
        </p:spPr>
        <p:txBody>
          <a:bodyPr/>
          <a:lstStyle/>
          <a:p>
            <a:pPr>
              <a:buFont typeface="Wingdings 2" pitchFamily="18" charset="2"/>
              <a:buNone/>
            </a:pPr>
            <a:endParaRPr lang="en-US" sz="3000" b="1" smtClean="0"/>
          </a:p>
          <a:p>
            <a:pPr>
              <a:buFont typeface="Wingdings 2" pitchFamily="18" charset="2"/>
              <a:buNone/>
            </a:pPr>
            <a:r>
              <a:rPr lang="en-US" sz="3000" b="1" smtClean="0">
                <a:solidFill>
                  <a:schemeClr val="tx1"/>
                </a:solidFill>
              </a:rPr>
              <a:t>Lenguaje de programacion </a:t>
            </a:r>
            <a:r>
              <a:rPr lang="en-US" sz="2800" b="1" smtClean="0">
                <a:solidFill>
                  <a:schemeClr val="tx1"/>
                </a:solidFill>
              </a:rPr>
              <a:t>: </a:t>
            </a:r>
          </a:p>
          <a:p>
            <a:r>
              <a:rPr lang="en-US" sz="2800" smtClean="0">
                <a:solidFill>
                  <a:schemeClr val="tx1"/>
                </a:solidFill>
              </a:rPr>
              <a:t>Mikro code studio</a:t>
            </a:r>
          </a:p>
          <a:p>
            <a:r>
              <a:rPr lang="en-US" sz="2800" smtClean="0">
                <a:solidFill>
                  <a:schemeClr val="tx1"/>
                </a:solidFill>
              </a:rPr>
              <a:t>Genera codigo assembler para el PIC</a:t>
            </a:r>
          </a:p>
          <a:p>
            <a:r>
              <a:rPr lang="en-US" sz="2800" smtClean="0">
                <a:solidFill>
                  <a:schemeClr val="tx1"/>
                </a:solidFill>
              </a:rPr>
              <a:t>PIC no lee assembler</a:t>
            </a:r>
          </a:p>
          <a:p>
            <a:r>
              <a:rPr lang="en-US" sz="2800" smtClean="0">
                <a:solidFill>
                  <a:schemeClr val="tx1"/>
                </a:solidFill>
              </a:rPr>
              <a:t>Compilador , transforma .hex</a:t>
            </a:r>
          </a:p>
          <a:p>
            <a:r>
              <a:rPr lang="en-US" sz="2800" smtClean="0">
                <a:solidFill>
                  <a:schemeClr val="tx1"/>
                </a:solidFill>
              </a:rPr>
              <a:t>Ic-prog</a:t>
            </a:r>
          </a:p>
          <a:p>
            <a:pPr>
              <a:buFont typeface="Wingdings 2" pitchFamily="18" charset="2"/>
              <a:buNone/>
            </a:pPr>
            <a:endParaRPr lang="en-US" sz="2800" b="1" smtClean="0"/>
          </a:p>
          <a:p>
            <a:pPr>
              <a:buFont typeface="Wingdings 2" pitchFamily="18" charset="2"/>
              <a:buNone/>
            </a:pPr>
            <a:endParaRPr lang="en-US" sz="2800" b="1" smtClean="0"/>
          </a:p>
          <a:p>
            <a:pPr>
              <a:buFont typeface="Wingdings 2" pitchFamily="18" charset="2"/>
              <a:buNone/>
            </a:pPr>
            <a:endParaRPr lang="es-EC" sz="2800" b="1"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pPr>
              <a:defRPr/>
            </a:pPr>
            <a:r>
              <a:rPr lang="en-US" sz="3200" b="1" dirty="0" smtClean="0"/>
              <a:t>PIC 16F877</a:t>
            </a:r>
            <a:br>
              <a:rPr lang="en-US" sz="3200" b="1" dirty="0" smtClean="0"/>
            </a:br>
            <a:endParaRPr lang="es-EC" sz="3200" dirty="0"/>
          </a:p>
        </p:txBody>
      </p:sp>
      <p:pic>
        <p:nvPicPr>
          <p:cNvPr id="74755" name="Picture 3"/>
          <p:cNvPicPr>
            <a:picLocks noGrp="1" noChangeAspect="1" noChangeArrowheads="1"/>
          </p:cNvPicPr>
          <p:nvPr>
            <p:ph idx="1"/>
          </p:nvPr>
        </p:nvPicPr>
        <p:blipFill>
          <a:blip r:embed="rId2"/>
          <a:srcRect/>
          <a:stretch>
            <a:fillRect/>
          </a:stretch>
        </p:blipFill>
        <p:spPr>
          <a:xfrm>
            <a:off x="214313" y="1155700"/>
            <a:ext cx="8715375" cy="5475288"/>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fontScale="90000"/>
          </a:bodyPr>
          <a:lstStyle/>
          <a:p>
            <a:pPr>
              <a:defRPr/>
            </a:pPr>
            <a:r>
              <a:rPr lang="es-EC" sz="3200" b="1" dirty="0">
                <a:solidFill>
                  <a:schemeClr val="tx1"/>
                </a:solidFill>
              </a:rPr>
              <a:t>MODULO DE TRANSMISION RF MODEM-RS232</a:t>
            </a:r>
            <a:endParaRPr lang="es-EC" sz="3200" dirty="0">
              <a:solidFill>
                <a:schemeClr val="tx1"/>
              </a:solidFill>
            </a:endParaRPr>
          </a:p>
        </p:txBody>
      </p:sp>
      <p:pic>
        <p:nvPicPr>
          <p:cNvPr id="75779" name="Picture 2"/>
          <p:cNvPicPr>
            <a:picLocks noGrp="1" noChangeAspect="1" noChangeArrowheads="1"/>
          </p:cNvPicPr>
          <p:nvPr>
            <p:ph idx="1"/>
          </p:nvPr>
        </p:nvPicPr>
        <p:blipFill>
          <a:blip r:embed="rId2"/>
          <a:srcRect/>
          <a:stretch>
            <a:fillRect/>
          </a:stretch>
        </p:blipFill>
        <p:spPr>
          <a:xfrm>
            <a:off x="2286000" y="1214438"/>
            <a:ext cx="4643438" cy="2643187"/>
          </a:xfrm>
        </p:spPr>
      </p:pic>
      <p:sp>
        <p:nvSpPr>
          <p:cNvPr id="5" name="1 Título"/>
          <p:cNvSpPr txBox="1">
            <a:spLocks/>
          </p:cNvSpPr>
          <p:nvPr/>
        </p:nvSpPr>
        <p:spPr>
          <a:xfrm>
            <a:off x="609600" y="3929063"/>
            <a:ext cx="8229600" cy="2428875"/>
          </a:xfrm>
          <a:prstGeom prst="rect">
            <a:avLst/>
          </a:prstGeom>
        </p:spPr>
        <p:txBody>
          <a:bodyPr anchor="ctr">
            <a:normAutofit lnSpcReduction="10000"/>
          </a:bodyPr>
          <a:lstStyle/>
          <a:p>
            <a:pPr fontAlgn="auto">
              <a:spcAft>
                <a:spcPts val="0"/>
              </a:spcAft>
              <a:defRPr/>
            </a:pPr>
            <a:r>
              <a:rPr lang="es-EC" sz="3200" dirty="0">
                <a:latin typeface="+mj-lt"/>
                <a:ea typeface="+mj-ea"/>
                <a:cs typeface="+mj-cs"/>
              </a:rPr>
              <a:t>YS1020  serie modulo RF de baja potencia</a:t>
            </a:r>
          </a:p>
          <a:p>
            <a:pPr fontAlgn="auto">
              <a:spcAft>
                <a:spcPts val="0"/>
              </a:spcAft>
              <a:defRPr/>
            </a:pPr>
            <a:r>
              <a:rPr lang="en-US" sz="3200" dirty="0">
                <a:latin typeface="+mj-lt"/>
                <a:ea typeface="+mj-ea"/>
                <a:cs typeface="+mj-cs"/>
              </a:rPr>
              <a:t>Para </a:t>
            </a:r>
            <a:r>
              <a:rPr lang="en-US" sz="3200" dirty="0" err="1">
                <a:latin typeface="+mj-lt"/>
                <a:ea typeface="+mj-ea"/>
                <a:cs typeface="+mj-cs"/>
              </a:rPr>
              <a:t>sistemas</a:t>
            </a:r>
            <a:r>
              <a:rPr lang="en-US" sz="3200" dirty="0">
                <a:latin typeface="+mj-lt"/>
                <a:ea typeface="+mj-ea"/>
                <a:cs typeface="+mj-cs"/>
              </a:rPr>
              <a:t> UART en la </a:t>
            </a:r>
            <a:r>
              <a:rPr lang="en-US" sz="3200" dirty="0" err="1">
                <a:latin typeface="+mj-lt"/>
                <a:ea typeface="+mj-ea"/>
                <a:cs typeface="+mj-cs"/>
              </a:rPr>
              <a:t>transm</a:t>
            </a:r>
            <a:r>
              <a:rPr lang="en-US" sz="3200" dirty="0">
                <a:latin typeface="+mj-lt"/>
                <a:ea typeface="+mj-ea"/>
                <a:cs typeface="+mj-cs"/>
              </a:rPr>
              <a:t>.</a:t>
            </a:r>
            <a:r>
              <a:rPr lang="en-US" sz="3200" dirty="0" err="1">
                <a:latin typeface="+mj-lt"/>
                <a:ea typeface="+mj-ea"/>
                <a:cs typeface="+mj-cs"/>
              </a:rPr>
              <a:t>corto</a:t>
            </a:r>
            <a:r>
              <a:rPr lang="en-US" sz="3200" dirty="0">
                <a:latin typeface="+mj-lt"/>
                <a:ea typeface="+mj-ea"/>
                <a:cs typeface="+mj-cs"/>
              </a:rPr>
              <a:t> </a:t>
            </a:r>
            <a:r>
              <a:rPr lang="en-US" sz="3200" dirty="0" err="1">
                <a:latin typeface="+mj-lt"/>
                <a:ea typeface="+mj-ea"/>
                <a:cs typeface="+mj-cs"/>
              </a:rPr>
              <a:t>alcanze</a:t>
            </a:r>
            <a:endParaRPr lang="en-US" sz="3200" dirty="0">
              <a:latin typeface="+mj-lt"/>
              <a:ea typeface="+mj-ea"/>
              <a:cs typeface="+mj-cs"/>
            </a:endParaRPr>
          </a:p>
          <a:p>
            <a:pPr fontAlgn="auto">
              <a:spcAft>
                <a:spcPts val="0"/>
              </a:spcAft>
              <a:defRPr/>
            </a:pPr>
            <a:r>
              <a:rPr lang="en-US" sz="3200" dirty="0">
                <a:latin typeface="+mj-lt"/>
                <a:ea typeface="+mj-ea"/>
                <a:cs typeface="+mj-cs"/>
              </a:rPr>
              <a:t>Texas Instruments</a:t>
            </a:r>
          </a:p>
          <a:p>
            <a:pPr fontAlgn="auto">
              <a:spcAft>
                <a:spcPts val="0"/>
              </a:spcAft>
              <a:defRPr/>
            </a:pPr>
            <a:r>
              <a:rPr lang="en-US" sz="3200" dirty="0">
                <a:latin typeface="+mj-lt"/>
                <a:ea typeface="+mj-ea"/>
                <a:cs typeface="+mj-cs"/>
              </a:rPr>
              <a:t>Banda </a:t>
            </a:r>
            <a:r>
              <a:rPr lang="en-US" sz="3200" dirty="0" err="1">
                <a:latin typeface="+mj-lt"/>
                <a:ea typeface="+mj-ea"/>
                <a:cs typeface="+mj-cs"/>
              </a:rPr>
              <a:t>frecuencia</a:t>
            </a:r>
            <a:r>
              <a:rPr lang="en-US" sz="3200" dirty="0">
                <a:latin typeface="+mj-lt"/>
                <a:ea typeface="+mj-ea"/>
                <a:cs typeface="+mj-cs"/>
              </a:rPr>
              <a:t> ISM, half duplex (</a:t>
            </a:r>
            <a:r>
              <a:rPr lang="en-US" sz="3200" dirty="0" err="1">
                <a:latin typeface="+mj-lt"/>
                <a:ea typeface="+mj-ea"/>
                <a:cs typeface="+mj-cs"/>
              </a:rPr>
              <a:t>Tx</a:t>
            </a:r>
            <a:r>
              <a:rPr lang="en-US" sz="3200" dirty="0">
                <a:latin typeface="+mj-lt"/>
                <a:ea typeface="+mj-ea"/>
                <a:cs typeface="+mj-cs"/>
              </a:rPr>
              <a:t> and Rx)</a:t>
            </a:r>
            <a:endParaRPr lang="es-EC" sz="3200" dirty="0">
              <a:latin typeface="+mj-lt"/>
              <a:ea typeface="+mj-ea"/>
              <a:cs typeface="+mj-cs"/>
            </a:endParaRPr>
          </a:p>
          <a:p>
            <a:pPr fontAlgn="auto">
              <a:spcAft>
                <a:spcPts val="0"/>
              </a:spcAft>
              <a:defRPr/>
            </a:pPr>
            <a:endParaRPr lang="es-EC" sz="3200" dirty="0">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fontScale="90000"/>
          </a:bodyPr>
          <a:lstStyle/>
          <a:p>
            <a:pPr>
              <a:defRPr/>
            </a:pPr>
            <a:r>
              <a:rPr lang="es-EC" sz="3200" b="1" dirty="0" smtClean="0">
                <a:solidFill>
                  <a:schemeClr val="tx1"/>
                </a:solidFill>
              </a:rPr>
              <a:t>MODULO DE TRANSMISION RF MODEM-RS232</a:t>
            </a:r>
            <a:endParaRPr lang="es-EC" sz="3200" dirty="0">
              <a:solidFill>
                <a:schemeClr val="tx1"/>
              </a:solidFill>
            </a:endParaRPr>
          </a:p>
        </p:txBody>
      </p:sp>
      <p:sp>
        <p:nvSpPr>
          <p:cNvPr id="76803" name="2 Marcador de contenido"/>
          <p:cNvSpPr>
            <a:spLocks noGrp="1"/>
          </p:cNvSpPr>
          <p:nvPr>
            <p:ph idx="1"/>
          </p:nvPr>
        </p:nvSpPr>
        <p:spPr>
          <a:xfrm>
            <a:off x="457200" y="1285875"/>
            <a:ext cx="8229600" cy="4840288"/>
          </a:xfrm>
        </p:spPr>
        <p:txBody>
          <a:bodyPr/>
          <a:lstStyle/>
          <a:p>
            <a:r>
              <a:rPr lang="en-US" smtClean="0">
                <a:solidFill>
                  <a:schemeClr val="tx1"/>
                </a:solidFill>
              </a:rPr>
              <a:t>ISM(Industrial,Scientific and Medical), son bandas reservadas internacionalmente para uso no comercial de RF electomagnetica.</a:t>
            </a:r>
          </a:p>
          <a:p>
            <a:r>
              <a:rPr lang="en-US" smtClean="0">
                <a:solidFill>
                  <a:schemeClr val="tx1"/>
                </a:solidFill>
              </a:rPr>
              <a:t>Areas: Industrial, Cientifica y Medica</a:t>
            </a:r>
          </a:p>
          <a:p>
            <a:r>
              <a:rPr lang="en-US" smtClean="0">
                <a:solidFill>
                  <a:schemeClr val="tx1"/>
                </a:solidFill>
              </a:rPr>
              <a:t>El uso de estas bandas estan abiertas en todo el mundo, sin necesidad de licencia respetando las regulaciones que limitan las potencias transmitidas</a:t>
            </a:r>
          </a:p>
          <a:p>
            <a:endParaRPr lang="es-EC"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defRPr/>
            </a:pPr>
            <a:r>
              <a:rPr lang="es-ES" sz="2700" b="1" dirty="0" smtClean="0">
                <a:solidFill>
                  <a:schemeClr val="tx1"/>
                </a:solidFill>
              </a:rPr>
              <a:t/>
            </a:r>
            <a:br>
              <a:rPr lang="es-ES" sz="2700" b="1" dirty="0" smtClean="0">
                <a:solidFill>
                  <a:schemeClr val="tx1"/>
                </a:solidFill>
              </a:rPr>
            </a:br>
            <a:r>
              <a:rPr lang="es-ES" sz="2700" b="1" dirty="0" smtClean="0">
                <a:solidFill>
                  <a:schemeClr val="tx1"/>
                </a:solidFill>
              </a:rPr>
              <a:t>1.2  Componentes y Especificaciones Técnicas</a:t>
            </a:r>
            <a:r>
              <a:rPr lang="es-ES" sz="2700" dirty="0" smtClean="0">
                <a:solidFill>
                  <a:schemeClr val="tx1"/>
                </a:solidFill>
              </a:rPr>
              <a:t/>
            </a:r>
            <a:br>
              <a:rPr lang="es-ES" sz="2700" dirty="0" smtClean="0">
                <a:solidFill>
                  <a:schemeClr val="tx1"/>
                </a:solidFill>
              </a:rPr>
            </a:br>
            <a:r>
              <a:rPr lang="es-ES" sz="2700" dirty="0" smtClean="0">
                <a:solidFill>
                  <a:schemeClr val="tx1"/>
                </a:solidFill>
              </a:rPr>
              <a:t>       </a:t>
            </a:r>
            <a:r>
              <a:rPr lang="es-ES" sz="2700" b="1" dirty="0" smtClean="0">
                <a:solidFill>
                  <a:schemeClr val="tx1"/>
                </a:solidFill>
              </a:rPr>
              <a:t>1.2.1 Variador de Frecuencia POWER FLEX 4</a:t>
            </a:r>
            <a:r>
              <a:rPr lang="es-ES" sz="2700" dirty="0" smtClean="0">
                <a:solidFill>
                  <a:schemeClr val="tx1"/>
                </a:solidFill>
              </a:rPr>
              <a:t/>
            </a:r>
            <a:br>
              <a:rPr lang="es-ES" sz="2700" dirty="0" smtClean="0">
                <a:solidFill>
                  <a:schemeClr val="tx1"/>
                </a:solidFill>
              </a:rPr>
            </a:br>
            <a:r>
              <a:rPr lang="es-ES" sz="2700" dirty="0" smtClean="0">
                <a:solidFill>
                  <a:schemeClr val="tx1"/>
                </a:solidFill>
              </a:rPr>
              <a:t> </a:t>
            </a:r>
            <a:r>
              <a:rPr lang="es-ES" dirty="0" smtClean="0"/>
              <a:t/>
            </a:r>
            <a:br>
              <a:rPr lang="es-ES" dirty="0" smtClean="0"/>
            </a:br>
            <a:endParaRPr lang="es-ES" dirty="0"/>
          </a:p>
        </p:txBody>
      </p:sp>
      <p:pic>
        <p:nvPicPr>
          <p:cNvPr id="16387" name="Picture 5"/>
          <p:cNvPicPr>
            <a:picLocks noGrp="1" noChangeAspect="1" noChangeArrowheads="1"/>
          </p:cNvPicPr>
          <p:nvPr>
            <p:ph idx="1"/>
          </p:nvPr>
        </p:nvPicPr>
        <p:blipFill>
          <a:blip r:embed="rId2"/>
          <a:srcRect/>
          <a:stretch>
            <a:fillRect/>
          </a:stretch>
        </p:blipFill>
        <p:spPr>
          <a:xfrm>
            <a:off x="214313" y="2786063"/>
            <a:ext cx="8686800" cy="2765425"/>
          </a:xfrm>
          <a:noFill/>
        </p:spPr>
      </p:pic>
      <p:sp>
        <p:nvSpPr>
          <p:cNvPr id="16388" name="10 CuadroTexto"/>
          <p:cNvSpPr txBox="1">
            <a:spLocks noChangeArrowheads="1"/>
          </p:cNvSpPr>
          <p:nvPr/>
        </p:nvSpPr>
        <p:spPr bwMode="auto">
          <a:xfrm>
            <a:off x="857250" y="1357313"/>
            <a:ext cx="7643813" cy="369887"/>
          </a:xfrm>
          <a:prstGeom prst="rect">
            <a:avLst/>
          </a:prstGeom>
          <a:noFill/>
          <a:ln w="9525">
            <a:noFill/>
            <a:miter lim="800000"/>
            <a:headEnd/>
            <a:tailEnd/>
          </a:ln>
        </p:spPr>
        <p:txBody>
          <a:bodyPr>
            <a:spAutoFit/>
          </a:bodyPr>
          <a:lstStyle/>
          <a:p>
            <a:endParaRPr lang="es-ES"/>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pPr>
              <a:defRPr/>
            </a:pPr>
            <a:r>
              <a:rPr lang="es-EC" sz="3200" b="1" dirty="0" smtClean="0">
                <a:solidFill>
                  <a:schemeClr val="tx1"/>
                </a:solidFill>
              </a:rPr>
              <a:t>MODULO DE TRANSMISION RF MODEM-RS232</a:t>
            </a:r>
            <a:endParaRPr lang="es-EC" sz="3200" dirty="0">
              <a:solidFill>
                <a:schemeClr val="tx1"/>
              </a:solidFill>
            </a:endParaRPr>
          </a:p>
        </p:txBody>
      </p:sp>
      <p:sp>
        <p:nvSpPr>
          <p:cNvPr id="77827" name="2 Marcador de contenido"/>
          <p:cNvSpPr>
            <a:spLocks noGrp="1"/>
          </p:cNvSpPr>
          <p:nvPr>
            <p:ph idx="1"/>
          </p:nvPr>
        </p:nvSpPr>
        <p:spPr>
          <a:xfrm>
            <a:off x="457200" y="1143000"/>
            <a:ext cx="8401050" cy="5072063"/>
          </a:xfrm>
        </p:spPr>
        <p:txBody>
          <a:bodyPr/>
          <a:lstStyle/>
          <a:p>
            <a:r>
              <a:rPr lang="en-US" smtClean="0">
                <a:solidFill>
                  <a:schemeClr val="tx1"/>
                </a:solidFill>
              </a:rPr>
              <a:t>Posee cierta tolerancia frente a errores</a:t>
            </a:r>
          </a:p>
          <a:p>
            <a:r>
              <a:rPr lang="es-ES" smtClean="0">
                <a:solidFill>
                  <a:schemeClr val="tx1"/>
                </a:solidFill>
              </a:rPr>
              <a:t>Los modulos pueden conectarse directamente con PC, dispositivos  RS485 y otros componentes con UART RS232, RS485 y UART/TTL interfaz de puerto.</a:t>
            </a:r>
          </a:p>
          <a:p>
            <a:r>
              <a:rPr lang="es-ES" smtClean="0">
                <a:solidFill>
                  <a:schemeClr val="tx1"/>
                </a:solidFill>
              </a:rPr>
              <a:t>El interfaz transparente de datos, la desnudez y el diseño hace que este modulo sea llevado en aplicaciones industriales ya sea en el interior o al aire libre, en nuestro caso al aire libre.</a:t>
            </a:r>
            <a:endParaRPr lang="es-EC" smtClean="0">
              <a:solidFill>
                <a:schemeClr val="tx1"/>
              </a:solidFill>
            </a:endParaRPr>
          </a:p>
          <a:p>
            <a:endParaRPr lang="es-ES" smtClean="0"/>
          </a:p>
          <a:p>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fontScale="90000"/>
          </a:bodyPr>
          <a:lstStyle/>
          <a:p>
            <a:pPr>
              <a:defRPr/>
            </a:pPr>
            <a:r>
              <a:rPr lang="es-EC" sz="3200" b="1" dirty="0" smtClean="0">
                <a:solidFill>
                  <a:schemeClr val="tx1"/>
                </a:solidFill>
              </a:rPr>
              <a:t>MODULO DE TRANSMISION RF MODEM-RS232</a:t>
            </a:r>
            <a:endParaRPr lang="es-EC" sz="3200" dirty="0">
              <a:solidFill>
                <a:schemeClr val="tx1"/>
              </a:solidFill>
            </a:endParaRPr>
          </a:p>
        </p:txBody>
      </p:sp>
      <p:sp>
        <p:nvSpPr>
          <p:cNvPr id="78851" name="2 Marcador de contenido"/>
          <p:cNvSpPr>
            <a:spLocks noGrp="1"/>
          </p:cNvSpPr>
          <p:nvPr>
            <p:ph idx="1"/>
          </p:nvPr>
        </p:nvSpPr>
        <p:spPr>
          <a:xfrm>
            <a:off x="214313" y="1500188"/>
            <a:ext cx="8643937" cy="5072062"/>
          </a:xfrm>
        </p:spPr>
        <p:txBody>
          <a:bodyPr/>
          <a:lstStyle/>
          <a:p>
            <a:r>
              <a:rPr lang="es-ES" smtClean="0">
                <a:solidFill>
                  <a:schemeClr val="tx1"/>
                </a:solidFill>
              </a:rPr>
              <a:t>Los modulos pueden conectarse directamente con PC, dispositivos  RS485 y otros componentes con UART RS232, RS485 y UART/TTL interfaz de puerto.</a:t>
            </a:r>
          </a:p>
          <a:p>
            <a:r>
              <a:rPr lang="es-ES" smtClean="0">
                <a:solidFill>
                  <a:schemeClr val="tx1"/>
                </a:solidFill>
              </a:rPr>
              <a:t>El interfaz transparente de datos, la desnudez y el diseño hace que este modulo sea llevado en aplicaciones industriales ya sea en el interior o al aire libre, en nuestro caso al aire libre.</a:t>
            </a:r>
            <a:endParaRPr lang="es-EC" smtClean="0">
              <a:solidFill>
                <a:schemeClr val="tx1"/>
              </a:solidFill>
            </a:endParaRPr>
          </a:p>
          <a:p>
            <a:endParaRPr lang="es-EC"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s-ES" sz="3200" b="1" dirty="0">
                <a:solidFill>
                  <a:schemeClr val="tx1"/>
                </a:solidFill>
              </a:rPr>
              <a:t>SOFTWARE HUAWEI TRANSCEIVER</a:t>
            </a:r>
            <a:endParaRPr lang="es-EC" sz="3200" dirty="0">
              <a:solidFill>
                <a:schemeClr val="tx1"/>
              </a:solidFill>
            </a:endParaRPr>
          </a:p>
        </p:txBody>
      </p:sp>
      <p:pic>
        <p:nvPicPr>
          <p:cNvPr id="79875" name="Picture 2"/>
          <p:cNvPicPr>
            <a:picLocks noGrp="1" noChangeAspect="1" noChangeArrowheads="1"/>
          </p:cNvPicPr>
          <p:nvPr>
            <p:ph idx="1"/>
          </p:nvPr>
        </p:nvPicPr>
        <p:blipFill>
          <a:blip r:embed="rId2"/>
          <a:srcRect/>
          <a:stretch>
            <a:fillRect/>
          </a:stretch>
        </p:blipFill>
        <p:spPr>
          <a:xfrm>
            <a:off x="642938" y="1098550"/>
            <a:ext cx="8072437" cy="54737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pPr>
              <a:defRPr/>
            </a:pPr>
            <a:r>
              <a:rPr lang="es-ES" sz="3200" b="1" dirty="0" smtClean="0">
                <a:solidFill>
                  <a:schemeClr val="tx1"/>
                </a:solidFill>
              </a:rPr>
              <a:t>SOFTWARE HUAWEI TRANSCEIVER</a:t>
            </a:r>
            <a:endParaRPr lang="es-EC" sz="3200" dirty="0">
              <a:solidFill>
                <a:schemeClr val="tx1"/>
              </a:solidFill>
            </a:endParaRPr>
          </a:p>
        </p:txBody>
      </p:sp>
      <p:pic>
        <p:nvPicPr>
          <p:cNvPr id="80899" name="Picture 2"/>
          <p:cNvPicPr>
            <a:picLocks noGrp="1" noChangeAspect="1" noChangeArrowheads="1"/>
          </p:cNvPicPr>
          <p:nvPr>
            <p:ph idx="1"/>
          </p:nvPr>
        </p:nvPicPr>
        <p:blipFill>
          <a:blip r:embed="rId2"/>
          <a:srcRect/>
          <a:stretch>
            <a:fillRect/>
          </a:stretch>
        </p:blipFill>
        <p:spPr>
          <a:xfrm>
            <a:off x="1000125" y="1714500"/>
            <a:ext cx="7143750" cy="4319588"/>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sz="3200" b="1" dirty="0" err="1" smtClean="0">
                <a:solidFill>
                  <a:schemeClr val="tx1"/>
                </a:solidFill>
              </a:rPr>
              <a:t>Configuracion</a:t>
            </a:r>
            <a:r>
              <a:rPr lang="en-US" sz="3200" b="1" dirty="0" smtClean="0">
                <a:solidFill>
                  <a:schemeClr val="tx1"/>
                </a:solidFill>
              </a:rPr>
              <a:t> de </a:t>
            </a:r>
            <a:r>
              <a:rPr lang="en-US" sz="3200" b="1" dirty="0" err="1" smtClean="0">
                <a:solidFill>
                  <a:schemeClr val="tx1"/>
                </a:solidFill>
              </a:rPr>
              <a:t>transmision</a:t>
            </a:r>
            <a:endParaRPr lang="es-EC" sz="3200" b="1" dirty="0">
              <a:solidFill>
                <a:schemeClr val="tx1"/>
              </a:solidFill>
            </a:endParaRPr>
          </a:p>
        </p:txBody>
      </p:sp>
      <p:pic>
        <p:nvPicPr>
          <p:cNvPr id="81923" name="Picture 2"/>
          <p:cNvPicPr>
            <a:picLocks noGrp="1" noChangeAspect="1" noChangeArrowheads="1"/>
          </p:cNvPicPr>
          <p:nvPr>
            <p:ph idx="1"/>
          </p:nvPr>
        </p:nvPicPr>
        <p:blipFill>
          <a:blip r:embed="rId2"/>
          <a:srcRect/>
          <a:stretch>
            <a:fillRect/>
          </a:stretch>
        </p:blipFill>
        <p:spPr>
          <a:xfrm>
            <a:off x="1000125" y="1500188"/>
            <a:ext cx="7134225" cy="2124075"/>
          </a:xfrm>
        </p:spPr>
      </p:pic>
      <p:pic>
        <p:nvPicPr>
          <p:cNvPr id="81924" name="Picture 3"/>
          <p:cNvPicPr>
            <a:picLocks noChangeAspect="1" noChangeArrowheads="1"/>
          </p:cNvPicPr>
          <p:nvPr/>
        </p:nvPicPr>
        <p:blipFill>
          <a:blip r:embed="rId3"/>
          <a:srcRect/>
          <a:stretch>
            <a:fillRect/>
          </a:stretch>
        </p:blipFill>
        <p:spPr bwMode="auto">
          <a:xfrm>
            <a:off x="928688" y="4286250"/>
            <a:ext cx="73818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a:defRPr/>
            </a:pPr>
            <a:r>
              <a:rPr lang="en-US" sz="3500" b="1" dirty="0" smtClean="0">
                <a:solidFill>
                  <a:schemeClr val="tx1"/>
                </a:solidFill>
              </a:rPr>
              <a:t>PUERTO SERIAL USART</a:t>
            </a:r>
            <a:endParaRPr lang="es-EC" sz="3500" b="1" dirty="0">
              <a:solidFill>
                <a:schemeClr val="tx1"/>
              </a:solidFill>
            </a:endParaRPr>
          </a:p>
        </p:txBody>
      </p:sp>
      <p:sp>
        <p:nvSpPr>
          <p:cNvPr id="82947" name="2 Marcador de contenido"/>
          <p:cNvSpPr>
            <a:spLocks noGrp="1"/>
          </p:cNvSpPr>
          <p:nvPr>
            <p:ph idx="1"/>
          </p:nvPr>
        </p:nvSpPr>
        <p:spPr>
          <a:xfrm>
            <a:off x="428625" y="1143000"/>
            <a:ext cx="8258175" cy="5500688"/>
          </a:xfrm>
        </p:spPr>
        <p:txBody>
          <a:bodyPr/>
          <a:lstStyle/>
          <a:p>
            <a:pPr>
              <a:buFont typeface="Wingdings 2" pitchFamily="18" charset="2"/>
              <a:buNone/>
            </a:pPr>
            <a:r>
              <a:rPr lang="en-US" smtClean="0"/>
              <a:t>   </a:t>
            </a:r>
            <a:r>
              <a:rPr lang="en-US" smtClean="0">
                <a:solidFill>
                  <a:schemeClr val="tx1"/>
                </a:solidFill>
              </a:rPr>
              <a:t>Permite realizar comunicacion en SERIE para la transmision de DATOS : Asincrona- Sincrona</a:t>
            </a:r>
          </a:p>
          <a:p>
            <a:pPr>
              <a:buFont typeface="Wingdings 2" pitchFamily="18" charset="2"/>
              <a:buNone/>
            </a:pPr>
            <a:r>
              <a:rPr lang="en-US" b="1" smtClean="0">
                <a:solidFill>
                  <a:schemeClr val="tx1"/>
                </a:solidFill>
              </a:rPr>
              <a:t>VENTAJAS :</a:t>
            </a:r>
          </a:p>
          <a:p>
            <a:r>
              <a:rPr lang="en-US" sz="2800" b="1" smtClean="0">
                <a:solidFill>
                  <a:schemeClr val="tx1"/>
                </a:solidFill>
              </a:rPr>
              <a:t>Economica.- </a:t>
            </a:r>
            <a:r>
              <a:rPr lang="en-US" sz="2800" smtClean="0">
                <a:solidFill>
                  <a:schemeClr val="tx1"/>
                </a:solidFill>
              </a:rPr>
              <a:t>Pocas lineas de transmision</a:t>
            </a:r>
          </a:p>
          <a:p>
            <a:r>
              <a:rPr lang="en-US" sz="2800" b="1" smtClean="0">
                <a:solidFill>
                  <a:schemeClr val="tx1"/>
                </a:solidFill>
              </a:rPr>
              <a:t>Confiable.- </a:t>
            </a:r>
            <a:r>
              <a:rPr lang="es-EC" sz="2800" smtClean="0">
                <a:solidFill>
                  <a:schemeClr val="tx1"/>
                </a:solidFill>
              </a:rPr>
              <a:t>Los estándares actuales permiten transmitir datos con bits de paridad y a niveles de Voltajes o Corrientes que lo hace poco sensible a ruidos externos.</a:t>
            </a:r>
          </a:p>
          <a:p>
            <a:r>
              <a:rPr lang="en-US" sz="2800" b="1" smtClean="0">
                <a:solidFill>
                  <a:schemeClr val="tx1"/>
                </a:solidFill>
              </a:rPr>
              <a:t>Versatil.-  </a:t>
            </a:r>
            <a:r>
              <a:rPr lang="en-US" sz="2800" smtClean="0">
                <a:solidFill>
                  <a:schemeClr val="tx1"/>
                </a:solidFill>
              </a:rPr>
              <a:t>No esta limitada a usar conductores electricos como medio de Tx,usar : Fibra,Aire,Vacio.</a:t>
            </a:r>
            <a:endParaRPr lang="es-EC" sz="2800" b="1" smtClean="0">
              <a:solidFill>
                <a:schemeClr val="tx1"/>
              </a:solidFill>
            </a:endParaRPr>
          </a:p>
          <a:p>
            <a:endParaRPr lang="es-EC" sz="2800" b="1"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pPr>
              <a:defRPr/>
            </a:pPr>
            <a:r>
              <a:rPr lang="en-US" sz="3200" b="1" dirty="0" smtClean="0">
                <a:solidFill>
                  <a:schemeClr val="tx1"/>
                </a:solidFill>
              </a:rPr>
              <a:t>COMUNICACION SERIE</a:t>
            </a:r>
            <a:endParaRPr lang="es-EC" sz="3200" b="1" dirty="0">
              <a:solidFill>
                <a:schemeClr val="tx1"/>
              </a:solidFill>
            </a:endParaRPr>
          </a:p>
        </p:txBody>
      </p:sp>
      <p:pic>
        <p:nvPicPr>
          <p:cNvPr id="83971" name="Picture 2"/>
          <p:cNvPicPr>
            <a:picLocks noGrp="1" noChangeAspect="1" noChangeArrowheads="1"/>
          </p:cNvPicPr>
          <p:nvPr>
            <p:ph idx="1"/>
          </p:nvPr>
        </p:nvPicPr>
        <p:blipFill>
          <a:blip r:embed="rId2"/>
          <a:srcRect/>
          <a:stretch>
            <a:fillRect/>
          </a:stretch>
        </p:blipFill>
        <p:spPr>
          <a:xfrm>
            <a:off x="1143000" y="1357313"/>
            <a:ext cx="7010400" cy="1819275"/>
          </a:xfrm>
        </p:spPr>
      </p:pic>
      <p:sp>
        <p:nvSpPr>
          <p:cNvPr id="5" name="1 Título"/>
          <p:cNvSpPr txBox="1">
            <a:spLocks/>
          </p:cNvSpPr>
          <p:nvPr/>
        </p:nvSpPr>
        <p:spPr>
          <a:xfrm>
            <a:off x="609600" y="3143250"/>
            <a:ext cx="8229600" cy="3357563"/>
          </a:xfrm>
          <a:prstGeom prst="rect">
            <a:avLst/>
          </a:prstGeom>
        </p:spPr>
        <p:txBody>
          <a:bodyPr anchor="ctr">
            <a:normAutofit/>
          </a:bodyPr>
          <a:lstStyle/>
          <a:p>
            <a:pPr fontAlgn="auto">
              <a:spcAft>
                <a:spcPts val="0"/>
              </a:spcAft>
              <a:defRPr/>
            </a:pPr>
            <a:r>
              <a:rPr lang="en-US" sz="3000" b="1" dirty="0">
                <a:latin typeface="+mj-lt"/>
                <a:ea typeface="+mj-ea"/>
                <a:cs typeface="+mj-cs"/>
              </a:rPr>
              <a:t>DESVENTAJA.- </a:t>
            </a:r>
            <a:r>
              <a:rPr lang="en-US" sz="3000" dirty="0">
                <a:latin typeface="+mj-lt"/>
                <a:ea typeface="+mj-ea"/>
                <a:cs typeface="+mj-cs"/>
              </a:rPr>
              <a:t>Los bits de DATOS se </a:t>
            </a:r>
            <a:r>
              <a:rPr lang="en-US" sz="3000" dirty="0" err="1">
                <a:latin typeface="+mj-lt"/>
                <a:ea typeface="+mj-ea"/>
                <a:cs typeface="+mj-cs"/>
              </a:rPr>
              <a:t>envia</a:t>
            </a:r>
            <a:r>
              <a:rPr lang="en-US" sz="3000" dirty="0">
                <a:latin typeface="+mj-lt"/>
                <a:ea typeface="+mj-ea"/>
                <a:cs typeface="+mj-cs"/>
              </a:rPr>
              <a:t> de </a:t>
            </a:r>
            <a:r>
              <a:rPr lang="en-US" sz="3000" dirty="0" err="1">
                <a:latin typeface="+mj-lt"/>
                <a:ea typeface="+mj-ea"/>
                <a:cs typeface="+mj-cs"/>
              </a:rPr>
              <a:t>uno</a:t>
            </a:r>
            <a:r>
              <a:rPr lang="en-US" sz="3000" dirty="0">
                <a:latin typeface="+mj-lt"/>
                <a:ea typeface="+mj-ea"/>
                <a:cs typeface="+mj-cs"/>
              </a:rPr>
              <a:t> </a:t>
            </a:r>
            <a:r>
              <a:rPr lang="en-US" sz="3000" dirty="0" err="1">
                <a:latin typeface="+mj-lt"/>
                <a:ea typeface="+mj-ea"/>
                <a:cs typeface="+mj-cs"/>
              </a:rPr>
              <a:t>por</a:t>
            </a:r>
            <a:r>
              <a:rPr lang="en-US" sz="3000" dirty="0">
                <a:latin typeface="+mj-lt"/>
                <a:ea typeface="+mj-ea"/>
                <a:cs typeface="+mj-cs"/>
              </a:rPr>
              <a:t> </a:t>
            </a:r>
            <a:r>
              <a:rPr lang="en-US" sz="3000" dirty="0" err="1">
                <a:latin typeface="+mj-lt"/>
                <a:ea typeface="+mj-ea"/>
                <a:cs typeface="+mj-cs"/>
              </a:rPr>
              <a:t>uno</a:t>
            </a:r>
            <a:r>
              <a:rPr lang="en-US" sz="3000" dirty="0">
                <a:latin typeface="+mj-lt"/>
                <a:ea typeface="+mj-ea"/>
                <a:cs typeface="+mj-cs"/>
              </a:rPr>
              <a:t> (8bits),en PARALELO </a:t>
            </a:r>
            <a:r>
              <a:rPr lang="en-US" sz="3000" dirty="0" err="1">
                <a:latin typeface="+mj-lt"/>
                <a:ea typeface="+mj-ea"/>
                <a:cs typeface="+mj-cs"/>
              </a:rPr>
              <a:t>envia</a:t>
            </a:r>
            <a:r>
              <a:rPr lang="en-US" sz="3000" dirty="0">
                <a:latin typeface="+mj-lt"/>
                <a:ea typeface="+mj-ea"/>
                <a:cs typeface="+mj-cs"/>
              </a:rPr>
              <a:t> en 1 </a:t>
            </a:r>
            <a:r>
              <a:rPr lang="en-US" sz="3000" dirty="0" err="1">
                <a:latin typeface="+mj-lt"/>
                <a:ea typeface="+mj-ea"/>
                <a:cs typeface="+mj-cs"/>
              </a:rPr>
              <a:t>ciclo</a:t>
            </a:r>
            <a:r>
              <a:rPr lang="en-US" sz="3000" dirty="0">
                <a:latin typeface="+mj-lt"/>
                <a:ea typeface="+mj-ea"/>
                <a:cs typeface="+mj-cs"/>
              </a:rPr>
              <a:t> </a:t>
            </a:r>
            <a:r>
              <a:rPr lang="en-US" sz="3000" dirty="0" err="1">
                <a:latin typeface="+mj-lt"/>
                <a:ea typeface="+mj-ea"/>
                <a:cs typeface="+mj-cs"/>
              </a:rPr>
              <a:t>dato</a:t>
            </a:r>
            <a:r>
              <a:rPr lang="en-US" sz="3000" dirty="0">
                <a:latin typeface="+mj-lt"/>
                <a:ea typeface="+mj-ea"/>
                <a:cs typeface="+mj-cs"/>
              </a:rPr>
              <a:t> de 8 bits.</a:t>
            </a:r>
          </a:p>
          <a:p>
            <a:pPr fontAlgn="auto">
              <a:spcAft>
                <a:spcPts val="0"/>
              </a:spcAft>
              <a:defRPr/>
            </a:pPr>
            <a:r>
              <a:rPr lang="en-US" sz="3000" dirty="0" err="1">
                <a:latin typeface="+mj-lt"/>
                <a:ea typeface="+mj-ea"/>
                <a:cs typeface="+mj-cs"/>
              </a:rPr>
              <a:t>Serie</a:t>
            </a:r>
            <a:r>
              <a:rPr lang="en-US" sz="3000" dirty="0">
                <a:latin typeface="+mj-lt"/>
                <a:ea typeface="+mj-ea"/>
                <a:cs typeface="+mj-cs"/>
              </a:rPr>
              <a:t> le </a:t>
            </a:r>
            <a:r>
              <a:rPr lang="en-US" sz="3000" dirty="0" err="1">
                <a:latin typeface="+mj-lt"/>
                <a:ea typeface="+mj-ea"/>
                <a:cs typeface="+mj-cs"/>
              </a:rPr>
              <a:t>toma</a:t>
            </a:r>
            <a:r>
              <a:rPr lang="en-US" sz="3000" dirty="0">
                <a:latin typeface="+mj-lt"/>
                <a:ea typeface="+mj-ea"/>
                <a:cs typeface="+mj-cs"/>
              </a:rPr>
              <a:t> </a:t>
            </a:r>
            <a:r>
              <a:rPr lang="en-US" sz="3000" dirty="0" err="1">
                <a:latin typeface="+mj-lt"/>
                <a:ea typeface="+mj-ea"/>
                <a:cs typeface="+mj-cs"/>
              </a:rPr>
              <a:t>mas</a:t>
            </a:r>
            <a:r>
              <a:rPr lang="en-US" sz="3000" dirty="0">
                <a:latin typeface="+mj-lt"/>
                <a:ea typeface="+mj-ea"/>
                <a:cs typeface="+mj-cs"/>
              </a:rPr>
              <a:t> de 8 </a:t>
            </a:r>
            <a:r>
              <a:rPr lang="en-US" sz="3000" dirty="0" err="1">
                <a:latin typeface="+mj-lt"/>
                <a:ea typeface="+mj-ea"/>
                <a:cs typeface="+mj-cs"/>
              </a:rPr>
              <a:t>ciclos</a:t>
            </a:r>
            <a:r>
              <a:rPr lang="en-US" sz="3000" dirty="0">
                <a:latin typeface="+mj-lt"/>
                <a:ea typeface="+mj-ea"/>
                <a:cs typeface="+mj-cs"/>
              </a:rPr>
              <a:t> (</a:t>
            </a:r>
            <a:r>
              <a:rPr lang="en-US" sz="3000" dirty="0" err="1">
                <a:latin typeface="+mj-lt"/>
                <a:ea typeface="+mj-ea"/>
                <a:cs typeface="+mj-cs"/>
              </a:rPr>
              <a:t>requiere</a:t>
            </a:r>
            <a:r>
              <a:rPr lang="en-US" sz="3000" dirty="0">
                <a:latin typeface="+mj-lt"/>
                <a:ea typeface="+mj-ea"/>
                <a:cs typeface="+mj-cs"/>
              </a:rPr>
              <a:t> </a:t>
            </a:r>
            <a:r>
              <a:rPr lang="en-US" sz="3000" dirty="0" err="1">
                <a:latin typeface="+mj-lt"/>
                <a:ea typeface="+mj-ea"/>
                <a:cs typeface="+mj-cs"/>
              </a:rPr>
              <a:t>enviar</a:t>
            </a:r>
            <a:r>
              <a:rPr lang="en-US" sz="3000" dirty="0">
                <a:latin typeface="+mj-lt"/>
                <a:ea typeface="+mj-ea"/>
                <a:cs typeface="+mj-cs"/>
              </a:rPr>
              <a:t> bits de </a:t>
            </a:r>
            <a:r>
              <a:rPr lang="en-US" sz="3000" dirty="0" err="1">
                <a:latin typeface="+mj-lt"/>
                <a:ea typeface="+mj-ea"/>
                <a:cs typeface="+mj-cs"/>
              </a:rPr>
              <a:t>sincronismo</a:t>
            </a:r>
            <a:r>
              <a:rPr lang="en-US" sz="3000" dirty="0">
                <a:latin typeface="+mj-lt"/>
                <a:ea typeface="+mj-ea"/>
                <a:cs typeface="+mj-cs"/>
              </a:rPr>
              <a:t>)</a:t>
            </a:r>
          </a:p>
          <a:p>
            <a:pPr algn="ctr" fontAlgn="auto">
              <a:spcAft>
                <a:spcPts val="0"/>
              </a:spcAft>
              <a:defRPr/>
            </a:pPr>
            <a:endParaRPr lang="es-EC" sz="3000" b="1" dirty="0">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a:defRPr/>
            </a:pPr>
            <a:r>
              <a:rPr lang="en-US" sz="3200" b="1" dirty="0" smtClean="0">
                <a:solidFill>
                  <a:schemeClr val="tx1"/>
                </a:solidFill>
              </a:rPr>
              <a:t>SINCRONIZACION DE CARACTER</a:t>
            </a:r>
            <a:endParaRPr lang="es-EC" sz="3200" b="1" dirty="0">
              <a:solidFill>
                <a:schemeClr val="tx1"/>
              </a:solidFill>
            </a:endParaRPr>
          </a:p>
        </p:txBody>
      </p:sp>
      <p:sp>
        <p:nvSpPr>
          <p:cNvPr id="84995" name="2 Marcador de contenido"/>
          <p:cNvSpPr>
            <a:spLocks noGrp="1"/>
          </p:cNvSpPr>
          <p:nvPr>
            <p:ph idx="1"/>
          </p:nvPr>
        </p:nvSpPr>
        <p:spPr>
          <a:xfrm>
            <a:off x="214313" y="1357313"/>
            <a:ext cx="8715375" cy="4768850"/>
          </a:xfrm>
        </p:spPr>
        <p:txBody>
          <a:bodyPr/>
          <a:lstStyle/>
          <a:p>
            <a:r>
              <a:rPr lang="en-US" sz="3000" smtClean="0">
                <a:solidFill>
                  <a:schemeClr val="tx1"/>
                </a:solidFill>
              </a:rPr>
              <a:t>Algunos sistemas utilizan lineas adicionales que    envian impulsos, para indicar inicio de un bloque de caracteres. Sistemas que no requieren lineas adicionales son:</a:t>
            </a:r>
          </a:p>
          <a:p>
            <a:r>
              <a:rPr lang="en-US" sz="3000" smtClean="0">
                <a:solidFill>
                  <a:schemeClr val="tx1"/>
                </a:solidFill>
              </a:rPr>
              <a:t>M.Asincrono .- Cada caracter va con 2 bits. Inicio y fin</a:t>
            </a:r>
          </a:p>
          <a:p>
            <a:r>
              <a:rPr lang="en-US" sz="3000" smtClean="0">
                <a:solidFill>
                  <a:schemeClr val="tx1"/>
                </a:solidFill>
              </a:rPr>
              <a:t>M.Sincrono.- Cada bloque va precedido de unos caracteres de sincronismo</a:t>
            </a:r>
          </a:p>
          <a:p>
            <a:pPr>
              <a:buFont typeface="Wingdings 2" pitchFamily="18" charset="2"/>
              <a:buNone/>
            </a:pPr>
            <a:endParaRPr lang="es-EC" sz="3000" smtClean="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sz="3200" b="1" dirty="0" err="1" smtClean="0">
                <a:solidFill>
                  <a:schemeClr val="tx1"/>
                </a:solidFill>
              </a:rPr>
              <a:t>Observacion</a:t>
            </a:r>
            <a:r>
              <a:rPr lang="en-US" sz="3200" b="1" dirty="0" smtClean="0"/>
              <a:t> </a:t>
            </a:r>
            <a:endParaRPr lang="es-EC" sz="3200" b="1" dirty="0"/>
          </a:p>
        </p:txBody>
      </p:sp>
      <p:sp>
        <p:nvSpPr>
          <p:cNvPr id="3" name="2 Marcador de contenido"/>
          <p:cNvSpPr>
            <a:spLocks noGrp="1"/>
          </p:cNvSpPr>
          <p:nvPr>
            <p:ph idx="1"/>
          </p:nvPr>
        </p:nvSpPr>
        <p:spPr/>
        <p:txBody>
          <a:bodyPr/>
          <a:lstStyle/>
          <a:p>
            <a:pPr>
              <a:defRPr/>
            </a:pPr>
            <a:r>
              <a:rPr lang="en-US" dirty="0" smtClean="0">
                <a:solidFill>
                  <a:schemeClr val="tx1"/>
                </a:solidFill>
              </a:rPr>
              <a:t>El </a:t>
            </a:r>
            <a:r>
              <a:rPr lang="en-US" dirty="0" err="1" smtClean="0">
                <a:solidFill>
                  <a:schemeClr val="tx1"/>
                </a:solidFill>
              </a:rPr>
              <a:t>usuario</a:t>
            </a:r>
            <a:r>
              <a:rPr lang="en-US" dirty="0" smtClean="0">
                <a:solidFill>
                  <a:schemeClr val="tx1"/>
                </a:solidFill>
              </a:rPr>
              <a:t> </a:t>
            </a:r>
            <a:r>
              <a:rPr lang="en-US" dirty="0" err="1" smtClean="0">
                <a:solidFill>
                  <a:schemeClr val="tx1"/>
                </a:solidFill>
              </a:rPr>
              <a:t>normalmente</a:t>
            </a:r>
            <a:r>
              <a:rPr lang="en-US" dirty="0" smtClean="0">
                <a:solidFill>
                  <a:schemeClr val="tx1"/>
                </a:solidFill>
              </a:rPr>
              <a:t> </a:t>
            </a:r>
            <a:r>
              <a:rPr lang="en-US" dirty="0" err="1" smtClean="0">
                <a:solidFill>
                  <a:schemeClr val="tx1"/>
                </a:solidFill>
              </a:rPr>
              <a:t>debe</a:t>
            </a:r>
            <a:r>
              <a:rPr lang="en-US" dirty="0" smtClean="0">
                <a:solidFill>
                  <a:schemeClr val="tx1"/>
                </a:solidFill>
              </a:rPr>
              <a:t> </a:t>
            </a:r>
            <a:r>
              <a:rPr lang="en-US" dirty="0" err="1" smtClean="0">
                <a:solidFill>
                  <a:schemeClr val="tx1"/>
                </a:solidFill>
              </a:rPr>
              <a:t>configurar</a:t>
            </a:r>
            <a:r>
              <a:rPr lang="en-US" dirty="0" smtClean="0">
                <a:solidFill>
                  <a:schemeClr val="tx1"/>
                </a:solidFill>
              </a:rPr>
              <a:t>:</a:t>
            </a:r>
          </a:p>
          <a:p>
            <a:pPr>
              <a:buFont typeface="Wingdings 2" pitchFamily="18" charset="2"/>
              <a:buNone/>
              <a:defRPr/>
            </a:pPr>
            <a:endParaRPr lang="en-US" dirty="0" smtClean="0">
              <a:solidFill>
                <a:schemeClr val="tx1"/>
              </a:solidFill>
            </a:endParaRPr>
          </a:p>
          <a:p>
            <a:pPr marL="514350" indent="-514350">
              <a:buFont typeface="+mj-lt"/>
              <a:buAutoNum type="arabicPeriod"/>
              <a:defRPr/>
            </a:pPr>
            <a:r>
              <a:rPr lang="en-US" dirty="0" err="1" smtClean="0">
                <a:solidFill>
                  <a:schemeClr val="tx1"/>
                </a:solidFill>
              </a:rPr>
              <a:t>Tipo</a:t>
            </a:r>
            <a:r>
              <a:rPr lang="en-US" dirty="0" smtClean="0">
                <a:solidFill>
                  <a:schemeClr val="tx1"/>
                </a:solidFill>
              </a:rPr>
              <a:t> de </a:t>
            </a:r>
            <a:r>
              <a:rPr lang="en-US" dirty="0" err="1" smtClean="0">
                <a:solidFill>
                  <a:schemeClr val="tx1"/>
                </a:solidFill>
              </a:rPr>
              <a:t>comunicacion</a:t>
            </a:r>
            <a:r>
              <a:rPr lang="en-US" dirty="0" smtClean="0">
                <a:solidFill>
                  <a:schemeClr val="tx1"/>
                </a:solidFill>
              </a:rPr>
              <a:t> (</a:t>
            </a:r>
            <a:r>
              <a:rPr lang="en-US" dirty="0" err="1" smtClean="0">
                <a:solidFill>
                  <a:schemeClr val="tx1"/>
                </a:solidFill>
              </a:rPr>
              <a:t>asincrona,sincrona</a:t>
            </a:r>
            <a:r>
              <a:rPr lang="en-US" dirty="0" smtClean="0">
                <a:solidFill>
                  <a:schemeClr val="tx1"/>
                </a:solidFill>
              </a:rPr>
              <a:t>)</a:t>
            </a:r>
          </a:p>
          <a:p>
            <a:pPr marL="514350" indent="-514350">
              <a:buFont typeface="+mj-lt"/>
              <a:buAutoNum type="arabicPeriod"/>
              <a:defRPr/>
            </a:pPr>
            <a:r>
              <a:rPr lang="en-US" dirty="0" err="1" smtClean="0">
                <a:solidFill>
                  <a:schemeClr val="tx1"/>
                </a:solidFill>
              </a:rPr>
              <a:t>Velocidad</a:t>
            </a:r>
            <a:r>
              <a:rPr lang="en-US" dirty="0" smtClean="0">
                <a:solidFill>
                  <a:schemeClr val="tx1"/>
                </a:solidFill>
              </a:rPr>
              <a:t> de </a:t>
            </a:r>
            <a:r>
              <a:rPr lang="en-US" dirty="0" err="1" smtClean="0">
                <a:solidFill>
                  <a:schemeClr val="tx1"/>
                </a:solidFill>
              </a:rPr>
              <a:t>Tx</a:t>
            </a:r>
            <a:r>
              <a:rPr lang="en-US" dirty="0" smtClean="0">
                <a:solidFill>
                  <a:schemeClr val="tx1"/>
                </a:solidFill>
              </a:rPr>
              <a:t> en </a:t>
            </a:r>
            <a:r>
              <a:rPr lang="en-US" dirty="0" err="1" smtClean="0">
                <a:solidFill>
                  <a:schemeClr val="tx1"/>
                </a:solidFill>
              </a:rPr>
              <a:t>Baudios</a:t>
            </a:r>
            <a:r>
              <a:rPr lang="en-US" dirty="0" smtClean="0">
                <a:solidFill>
                  <a:schemeClr val="tx1"/>
                </a:solidFill>
              </a:rPr>
              <a:t> (bits </a:t>
            </a:r>
            <a:r>
              <a:rPr lang="en-US" dirty="0" err="1" smtClean="0">
                <a:solidFill>
                  <a:schemeClr val="tx1"/>
                </a:solidFill>
              </a:rPr>
              <a:t>por</a:t>
            </a:r>
            <a:r>
              <a:rPr lang="en-US" dirty="0" smtClean="0">
                <a:solidFill>
                  <a:schemeClr val="tx1"/>
                </a:solidFill>
              </a:rPr>
              <a:t> </a:t>
            </a:r>
            <a:r>
              <a:rPr lang="en-US" dirty="0" err="1" smtClean="0">
                <a:solidFill>
                  <a:schemeClr val="tx1"/>
                </a:solidFill>
              </a:rPr>
              <a:t>segundos</a:t>
            </a:r>
            <a:r>
              <a:rPr lang="en-US" dirty="0" smtClean="0">
                <a:solidFill>
                  <a:schemeClr val="tx1"/>
                </a:solidFill>
              </a:rPr>
              <a:t>)</a:t>
            </a:r>
          </a:p>
          <a:p>
            <a:pPr marL="514350" indent="-514350">
              <a:buFont typeface="+mj-lt"/>
              <a:buAutoNum type="arabicPeriod"/>
              <a:defRPr/>
            </a:pPr>
            <a:r>
              <a:rPr lang="en-US" dirty="0" err="1" smtClean="0">
                <a:solidFill>
                  <a:schemeClr val="tx1"/>
                </a:solidFill>
              </a:rPr>
              <a:t>Longitud</a:t>
            </a:r>
            <a:r>
              <a:rPr lang="en-US" dirty="0" smtClean="0">
                <a:solidFill>
                  <a:schemeClr val="tx1"/>
                </a:solidFill>
              </a:rPr>
              <a:t> de los </a:t>
            </a:r>
            <a:r>
              <a:rPr lang="en-US" dirty="0" err="1" smtClean="0">
                <a:solidFill>
                  <a:schemeClr val="tx1"/>
                </a:solidFill>
              </a:rPr>
              <a:t>datos</a:t>
            </a:r>
            <a:endParaRPr lang="en-US" dirty="0" smtClean="0">
              <a:solidFill>
                <a:schemeClr val="tx1"/>
              </a:solidFill>
            </a:endParaRPr>
          </a:p>
          <a:p>
            <a:pPr marL="514350" indent="-514350">
              <a:buFont typeface="+mj-lt"/>
              <a:buAutoNum type="arabicPeriod"/>
              <a:defRPr/>
            </a:pPr>
            <a:r>
              <a:rPr lang="en-US" dirty="0" smtClean="0">
                <a:solidFill>
                  <a:schemeClr val="tx1"/>
                </a:solidFill>
              </a:rPr>
              <a:t>Bits de </a:t>
            </a:r>
            <a:r>
              <a:rPr lang="en-US" dirty="0" err="1" smtClean="0">
                <a:solidFill>
                  <a:schemeClr val="tx1"/>
                </a:solidFill>
              </a:rPr>
              <a:t>paridad</a:t>
            </a:r>
            <a:r>
              <a:rPr lang="en-US" dirty="0" smtClean="0">
                <a:solidFill>
                  <a:schemeClr val="tx1"/>
                </a:solidFill>
              </a:rPr>
              <a:t>, etc…</a:t>
            </a:r>
            <a:endParaRPr lang="es-EC"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29600" cy="1143000"/>
          </a:xfrm>
        </p:spPr>
        <p:txBody>
          <a:bodyPr>
            <a:noAutofit/>
          </a:bodyPr>
          <a:lstStyle/>
          <a:p>
            <a:pPr>
              <a:defRPr/>
            </a:pPr>
            <a:r>
              <a:rPr lang="es-ES" sz="3200" b="1" dirty="0" smtClean="0"/>
              <a:t/>
            </a:r>
            <a:br>
              <a:rPr lang="es-ES" sz="3200" b="1" dirty="0" smtClean="0"/>
            </a:br>
            <a:r>
              <a:rPr lang="es-ES" sz="3200" b="1" dirty="0" smtClean="0">
                <a:solidFill>
                  <a:schemeClr val="tx1"/>
                </a:solidFill>
              </a:rPr>
              <a:t>INSTALACION </a:t>
            </a:r>
            <a:r>
              <a:rPr lang="es-ES" sz="3200" b="1" dirty="0">
                <a:solidFill>
                  <a:schemeClr val="tx1"/>
                </a:solidFill>
              </a:rPr>
              <a:t>DEL SISTEMA DE TRANSMICION RF CON EL    </a:t>
            </a:r>
            <a:r>
              <a:rPr lang="es-EC" sz="3200" dirty="0">
                <a:solidFill>
                  <a:schemeClr val="tx1"/>
                </a:solidFill>
              </a:rPr>
              <a:t/>
            </a:r>
            <a:br>
              <a:rPr lang="es-EC" sz="3200" dirty="0">
                <a:solidFill>
                  <a:schemeClr val="tx1"/>
                </a:solidFill>
              </a:rPr>
            </a:br>
            <a:r>
              <a:rPr lang="es-ES" sz="3200" b="1" dirty="0">
                <a:solidFill>
                  <a:schemeClr val="tx1"/>
                </a:solidFill>
              </a:rPr>
              <a:t> SENSOR </a:t>
            </a:r>
            <a:r>
              <a:rPr lang="es-ES" sz="3200" b="1" dirty="0" smtClean="0">
                <a:solidFill>
                  <a:schemeClr val="tx1"/>
                </a:solidFill>
              </a:rPr>
              <a:t>ULTRASONIDO</a:t>
            </a:r>
            <a:r>
              <a:rPr lang="es-ES" sz="3200" b="1" dirty="0" smtClean="0"/>
              <a:t/>
            </a:r>
            <a:br>
              <a:rPr lang="es-ES" sz="3200" b="1" dirty="0" smtClean="0"/>
            </a:br>
            <a:endParaRPr lang="es-EC" sz="3200" dirty="0"/>
          </a:p>
        </p:txBody>
      </p:sp>
      <p:sp>
        <p:nvSpPr>
          <p:cNvPr id="87043" name="2 Marcador de contenido"/>
          <p:cNvSpPr>
            <a:spLocks noGrp="1"/>
          </p:cNvSpPr>
          <p:nvPr>
            <p:ph idx="1"/>
          </p:nvPr>
        </p:nvSpPr>
        <p:spPr>
          <a:xfrm>
            <a:off x="457200" y="1600200"/>
            <a:ext cx="8229600" cy="5043488"/>
          </a:xfrm>
        </p:spPr>
        <p:txBody>
          <a:bodyPr/>
          <a:lstStyle/>
          <a:p>
            <a:pPr lvl="1" algn="ctr">
              <a:buFont typeface="Wingdings 2" pitchFamily="18" charset="2"/>
              <a:buNone/>
            </a:pPr>
            <a:endParaRPr lang="en-US" sz="3200" b="1" smtClean="0"/>
          </a:p>
          <a:p>
            <a:pPr lvl="1" algn="ctr">
              <a:buFont typeface="Wingdings 2" pitchFamily="18" charset="2"/>
              <a:buNone/>
            </a:pPr>
            <a:r>
              <a:rPr lang="en-US" sz="3200" b="1" smtClean="0"/>
              <a:t>EMISOR</a:t>
            </a:r>
          </a:p>
          <a:p>
            <a:r>
              <a:rPr lang="en-US" smtClean="0">
                <a:solidFill>
                  <a:schemeClr val="tx1"/>
                </a:solidFill>
              </a:rPr>
              <a:t>Ultrasonido : 0-10V.     4-20mA.</a:t>
            </a:r>
          </a:p>
          <a:p>
            <a:r>
              <a:rPr lang="en-US" smtClean="0">
                <a:solidFill>
                  <a:schemeClr val="tx1"/>
                </a:solidFill>
              </a:rPr>
              <a:t>Pic : 5V. max</a:t>
            </a:r>
          </a:p>
          <a:p>
            <a:r>
              <a:rPr lang="en-US" smtClean="0">
                <a:solidFill>
                  <a:schemeClr val="tx1"/>
                </a:solidFill>
              </a:rPr>
              <a:t>R= 250 ohmios</a:t>
            </a:r>
          </a:p>
          <a:p>
            <a:r>
              <a:rPr lang="en-US" smtClean="0">
                <a:solidFill>
                  <a:schemeClr val="tx1"/>
                </a:solidFill>
              </a:rPr>
              <a:t>Corriente (genera), V=I*R</a:t>
            </a:r>
          </a:p>
          <a:p>
            <a:r>
              <a:rPr lang="en-US" smtClean="0">
                <a:solidFill>
                  <a:schemeClr val="tx1"/>
                </a:solidFill>
              </a:rPr>
              <a:t>Rangos : 1 – 5V. (emisor)</a:t>
            </a:r>
          </a:p>
          <a:p>
            <a:r>
              <a:rPr lang="en-US" smtClean="0">
                <a:solidFill>
                  <a:schemeClr val="tx1"/>
                </a:solidFill>
              </a:rPr>
              <a:t>Modulo RF  Tx  0-256bits</a:t>
            </a:r>
            <a:r>
              <a:rPr lang="en-US" smtClean="0"/>
              <a:t> </a:t>
            </a:r>
          </a:p>
          <a:p>
            <a:endParaRPr lang="en-US" smtClean="0"/>
          </a:p>
          <a:p>
            <a:endParaRPr lang="en-US" smtClean="0"/>
          </a:p>
          <a:p>
            <a:endParaRPr lang="es-EC"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dirty="0" smtClean="0">
                <a:solidFill>
                  <a:schemeClr val="tx1"/>
                </a:solidFill>
              </a:rPr>
              <a:t>BLOQUE DE TERMINALES  DE CONTROL</a:t>
            </a:r>
            <a:r>
              <a:rPr lang="es-ES" dirty="0" smtClean="0"/>
              <a:t/>
            </a:r>
            <a:br>
              <a:rPr lang="es-ES" dirty="0" smtClean="0"/>
            </a:br>
            <a:endParaRPr lang="es-ES" dirty="0"/>
          </a:p>
        </p:txBody>
      </p:sp>
      <p:pic>
        <p:nvPicPr>
          <p:cNvPr id="17411" name="Imagen 2"/>
          <p:cNvPicPr>
            <a:picLocks noChangeAspect="1" noChangeArrowheads="1"/>
          </p:cNvPicPr>
          <p:nvPr/>
        </p:nvPicPr>
        <p:blipFill>
          <a:blip r:embed="rId2"/>
          <a:srcRect/>
          <a:stretch>
            <a:fillRect/>
          </a:stretch>
        </p:blipFill>
        <p:spPr bwMode="auto">
          <a:xfrm>
            <a:off x="3786188" y="1500188"/>
            <a:ext cx="4754562" cy="4491037"/>
          </a:xfrm>
          <a:prstGeom prst="rect">
            <a:avLst/>
          </a:prstGeom>
          <a:noFill/>
          <a:ln w="9525">
            <a:noFill/>
            <a:miter lim="800000"/>
            <a:headEnd/>
            <a:tailEnd/>
          </a:ln>
        </p:spPr>
      </p:pic>
      <p:sp>
        <p:nvSpPr>
          <p:cNvPr id="17412" name="6 CuadroTexto"/>
          <p:cNvSpPr txBox="1">
            <a:spLocks noChangeArrowheads="1"/>
          </p:cNvSpPr>
          <p:nvPr/>
        </p:nvSpPr>
        <p:spPr bwMode="auto">
          <a:xfrm>
            <a:off x="428625" y="1714500"/>
            <a:ext cx="3143250" cy="923925"/>
          </a:xfrm>
          <a:prstGeom prst="rect">
            <a:avLst/>
          </a:prstGeom>
          <a:noFill/>
          <a:ln w="9525">
            <a:noFill/>
            <a:miter lim="800000"/>
            <a:headEnd/>
            <a:tailEnd/>
          </a:ln>
        </p:spPr>
        <p:txBody>
          <a:bodyPr>
            <a:spAutoFit/>
          </a:bodyPr>
          <a:lstStyle/>
          <a:p>
            <a:r>
              <a:rPr lang="es-ES"/>
              <a:t>Puente en el borne 01 a 11 </a:t>
            </a:r>
          </a:p>
          <a:p>
            <a:r>
              <a:rPr lang="es-ES"/>
              <a:t>Cuando  se utiliza SRC con un voltaje de 18-24 Vdc,  </a:t>
            </a: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defRPr/>
            </a:pPr>
            <a:r>
              <a:rPr lang="es-ES" sz="3200" b="1" dirty="0" smtClean="0">
                <a:solidFill>
                  <a:schemeClr val="tx1"/>
                </a:solidFill>
              </a:rPr>
              <a:t>INSTALACION DEL SISTEMA DE TRANSMICION RF CON EL    </a:t>
            </a:r>
            <a:r>
              <a:rPr lang="es-EC" sz="3200" dirty="0" smtClean="0">
                <a:solidFill>
                  <a:schemeClr val="tx1"/>
                </a:solidFill>
              </a:rPr>
              <a:t/>
            </a:r>
            <a:br>
              <a:rPr lang="es-EC" sz="3200" dirty="0" smtClean="0">
                <a:solidFill>
                  <a:schemeClr val="tx1"/>
                </a:solidFill>
              </a:rPr>
            </a:br>
            <a:r>
              <a:rPr lang="es-ES" sz="3200" b="1" dirty="0" smtClean="0">
                <a:solidFill>
                  <a:schemeClr val="tx1"/>
                </a:solidFill>
              </a:rPr>
              <a:t> SENSOR ULTRASONIDO</a:t>
            </a:r>
            <a:endParaRPr lang="es-EC" sz="3200" dirty="0">
              <a:solidFill>
                <a:schemeClr val="tx1"/>
              </a:solidFill>
            </a:endParaRPr>
          </a:p>
        </p:txBody>
      </p:sp>
      <p:sp>
        <p:nvSpPr>
          <p:cNvPr id="3" name="2 Marcador de contenido"/>
          <p:cNvSpPr>
            <a:spLocks noGrp="1"/>
          </p:cNvSpPr>
          <p:nvPr>
            <p:ph idx="1"/>
          </p:nvPr>
        </p:nvSpPr>
        <p:spPr>
          <a:xfrm>
            <a:off x="457200" y="1600200"/>
            <a:ext cx="8229600" cy="4900613"/>
          </a:xfrm>
        </p:spPr>
        <p:txBody>
          <a:bodyPr>
            <a:normAutofit fontScale="85000" lnSpcReduction="20000"/>
          </a:bodyPr>
          <a:lstStyle/>
          <a:p>
            <a:pPr algn="ctr">
              <a:buFont typeface="Wingdings 2" pitchFamily="18" charset="2"/>
              <a:buNone/>
              <a:defRPr/>
            </a:pPr>
            <a:endParaRPr lang="en-US" b="1" dirty="0" smtClean="0"/>
          </a:p>
          <a:p>
            <a:pPr algn="ctr">
              <a:buFont typeface="Wingdings 2" pitchFamily="18" charset="2"/>
              <a:buNone/>
              <a:defRPr/>
            </a:pPr>
            <a:r>
              <a:rPr lang="en-US" b="1" dirty="0" smtClean="0"/>
              <a:t>RECEPTOR</a:t>
            </a:r>
          </a:p>
          <a:p>
            <a:pPr>
              <a:defRPr/>
            </a:pPr>
            <a:r>
              <a:rPr lang="en-US" dirty="0" smtClean="0">
                <a:solidFill>
                  <a:schemeClr val="tx1"/>
                </a:solidFill>
              </a:rPr>
              <a:t>Modulo RF (Rs232), Max 232 </a:t>
            </a:r>
            <a:r>
              <a:rPr lang="en-US" dirty="0" err="1" smtClean="0">
                <a:solidFill>
                  <a:schemeClr val="tx1"/>
                </a:solidFill>
              </a:rPr>
              <a:t>envia</a:t>
            </a:r>
            <a:r>
              <a:rPr lang="en-US" dirty="0" smtClean="0">
                <a:solidFill>
                  <a:schemeClr val="tx1"/>
                </a:solidFill>
              </a:rPr>
              <a:t> </a:t>
            </a:r>
            <a:r>
              <a:rPr lang="en-US" dirty="0" err="1" smtClean="0">
                <a:solidFill>
                  <a:schemeClr val="tx1"/>
                </a:solidFill>
              </a:rPr>
              <a:t>datos</a:t>
            </a:r>
            <a:r>
              <a:rPr lang="en-US" dirty="0" smtClean="0">
                <a:solidFill>
                  <a:schemeClr val="tx1"/>
                </a:solidFill>
              </a:rPr>
              <a:t> al Port B </a:t>
            </a:r>
            <a:r>
              <a:rPr lang="en-US" dirty="0" err="1" smtClean="0">
                <a:solidFill>
                  <a:schemeClr val="tx1"/>
                </a:solidFill>
              </a:rPr>
              <a:t>reflejada</a:t>
            </a:r>
            <a:r>
              <a:rPr lang="en-US" dirty="0" smtClean="0">
                <a:solidFill>
                  <a:schemeClr val="tx1"/>
                </a:solidFill>
              </a:rPr>
              <a:t> en 5V. Max TTL.</a:t>
            </a:r>
          </a:p>
          <a:p>
            <a:pPr>
              <a:defRPr/>
            </a:pPr>
            <a:endParaRPr lang="en-US" dirty="0" smtClean="0">
              <a:solidFill>
                <a:schemeClr val="tx1"/>
              </a:solidFill>
            </a:endParaRPr>
          </a:p>
          <a:p>
            <a:pPr>
              <a:defRPr/>
            </a:pPr>
            <a:r>
              <a:rPr lang="en-US" dirty="0" err="1" smtClean="0">
                <a:solidFill>
                  <a:schemeClr val="tx1"/>
                </a:solidFill>
              </a:rPr>
              <a:t>Mediante</a:t>
            </a:r>
            <a:r>
              <a:rPr lang="en-US" dirty="0" smtClean="0">
                <a:solidFill>
                  <a:schemeClr val="tx1"/>
                </a:solidFill>
              </a:rPr>
              <a:t> un DAC0808 con Ref=10V.  Resolution </a:t>
            </a:r>
          </a:p>
          <a:p>
            <a:pPr>
              <a:buFont typeface="Wingdings 2" pitchFamily="18" charset="2"/>
              <a:buNone/>
              <a:defRPr/>
            </a:pPr>
            <a:endParaRPr lang="en-US" dirty="0">
              <a:solidFill>
                <a:schemeClr val="tx1"/>
              </a:solidFill>
            </a:endParaRPr>
          </a:p>
          <a:p>
            <a:pPr>
              <a:defRPr/>
            </a:pPr>
            <a:r>
              <a:rPr lang="en-US" dirty="0" err="1" smtClean="0">
                <a:solidFill>
                  <a:schemeClr val="tx1"/>
                </a:solidFill>
              </a:rPr>
              <a:t>Opamp</a:t>
            </a:r>
            <a:r>
              <a:rPr lang="en-US" dirty="0" smtClean="0">
                <a:solidFill>
                  <a:schemeClr val="tx1"/>
                </a:solidFill>
              </a:rPr>
              <a:t>  (</a:t>
            </a:r>
            <a:r>
              <a:rPr lang="en-US" dirty="0" err="1" smtClean="0">
                <a:solidFill>
                  <a:schemeClr val="tx1"/>
                </a:solidFill>
              </a:rPr>
              <a:t>seguidor</a:t>
            </a:r>
            <a:r>
              <a:rPr lang="en-US" dirty="0" smtClean="0">
                <a:solidFill>
                  <a:schemeClr val="tx1"/>
                </a:solidFill>
              </a:rPr>
              <a:t> de </a:t>
            </a:r>
            <a:r>
              <a:rPr lang="en-US" dirty="0" err="1" smtClean="0">
                <a:solidFill>
                  <a:schemeClr val="tx1"/>
                </a:solidFill>
              </a:rPr>
              <a:t>voltaje</a:t>
            </a:r>
            <a:r>
              <a:rPr lang="en-US" dirty="0" smtClean="0">
                <a:solidFill>
                  <a:schemeClr val="tx1"/>
                </a:solidFill>
              </a:rPr>
              <a:t>)  “</a:t>
            </a:r>
            <a:r>
              <a:rPr lang="en-US" dirty="0" err="1" smtClean="0">
                <a:solidFill>
                  <a:schemeClr val="tx1"/>
                </a:solidFill>
              </a:rPr>
              <a:t>Proteccion</a:t>
            </a:r>
            <a:r>
              <a:rPr lang="en-US" dirty="0" smtClean="0">
                <a:solidFill>
                  <a:schemeClr val="tx1"/>
                </a:solidFill>
              </a:rPr>
              <a:t>”</a:t>
            </a:r>
          </a:p>
          <a:p>
            <a:pPr>
              <a:defRPr/>
            </a:pPr>
            <a:endParaRPr lang="en-US" dirty="0" smtClean="0">
              <a:solidFill>
                <a:schemeClr val="tx1"/>
              </a:solidFill>
            </a:endParaRPr>
          </a:p>
          <a:p>
            <a:pPr>
              <a:defRPr/>
            </a:pPr>
            <a:endParaRPr lang="en-US" dirty="0" smtClean="0">
              <a:solidFill>
                <a:schemeClr val="tx1"/>
              </a:solidFill>
            </a:endParaRPr>
          </a:p>
          <a:p>
            <a:pPr>
              <a:defRPr/>
            </a:pPr>
            <a:endParaRPr lang="en-US" dirty="0" smtClean="0"/>
          </a:p>
          <a:p>
            <a:pPr>
              <a:buFont typeface="Wingdings 2" pitchFamily="18" charset="2"/>
              <a:buNone/>
              <a:defRPr/>
            </a:pPr>
            <a:r>
              <a:rPr lang="en-US" b="1" dirty="0"/>
              <a:t> </a:t>
            </a:r>
            <a:endParaRPr lang="en-US" b="1" dirty="0" smtClean="0"/>
          </a:p>
          <a:p>
            <a:pPr>
              <a:buFont typeface="Wingdings 2" pitchFamily="18" charset="2"/>
              <a:buNone/>
              <a:defRPr/>
            </a:pPr>
            <a:endParaRPr lang="en-US" b="1" dirty="0" smtClean="0"/>
          </a:p>
          <a:p>
            <a:pPr>
              <a:buFont typeface="Wingdings 2" pitchFamily="18" charset="2"/>
              <a:buNone/>
              <a:defRPr/>
            </a:pPr>
            <a:endParaRPr lang="es-EC"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b="1" dirty="0" smtClean="0">
                <a:solidFill>
                  <a:schemeClr val="tx1"/>
                </a:solidFill>
              </a:rPr>
              <a:t>DAC 0808</a:t>
            </a:r>
            <a:endParaRPr lang="es-EC" b="1" dirty="0">
              <a:solidFill>
                <a:schemeClr val="tx1"/>
              </a:solidFill>
            </a:endParaRPr>
          </a:p>
        </p:txBody>
      </p:sp>
      <p:pic>
        <p:nvPicPr>
          <p:cNvPr id="89091" name="Picture 2"/>
          <p:cNvPicPr>
            <a:picLocks noGrp="1" noChangeAspect="1" noChangeArrowheads="1"/>
          </p:cNvPicPr>
          <p:nvPr>
            <p:ph idx="1"/>
          </p:nvPr>
        </p:nvPicPr>
        <p:blipFill>
          <a:blip r:embed="rId2"/>
          <a:srcRect/>
          <a:stretch>
            <a:fillRect/>
          </a:stretch>
        </p:blipFill>
        <p:spPr>
          <a:xfrm>
            <a:off x="1214438" y="1714500"/>
            <a:ext cx="6000750" cy="371475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n-US" sz="3200" b="1" dirty="0" smtClean="0">
                <a:solidFill>
                  <a:schemeClr val="tx1"/>
                </a:solidFill>
              </a:rPr>
              <a:t>MONTAJE Y CONEXIONES DE COMPONENTES DE CONTROL</a:t>
            </a:r>
            <a:endParaRPr lang="es-EC" sz="3200" b="1" dirty="0">
              <a:solidFill>
                <a:schemeClr val="tx1"/>
              </a:solidFill>
            </a:endParaRPr>
          </a:p>
        </p:txBody>
      </p:sp>
      <p:pic>
        <p:nvPicPr>
          <p:cNvPr id="90115" name="Picture 5"/>
          <p:cNvPicPr>
            <a:picLocks noGrp="1" noChangeAspect="1" noChangeArrowheads="1"/>
          </p:cNvPicPr>
          <p:nvPr>
            <p:ph idx="1"/>
          </p:nvPr>
        </p:nvPicPr>
        <p:blipFill>
          <a:blip r:embed="rId2"/>
          <a:srcRect/>
          <a:stretch>
            <a:fillRect/>
          </a:stretch>
        </p:blipFill>
        <p:spPr>
          <a:xfrm>
            <a:off x="2071688" y="2357438"/>
            <a:ext cx="5357812" cy="2286000"/>
          </a:xfrm>
        </p:spPr>
      </p:pic>
      <p:sp>
        <p:nvSpPr>
          <p:cNvPr id="8" name="1 Título"/>
          <p:cNvSpPr txBox="1">
            <a:spLocks/>
          </p:cNvSpPr>
          <p:nvPr/>
        </p:nvSpPr>
        <p:spPr>
          <a:xfrm>
            <a:off x="609600" y="1643063"/>
            <a:ext cx="8229600" cy="857250"/>
          </a:xfrm>
          <a:prstGeom prst="rect">
            <a:avLst/>
          </a:prstGeom>
        </p:spPr>
        <p:txBody>
          <a:bodyPr anchor="ctr">
            <a:normAutofit/>
          </a:bodyPr>
          <a:lstStyle/>
          <a:p>
            <a:pPr algn="ctr" fontAlgn="auto">
              <a:spcAft>
                <a:spcPts val="0"/>
              </a:spcAft>
              <a:defRPr/>
            </a:pPr>
            <a:r>
              <a:rPr lang="en-US" sz="3200" b="1" dirty="0">
                <a:latin typeface="+mj-lt"/>
                <a:ea typeface="+mj-ea"/>
                <a:cs typeface="+mj-cs"/>
              </a:rPr>
              <a:t>SENSOR ULTRASONIDO SICK</a:t>
            </a:r>
            <a:endParaRPr lang="es-EC" sz="3200" b="1" dirty="0">
              <a:latin typeface="+mj-lt"/>
              <a:ea typeface="+mj-ea"/>
              <a:cs typeface="+mj-cs"/>
            </a:endParaRPr>
          </a:p>
        </p:txBody>
      </p:sp>
      <p:pic>
        <p:nvPicPr>
          <p:cNvPr id="90117" name="Picture 6"/>
          <p:cNvPicPr>
            <a:picLocks noChangeAspect="1" noChangeArrowheads="1"/>
          </p:cNvPicPr>
          <p:nvPr/>
        </p:nvPicPr>
        <p:blipFill>
          <a:blip r:embed="rId3"/>
          <a:srcRect/>
          <a:stretch>
            <a:fillRect/>
          </a:stretch>
        </p:blipFill>
        <p:spPr bwMode="auto">
          <a:xfrm>
            <a:off x="2500313" y="4643438"/>
            <a:ext cx="44291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sz="3200" b="1" dirty="0" smtClean="0">
                <a:solidFill>
                  <a:schemeClr val="tx1"/>
                </a:solidFill>
              </a:rPr>
              <a:t>ACOPLAMIENTO MOTOR Y BOMBA</a:t>
            </a:r>
            <a:endParaRPr lang="es-EC" sz="3200" b="1" dirty="0">
              <a:solidFill>
                <a:schemeClr val="tx1"/>
              </a:solidFill>
            </a:endParaRPr>
          </a:p>
        </p:txBody>
      </p:sp>
      <p:pic>
        <p:nvPicPr>
          <p:cNvPr id="91139" name="Picture 2"/>
          <p:cNvPicPr>
            <a:picLocks noGrp="1" noChangeAspect="1" noChangeArrowheads="1"/>
          </p:cNvPicPr>
          <p:nvPr>
            <p:ph idx="1"/>
          </p:nvPr>
        </p:nvPicPr>
        <p:blipFill>
          <a:blip r:embed="rId2"/>
          <a:srcRect/>
          <a:stretch>
            <a:fillRect/>
          </a:stretch>
        </p:blipFill>
        <p:spPr>
          <a:xfrm>
            <a:off x="1571625" y="2500313"/>
            <a:ext cx="5572125" cy="2143125"/>
          </a:xfrm>
        </p:spPr>
      </p:pic>
      <p:sp>
        <p:nvSpPr>
          <p:cNvPr id="5" name="1 Título"/>
          <p:cNvSpPr txBox="1">
            <a:spLocks/>
          </p:cNvSpPr>
          <p:nvPr/>
        </p:nvSpPr>
        <p:spPr>
          <a:xfrm>
            <a:off x="609600" y="1428750"/>
            <a:ext cx="8229600" cy="1143000"/>
          </a:xfrm>
          <a:prstGeom prst="rect">
            <a:avLst/>
          </a:prstGeom>
        </p:spPr>
        <p:txBody>
          <a:bodyPr anchor="ctr">
            <a:normAutofit fontScale="85000" lnSpcReduction="20000"/>
          </a:bodyPr>
          <a:lstStyle/>
          <a:p>
            <a:pPr fontAlgn="auto">
              <a:spcAft>
                <a:spcPts val="0"/>
              </a:spcAft>
              <a:defRPr/>
            </a:pPr>
            <a:r>
              <a:rPr lang="en-US" sz="3200" dirty="0">
                <a:latin typeface="+mj-lt"/>
                <a:ea typeface="+mj-ea"/>
                <a:cs typeface="+mj-cs"/>
              </a:rPr>
              <a:t>El </a:t>
            </a:r>
            <a:r>
              <a:rPr lang="en-US" sz="3200" dirty="0" err="1">
                <a:latin typeface="+mj-lt"/>
                <a:ea typeface="+mj-ea"/>
                <a:cs typeface="+mj-cs"/>
              </a:rPr>
              <a:t>acoplamiento</a:t>
            </a:r>
            <a:r>
              <a:rPr lang="en-US" sz="3200" dirty="0">
                <a:latin typeface="+mj-lt"/>
                <a:ea typeface="+mj-ea"/>
                <a:cs typeface="+mj-cs"/>
              </a:rPr>
              <a:t> </a:t>
            </a:r>
            <a:r>
              <a:rPr lang="en-US" sz="3200" dirty="0" err="1">
                <a:latin typeface="+mj-lt"/>
                <a:ea typeface="+mj-ea"/>
                <a:cs typeface="+mj-cs"/>
              </a:rPr>
              <a:t>elastico</a:t>
            </a:r>
            <a:r>
              <a:rPr lang="en-US" sz="3200" dirty="0">
                <a:latin typeface="+mj-lt"/>
                <a:ea typeface="+mj-ea"/>
                <a:cs typeface="+mj-cs"/>
              </a:rPr>
              <a:t> LOVEJOY: </a:t>
            </a:r>
            <a:r>
              <a:rPr lang="en-US" sz="3200" dirty="0" err="1">
                <a:latin typeface="+mj-lt"/>
                <a:ea typeface="+mj-ea"/>
                <a:cs typeface="+mj-cs"/>
              </a:rPr>
              <a:t>Tipo</a:t>
            </a:r>
            <a:r>
              <a:rPr lang="en-US" sz="3200" dirty="0">
                <a:latin typeface="+mj-lt"/>
                <a:ea typeface="+mj-ea"/>
                <a:cs typeface="+mj-cs"/>
              </a:rPr>
              <a:t> L 0.75</a:t>
            </a:r>
          </a:p>
          <a:p>
            <a:pPr fontAlgn="auto">
              <a:spcAft>
                <a:spcPts val="0"/>
              </a:spcAft>
              <a:buFont typeface="Arial" pitchFamily="34" charset="0"/>
              <a:buChar char="•"/>
              <a:defRPr/>
            </a:pPr>
            <a:r>
              <a:rPr lang="en-US" sz="3200" dirty="0">
                <a:latin typeface="+mj-lt"/>
                <a:ea typeface="+mj-ea"/>
                <a:cs typeface="+mj-cs"/>
              </a:rPr>
              <a:t> 2 </a:t>
            </a:r>
            <a:r>
              <a:rPr lang="en-US" sz="3200" dirty="0" err="1">
                <a:latin typeface="+mj-lt"/>
                <a:ea typeface="+mj-ea"/>
                <a:cs typeface="+mj-cs"/>
              </a:rPr>
              <a:t>mangones</a:t>
            </a:r>
            <a:endParaRPr lang="en-US" sz="3200" dirty="0">
              <a:latin typeface="+mj-lt"/>
              <a:ea typeface="+mj-ea"/>
              <a:cs typeface="+mj-cs"/>
            </a:endParaRPr>
          </a:p>
          <a:p>
            <a:pPr fontAlgn="auto">
              <a:spcAft>
                <a:spcPts val="0"/>
              </a:spcAft>
              <a:buFont typeface="Arial" pitchFamily="34" charset="0"/>
              <a:buChar char="•"/>
              <a:defRPr/>
            </a:pPr>
            <a:r>
              <a:rPr lang="en-US" sz="3200" dirty="0">
                <a:latin typeface="+mj-lt"/>
                <a:ea typeface="+mj-ea"/>
                <a:cs typeface="+mj-cs"/>
              </a:rPr>
              <a:t> 1 </a:t>
            </a:r>
            <a:r>
              <a:rPr lang="en-US" sz="3200" dirty="0" err="1">
                <a:latin typeface="+mj-lt"/>
                <a:ea typeface="+mj-ea"/>
                <a:cs typeface="+mj-cs"/>
              </a:rPr>
              <a:t>elemento</a:t>
            </a:r>
            <a:r>
              <a:rPr lang="en-US" sz="3200" dirty="0">
                <a:latin typeface="+mj-lt"/>
                <a:ea typeface="+mj-ea"/>
                <a:cs typeface="+mj-cs"/>
              </a:rPr>
              <a:t> forma </a:t>
            </a:r>
            <a:r>
              <a:rPr lang="en-US" sz="3200" dirty="0" err="1">
                <a:latin typeface="+mj-lt"/>
                <a:ea typeface="+mj-ea"/>
                <a:cs typeface="+mj-cs"/>
              </a:rPr>
              <a:t>estrella</a:t>
            </a:r>
            <a:endParaRPr lang="es-EC" sz="3200" dirty="0">
              <a:latin typeface="+mj-lt"/>
              <a:ea typeface="+mj-ea"/>
              <a:cs typeface="+mj-cs"/>
            </a:endParaRPr>
          </a:p>
        </p:txBody>
      </p:sp>
      <p:sp>
        <p:nvSpPr>
          <p:cNvPr id="6" name="1 Título"/>
          <p:cNvSpPr txBox="1">
            <a:spLocks/>
          </p:cNvSpPr>
          <p:nvPr/>
        </p:nvSpPr>
        <p:spPr>
          <a:xfrm>
            <a:off x="762000" y="4714875"/>
            <a:ext cx="8229600" cy="1928813"/>
          </a:xfrm>
          <a:prstGeom prst="rect">
            <a:avLst/>
          </a:prstGeom>
        </p:spPr>
        <p:txBody>
          <a:bodyPr anchor="ctr">
            <a:normAutofit fontScale="92500" lnSpcReduction="20000"/>
          </a:bodyPr>
          <a:lstStyle/>
          <a:p>
            <a:pPr fontAlgn="auto">
              <a:spcAft>
                <a:spcPts val="0"/>
              </a:spcAft>
              <a:defRPr/>
            </a:pPr>
            <a:r>
              <a:rPr lang="en-US" sz="3200" dirty="0">
                <a:latin typeface="+mj-lt"/>
                <a:ea typeface="+mj-ea"/>
                <a:cs typeface="+mj-cs"/>
              </a:rPr>
              <a:t>Los </a:t>
            </a:r>
            <a:r>
              <a:rPr lang="en-US" sz="3200" dirty="0" err="1">
                <a:latin typeface="+mj-lt"/>
                <a:ea typeface="+mj-ea"/>
                <a:cs typeface="+mj-cs"/>
              </a:rPr>
              <a:t>mangones</a:t>
            </a:r>
            <a:r>
              <a:rPr lang="en-US" sz="3200" dirty="0">
                <a:latin typeface="+mj-lt"/>
                <a:ea typeface="+mj-ea"/>
                <a:cs typeface="+mj-cs"/>
              </a:rPr>
              <a:t> </a:t>
            </a:r>
            <a:r>
              <a:rPr lang="en-US" sz="3200" dirty="0" err="1">
                <a:latin typeface="+mj-lt"/>
                <a:ea typeface="+mj-ea"/>
                <a:cs typeface="+mj-cs"/>
              </a:rPr>
              <a:t>disponen</a:t>
            </a:r>
            <a:r>
              <a:rPr lang="en-US" sz="3200" dirty="0">
                <a:latin typeface="+mj-lt"/>
                <a:ea typeface="+mj-ea"/>
                <a:cs typeface="+mj-cs"/>
              </a:rPr>
              <a:t> de </a:t>
            </a:r>
            <a:r>
              <a:rPr lang="en-US" sz="3200" dirty="0" err="1">
                <a:latin typeface="+mj-lt"/>
                <a:ea typeface="+mj-ea"/>
                <a:cs typeface="+mj-cs"/>
              </a:rPr>
              <a:t>aletas,queda</a:t>
            </a:r>
            <a:r>
              <a:rPr lang="en-US" sz="3200" dirty="0">
                <a:latin typeface="+mj-lt"/>
                <a:ea typeface="+mj-ea"/>
                <a:cs typeface="+mj-cs"/>
              </a:rPr>
              <a:t> </a:t>
            </a:r>
            <a:r>
              <a:rPr lang="en-US" sz="3200" dirty="0" err="1">
                <a:latin typeface="+mj-lt"/>
                <a:ea typeface="+mj-ea"/>
                <a:cs typeface="+mj-cs"/>
              </a:rPr>
              <a:t>intercalado</a:t>
            </a:r>
            <a:r>
              <a:rPr lang="en-US" sz="3200" dirty="0">
                <a:latin typeface="+mj-lt"/>
                <a:ea typeface="+mj-ea"/>
                <a:cs typeface="+mj-cs"/>
              </a:rPr>
              <a:t> el </a:t>
            </a:r>
            <a:r>
              <a:rPr lang="en-US" sz="3200" dirty="0" err="1">
                <a:latin typeface="+mj-lt"/>
                <a:ea typeface="+mj-ea"/>
                <a:cs typeface="+mj-cs"/>
              </a:rPr>
              <a:t>elemento</a:t>
            </a:r>
            <a:r>
              <a:rPr lang="en-US" sz="3200" dirty="0">
                <a:latin typeface="+mj-lt"/>
                <a:ea typeface="+mj-ea"/>
                <a:cs typeface="+mj-cs"/>
              </a:rPr>
              <a:t> </a:t>
            </a:r>
            <a:r>
              <a:rPr lang="en-US" sz="3200" dirty="0" err="1">
                <a:latin typeface="+mj-lt"/>
                <a:ea typeface="+mj-ea"/>
                <a:cs typeface="+mj-cs"/>
              </a:rPr>
              <a:t>elastico</a:t>
            </a:r>
            <a:r>
              <a:rPr lang="en-US" sz="3200" dirty="0">
                <a:latin typeface="+mj-lt"/>
                <a:ea typeface="+mj-ea"/>
                <a:cs typeface="+mj-cs"/>
              </a:rPr>
              <a:t>.</a:t>
            </a:r>
          </a:p>
          <a:p>
            <a:pPr fontAlgn="auto">
              <a:spcAft>
                <a:spcPts val="0"/>
              </a:spcAft>
              <a:defRPr/>
            </a:pPr>
            <a:r>
              <a:rPr lang="en-US" sz="3200" dirty="0" err="1">
                <a:latin typeface="+mj-lt"/>
                <a:ea typeface="+mj-ea"/>
                <a:cs typeface="+mj-cs"/>
              </a:rPr>
              <a:t>Significa</a:t>
            </a:r>
            <a:r>
              <a:rPr lang="en-US" sz="3200" dirty="0">
                <a:latin typeface="+mj-lt"/>
                <a:ea typeface="+mj-ea"/>
                <a:cs typeface="+mj-cs"/>
              </a:rPr>
              <a:t> </a:t>
            </a:r>
            <a:r>
              <a:rPr lang="en-US" sz="3200" dirty="0" err="1">
                <a:latin typeface="+mj-lt"/>
                <a:ea typeface="+mj-ea"/>
                <a:cs typeface="+mj-cs"/>
              </a:rPr>
              <a:t>que</a:t>
            </a:r>
            <a:r>
              <a:rPr lang="en-US" sz="3200" dirty="0">
                <a:latin typeface="+mj-lt"/>
                <a:ea typeface="+mj-ea"/>
                <a:cs typeface="+mj-cs"/>
              </a:rPr>
              <a:t> </a:t>
            </a:r>
            <a:r>
              <a:rPr lang="en-US" sz="3200" dirty="0" err="1">
                <a:latin typeface="+mj-lt"/>
                <a:ea typeface="+mj-ea"/>
                <a:cs typeface="+mj-cs"/>
              </a:rPr>
              <a:t>es</a:t>
            </a:r>
            <a:r>
              <a:rPr lang="en-US" sz="3200" dirty="0">
                <a:latin typeface="+mj-lt"/>
                <a:ea typeface="+mj-ea"/>
                <a:cs typeface="+mj-cs"/>
              </a:rPr>
              <a:t> </a:t>
            </a:r>
            <a:r>
              <a:rPr lang="en-US" sz="3200" dirty="0" err="1">
                <a:latin typeface="+mj-lt"/>
                <a:ea typeface="+mj-ea"/>
                <a:cs typeface="+mj-cs"/>
              </a:rPr>
              <a:t>acoplamiento</a:t>
            </a:r>
            <a:r>
              <a:rPr lang="en-US" sz="3200" dirty="0">
                <a:latin typeface="+mj-lt"/>
                <a:ea typeface="+mj-ea"/>
                <a:cs typeface="+mj-cs"/>
              </a:rPr>
              <a:t> </a:t>
            </a:r>
            <a:r>
              <a:rPr lang="en-US" sz="3200" dirty="0" err="1">
                <a:latin typeface="+mj-lt"/>
                <a:ea typeface="+mj-ea"/>
                <a:cs typeface="+mj-cs"/>
              </a:rPr>
              <a:t>trabaja</a:t>
            </a:r>
            <a:r>
              <a:rPr lang="en-US" sz="3200" dirty="0">
                <a:latin typeface="+mj-lt"/>
                <a:ea typeface="+mj-ea"/>
                <a:cs typeface="+mj-cs"/>
              </a:rPr>
              <a:t> a </a:t>
            </a:r>
            <a:r>
              <a:rPr lang="en-US" sz="3200" dirty="0" err="1">
                <a:latin typeface="+mj-lt"/>
                <a:ea typeface="+mj-ea"/>
                <a:cs typeface="+mj-cs"/>
              </a:rPr>
              <a:t>compresion</a:t>
            </a:r>
            <a:r>
              <a:rPr lang="en-US" sz="3200" dirty="0">
                <a:latin typeface="+mj-lt"/>
                <a:ea typeface="+mj-ea"/>
                <a:cs typeface="+mj-cs"/>
              </a:rPr>
              <a:t>.</a:t>
            </a:r>
          </a:p>
          <a:p>
            <a:pPr fontAlgn="auto">
              <a:spcAft>
                <a:spcPts val="0"/>
              </a:spcAft>
              <a:defRPr/>
            </a:pPr>
            <a:r>
              <a:rPr lang="en-US" sz="3200" dirty="0" err="1">
                <a:latin typeface="+mj-lt"/>
                <a:ea typeface="+mj-ea"/>
                <a:cs typeface="+mj-cs"/>
              </a:rPr>
              <a:t>Rotura</a:t>
            </a:r>
            <a:r>
              <a:rPr lang="en-US" sz="3200" dirty="0">
                <a:latin typeface="+mj-lt"/>
                <a:ea typeface="+mj-ea"/>
                <a:cs typeface="+mj-cs"/>
              </a:rPr>
              <a:t> </a:t>
            </a:r>
            <a:r>
              <a:rPr lang="en-US" sz="3200" dirty="0" err="1">
                <a:latin typeface="+mj-lt"/>
                <a:ea typeface="+mj-ea"/>
                <a:cs typeface="+mj-cs"/>
              </a:rPr>
              <a:t>elastico</a:t>
            </a:r>
            <a:r>
              <a:rPr lang="en-US" sz="3200" dirty="0">
                <a:latin typeface="+mj-lt"/>
                <a:ea typeface="+mj-ea"/>
                <a:cs typeface="+mj-cs"/>
              </a:rPr>
              <a:t>, el </a:t>
            </a:r>
            <a:r>
              <a:rPr lang="en-US" sz="3200" dirty="0" err="1">
                <a:latin typeface="+mj-lt"/>
                <a:ea typeface="+mj-ea"/>
                <a:cs typeface="+mj-cs"/>
              </a:rPr>
              <a:t>sistema</a:t>
            </a:r>
            <a:r>
              <a:rPr lang="en-US" sz="3200" dirty="0">
                <a:latin typeface="+mj-lt"/>
                <a:ea typeface="+mj-ea"/>
                <a:cs typeface="+mj-cs"/>
              </a:rPr>
              <a:t> continua </a:t>
            </a:r>
            <a:r>
              <a:rPr lang="en-US" sz="3200" dirty="0" err="1">
                <a:latin typeface="+mj-lt"/>
                <a:ea typeface="+mj-ea"/>
                <a:cs typeface="+mj-cs"/>
              </a:rPr>
              <a:t>acoplado</a:t>
            </a:r>
            <a:endParaRPr lang="en-US" sz="3200" dirty="0">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sz="3200" b="1" dirty="0" smtClean="0">
                <a:solidFill>
                  <a:schemeClr val="tx1"/>
                </a:solidFill>
              </a:rPr>
              <a:t>ACOPLAMIENTO MOTOR Y BOMBA</a:t>
            </a:r>
            <a:endParaRPr lang="es-EC" sz="3200" b="1" dirty="0">
              <a:solidFill>
                <a:schemeClr val="tx1"/>
              </a:solidFill>
            </a:endParaRPr>
          </a:p>
        </p:txBody>
      </p:sp>
      <p:pic>
        <p:nvPicPr>
          <p:cNvPr id="92163" name="Picture 2"/>
          <p:cNvPicPr>
            <a:picLocks noGrp="1" noChangeAspect="1" noChangeArrowheads="1"/>
          </p:cNvPicPr>
          <p:nvPr>
            <p:ph idx="1"/>
          </p:nvPr>
        </p:nvPicPr>
        <p:blipFill>
          <a:blip r:embed="rId2"/>
          <a:srcRect/>
          <a:stretch>
            <a:fillRect/>
          </a:stretch>
        </p:blipFill>
        <p:spPr>
          <a:xfrm>
            <a:off x="1643063" y="2000250"/>
            <a:ext cx="6143625" cy="3786188"/>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sz="3200" b="1" dirty="0" err="1" smtClean="0">
                <a:solidFill>
                  <a:schemeClr val="tx1"/>
                </a:solidFill>
              </a:rPr>
              <a:t>Mediciones</a:t>
            </a:r>
            <a:endParaRPr lang="es-EC" sz="3200" b="1" dirty="0">
              <a:solidFill>
                <a:schemeClr val="tx1"/>
              </a:solidFill>
            </a:endParaRPr>
          </a:p>
        </p:txBody>
      </p:sp>
      <p:sp>
        <p:nvSpPr>
          <p:cNvPr id="93187" name="2 Marcador de contenido"/>
          <p:cNvSpPr>
            <a:spLocks noGrp="1"/>
          </p:cNvSpPr>
          <p:nvPr>
            <p:ph idx="1"/>
          </p:nvPr>
        </p:nvSpPr>
        <p:spPr>
          <a:xfrm>
            <a:off x="457200" y="1143000"/>
            <a:ext cx="8229600" cy="4983163"/>
          </a:xfrm>
        </p:spPr>
        <p:txBody>
          <a:bodyPr/>
          <a:lstStyle/>
          <a:p>
            <a:r>
              <a:rPr lang="en-US" smtClean="0">
                <a:solidFill>
                  <a:schemeClr val="tx1"/>
                </a:solidFill>
              </a:rPr>
              <a:t>El sistema se estabilizo :</a:t>
            </a:r>
          </a:p>
          <a:p>
            <a:pPr>
              <a:buFont typeface="Wingdings 2" pitchFamily="18" charset="2"/>
              <a:buNone/>
            </a:pPr>
            <a:r>
              <a:rPr lang="en-US" smtClean="0">
                <a:solidFill>
                  <a:schemeClr val="tx1"/>
                </a:solidFill>
              </a:rPr>
              <a:t>Kc=20</a:t>
            </a:r>
          </a:p>
          <a:p>
            <a:pPr>
              <a:buFont typeface="Wingdings 2" pitchFamily="18" charset="2"/>
              <a:buNone/>
            </a:pPr>
            <a:r>
              <a:rPr lang="en-US" smtClean="0">
                <a:solidFill>
                  <a:schemeClr val="tx1"/>
                </a:solidFill>
              </a:rPr>
              <a:t>Ti=300</a:t>
            </a:r>
          </a:p>
          <a:p>
            <a:pPr>
              <a:buFont typeface="Wingdings 2" pitchFamily="18" charset="2"/>
              <a:buNone/>
            </a:pPr>
            <a:r>
              <a:rPr lang="en-US" smtClean="0">
                <a:solidFill>
                  <a:schemeClr val="tx1"/>
                </a:solidFill>
              </a:rPr>
              <a:t>Td=0</a:t>
            </a:r>
            <a:endParaRPr lang="es-EC" smtClean="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sz="3200" b="1" dirty="0" err="1" smtClean="0">
                <a:solidFill>
                  <a:schemeClr val="tx1"/>
                </a:solidFill>
              </a:rPr>
              <a:t>Mediciones</a:t>
            </a:r>
            <a:endParaRPr lang="es-EC" sz="3200" b="1" dirty="0">
              <a:solidFill>
                <a:schemeClr val="tx1"/>
              </a:solidFill>
            </a:endParaRPr>
          </a:p>
        </p:txBody>
      </p:sp>
      <p:sp>
        <p:nvSpPr>
          <p:cNvPr id="5" name="2 Marcador de contenido"/>
          <p:cNvSpPr txBox="1">
            <a:spLocks/>
          </p:cNvSpPr>
          <p:nvPr/>
        </p:nvSpPr>
        <p:spPr>
          <a:xfrm>
            <a:off x="609600" y="1857375"/>
            <a:ext cx="8229600" cy="4786313"/>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s-EC" sz="3200" dirty="0">
              <a:latin typeface="+mn-lt"/>
            </a:endParaRPr>
          </a:p>
        </p:txBody>
      </p:sp>
      <p:pic>
        <p:nvPicPr>
          <p:cNvPr id="94212" name="Picture 4"/>
          <p:cNvPicPr>
            <a:picLocks noGrp="1" noChangeAspect="1" noChangeArrowheads="1"/>
          </p:cNvPicPr>
          <p:nvPr>
            <p:ph idx="1"/>
          </p:nvPr>
        </p:nvPicPr>
        <p:blipFill>
          <a:blip r:embed="rId2"/>
          <a:srcRect/>
          <a:stretch>
            <a:fillRect/>
          </a:stretch>
        </p:blipFill>
        <p:spPr>
          <a:xfrm>
            <a:off x="2643188" y="1714500"/>
            <a:ext cx="4786312" cy="2214563"/>
          </a:xfrm>
        </p:spPr>
      </p:pic>
      <p:sp>
        <p:nvSpPr>
          <p:cNvPr id="8" name="1 Título"/>
          <p:cNvSpPr txBox="1">
            <a:spLocks/>
          </p:cNvSpPr>
          <p:nvPr/>
        </p:nvSpPr>
        <p:spPr>
          <a:xfrm>
            <a:off x="609600" y="1000125"/>
            <a:ext cx="8229600" cy="785813"/>
          </a:xfrm>
          <a:prstGeom prst="rect">
            <a:avLst/>
          </a:prstGeom>
        </p:spPr>
        <p:txBody>
          <a:bodyPr anchor="ctr">
            <a:normAutofit/>
          </a:bodyPr>
          <a:lstStyle/>
          <a:p>
            <a:pPr algn="ctr" fontAlgn="auto">
              <a:spcAft>
                <a:spcPts val="0"/>
              </a:spcAft>
              <a:defRPr/>
            </a:pPr>
            <a:r>
              <a:rPr lang="en-US" sz="3200" dirty="0">
                <a:latin typeface="+mj-lt"/>
                <a:ea typeface="+mj-ea"/>
                <a:cs typeface="+mj-cs"/>
              </a:rPr>
              <a:t>     </a:t>
            </a:r>
            <a:r>
              <a:rPr lang="en-US" sz="3200" dirty="0" err="1">
                <a:latin typeface="+mj-lt"/>
                <a:ea typeface="+mj-ea"/>
                <a:cs typeface="+mj-cs"/>
              </a:rPr>
              <a:t>Alcance</a:t>
            </a:r>
            <a:r>
              <a:rPr lang="en-US" sz="3200" dirty="0">
                <a:latin typeface="+mj-lt"/>
                <a:ea typeface="+mj-ea"/>
                <a:cs typeface="+mj-cs"/>
              </a:rPr>
              <a:t> a </a:t>
            </a:r>
            <a:r>
              <a:rPr lang="en-US" sz="3200" dirty="0" err="1">
                <a:latin typeface="+mj-lt"/>
                <a:ea typeface="+mj-ea"/>
                <a:cs typeface="+mj-cs"/>
              </a:rPr>
              <a:t>transmitir</a:t>
            </a:r>
            <a:r>
              <a:rPr lang="en-US" sz="3200" dirty="0">
                <a:latin typeface="+mj-lt"/>
                <a:ea typeface="+mj-ea"/>
                <a:cs typeface="+mj-cs"/>
              </a:rPr>
              <a:t> (</a:t>
            </a:r>
            <a:r>
              <a:rPr lang="en-US" sz="3200" dirty="0" err="1">
                <a:latin typeface="+mj-lt"/>
                <a:ea typeface="+mj-ea"/>
                <a:cs typeface="+mj-cs"/>
              </a:rPr>
              <a:t>Bajo</a:t>
            </a:r>
            <a:r>
              <a:rPr lang="en-US" sz="3200" dirty="0">
                <a:latin typeface="+mj-lt"/>
                <a:ea typeface="+mj-ea"/>
                <a:cs typeface="+mj-cs"/>
              </a:rPr>
              <a:t> </a:t>
            </a:r>
            <a:r>
              <a:rPr lang="en-US" sz="3200" dirty="0" err="1">
                <a:latin typeface="+mj-lt"/>
                <a:ea typeface="+mj-ea"/>
                <a:cs typeface="+mj-cs"/>
              </a:rPr>
              <a:t>voltaje-emisor</a:t>
            </a:r>
            <a:r>
              <a:rPr lang="en-US" sz="3200" dirty="0">
                <a:latin typeface="+mj-lt"/>
                <a:ea typeface="+mj-ea"/>
                <a:cs typeface="+mj-cs"/>
              </a:rPr>
              <a:t>)</a:t>
            </a:r>
            <a:endParaRPr lang="es-EC" sz="3200" dirty="0">
              <a:latin typeface="+mj-lt"/>
              <a:ea typeface="+mj-ea"/>
              <a:cs typeface="+mj-cs"/>
            </a:endParaRPr>
          </a:p>
        </p:txBody>
      </p:sp>
      <p:sp>
        <p:nvSpPr>
          <p:cNvPr id="9" name="1 Título"/>
          <p:cNvSpPr txBox="1">
            <a:spLocks/>
          </p:cNvSpPr>
          <p:nvPr/>
        </p:nvSpPr>
        <p:spPr>
          <a:xfrm>
            <a:off x="762000" y="3714750"/>
            <a:ext cx="8229600" cy="785813"/>
          </a:xfrm>
          <a:prstGeom prst="rect">
            <a:avLst/>
          </a:prstGeom>
        </p:spPr>
        <p:txBody>
          <a:bodyPr anchor="ctr">
            <a:normAutofit/>
          </a:bodyPr>
          <a:lstStyle/>
          <a:p>
            <a:pPr algn="ctr" fontAlgn="auto">
              <a:spcAft>
                <a:spcPts val="0"/>
              </a:spcAft>
              <a:defRPr/>
            </a:pPr>
            <a:r>
              <a:rPr lang="en-US" sz="3200" dirty="0" err="1">
                <a:latin typeface="+mj-lt"/>
                <a:ea typeface="+mj-ea"/>
                <a:cs typeface="+mj-cs"/>
              </a:rPr>
              <a:t>Alcance</a:t>
            </a:r>
            <a:r>
              <a:rPr lang="en-US" sz="3200" dirty="0">
                <a:latin typeface="+mj-lt"/>
                <a:ea typeface="+mj-ea"/>
                <a:cs typeface="+mj-cs"/>
              </a:rPr>
              <a:t> a </a:t>
            </a:r>
            <a:r>
              <a:rPr lang="en-US" sz="3200" dirty="0" err="1">
                <a:latin typeface="+mj-lt"/>
                <a:ea typeface="+mj-ea"/>
                <a:cs typeface="+mj-cs"/>
              </a:rPr>
              <a:t>transmitir</a:t>
            </a:r>
            <a:r>
              <a:rPr lang="en-US" sz="3200" dirty="0">
                <a:latin typeface="+mj-lt"/>
                <a:ea typeface="+mj-ea"/>
                <a:cs typeface="+mj-cs"/>
              </a:rPr>
              <a:t> (Alto </a:t>
            </a:r>
            <a:r>
              <a:rPr lang="en-US" sz="3200" dirty="0" err="1">
                <a:latin typeface="+mj-lt"/>
                <a:ea typeface="+mj-ea"/>
                <a:cs typeface="+mj-cs"/>
              </a:rPr>
              <a:t>voltaje-emisor</a:t>
            </a:r>
            <a:r>
              <a:rPr lang="en-US" sz="3200" dirty="0">
                <a:latin typeface="+mj-lt"/>
                <a:ea typeface="+mj-ea"/>
                <a:cs typeface="+mj-cs"/>
              </a:rPr>
              <a:t>)</a:t>
            </a:r>
            <a:endParaRPr lang="es-EC" sz="3200" dirty="0">
              <a:latin typeface="+mj-lt"/>
              <a:ea typeface="+mj-ea"/>
              <a:cs typeface="+mj-cs"/>
            </a:endParaRPr>
          </a:p>
        </p:txBody>
      </p:sp>
      <p:pic>
        <p:nvPicPr>
          <p:cNvPr id="94215" name="Picture 5"/>
          <p:cNvPicPr>
            <a:picLocks noChangeAspect="1" noChangeArrowheads="1"/>
          </p:cNvPicPr>
          <p:nvPr/>
        </p:nvPicPr>
        <p:blipFill>
          <a:blip r:embed="rId3"/>
          <a:srcRect/>
          <a:stretch>
            <a:fillRect/>
          </a:stretch>
        </p:blipFill>
        <p:spPr bwMode="auto">
          <a:xfrm>
            <a:off x="2571750" y="4357688"/>
            <a:ext cx="4929188"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sz="3200" b="1" dirty="0" err="1" smtClean="0">
                <a:solidFill>
                  <a:schemeClr val="tx1"/>
                </a:solidFill>
              </a:rPr>
              <a:t>Mediciones</a:t>
            </a:r>
            <a:r>
              <a:rPr lang="en-US" sz="3200" b="1" dirty="0" smtClean="0">
                <a:solidFill>
                  <a:schemeClr val="tx1"/>
                </a:solidFill>
              </a:rPr>
              <a:t> </a:t>
            </a:r>
            <a:r>
              <a:rPr lang="en-US" sz="3200" b="1" dirty="0" err="1" smtClean="0">
                <a:solidFill>
                  <a:schemeClr val="tx1"/>
                </a:solidFill>
              </a:rPr>
              <a:t>Generales</a:t>
            </a:r>
            <a:endParaRPr lang="es-EC" sz="3200" b="1" dirty="0">
              <a:solidFill>
                <a:schemeClr val="tx1"/>
              </a:solidFill>
            </a:endParaRPr>
          </a:p>
        </p:txBody>
      </p:sp>
      <p:pic>
        <p:nvPicPr>
          <p:cNvPr id="95235" name="Picture 2"/>
          <p:cNvPicPr>
            <a:picLocks noGrp="1" noChangeAspect="1" noChangeArrowheads="1"/>
          </p:cNvPicPr>
          <p:nvPr>
            <p:ph idx="1"/>
          </p:nvPr>
        </p:nvPicPr>
        <p:blipFill>
          <a:blip r:embed="rId2"/>
          <a:srcRect/>
          <a:stretch>
            <a:fillRect/>
          </a:stretch>
        </p:blipFill>
        <p:spPr>
          <a:xfrm>
            <a:off x="1428750" y="2143125"/>
            <a:ext cx="6286500" cy="257175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defRPr/>
            </a:pPr>
            <a:r>
              <a:rPr lang="en-US" b="1" dirty="0" err="1" smtClean="0">
                <a:solidFill>
                  <a:schemeClr val="tx1"/>
                </a:solidFill>
              </a:rPr>
              <a:t>Analisis</a:t>
            </a:r>
            <a:r>
              <a:rPr lang="en-US" b="1" dirty="0" smtClean="0">
                <a:solidFill>
                  <a:schemeClr val="tx1"/>
                </a:solidFill>
              </a:rPr>
              <a:t> </a:t>
            </a:r>
            <a:r>
              <a:rPr lang="en-US" b="1" dirty="0" err="1" smtClean="0">
                <a:solidFill>
                  <a:schemeClr val="tx1"/>
                </a:solidFill>
              </a:rPr>
              <a:t>Resultados</a:t>
            </a:r>
            <a:endParaRPr lang="es-EC" b="1" dirty="0">
              <a:solidFill>
                <a:schemeClr val="tx1"/>
              </a:solidFill>
            </a:endParaRPr>
          </a:p>
        </p:txBody>
      </p:sp>
      <p:sp>
        <p:nvSpPr>
          <p:cNvPr id="96259" name="2 Marcador de contenido"/>
          <p:cNvSpPr>
            <a:spLocks noGrp="1"/>
          </p:cNvSpPr>
          <p:nvPr>
            <p:ph idx="1"/>
          </p:nvPr>
        </p:nvSpPr>
        <p:spPr>
          <a:xfrm>
            <a:off x="457200" y="1357313"/>
            <a:ext cx="8229600" cy="4768850"/>
          </a:xfrm>
        </p:spPr>
        <p:txBody>
          <a:bodyPr/>
          <a:lstStyle/>
          <a:p>
            <a:r>
              <a:rPr lang="en-US" smtClean="0">
                <a:solidFill>
                  <a:schemeClr val="tx1"/>
                </a:solidFill>
              </a:rPr>
              <a:t>El voltaje OUT (Receptor) no es el esperado 10V, DAC 0808 (Resolucion) sino 9.96V</a:t>
            </a:r>
          </a:p>
          <a:p>
            <a:r>
              <a:rPr lang="en-US" smtClean="0">
                <a:solidFill>
                  <a:schemeClr val="tx1"/>
                </a:solidFill>
              </a:rPr>
              <a:t>La eficiencia no fue la de placa, en cuanto el motor es trifasico (110V, 3 fases). Pero suministramos (110V, 2 fases) “Facilidad de prueba”</a:t>
            </a:r>
          </a:p>
          <a:p>
            <a:r>
              <a:rPr lang="en-US" smtClean="0">
                <a:solidFill>
                  <a:schemeClr val="tx1"/>
                </a:solidFill>
              </a:rPr>
              <a:t>Conforme aumentamos la distancia Tx y Rx, la signal no cae, siempre a linea de vista.</a:t>
            </a:r>
          </a:p>
          <a:p>
            <a:endParaRPr lang="en-US" smtClean="0"/>
          </a:p>
          <a:p>
            <a:endParaRPr lang="es-EC"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err="1" smtClean="0">
                <a:solidFill>
                  <a:schemeClr val="tx1"/>
                </a:solidFill>
              </a:rPr>
              <a:t>Analisis</a:t>
            </a:r>
            <a:r>
              <a:rPr lang="es-ES" dirty="0" smtClean="0">
                <a:solidFill>
                  <a:schemeClr val="tx1"/>
                </a:solidFill>
              </a:rPr>
              <a:t> resultados</a:t>
            </a:r>
            <a:endParaRPr lang="es-ES" dirty="0">
              <a:solidFill>
                <a:schemeClr val="tx1"/>
              </a:solidFill>
            </a:endParaRPr>
          </a:p>
        </p:txBody>
      </p:sp>
      <p:pic>
        <p:nvPicPr>
          <p:cNvPr id="97283" name="Picture 2"/>
          <p:cNvPicPr>
            <a:picLocks noGrp="1" noChangeAspect="1" noChangeArrowheads="1"/>
          </p:cNvPicPr>
          <p:nvPr>
            <p:ph idx="1"/>
          </p:nvPr>
        </p:nvPicPr>
        <p:blipFill>
          <a:blip r:embed="rId2"/>
          <a:srcRect/>
          <a:stretch>
            <a:fillRect/>
          </a:stretch>
        </p:blipFill>
        <p:spPr>
          <a:xfrm>
            <a:off x="1404938" y="1785938"/>
            <a:ext cx="6024562" cy="414337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38200"/>
          </a:xfrm>
        </p:spPr>
        <p:txBody>
          <a:bodyPr/>
          <a:lstStyle/>
          <a:p>
            <a:pPr>
              <a:defRPr/>
            </a:pPr>
            <a:r>
              <a:rPr lang="es-ES" b="1" dirty="0" smtClean="0">
                <a:solidFill>
                  <a:schemeClr val="tx1"/>
                </a:solidFill>
              </a:rPr>
              <a:t>BLOQUE DE TERMINALES DE POTENCIA</a:t>
            </a:r>
            <a:endParaRPr lang="es-ES" dirty="0">
              <a:solidFill>
                <a:schemeClr val="tx1"/>
              </a:solidFill>
            </a:endParaRPr>
          </a:p>
        </p:txBody>
      </p:sp>
      <p:sp>
        <p:nvSpPr>
          <p:cNvPr id="3" name="2 Marcador de contenido"/>
          <p:cNvSpPr>
            <a:spLocks noGrp="1"/>
          </p:cNvSpPr>
          <p:nvPr>
            <p:ph idx="1"/>
          </p:nvPr>
        </p:nvSpPr>
        <p:spPr>
          <a:xfrm>
            <a:off x="304800" y="1554163"/>
            <a:ext cx="8686800" cy="2303462"/>
          </a:xfrm>
        </p:spPr>
        <p:txBody>
          <a:bodyPr/>
          <a:lstStyle/>
          <a:p>
            <a:pPr marL="0" indent="0" algn="just">
              <a:spcBef>
                <a:spcPct val="0"/>
              </a:spcBef>
              <a:buClrTx/>
              <a:buSzTx/>
              <a:buFont typeface="Wingdings 2" pitchFamily="18" charset="2"/>
              <a:buNone/>
              <a:tabLst>
                <a:tab pos="1347788" algn="l"/>
              </a:tabLst>
              <a:defRPr/>
            </a:pPr>
            <a:r>
              <a:rPr lang="es-ES" sz="2400" dirty="0" smtClean="0">
                <a:solidFill>
                  <a:schemeClr val="tx1"/>
                </a:solidFill>
                <a:latin typeface="Arial" pitchFamily="34" charset="0"/>
                <a:ea typeface="Calibri" pitchFamily="34" charset="0"/>
                <a:cs typeface="Arial" pitchFamily="34" charset="0"/>
              </a:rPr>
              <a:t>El variador de frecuencia </a:t>
            </a:r>
            <a:r>
              <a:rPr lang="es-ES" sz="2400" dirty="0" err="1" smtClean="0">
                <a:solidFill>
                  <a:schemeClr val="tx1"/>
                </a:solidFill>
                <a:latin typeface="Arial" pitchFamily="34" charset="0"/>
                <a:ea typeface="Calibri" pitchFamily="34" charset="0"/>
                <a:cs typeface="Arial" pitchFamily="34" charset="0"/>
              </a:rPr>
              <a:t>power</a:t>
            </a:r>
            <a:r>
              <a:rPr lang="es-ES" sz="2400" dirty="0" smtClean="0">
                <a:solidFill>
                  <a:schemeClr val="tx1"/>
                </a:solidFill>
                <a:latin typeface="Arial" pitchFamily="34" charset="0"/>
                <a:ea typeface="Calibri" pitchFamily="34" charset="0"/>
                <a:cs typeface="Arial" pitchFamily="34" charset="0"/>
              </a:rPr>
              <a:t> flex4  siendo un variador con </a:t>
            </a:r>
          </a:p>
          <a:p>
            <a:pPr marL="0" indent="0" algn="just">
              <a:spcBef>
                <a:spcPct val="0"/>
              </a:spcBef>
              <a:buClrTx/>
              <a:buSzTx/>
              <a:buFont typeface="Wingdings 2" pitchFamily="18" charset="2"/>
              <a:buNone/>
              <a:tabLst>
                <a:tab pos="1347788" algn="l"/>
              </a:tabLst>
              <a:defRPr/>
            </a:pPr>
            <a:r>
              <a:rPr lang="es-ES" sz="2400" dirty="0" smtClean="0">
                <a:solidFill>
                  <a:schemeClr val="tx1"/>
                </a:solidFill>
                <a:latin typeface="Arial" pitchFamily="34" charset="0"/>
                <a:ea typeface="Calibri" pitchFamily="34" charset="0"/>
                <a:cs typeface="Arial" pitchFamily="34" charset="0"/>
              </a:rPr>
              <a:t>capacidad para motores hasta de 5 Hp de potencia, puede ser</a:t>
            </a:r>
          </a:p>
          <a:p>
            <a:pPr marL="0" indent="0" algn="just">
              <a:spcBef>
                <a:spcPct val="0"/>
              </a:spcBef>
              <a:buClrTx/>
              <a:buSzTx/>
              <a:buFont typeface="Wingdings 2" pitchFamily="18" charset="2"/>
              <a:buNone/>
              <a:tabLst>
                <a:tab pos="1347788" algn="l"/>
              </a:tabLst>
              <a:defRPr/>
            </a:pPr>
            <a:r>
              <a:rPr lang="es-ES" sz="2400" dirty="0" smtClean="0">
                <a:solidFill>
                  <a:schemeClr val="tx1"/>
                </a:solidFill>
                <a:latin typeface="Arial" pitchFamily="34" charset="0"/>
                <a:ea typeface="Calibri" pitchFamily="34" charset="0"/>
                <a:cs typeface="Arial" pitchFamily="34" charset="0"/>
              </a:rPr>
              <a:t> conectado con alimentación monofásica o trifásica como</a:t>
            </a:r>
          </a:p>
          <a:p>
            <a:pPr marL="0" indent="0" algn="just">
              <a:spcBef>
                <a:spcPct val="0"/>
              </a:spcBef>
              <a:buClrTx/>
              <a:buSzTx/>
              <a:buFont typeface="Wingdings 2" pitchFamily="18" charset="2"/>
              <a:buNone/>
              <a:tabLst>
                <a:tab pos="1347788" algn="l"/>
              </a:tabLst>
              <a:defRPr/>
            </a:pPr>
            <a:r>
              <a:rPr lang="es-ES" sz="2400" dirty="0" smtClean="0">
                <a:solidFill>
                  <a:schemeClr val="tx1"/>
                </a:solidFill>
                <a:latin typeface="Arial" pitchFamily="34" charset="0"/>
                <a:ea typeface="Calibri" pitchFamily="34" charset="0"/>
                <a:cs typeface="Arial" pitchFamily="34" charset="0"/>
              </a:rPr>
              <a:t> se puede ver en la tabla 1.2a. </a:t>
            </a:r>
            <a:endParaRPr lang="es-ES" sz="2400" dirty="0" smtClean="0">
              <a:solidFill>
                <a:schemeClr val="tx1"/>
              </a:solidFill>
              <a:latin typeface="Arial" pitchFamily="34" charset="0"/>
            </a:endParaRPr>
          </a:p>
          <a:p>
            <a:pPr marL="0" indent="0" algn="just">
              <a:spcBef>
                <a:spcPct val="0"/>
              </a:spcBef>
              <a:buClrTx/>
              <a:buSzTx/>
              <a:buFont typeface="Wingdings 2" pitchFamily="18" charset="2"/>
              <a:buNone/>
              <a:tabLst>
                <a:tab pos="1347788" algn="l"/>
              </a:tabLst>
              <a:defRPr/>
            </a:pPr>
            <a:endParaRPr lang="es-ES" sz="2400" dirty="0" smtClean="0">
              <a:solidFill>
                <a:schemeClr val="tx1"/>
              </a:solidFill>
              <a:latin typeface="Arial" pitchFamily="34" charset="0"/>
            </a:endParaRPr>
          </a:p>
          <a:p>
            <a:pPr>
              <a:defRPr/>
            </a:pPr>
            <a:endParaRPr lang="es-ES" dirty="0"/>
          </a:p>
        </p:txBody>
      </p:sp>
      <p:pic>
        <p:nvPicPr>
          <p:cNvPr id="18436" name="Imagen 5"/>
          <p:cNvPicPr>
            <a:picLocks noChangeAspect="1" noChangeArrowheads="1"/>
          </p:cNvPicPr>
          <p:nvPr/>
        </p:nvPicPr>
        <p:blipFill>
          <a:blip r:embed="rId2"/>
          <a:srcRect/>
          <a:stretch>
            <a:fillRect/>
          </a:stretch>
        </p:blipFill>
        <p:spPr bwMode="auto">
          <a:xfrm>
            <a:off x="1071563" y="3214688"/>
            <a:ext cx="7000875" cy="33575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Conclusiones</a:t>
            </a:r>
            <a:endParaRPr lang="es-ES" dirty="0">
              <a:solidFill>
                <a:schemeClr val="tx1"/>
              </a:solidFill>
            </a:endParaRPr>
          </a:p>
        </p:txBody>
      </p:sp>
      <p:sp>
        <p:nvSpPr>
          <p:cNvPr id="98307" name="2 Marcador de contenido"/>
          <p:cNvSpPr>
            <a:spLocks noGrp="1"/>
          </p:cNvSpPr>
          <p:nvPr>
            <p:ph idx="1"/>
          </p:nvPr>
        </p:nvSpPr>
        <p:spPr/>
        <p:txBody>
          <a:bodyPr/>
          <a:lstStyle/>
          <a:p>
            <a:r>
              <a:rPr lang="es-ES" smtClean="0">
                <a:solidFill>
                  <a:schemeClr val="tx1"/>
                </a:solidFill>
              </a:rPr>
              <a:t>Al desarrollar el sistema de transmisión inalámbrica  utilizando antenas programables  y Micro controladores  para la conversión de señal, se programo la salida con un PWM, este a su vez nos genero problemas en el monitoreo de bits ya que la señal oscilaba, ocasionando variación de nivel</a:t>
            </a:r>
          </a:p>
          <a:p>
            <a:endParaRPr lang="es-E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Conclusiones</a:t>
            </a:r>
            <a:endParaRPr lang="es-ES" dirty="0"/>
          </a:p>
        </p:txBody>
      </p:sp>
      <p:sp>
        <p:nvSpPr>
          <p:cNvPr id="99331" name="2 Marcador de contenido"/>
          <p:cNvSpPr>
            <a:spLocks noGrp="1"/>
          </p:cNvSpPr>
          <p:nvPr>
            <p:ph idx="1"/>
          </p:nvPr>
        </p:nvSpPr>
        <p:spPr/>
        <p:txBody>
          <a:bodyPr/>
          <a:lstStyle/>
          <a:p>
            <a:r>
              <a:rPr lang="es-ES" smtClean="0">
                <a:solidFill>
                  <a:schemeClr val="tx1"/>
                </a:solidFill>
              </a:rPr>
              <a:t>Para realizar el monitoreo se utilizo  scada  intouch realizando la comunicación con Rslogix 500 que es el software de programación para los PLC Micrologix 1200 ,utilizando el software de comunicación RsLinx Classic  Lite entre PLC y PC este no nos permitió conectarnos ya que no maneja el protocolo DDE,por lo que utilizamos el Rslinx  Classic Gateway</a:t>
            </a:r>
          </a:p>
          <a:p>
            <a:endParaRPr lang="es-E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Conclusiones </a:t>
            </a:r>
            <a:endParaRPr lang="es-ES" dirty="0"/>
          </a:p>
        </p:txBody>
      </p:sp>
      <p:sp>
        <p:nvSpPr>
          <p:cNvPr id="100355" name="2 Marcador de contenido"/>
          <p:cNvSpPr>
            <a:spLocks noGrp="1"/>
          </p:cNvSpPr>
          <p:nvPr>
            <p:ph idx="1"/>
          </p:nvPr>
        </p:nvSpPr>
        <p:spPr/>
        <p:txBody>
          <a:bodyPr/>
          <a:lstStyle/>
          <a:p>
            <a:r>
              <a:rPr lang="es-ES" smtClean="0">
                <a:solidFill>
                  <a:schemeClr val="tx1"/>
                </a:solidFill>
              </a:rPr>
              <a:t>La señal emitida por el sensor ultrasónico puede ser afectada por la perturbación, por lo que se recomienda diseñar un sistema que evite la perturbación del líquido al ser este llenado en el tanque.</a:t>
            </a:r>
          </a:p>
          <a:p>
            <a:endParaRPr lang="es-E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recomendaciones</a:t>
            </a:r>
            <a:endParaRPr lang="es-ES" dirty="0"/>
          </a:p>
        </p:txBody>
      </p:sp>
      <p:sp>
        <p:nvSpPr>
          <p:cNvPr id="101379" name="2 Marcador de contenido"/>
          <p:cNvSpPr>
            <a:spLocks noGrp="1"/>
          </p:cNvSpPr>
          <p:nvPr>
            <p:ph idx="1"/>
          </p:nvPr>
        </p:nvSpPr>
        <p:spPr/>
        <p:txBody>
          <a:bodyPr/>
          <a:lstStyle/>
          <a:p>
            <a:r>
              <a:rPr lang="es-ES" smtClean="0">
                <a:solidFill>
                  <a:schemeClr val="tx1"/>
                </a:solidFill>
              </a:rPr>
              <a:t>Recomienda que el motor este bien acoplado y alineado a la bomba con el fin de que no genere vibración afectando el escaneo del sensor ultrasónico, dando a la vez mediciones erróneas.</a:t>
            </a:r>
          </a:p>
          <a:p>
            <a:endParaRPr lang="es-E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chemeClr val="tx1"/>
                </a:solidFill>
              </a:rPr>
              <a:t>recomendaciones</a:t>
            </a:r>
            <a:endParaRPr lang="es-ES" dirty="0"/>
          </a:p>
        </p:txBody>
      </p:sp>
      <p:sp>
        <p:nvSpPr>
          <p:cNvPr id="102403" name="2 Marcador de contenido"/>
          <p:cNvSpPr>
            <a:spLocks noGrp="1"/>
          </p:cNvSpPr>
          <p:nvPr>
            <p:ph idx="1"/>
          </p:nvPr>
        </p:nvSpPr>
        <p:spPr/>
        <p:txBody>
          <a:bodyPr/>
          <a:lstStyle/>
          <a:p>
            <a:r>
              <a:rPr lang="es-ES" smtClean="0">
                <a:solidFill>
                  <a:schemeClr val="tx1"/>
                </a:solidFill>
              </a:rPr>
              <a:t>Se recomienda lo mínimo del tiempo de frenado y de aceleración de tal manera que se genere una respuesta  rapida en seg con el fin de que el Bloque PID  realice el control de aceleración y desaceleración lo más rápido. Evitando un retardo de ejecución </a:t>
            </a:r>
          </a:p>
          <a:p>
            <a:endParaRPr lang="es-E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Trek</Template>
  <TotalTime>1562</TotalTime>
  <Words>2699</Words>
  <Application>Microsoft Office PowerPoint</Application>
  <PresentationFormat>Presentación en pantalla (4:3)</PresentationFormat>
  <Paragraphs>350</Paragraphs>
  <Slides>94</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94</vt:i4>
      </vt:variant>
    </vt:vector>
  </HeadingPairs>
  <TitlesOfParts>
    <vt:vector size="103" baseType="lpstr">
      <vt:lpstr>Arial</vt:lpstr>
      <vt:lpstr>Franklin Gothic Medium</vt:lpstr>
      <vt:lpstr>Franklin Gothic Book</vt:lpstr>
      <vt:lpstr>Wingdings 2</vt:lpstr>
      <vt:lpstr>Calibri</vt:lpstr>
      <vt:lpstr>Times New Roman</vt:lpstr>
      <vt:lpstr>Garamond</vt:lpstr>
      <vt:lpstr>Viajes</vt:lpstr>
      <vt:lpstr>Visio.Drawing.11</vt:lpstr>
      <vt:lpstr>PROYECTO DE GRADUACION</vt:lpstr>
      <vt:lpstr>INTRODUCCION</vt:lpstr>
      <vt:lpstr>CAPITULO 1</vt:lpstr>
      <vt:lpstr>Diapositiva 4</vt:lpstr>
      <vt:lpstr>Diapositiva 5</vt:lpstr>
      <vt:lpstr>Diapositiva 6</vt:lpstr>
      <vt:lpstr> 1.2  Componentes y Especificaciones Técnicas        1.2.1 Variador de Frecuencia POWER FLEX 4   </vt:lpstr>
      <vt:lpstr>BLOQUE DE TERMINALES  DE CONTROL </vt:lpstr>
      <vt:lpstr>BLOQUE DE TERMINALES DE POTENCIA</vt:lpstr>
      <vt:lpstr>CONEXIÓN A TIERRA </vt:lpstr>
      <vt:lpstr>  1.2.2 Controlador  Lógico  Programable (PLC) Micrologix 1200 </vt:lpstr>
      <vt:lpstr> Diagrama de Cableado   </vt:lpstr>
      <vt:lpstr>Diapositiva 13</vt:lpstr>
      <vt:lpstr>Terminales de Expansor Analógico IF2OF2  </vt:lpstr>
      <vt:lpstr>1.2.3 Módulos de transmisión RF</vt:lpstr>
      <vt:lpstr>Principales Características. </vt:lpstr>
      <vt:lpstr>Configuración de pines </vt:lpstr>
      <vt:lpstr>1 .2.5  Sensor Ultrasónico</vt:lpstr>
      <vt:lpstr>ESCANEO DE SENSOR</vt:lpstr>
      <vt:lpstr>1.2.6 Panel de Control </vt:lpstr>
      <vt:lpstr>1.2.7 Motor y Bomba</vt:lpstr>
      <vt:lpstr>1.2.8 Estructura Metálica </vt:lpstr>
      <vt:lpstr>CAPITULO  2 </vt:lpstr>
      <vt:lpstr>2.2.1 Diseño del Circuito de Fuerza</vt:lpstr>
      <vt:lpstr>Circuito de entradas digitales</vt:lpstr>
      <vt:lpstr>Circuito de salidas digitales</vt:lpstr>
      <vt:lpstr>Circuito de control variador</vt:lpstr>
      <vt:lpstr>Circuito de emisor de señal</vt:lpstr>
      <vt:lpstr>Circuito receptor de señal</vt:lpstr>
      <vt:lpstr> 2.3 Diseño del Sistema de Bombeo   </vt:lpstr>
      <vt:lpstr>Dimensionamiento de motor</vt:lpstr>
      <vt:lpstr>CALCULO DE POTENCIA DE LA BOMBA</vt:lpstr>
      <vt:lpstr>Diapositiva 33</vt:lpstr>
      <vt:lpstr>Calculando   AME; </vt:lpstr>
      <vt:lpstr>Diapositiva 35</vt:lpstr>
      <vt:lpstr>2..4 Diseño de Pruebas </vt:lpstr>
      <vt:lpstr>Diapositiva 37</vt:lpstr>
      <vt:lpstr>CAPITULO 3 </vt:lpstr>
      <vt:lpstr>3.2 Software de Comunicación con PLC         3.2.1 Configuración del Micologix 1200 Utilizando el  RsLogix 500   </vt:lpstr>
      <vt:lpstr>3.2.2 Configuración RsLinx</vt:lpstr>
      <vt:lpstr>Diapositiva 41</vt:lpstr>
      <vt:lpstr>Diapositiva 42</vt:lpstr>
      <vt:lpstr>3.2.3 Creación del Programa </vt:lpstr>
      <vt:lpstr>Direccionamiento de Entradas/Salidas Discretas</vt:lpstr>
      <vt:lpstr>PROGRAMA</vt:lpstr>
      <vt:lpstr>Diapositiva 46</vt:lpstr>
      <vt:lpstr>Diapositiva 47</vt:lpstr>
      <vt:lpstr>Diapositiva 48</vt:lpstr>
      <vt:lpstr>Diapositiva 49</vt:lpstr>
      <vt:lpstr>Sintonización del controlador PID : </vt:lpstr>
      <vt:lpstr>3.4 Descripción del Programa de Visualización INTOUCH</vt:lpstr>
      <vt:lpstr>Diapositiva 52</vt:lpstr>
      <vt:lpstr> 3.4.3 Diseño de Pantallas</vt:lpstr>
      <vt:lpstr>Diapositiva 54</vt:lpstr>
      <vt:lpstr>Diapositiva 55</vt:lpstr>
      <vt:lpstr>3.4.4 Comunicación con Allen-Bradley</vt:lpstr>
      <vt:lpstr>Diapositiva 57</vt:lpstr>
      <vt:lpstr>3.5.1 Parametrizacion del Variador</vt:lpstr>
      <vt:lpstr>Diapositiva 59</vt:lpstr>
      <vt:lpstr>3.5.2 Código de Falla</vt:lpstr>
      <vt:lpstr>3.6 Sensor Ultrasónico</vt:lpstr>
      <vt:lpstr>Diapositiva 62</vt:lpstr>
      <vt:lpstr>PIC 16F877</vt:lpstr>
      <vt:lpstr>PIC 16F877</vt:lpstr>
      <vt:lpstr>PIC 16F877</vt:lpstr>
      <vt:lpstr>PIC 16F877</vt:lpstr>
      <vt:lpstr>PIC 16F877 </vt:lpstr>
      <vt:lpstr>MODULO DE TRANSMISION RF MODEM-RS232</vt:lpstr>
      <vt:lpstr>MODULO DE TRANSMISION RF MODEM-RS232</vt:lpstr>
      <vt:lpstr>MODULO DE TRANSMISION RF MODEM-RS232</vt:lpstr>
      <vt:lpstr>MODULO DE TRANSMISION RF MODEM-RS232</vt:lpstr>
      <vt:lpstr>SOFTWARE HUAWEI TRANSCEIVER</vt:lpstr>
      <vt:lpstr>SOFTWARE HUAWEI TRANSCEIVER</vt:lpstr>
      <vt:lpstr>Configuracion de transmision</vt:lpstr>
      <vt:lpstr>PUERTO SERIAL USART</vt:lpstr>
      <vt:lpstr>COMUNICACION SERIE</vt:lpstr>
      <vt:lpstr>SINCRONIZACION DE CARACTER</vt:lpstr>
      <vt:lpstr>Observacion </vt:lpstr>
      <vt:lpstr> INSTALACION DEL SISTEMA DE TRANSMICION RF CON EL      SENSOR ULTRASONIDO </vt:lpstr>
      <vt:lpstr>INSTALACION DEL SISTEMA DE TRANSMICION RF CON EL      SENSOR ULTRASONIDO</vt:lpstr>
      <vt:lpstr>DAC 0808</vt:lpstr>
      <vt:lpstr>MONTAJE Y CONEXIONES DE COMPONENTES DE CONTROL</vt:lpstr>
      <vt:lpstr>ACOPLAMIENTO MOTOR Y BOMBA</vt:lpstr>
      <vt:lpstr>ACOPLAMIENTO MOTOR Y BOMBA</vt:lpstr>
      <vt:lpstr>Mediciones</vt:lpstr>
      <vt:lpstr>Mediciones</vt:lpstr>
      <vt:lpstr>Mediciones Generales</vt:lpstr>
      <vt:lpstr>Analisis Resultados</vt:lpstr>
      <vt:lpstr>Analisis resultados</vt:lpstr>
      <vt:lpstr>Conclusiones</vt:lpstr>
      <vt:lpstr>Conclusiones</vt:lpstr>
      <vt:lpstr>Conclusiones </vt:lpstr>
      <vt:lpstr>recomendaciones</vt:lpstr>
      <vt:lpstr>recomendaciones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GRADUACION</dc:title>
  <dc:creator>Juan Carlos</dc:creator>
  <cp:lastModifiedBy>silgivar</cp:lastModifiedBy>
  <cp:revision>77</cp:revision>
  <dcterms:created xsi:type="dcterms:W3CDTF">2009-11-19T19:37:34Z</dcterms:created>
  <dcterms:modified xsi:type="dcterms:W3CDTF">2010-06-16T17:26:48Z</dcterms:modified>
</cp:coreProperties>
</file>