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Default Extension="gif" ContentType="image/gif"/>
  <Override PartName="/ppt/charts/chart6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47"/>
  </p:notesMasterIdLst>
  <p:sldIdLst>
    <p:sldId id="298" r:id="rId2"/>
    <p:sldId id="295" r:id="rId3"/>
    <p:sldId id="297" r:id="rId4"/>
    <p:sldId id="296" r:id="rId5"/>
    <p:sldId id="277" r:id="rId6"/>
    <p:sldId id="278" r:id="rId7"/>
    <p:sldId id="279" r:id="rId8"/>
    <p:sldId id="281" r:id="rId9"/>
    <p:sldId id="282" r:id="rId10"/>
    <p:sldId id="287" r:id="rId11"/>
    <p:sldId id="284" r:id="rId12"/>
    <p:sldId id="286" r:id="rId13"/>
    <p:sldId id="285" r:id="rId14"/>
    <p:sldId id="283" r:id="rId15"/>
    <p:sldId id="288" r:id="rId16"/>
    <p:sldId id="289" r:id="rId17"/>
    <p:sldId id="290" r:id="rId18"/>
    <p:sldId id="300" r:id="rId19"/>
    <p:sldId id="291" r:id="rId20"/>
    <p:sldId id="292" r:id="rId21"/>
    <p:sldId id="294" r:id="rId22"/>
    <p:sldId id="293" r:id="rId23"/>
    <p:sldId id="299" r:id="rId24"/>
    <p:sldId id="256" r:id="rId25"/>
    <p:sldId id="261" r:id="rId26"/>
    <p:sldId id="301" r:id="rId27"/>
    <p:sldId id="257" r:id="rId28"/>
    <p:sldId id="258" r:id="rId29"/>
    <p:sldId id="259" r:id="rId30"/>
    <p:sldId id="260" r:id="rId31"/>
    <p:sldId id="262" r:id="rId32"/>
    <p:sldId id="263" r:id="rId33"/>
    <p:sldId id="265" r:id="rId34"/>
    <p:sldId id="264" r:id="rId35"/>
    <p:sldId id="266" r:id="rId36"/>
    <p:sldId id="267" r:id="rId37"/>
    <p:sldId id="268" r:id="rId38"/>
    <p:sldId id="269" r:id="rId39"/>
    <p:sldId id="270" r:id="rId40"/>
    <p:sldId id="271" r:id="rId41"/>
    <p:sldId id="272" r:id="rId42"/>
    <p:sldId id="273" r:id="rId43"/>
    <p:sldId id="274" r:id="rId44"/>
    <p:sldId id="275" r:id="rId45"/>
    <p:sldId id="276" r:id="rId46"/>
  </p:sldIdLst>
  <p:sldSz cx="9144000" cy="6858000" type="screen4x3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8" d="100"/>
          <a:sy n="78" d="100"/>
        </p:scale>
        <p:origin x="-924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FOMEDIA\Desktop\ENCUES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FOMEDIA\Desktop\ENCUES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FOMEDIA\Desktop\ENCUEST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FOMEDIA\Desktop\ENCUEST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FOMEDIA\Desktop\ENCUEST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FOMEDIA\Desktop\analisis%20financiero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FOMEDIA\Desktop\analisis%20financiero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FOMEDIA\Desktop\borradores\analisis%20financiero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FOMEDIA\Desktop\borradores\analisis%20financiero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autoTitleDeleted val="1"/>
    <c:plotArea>
      <c:layout>
        <c:manualLayout>
          <c:layoutTarget val="inner"/>
          <c:xMode val="edge"/>
          <c:yMode val="edge"/>
          <c:x val="0.19492102652206039"/>
          <c:y val="0.22474191897235624"/>
          <c:w val="0.49817272900465059"/>
          <c:h val="0.77075780713926922"/>
        </c:manualLayout>
      </c:layout>
      <c:pieChart>
        <c:varyColors val="1"/>
        <c:ser>
          <c:idx val="0"/>
          <c:order val="0"/>
          <c:tx>
            <c:strRef>
              <c:f>Hoja1!$B$131</c:f>
              <c:strCache>
                <c:ptCount val="1"/>
                <c:pt idx="0">
                  <c:v>Preferería una piladora nueva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lang="es-EC"/>
                </a:pPr>
                <a:endParaRPr lang="es-ES"/>
              </a:p>
            </c:txPr>
            <c:showPercent val="1"/>
          </c:dLbls>
          <c:cat>
            <c:strRef>
              <c:f>Hoja1!$B$132:$C$132</c:f>
              <c:strCache>
                <c:ptCount val="2"/>
                <c:pt idx="0">
                  <c:v>si </c:v>
                </c:pt>
                <c:pt idx="1">
                  <c:v>no</c:v>
                </c:pt>
              </c:strCache>
            </c:strRef>
          </c:cat>
          <c:val>
            <c:numRef>
              <c:f>Hoja1!$B$133:$C$133</c:f>
              <c:numCache>
                <c:formatCode>0%</c:formatCode>
                <c:ptCount val="2"/>
                <c:pt idx="0">
                  <c:v>0.8333333333333337</c:v>
                </c:pt>
                <c:pt idx="1">
                  <c:v>0.16666666666666671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84031880962444661"/>
          <c:y val="0.44978730732071703"/>
          <c:w val="9.2472988687444496E-2"/>
          <c:h val="0.18314178754819493"/>
        </c:manualLayout>
      </c:layout>
      <c:txPr>
        <a:bodyPr/>
        <a:lstStyle/>
        <a:p>
          <a:pPr rtl="0">
            <a:defRPr lang="es-EC" sz="1400"/>
          </a:pPr>
          <a:endParaRPr lang="es-E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autoTitleDeleted val="1"/>
    <c:plotArea>
      <c:layout/>
      <c:pieChart>
        <c:varyColors val="1"/>
        <c:ser>
          <c:idx val="0"/>
          <c:order val="0"/>
          <c:tx>
            <c:strRef>
              <c:f>Hoja1!$B$109</c:f>
              <c:strCache>
                <c:ptCount val="1"/>
                <c:pt idx="0">
                  <c:v>Elección de servicio: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lang="es-EC"/>
                </a:pPr>
                <a:endParaRPr lang="es-ES"/>
              </a:p>
            </c:txPr>
            <c:showPercent val="1"/>
          </c:dLbls>
          <c:cat>
            <c:strRef>
              <c:f>Hoja1!$B$110:$D$110</c:f>
              <c:strCache>
                <c:ptCount val="3"/>
                <c:pt idx="0">
                  <c:v>precio</c:v>
                </c:pt>
                <c:pt idx="1">
                  <c:v>rendimiento </c:v>
                </c:pt>
                <c:pt idx="2">
                  <c:v>ubicación</c:v>
                </c:pt>
              </c:strCache>
            </c:strRef>
          </c:cat>
          <c:val>
            <c:numRef>
              <c:f>Hoja1!$B$111:$D$111</c:f>
              <c:numCache>
                <c:formatCode>0%</c:formatCode>
                <c:ptCount val="3"/>
                <c:pt idx="0">
                  <c:v>0.13333333333333341</c:v>
                </c:pt>
                <c:pt idx="1">
                  <c:v>0.63333333333333364</c:v>
                </c:pt>
                <c:pt idx="2">
                  <c:v>0.23333333333333381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5630999865912576"/>
          <c:y val="0.42178855468001308"/>
          <c:w val="0.27351505390762132"/>
          <c:h val="0.30302015518567005"/>
        </c:manualLayout>
      </c:layout>
      <c:txPr>
        <a:bodyPr/>
        <a:lstStyle/>
        <a:p>
          <a:pPr rtl="0">
            <a:defRPr lang="es-EC" sz="1400"/>
          </a:pPr>
          <a:endParaRPr lang="es-ES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autoTitleDeleted val="1"/>
    <c:plotArea>
      <c:layout>
        <c:manualLayout>
          <c:layoutTarget val="inner"/>
          <c:xMode val="edge"/>
          <c:yMode val="edge"/>
          <c:x val="0.10614732972894637"/>
          <c:y val="0.18223157506172169"/>
          <c:w val="0.46787786365141043"/>
          <c:h val="0.73647441500684874"/>
        </c:manualLayout>
      </c:layout>
      <c:pieChart>
        <c:varyColors val="1"/>
        <c:ser>
          <c:idx val="0"/>
          <c:order val="0"/>
          <c:tx>
            <c:strRef>
              <c:f>Hoja1!$H$109</c:f>
              <c:strCache>
                <c:ptCount val="1"/>
                <c:pt idx="0">
                  <c:v>Su ubicación: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lang="es-EC"/>
                </a:pPr>
                <a:endParaRPr lang="es-ES"/>
              </a:p>
            </c:txPr>
            <c:showPercent val="1"/>
          </c:dLbls>
          <c:cat>
            <c:strRef>
              <c:f>Hoja1!$H$110:$J$110</c:f>
              <c:strCache>
                <c:ptCount val="3"/>
                <c:pt idx="0">
                  <c:v>A la entrada</c:v>
                </c:pt>
                <c:pt idx="1">
                  <c:v>Atrás del TIA</c:v>
                </c:pt>
                <c:pt idx="2">
                  <c:v>Estación MI PIEDACITA</c:v>
                </c:pt>
              </c:strCache>
            </c:strRef>
          </c:cat>
          <c:val>
            <c:numRef>
              <c:f>Hoja1!$H$111:$J$111</c:f>
              <c:numCache>
                <c:formatCode>0%</c:formatCode>
                <c:ptCount val="3"/>
                <c:pt idx="0">
                  <c:v>6.666666666666668E-2</c:v>
                </c:pt>
                <c:pt idx="1">
                  <c:v>0.73333333333333361</c:v>
                </c:pt>
                <c:pt idx="2">
                  <c:v>0.26666666666666738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0904362977028204"/>
          <c:y val="0.31752242037384509"/>
          <c:w val="0.38458589953483768"/>
          <c:h val="0.46768723676982238"/>
        </c:manualLayout>
      </c:layout>
      <c:txPr>
        <a:bodyPr/>
        <a:lstStyle/>
        <a:p>
          <a:pPr rtl="0">
            <a:defRPr lang="es-EC" sz="1400"/>
          </a:pPr>
          <a:endParaRPr lang="es-ES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autoTitleDeleted val="1"/>
    <c:plotArea>
      <c:layout>
        <c:manualLayout>
          <c:layoutTarget val="inner"/>
          <c:xMode val="edge"/>
          <c:yMode val="edge"/>
          <c:x val="0.12459771402128969"/>
          <c:y val="0.19893537689388641"/>
          <c:w val="0.46829450696416131"/>
          <c:h val="0.74075676556149161"/>
        </c:manualLayout>
      </c:layout>
      <c:pieChart>
        <c:varyColors val="1"/>
        <c:ser>
          <c:idx val="0"/>
          <c:order val="0"/>
          <c:tx>
            <c:strRef>
              <c:f>Hoja1!$G$131</c:f>
              <c:strCache>
                <c:ptCount val="1"/>
                <c:pt idx="0">
                  <c:v>Precio por el servicio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lang="es-EC"/>
                </a:pPr>
                <a:endParaRPr lang="es-ES"/>
              </a:p>
            </c:txPr>
            <c:showPercent val="1"/>
          </c:dLbls>
          <c:cat>
            <c:numRef>
              <c:f>Hoja1!$G$132:$I$132</c:f>
              <c:numCache>
                <c:formatCode>General</c:formatCode>
                <c:ptCount val="3"/>
                <c:pt idx="0">
                  <c:v>1.3</c:v>
                </c:pt>
                <c:pt idx="1">
                  <c:v>1.5</c:v>
                </c:pt>
                <c:pt idx="2">
                  <c:v>1.75</c:v>
                </c:pt>
              </c:numCache>
            </c:numRef>
          </c:cat>
          <c:val>
            <c:numRef>
              <c:f>Hoja1!$G$133:$I$133</c:f>
              <c:numCache>
                <c:formatCode>0%</c:formatCode>
                <c:ptCount val="3"/>
                <c:pt idx="0">
                  <c:v>0.16666666666666666</c:v>
                </c:pt>
                <c:pt idx="1">
                  <c:v>0.56666666666666654</c:v>
                </c:pt>
                <c:pt idx="2">
                  <c:v>0.30000000000000032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8346306563395596"/>
          <c:y val="0.40145682588080273"/>
          <c:w val="0.11232310438470398"/>
          <c:h val="0.32527939039319537"/>
        </c:manualLayout>
      </c:layout>
      <c:txPr>
        <a:bodyPr/>
        <a:lstStyle/>
        <a:p>
          <a:pPr rtl="0">
            <a:defRPr lang="es-EC" sz="1400"/>
          </a:pPr>
          <a:endParaRPr lang="es-ES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autoTitleDeleted val="1"/>
    <c:plotArea>
      <c:layout>
        <c:manualLayout>
          <c:layoutTarget val="inner"/>
          <c:xMode val="edge"/>
          <c:yMode val="edge"/>
          <c:x val="0.17392175343965707"/>
          <c:y val="0.24036951260364667"/>
          <c:w val="0.44584239324853581"/>
          <c:h val="0.69182440331669426"/>
        </c:manualLayout>
      </c:layout>
      <c:pieChart>
        <c:varyColors val="1"/>
        <c:ser>
          <c:idx val="0"/>
          <c:order val="0"/>
          <c:tx>
            <c:strRef>
              <c:f>Hoja1!$H$85</c:f>
              <c:strCache>
                <c:ptCount val="1"/>
                <c:pt idx="0">
                  <c:v>Piladoras existentes: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lang="es-EC"/>
                </a:pPr>
                <a:endParaRPr lang="es-ES"/>
              </a:p>
            </c:txPr>
            <c:showPercent val="1"/>
          </c:dLbls>
          <c:cat>
            <c:strRef>
              <c:f>Hoja1!$H$86:$J$86</c:f>
              <c:strCache>
                <c:ptCount val="3"/>
                <c:pt idx="0">
                  <c:v>Garay</c:v>
                </c:pt>
                <c:pt idx="1">
                  <c:v>Santa Martha </c:v>
                </c:pt>
                <c:pt idx="2">
                  <c:v>Guerrero</c:v>
                </c:pt>
              </c:strCache>
            </c:strRef>
          </c:cat>
          <c:val>
            <c:numRef>
              <c:f>Hoja1!$H$87:$J$87</c:f>
              <c:numCache>
                <c:formatCode>0%</c:formatCode>
                <c:ptCount val="3"/>
                <c:pt idx="0">
                  <c:v>0.46666666666666767</c:v>
                </c:pt>
                <c:pt idx="1">
                  <c:v>0.23333333333333381</c:v>
                </c:pt>
                <c:pt idx="2">
                  <c:v>0.30000000000000032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>
        <c:manualLayout>
          <c:xMode val="edge"/>
          <c:yMode val="edge"/>
          <c:x val="0.68752593546540763"/>
          <c:y val="0.37903182986742345"/>
          <c:w val="0.2530918807606285"/>
          <c:h val="0.39604730796224641"/>
        </c:manualLayout>
      </c:layout>
      <c:txPr>
        <a:bodyPr/>
        <a:lstStyle/>
        <a:p>
          <a:pPr rtl="0">
            <a:defRPr lang="es-EC" sz="1400"/>
          </a:pPr>
          <a:endParaRPr lang="es-ES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title>
      <c:tx>
        <c:rich>
          <a:bodyPr/>
          <a:lstStyle/>
          <a:p>
            <a:pPr>
              <a:defRPr lang="es-EC"/>
            </a:pPr>
            <a:r>
              <a:rPr lang="en-US"/>
              <a:t>VAN</a:t>
            </a:r>
            <a:r>
              <a:rPr lang="en-US" baseline="0"/>
              <a:t> / INGRESOS</a:t>
            </a:r>
            <a:endParaRPr lang="en-US"/>
          </a:p>
        </c:rich>
      </c:tx>
    </c:title>
    <c:plotArea>
      <c:layout/>
      <c:lineChart>
        <c:grouping val="standard"/>
        <c:ser>
          <c:idx val="0"/>
          <c:order val="0"/>
          <c:tx>
            <c:strRef>
              <c:f>'analisis de sensibilidad'!$D$2</c:f>
              <c:strCache>
                <c:ptCount val="1"/>
                <c:pt idx="0">
                  <c:v>VAN</c:v>
                </c:pt>
              </c:strCache>
            </c:strRef>
          </c:tx>
          <c:cat>
            <c:numRef>
              <c:f>'analisis de sensibilidad'!$C$3:$C$8</c:f>
              <c:numCache>
                <c:formatCode>General</c:formatCode>
                <c:ptCount val="6"/>
                <c:pt idx="0" formatCode="0%">
                  <c:v>5.0000000000000093E-2</c:v>
                </c:pt>
                <c:pt idx="1">
                  <c:v>0</c:v>
                </c:pt>
                <c:pt idx="2" formatCode="0%">
                  <c:v>-5.0000000000000093E-2</c:v>
                </c:pt>
                <c:pt idx="3" formatCode="0%">
                  <c:v>-0.1</c:v>
                </c:pt>
                <c:pt idx="4" formatCode="0%">
                  <c:v>-0.15000000000000024</c:v>
                </c:pt>
                <c:pt idx="5" formatCode="0%">
                  <c:v>-0.2</c:v>
                </c:pt>
              </c:numCache>
            </c:numRef>
          </c:cat>
          <c:val>
            <c:numRef>
              <c:f>'analisis de sensibilidad'!$D$3:$D$8</c:f>
              <c:numCache>
                <c:formatCode>0.00</c:formatCode>
                <c:ptCount val="6"/>
                <c:pt idx="0">
                  <c:v>52976.761225103874</c:v>
                </c:pt>
                <c:pt idx="1">
                  <c:v>7486.9962777992514</c:v>
                </c:pt>
                <c:pt idx="2">
                  <c:v>-28881.189276861191</c:v>
                </c:pt>
                <c:pt idx="3">
                  <c:v>-58056.674429622937</c:v>
                </c:pt>
                <c:pt idx="4">
                  <c:v>-81572.959372391415</c:v>
                </c:pt>
                <c:pt idx="5">
                  <c:v>-100642.49450944061</c:v>
                </c:pt>
              </c:numCache>
            </c:numRef>
          </c:val>
        </c:ser>
        <c:marker val="1"/>
        <c:axId val="95793152"/>
        <c:axId val="95794688"/>
      </c:lineChart>
      <c:catAx>
        <c:axId val="95793152"/>
        <c:scaling>
          <c:orientation val="minMax"/>
        </c:scaling>
        <c:axPos val="b"/>
        <c:numFmt formatCode="0%" sourceLinked="1"/>
        <c:tickLblPos val="nextTo"/>
        <c:txPr>
          <a:bodyPr/>
          <a:lstStyle/>
          <a:p>
            <a:pPr>
              <a:defRPr lang="es-EC"/>
            </a:pPr>
            <a:endParaRPr lang="es-ES"/>
          </a:p>
        </c:txPr>
        <c:crossAx val="95794688"/>
        <c:crosses val="autoZero"/>
        <c:auto val="1"/>
        <c:lblAlgn val="ctr"/>
        <c:lblOffset val="100"/>
      </c:catAx>
      <c:valAx>
        <c:axId val="95794688"/>
        <c:scaling>
          <c:orientation val="minMax"/>
        </c:scaling>
        <c:axPos val="l"/>
        <c:majorGridlines/>
        <c:numFmt formatCode="0" sourceLinked="0"/>
        <c:tickLblPos val="nextTo"/>
        <c:txPr>
          <a:bodyPr/>
          <a:lstStyle/>
          <a:p>
            <a:pPr>
              <a:defRPr lang="es-EC"/>
            </a:pPr>
            <a:endParaRPr lang="es-ES"/>
          </a:p>
        </c:txPr>
        <c:crossAx val="95793152"/>
        <c:crosses val="autoZero"/>
        <c:crossBetween val="between"/>
      </c:valAx>
    </c:plotArea>
    <c:legend>
      <c:legendPos val="r"/>
      <c:txPr>
        <a:bodyPr/>
        <a:lstStyle/>
        <a:p>
          <a:pPr>
            <a:defRPr lang="es-EC"/>
          </a:pPr>
          <a:endParaRPr lang="es-ES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title>
      <c:tx>
        <c:rich>
          <a:bodyPr/>
          <a:lstStyle/>
          <a:p>
            <a:pPr>
              <a:defRPr lang="es-EC"/>
            </a:pPr>
            <a:r>
              <a:rPr lang="en-US"/>
              <a:t>TIR / INGRESOS</a:t>
            </a:r>
          </a:p>
        </c:rich>
      </c:tx>
    </c:title>
    <c:plotArea>
      <c:layout/>
      <c:lineChart>
        <c:grouping val="standard"/>
        <c:ser>
          <c:idx val="0"/>
          <c:order val="0"/>
          <c:tx>
            <c:strRef>
              <c:f>'analisis de sensibilidad'!$E$2</c:f>
              <c:strCache>
                <c:ptCount val="1"/>
                <c:pt idx="0">
                  <c:v>TIR</c:v>
                </c:pt>
              </c:strCache>
            </c:strRef>
          </c:tx>
          <c:cat>
            <c:numRef>
              <c:f>'analisis de sensibilidad'!$C$3:$C$8</c:f>
              <c:numCache>
                <c:formatCode>General</c:formatCode>
                <c:ptCount val="6"/>
                <c:pt idx="0" formatCode="0%">
                  <c:v>0.05</c:v>
                </c:pt>
                <c:pt idx="1">
                  <c:v>0</c:v>
                </c:pt>
                <c:pt idx="2" formatCode="0%">
                  <c:v>-0.05</c:v>
                </c:pt>
                <c:pt idx="3" formatCode="0%">
                  <c:v>-0.1</c:v>
                </c:pt>
                <c:pt idx="4" formatCode="0%">
                  <c:v>-0.15000000000000024</c:v>
                </c:pt>
                <c:pt idx="5" formatCode="0%">
                  <c:v>-0.2</c:v>
                </c:pt>
              </c:numCache>
            </c:numRef>
          </c:cat>
          <c:val>
            <c:numRef>
              <c:f>'analisis de sensibilidad'!$E$3:$E$7</c:f>
              <c:numCache>
                <c:formatCode>0%</c:formatCode>
                <c:ptCount val="5"/>
                <c:pt idx="0">
                  <c:v>0.26268568908581835</c:v>
                </c:pt>
                <c:pt idx="1">
                  <c:v>0.18982195301243152</c:v>
                </c:pt>
                <c:pt idx="2">
                  <c:v>0.11020256292476391</c:v>
                </c:pt>
                <c:pt idx="3">
                  <c:v>2.2296201996514001E-2</c:v>
                </c:pt>
                <c:pt idx="4">
                  <c:v>-7.1982028882977792E-2</c:v>
                </c:pt>
              </c:numCache>
            </c:numRef>
          </c:val>
        </c:ser>
        <c:marker val="1"/>
        <c:axId val="95835264"/>
        <c:axId val="95836800"/>
      </c:lineChart>
      <c:catAx>
        <c:axId val="95835264"/>
        <c:scaling>
          <c:orientation val="minMax"/>
        </c:scaling>
        <c:axPos val="b"/>
        <c:numFmt formatCode="0%" sourceLinked="1"/>
        <c:tickLblPos val="nextTo"/>
        <c:txPr>
          <a:bodyPr/>
          <a:lstStyle/>
          <a:p>
            <a:pPr>
              <a:defRPr lang="es-EC"/>
            </a:pPr>
            <a:endParaRPr lang="es-ES"/>
          </a:p>
        </c:txPr>
        <c:crossAx val="95836800"/>
        <c:crosses val="autoZero"/>
        <c:auto val="1"/>
        <c:lblAlgn val="ctr"/>
        <c:lblOffset val="100"/>
      </c:catAx>
      <c:valAx>
        <c:axId val="95836800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lang="es-EC"/>
            </a:pPr>
            <a:endParaRPr lang="es-ES"/>
          </a:p>
        </c:txPr>
        <c:crossAx val="95835264"/>
        <c:crosses val="autoZero"/>
        <c:crossBetween val="between"/>
      </c:valAx>
    </c:plotArea>
    <c:legend>
      <c:legendPos val="r"/>
      <c:txPr>
        <a:bodyPr/>
        <a:lstStyle/>
        <a:p>
          <a:pPr>
            <a:defRPr lang="es-EC"/>
          </a:pPr>
          <a:endParaRPr lang="es-ES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title>
      <c:tx>
        <c:rich>
          <a:bodyPr/>
          <a:lstStyle/>
          <a:p>
            <a:pPr>
              <a:defRPr lang="es-EC"/>
            </a:pPr>
            <a:r>
              <a:rPr lang="en-US"/>
              <a:t>VAN / COSTOS</a:t>
            </a:r>
          </a:p>
        </c:rich>
      </c:tx>
    </c:title>
    <c:plotArea>
      <c:layout/>
      <c:lineChart>
        <c:grouping val="standard"/>
        <c:ser>
          <c:idx val="0"/>
          <c:order val="0"/>
          <c:tx>
            <c:strRef>
              <c:f>'analisis de sensibilidad'!$D$11</c:f>
              <c:strCache>
                <c:ptCount val="1"/>
                <c:pt idx="0">
                  <c:v>VAN</c:v>
                </c:pt>
              </c:strCache>
            </c:strRef>
          </c:tx>
          <c:cat>
            <c:numRef>
              <c:f>'analisis de sensibilidad'!$C$12:$C$17</c:f>
              <c:numCache>
                <c:formatCode>0%</c:formatCode>
                <c:ptCount val="6"/>
                <c:pt idx="0">
                  <c:v>0.2</c:v>
                </c:pt>
                <c:pt idx="1">
                  <c:v>0.15000000000000019</c:v>
                </c:pt>
                <c:pt idx="2">
                  <c:v>0.1</c:v>
                </c:pt>
                <c:pt idx="3">
                  <c:v>0.05</c:v>
                </c:pt>
                <c:pt idx="4" formatCode="General">
                  <c:v>0</c:v>
                </c:pt>
                <c:pt idx="5">
                  <c:v>-0.05</c:v>
                </c:pt>
              </c:numCache>
            </c:numRef>
          </c:cat>
          <c:val>
            <c:numRef>
              <c:f>'analisis de sensibilidad'!$D$12:$D$17</c:f>
              <c:numCache>
                <c:formatCode>0.00</c:formatCode>
                <c:ptCount val="6"/>
                <c:pt idx="0" formatCode="General">
                  <c:v>-76952.671666122187</c:v>
                </c:pt>
                <c:pt idx="1">
                  <c:v>-48215.948170558448</c:v>
                </c:pt>
                <c:pt idx="2">
                  <c:v>-25317.356816922795</c:v>
                </c:pt>
                <c:pt idx="3">
                  <c:v>-7069.7285053382075</c:v>
                </c:pt>
                <c:pt idx="4">
                  <c:v>7486.9962777992514</c:v>
                </c:pt>
                <c:pt idx="5">
                  <c:v>19124.815655290615</c:v>
                </c:pt>
              </c:numCache>
            </c:numRef>
          </c:val>
        </c:ser>
        <c:marker val="1"/>
        <c:axId val="96105600"/>
        <c:axId val="96107136"/>
      </c:lineChart>
      <c:catAx>
        <c:axId val="96105600"/>
        <c:scaling>
          <c:orientation val="minMax"/>
        </c:scaling>
        <c:axPos val="b"/>
        <c:numFmt formatCode="0%" sourceLinked="1"/>
        <c:tickLblPos val="nextTo"/>
        <c:txPr>
          <a:bodyPr/>
          <a:lstStyle/>
          <a:p>
            <a:pPr>
              <a:defRPr lang="es-EC"/>
            </a:pPr>
            <a:endParaRPr lang="es-ES"/>
          </a:p>
        </c:txPr>
        <c:crossAx val="96107136"/>
        <c:crosses val="autoZero"/>
        <c:auto val="1"/>
        <c:lblAlgn val="ctr"/>
        <c:lblOffset val="100"/>
      </c:catAx>
      <c:valAx>
        <c:axId val="9610713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s-EC"/>
            </a:pPr>
            <a:endParaRPr lang="es-ES"/>
          </a:p>
        </c:txPr>
        <c:crossAx val="96105600"/>
        <c:crosses val="autoZero"/>
        <c:crossBetween val="between"/>
      </c:valAx>
    </c:plotArea>
    <c:legend>
      <c:legendPos val="r"/>
      <c:txPr>
        <a:bodyPr/>
        <a:lstStyle/>
        <a:p>
          <a:pPr>
            <a:defRPr lang="es-EC"/>
          </a:pPr>
          <a:endParaRPr lang="es-ES"/>
        </a:p>
      </c:txPr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title>
      <c:tx>
        <c:rich>
          <a:bodyPr/>
          <a:lstStyle/>
          <a:p>
            <a:pPr>
              <a:defRPr lang="es-EC"/>
            </a:pPr>
            <a:r>
              <a:rPr lang="en-US"/>
              <a:t>TIR / COSTOS</a:t>
            </a:r>
          </a:p>
        </c:rich>
      </c:tx>
    </c:title>
    <c:plotArea>
      <c:layout/>
      <c:lineChart>
        <c:grouping val="standard"/>
        <c:ser>
          <c:idx val="0"/>
          <c:order val="0"/>
          <c:tx>
            <c:strRef>
              <c:f>'analisis de sensibilidad'!$E$11</c:f>
              <c:strCache>
                <c:ptCount val="1"/>
                <c:pt idx="0">
                  <c:v>TIR</c:v>
                </c:pt>
              </c:strCache>
            </c:strRef>
          </c:tx>
          <c:marker>
            <c:symbol val="none"/>
          </c:marker>
          <c:cat>
            <c:numRef>
              <c:f>'analisis de sensibilidad'!$C$12:$C$17</c:f>
              <c:numCache>
                <c:formatCode>0%</c:formatCode>
                <c:ptCount val="6"/>
                <c:pt idx="0">
                  <c:v>0.2</c:v>
                </c:pt>
                <c:pt idx="1">
                  <c:v>0.15000000000000019</c:v>
                </c:pt>
                <c:pt idx="2">
                  <c:v>0.1</c:v>
                </c:pt>
                <c:pt idx="3">
                  <c:v>0.05</c:v>
                </c:pt>
                <c:pt idx="4" formatCode="General">
                  <c:v>0</c:v>
                </c:pt>
                <c:pt idx="5">
                  <c:v>-0.05</c:v>
                </c:pt>
              </c:numCache>
            </c:numRef>
          </c:cat>
          <c:val>
            <c:numRef>
              <c:f>'analisis de sensibilidad'!$E$12:$E$17</c:f>
              <c:numCache>
                <c:formatCode>0%</c:formatCode>
                <c:ptCount val="6"/>
                <c:pt idx="0">
                  <c:v>0</c:v>
                </c:pt>
                <c:pt idx="1">
                  <c:v>4.0258780209729186E-2</c:v>
                </c:pt>
                <c:pt idx="2">
                  <c:v>0.11752002492544512</c:v>
                </c:pt>
                <c:pt idx="3">
                  <c:v>0.16086089835280745</c:v>
                </c:pt>
                <c:pt idx="4">
                  <c:v>0.18982195301243088</c:v>
                </c:pt>
                <c:pt idx="5">
                  <c:v>0.21078359299478988</c:v>
                </c:pt>
              </c:numCache>
            </c:numRef>
          </c:val>
        </c:ser>
        <c:marker val="1"/>
        <c:axId val="96139520"/>
        <c:axId val="95555584"/>
      </c:lineChart>
      <c:catAx>
        <c:axId val="96139520"/>
        <c:scaling>
          <c:orientation val="minMax"/>
        </c:scaling>
        <c:axPos val="b"/>
        <c:numFmt formatCode="0%" sourceLinked="1"/>
        <c:tickLblPos val="nextTo"/>
        <c:txPr>
          <a:bodyPr/>
          <a:lstStyle/>
          <a:p>
            <a:pPr>
              <a:defRPr lang="es-EC"/>
            </a:pPr>
            <a:endParaRPr lang="es-ES"/>
          </a:p>
        </c:txPr>
        <c:crossAx val="95555584"/>
        <c:crosses val="autoZero"/>
        <c:auto val="1"/>
        <c:lblAlgn val="ctr"/>
        <c:lblOffset val="100"/>
      </c:catAx>
      <c:valAx>
        <c:axId val="95555584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lang="es-EC"/>
            </a:pPr>
            <a:endParaRPr lang="es-ES"/>
          </a:p>
        </c:txPr>
        <c:crossAx val="96139520"/>
        <c:crosses val="autoZero"/>
        <c:crossBetween val="between"/>
      </c:valAx>
    </c:plotArea>
    <c:legend>
      <c:legendPos val="r"/>
      <c:txPr>
        <a:bodyPr/>
        <a:lstStyle/>
        <a:p>
          <a:pPr>
            <a:defRPr lang="es-EC"/>
          </a:pPr>
          <a:endParaRPr lang="es-ES"/>
        </a:p>
      </c:txPr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E30D7-F5CA-4B55-8B94-76EEF404ED90}" type="datetimeFigureOut">
              <a:rPr lang="es-EC" smtClean="0"/>
              <a:pPr/>
              <a:t>18/06/2010</a:t>
            </a:fld>
            <a:endParaRPr lang="es-EC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A9BEA2-8F6F-45C2-A1B6-F842B63AC06F}" type="slidenum">
              <a:rPr lang="es-EC" smtClean="0"/>
              <a:pPr/>
              <a:t>‹Nº›</a:t>
            </a:fld>
            <a:endParaRPr lang="es-EC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C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A9BEA2-8F6F-45C2-A1B6-F842B63AC06F}" type="slidenum">
              <a:rPr lang="es-EC" smtClean="0"/>
              <a:pPr/>
              <a:t>20</a:t>
            </a:fld>
            <a:endParaRPr lang="es-EC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C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A9BEA2-8F6F-45C2-A1B6-F842B63AC06F}" type="slidenum">
              <a:rPr lang="es-EC" smtClean="0"/>
              <a:pPr/>
              <a:t>27</a:t>
            </a:fld>
            <a:endParaRPr lang="es-EC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3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62AE2A3-6B9E-4305-8510-3D504FF49D12}" type="datetimeFigureOut">
              <a:rPr lang="es-EC" smtClean="0"/>
              <a:pPr/>
              <a:t>18/06/2010</a:t>
            </a:fld>
            <a:endParaRPr lang="es-EC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C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5C07DD6-1617-47FA-9449-CC68D1A449A8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31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2AE2A3-6B9E-4305-8510-3D504FF49D12}" type="datetimeFigureOut">
              <a:rPr lang="es-EC" smtClean="0"/>
              <a:pPr/>
              <a:t>18/06/2010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C07DD6-1617-47FA-9449-CC68D1A449A8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5" y="274642"/>
            <a:ext cx="1777471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2AE2A3-6B9E-4305-8510-3D504FF49D12}" type="datetimeFigureOut">
              <a:rPr lang="es-EC" smtClean="0"/>
              <a:pPr/>
              <a:t>18/06/2010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C07DD6-1617-47FA-9449-CC68D1A449A8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2AE2A3-6B9E-4305-8510-3D504FF49D12}" type="datetimeFigureOut">
              <a:rPr lang="es-EC" smtClean="0"/>
              <a:pPr/>
              <a:t>18/06/2010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C07DD6-1617-47FA-9449-CC68D1A449A8}" type="slidenum">
              <a:rPr lang="es-EC" smtClean="0"/>
              <a:pPr/>
              <a:t>‹Nº›</a:t>
            </a:fld>
            <a:endParaRPr lang="es-EC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2AE2A3-6B9E-4305-8510-3D504FF49D12}" type="datetimeFigureOut">
              <a:rPr lang="es-EC" smtClean="0"/>
              <a:pPr/>
              <a:t>18/06/2010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C07DD6-1617-47FA-9449-CC68D1A449A8}" type="slidenum">
              <a:rPr lang="es-EC" smtClean="0"/>
              <a:pPr/>
              <a:t>‹Nº›</a:t>
            </a:fld>
            <a:endParaRPr lang="es-EC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3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3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2AE2A3-6B9E-4305-8510-3D504FF49D12}" type="datetimeFigureOut">
              <a:rPr lang="es-EC" smtClean="0"/>
              <a:pPr/>
              <a:t>18/06/2010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C07DD6-1617-47FA-9449-CC68D1A449A8}" type="slidenum">
              <a:rPr lang="es-EC" smtClean="0"/>
              <a:pPr/>
              <a:t>‹Nº›</a:t>
            </a:fld>
            <a:endParaRPr lang="es-EC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2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9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2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7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2AE2A3-6B9E-4305-8510-3D504FF49D12}" type="datetimeFigureOut">
              <a:rPr lang="es-EC" smtClean="0"/>
              <a:pPr/>
              <a:t>18/06/2010</a:t>
            </a:fld>
            <a:endParaRPr lang="es-EC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C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C07DD6-1617-47FA-9449-CC68D1A449A8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2AE2A3-6B9E-4305-8510-3D504FF49D12}" type="datetimeFigureOut">
              <a:rPr lang="es-EC" smtClean="0"/>
              <a:pPr/>
              <a:t>18/06/2010</a:t>
            </a:fld>
            <a:endParaRPr lang="es-EC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C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C07DD6-1617-47FA-9449-CC68D1A449A8}" type="slidenum">
              <a:rPr lang="es-EC" smtClean="0"/>
              <a:pPr/>
              <a:t>‹Nº›</a:t>
            </a:fld>
            <a:endParaRPr lang="es-EC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2AE2A3-6B9E-4305-8510-3D504FF49D12}" type="datetimeFigureOut">
              <a:rPr lang="es-EC" smtClean="0"/>
              <a:pPr/>
              <a:t>18/06/2010</a:t>
            </a:fld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C07DD6-1617-47FA-9449-CC68D1A449A8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62AE2A3-6B9E-4305-8510-3D504FF49D12}" type="datetimeFigureOut">
              <a:rPr lang="es-EC" smtClean="0"/>
              <a:pPr/>
              <a:t>18/06/2010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C07DD6-1617-47FA-9449-CC68D1A449A8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4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62AE2A3-6B9E-4305-8510-3D504FF49D12}" type="datetimeFigureOut">
              <a:rPr lang="es-EC" smtClean="0"/>
              <a:pPr/>
              <a:t>18/06/2010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4" y="6407946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5C07DD6-1617-47FA-9449-CC68D1A449A8}" type="slidenum">
              <a:rPr lang="es-EC" smtClean="0"/>
              <a:pPr/>
              <a:t>‹Nº›</a:t>
            </a:fld>
            <a:endParaRPr lang="es-EC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4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7" y="5001995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0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4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7" y="5001995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0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4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3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62AE2A3-6B9E-4305-8510-3D504FF49D12}" type="datetimeFigureOut">
              <a:rPr lang="es-EC" smtClean="0"/>
              <a:pPr/>
              <a:t>18/06/2010</a:t>
            </a:fld>
            <a:endParaRPr lang="es-EC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4" y="6407946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C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6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5C07DD6-1617-47FA-9449-CC68D1A449A8}" type="slidenum">
              <a:rPr lang="es-EC" smtClean="0"/>
              <a:pPr/>
              <a:t>‹Nº›</a:t>
            </a:fld>
            <a:endParaRPr lang="es-EC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Título"/>
          <p:cNvSpPr txBox="1">
            <a:spLocks/>
          </p:cNvSpPr>
          <p:nvPr/>
        </p:nvSpPr>
        <p:spPr>
          <a:xfrm>
            <a:off x="685800" y="285729"/>
            <a:ext cx="7772400" cy="121444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ESCUELA SUPERIOR POLITÉCNICA DEL LITORAL</a:t>
            </a:r>
            <a:b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Facultad de Economía y Negocios</a:t>
            </a:r>
            <a:b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endParaRPr kumimoji="0" lang="es-ES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4 Subtítulo"/>
          <p:cNvSpPr txBox="1">
            <a:spLocks/>
          </p:cNvSpPr>
          <p:nvPr/>
        </p:nvSpPr>
        <p:spPr>
          <a:xfrm>
            <a:off x="714348" y="1428736"/>
            <a:ext cx="7715304" cy="928694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“PROYECTO DE INVERSIÓN PARA LA</a:t>
            </a:r>
            <a:r>
              <a:rPr kumimoji="0" lang="es-ES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IMPLEMENTACION DE UNA PILADORA DE ARROZ EN EL CANTON </a:t>
            </a: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es-ES" sz="2000" b="1" baseline="0" dirty="0" smtClean="0">
                <a:latin typeface="Arial" pitchFamily="34" charset="0"/>
                <a:cs typeface="Arial" pitchFamily="34" charset="0"/>
              </a:rPr>
              <a:t>PEDRO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CARBO</a:t>
            </a: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” </a:t>
            </a:r>
            <a:endParaRPr kumimoji="0" lang="es-E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14348" y="2455127"/>
            <a:ext cx="77153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>
                <a:latin typeface="Arial" pitchFamily="34" charset="0"/>
                <a:cs typeface="Arial" pitchFamily="34" charset="0"/>
              </a:rPr>
              <a:t>Proyecto de Grado</a:t>
            </a:r>
          </a:p>
          <a:p>
            <a:pPr algn="ctr"/>
            <a:r>
              <a:rPr lang="es-ES" sz="1600" b="1" dirty="0" smtClean="0">
                <a:latin typeface="Arial" pitchFamily="34" charset="0"/>
                <a:cs typeface="Arial" pitchFamily="34" charset="0"/>
              </a:rPr>
              <a:t>Previa la obtención del Título de:</a:t>
            </a:r>
          </a:p>
          <a:p>
            <a:pPr algn="ctr"/>
            <a:r>
              <a:rPr lang="es-ES" sz="1600" b="1" dirty="0" smtClean="0">
                <a:latin typeface="Arial" pitchFamily="34" charset="0"/>
                <a:cs typeface="Arial" pitchFamily="34" charset="0"/>
              </a:rPr>
              <a:t>Economista con Mención en Gestión Empresarial </a:t>
            </a:r>
          </a:p>
          <a:p>
            <a:pPr algn="ctr"/>
            <a:r>
              <a:rPr lang="es-ES" sz="1600" b="1" dirty="0" smtClean="0">
                <a:latin typeface="Arial" pitchFamily="34" charset="0"/>
                <a:cs typeface="Arial" pitchFamily="34" charset="0"/>
              </a:rPr>
              <a:t>Especialización Finanzas 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071538" y="3391445"/>
            <a:ext cx="70723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sz="16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1600" b="1" dirty="0" smtClean="0">
                <a:latin typeface="Arial" pitchFamily="34" charset="0"/>
                <a:cs typeface="Arial" pitchFamily="34" charset="0"/>
              </a:rPr>
              <a:t>Presentado por:</a:t>
            </a:r>
          </a:p>
          <a:p>
            <a:endParaRPr lang="es-ES" sz="16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1600" b="1" dirty="0" smtClean="0">
                <a:latin typeface="Arial" pitchFamily="34" charset="0"/>
                <a:cs typeface="Arial" pitchFamily="34" charset="0"/>
              </a:rPr>
              <a:t>Hipólito López Andrade</a:t>
            </a:r>
          </a:p>
          <a:p>
            <a:pPr algn="ctr"/>
            <a:r>
              <a:rPr lang="es-ES" sz="1600" b="1" dirty="0" smtClean="0">
                <a:latin typeface="Arial" pitchFamily="34" charset="0"/>
                <a:cs typeface="Arial" pitchFamily="34" charset="0"/>
              </a:rPr>
              <a:t>Andrés Montalván Vizueta</a:t>
            </a:r>
          </a:p>
          <a:p>
            <a:pPr algn="ctr"/>
            <a:r>
              <a:rPr lang="es-ES" sz="1600" b="1" dirty="0" smtClean="0">
                <a:latin typeface="Arial" pitchFamily="34" charset="0"/>
                <a:cs typeface="Arial" pitchFamily="34" charset="0"/>
              </a:rPr>
              <a:t>Guillermo Ortiz Chóez</a:t>
            </a:r>
            <a:endParaRPr lang="es-E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357290" y="5130241"/>
            <a:ext cx="66437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>
                <a:latin typeface="Arial" pitchFamily="34" charset="0"/>
                <a:cs typeface="Arial" pitchFamily="34" charset="0"/>
              </a:rPr>
              <a:t>Guayaquil – Ecuador</a:t>
            </a:r>
          </a:p>
          <a:p>
            <a:pPr algn="ctr"/>
            <a:r>
              <a:rPr lang="es-ES" sz="1600" b="1" dirty="0" smtClean="0">
                <a:latin typeface="Arial" pitchFamily="34" charset="0"/>
                <a:cs typeface="Arial" pitchFamily="34" charset="0"/>
              </a:rPr>
              <a:t>  Mayo – 2010 </a:t>
            </a:r>
            <a:endParaRPr lang="es-ES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Imagen 3" descr="logonewespol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3500438"/>
            <a:ext cx="1225550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agen 1" descr="LogoFen_Sell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702" y="3500438"/>
            <a:ext cx="14573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/>
          <p:nvPr/>
        </p:nvGraphicFramePr>
        <p:xfrm>
          <a:off x="1428728" y="1500174"/>
          <a:ext cx="5786478" cy="3786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1 Título"/>
          <p:cNvSpPr txBox="1">
            <a:spLocks/>
          </p:cNvSpPr>
          <p:nvPr/>
        </p:nvSpPr>
        <p:spPr>
          <a:xfrm>
            <a:off x="428596" y="571480"/>
            <a:ext cx="7472363" cy="114300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s-ES" sz="5400" b="1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Aceptación</a:t>
            </a:r>
            <a:r>
              <a:rPr kumimoji="0" lang="es-E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es-E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endParaRPr kumimoji="0" lang="es-ES" sz="54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/>
          <p:nvPr/>
        </p:nvGraphicFramePr>
        <p:xfrm>
          <a:off x="1714480" y="1500174"/>
          <a:ext cx="5786478" cy="4000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Rectángulo"/>
          <p:cNvSpPr/>
          <p:nvPr/>
        </p:nvSpPr>
        <p:spPr>
          <a:xfrm>
            <a:off x="2357422" y="345024"/>
            <a:ext cx="3571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Producto</a:t>
            </a:r>
            <a:endParaRPr lang="es-EC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428596" y="571480"/>
            <a:ext cx="7472363" cy="1143000"/>
          </a:xfrm>
          <a:prstGeom prst="rect">
            <a:avLst/>
          </a:prstGeom>
        </p:spPr>
        <p:txBody>
          <a:bodyPr rtlCol="0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</a:t>
            </a:r>
            <a:r>
              <a:rPr lang="es-ES" sz="5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Plaza</a:t>
            </a:r>
            <a:r>
              <a:rPr kumimoji="0" lang="es-E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es-E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endParaRPr kumimoji="0" lang="es-ES" sz="25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" name="2 Gráfico"/>
          <p:cNvGraphicFramePr/>
          <p:nvPr/>
        </p:nvGraphicFramePr>
        <p:xfrm>
          <a:off x="1428728" y="1714488"/>
          <a:ext cx="6072230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428596" y="571480"/>
            <a:ext cx="7472363" cy="114300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</a:t>
            </a:r>
            <a:r>
              <a:rPr kumimoji="0" lang="es-E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Precio</a:t>
            </a:r>
            <a:br>
              <a:rPr kumimoji="0" lang="es-E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endParaRPr kumimoji="0" lang="es-ES" sz="54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" name="2 Gráfico"/>
          <p:cNvGraphicFramePr/>
          <p:nvPr/>
        </p:nvGraphicFramePr>
        <p:xfrm>
          <a:off x="1357290" y="1571612"/>
          <a:ext cx="6215106" cy="3929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/>
          <p:nvPr/>
        </p:nvGraphicFramePr>
        <p:xfrm>
          <a:off x="1214414" y="1571612"/>
          <a:ext cx="6429420" cy="4143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1 Título"/>
          <p:cNvSpPr txBox="1">
            <a:spLocks/>
          </p:cNvSpPr>
          <p:nvPr/>
        </p:nvSpPr>
        <p:spPr>
          <a:xfrm>
            <a:off x="785786" y="571480"/>
            <a:ext cx="7286625" cy="114300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Competidores</a:t>
            </a:r>
            <a:br>
              <a:rPr kumimoji="0" lang="es-E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endParaRPr kumimoji="0" lang="es-ES" sz="54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8944" y="1785926"/>
            <a:ext cx="5567700" cy="3576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8" name="AutoShape 2"/>
          <p:cNvSpPr>
            <a:spLocks noChangeArrowheads="1"/>
          </p:cNvSpPr>
          <p:nvPr/>
        </p:nvSpPr>
        <p:spPr bwMode="auto">
          <a:xfrm>
            <a:off x="2928926" y="2000240"/>
            <a:ext cx="962025" cy="914400"/>
          </a:xfrm>
          <a:prstGeom prst="star5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5000628" y="2500306"/>
            <a:ext cx="1812925" cy="388938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C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POGUIAN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C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428596" y="214314"/>
            <a:ext cx="8229600" cy="1500174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marL="0" marR="0" lvl="2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es-E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s-E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Matriz BCG </a:t>
            </a:r>
            <a:br>
              <a:rPr kumimoji="0" lang="es-E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endParaRPr kumimoji="0" lang="es-ES" sz="54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Diagrama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357166"/>
            <a:ext cx="6572296" cy="5857916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428596" y="214298"/>
            <a:ext cx="8229600" cy="1428752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marL="0" marR="0" lvl="1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/>
            </a:r>
            <a:br>
              <a:rPr kumimoji="0" lang="es-E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</a:br>
            <a:r>
              <a:rPr kumimoji="0" lang="es-ES" sz="5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Marketing Mix</a:t>
            </a:r>
            <a:r>
              <a:rPr kumimoji="0" lang="es-ES" sz="5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/>
            </a:r>
            <a:br>
              <a:rPr kumimoji="0" lang="es-ES" sz="5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</a:br>
            <a:endParaRPr kumimoji="0" lang="es-ES" sz="5400" b="0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 txBox="1">
            <a:spLocks/>
          </p:cNvSpPr>
          <p:nvPr/>
        </p:nvSpPr>
        <p:spPr>
          <a:xfrm>
            <a:off x="1357290" y="2214554"/>
            <a:ext cx="4071966" cy="2643206"/>
          </a:xfrm>
          <a:prstGeom prst="rect">
            <a:avLst/>
          </a:prstGeom>
        </p:spPr>
        <p:txBody>
          <a:bodyPr/>
          <a:lstStyle/>
          <a:p>
            <a:pPr marL="36576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ü"/>
              <a:tabLst/>
              <a:defRPr/>
            </a:pPr>
            <a:r>
              <a:rPr kumimoji="0" lang="es-E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 Producto</a:t>
            </a:r>
            <a:endParaRPr lang="es-ES" sz="3600" dirty="0" smtClean="0">
              <a:latin typeface="Arial" charset="0"/>
              <a:cs typeface="Arial" charset="0"/>
            </a:endParaRPr>
          </a:p>
          <a:p>
            <a:pPr marL="36576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ü"/>
              <a:tabLst/>
              <a:defRPr/>
            </a:pPr>
            <a:r>
              <a:rPr kumimoji="0" lang="es-E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 Precio</a:t>
            </a:r>
          </a:p>
          <a:p>
            <a:pPr marL="36576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ü"/>
              <a:tabLst/>
              <a:defRPr/>
            </a:pPr>
            <a:r>
              <a:rPr kumimoji="0" lang="es-E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 Plaza </a:t>
            </a:r>
          </a:p>
          <a:p>
            <a:pPr marL="36576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ü"/>
              <a:tabLst/>
              <a:defRPr/>
            </a:pPr>
            <a:r>
              <a:rPr kumimoji="0" lang="es-E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 Promoción</a:t>
            </a:r>
          </a:p>
          <a:p>
            <a:pPr marL="36576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ü"/>
              <a:tabLst/>
              <a:defRPr/>
            </a:pPr>
            <a:endParaRPr kumimoji="0" lang="es-ES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557242" y="571480"/>
            <a:ext cx="8229600" cy="928694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marL="0" marR="0" lvl="2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/>
            </a:r>
            <a:br>
              <a:rPr kumimoji="0" lang="es-E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es-ES" sz="5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Macro Segmentación </a:t>
            </a:r>
            <a:endParaRPr kumimoji="0" lang="es-ES" sz="55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3" name="2 Marcador de contenido"/>
          <p:cNvSpPr txBox="1">
            <a:spLocks/>
          </p:cNvSpPr>
          <p:nvPr/>
        </p:nvSpPr>
        <p:spPr>
          <a:xfrm>
            <a:off x="928662" y="2143116"/>
            <a:ext cx="7300938" cy="3525855"/>
          </a:xfrm>
          <a:prstGeom prst="rect">
            <a:avLst/>
          </a:prstGeom>
        </p:spPr>
        <p:txBody>
          <a:bodyPr/>
          <a:lstStyle/>
          <a:p>
            <a:pPr marL="36576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ü"/>
              <a:tabLst/>
              <a:defRPr/>
            </a:pPr>
            <a:r>
              <a:rPr lang="es-ES" sz="2800" dirty="0" smtClean="0">
                <a:latin typeface="Arial" charset="0"/>
                <a:cs typeface="Arial" charset="0"/>
              </a:rPr>
              <a:t>¿Qué necesidad satisfacemos?</a:t>
            </a: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36576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ü"/>
              <a:tabLst/>
              <a:defRPr/>
            </a:pP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36576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ü"/>
              <a:tabLst/>
              <a:defRPr/>
            </a:pPr>
            <a:r>
              <a:rPr lang="es-ES" sz="2800" dirty="0" smtClean="0">
                <a:latin typeface="Arial" charset="0"/>
                <a:cs typeface="Arial" charset="0"/>
              </a:rPr>
              <a:t>¿Cómo satisfacemos la necesidad?</a:t>
            </a:r>
          </a:p>
          <a:p>
            <a:pPr marL="36576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ü"/>
              <a:tabLst/>
              <a:defRPr/>
            </a:pP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36576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ü"/>
              <a:tabLst/>
              <a:defRPr/>
            </a:pPr>
            <a:r>
              <a:rPr lang="es-ES" sz="2800" dirty="0" smtClean="0">
                <a:latin typeface="Arial" charset="0"/>
                <a:cs typeface="Arial" charset="0"/>
              </a:rPr>
              <a:t>¿A quién está dirigido?</a:t>
            </a: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36576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s-ES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428596" y="500042"/>
            <a:ext cx="8229600" cy="1274763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marL="0" marR="0" lvl="1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Análisis FODA</a:t>
            </a:r>
            <a:br>
              <a:rPr kumimoji="0" lang="es-E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endParaRPr kumimoji="0" lang="es-ES" sz="54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3" name="2 Marcador de contenido"/>
          <p:cNvSpPr txBox="1">
            <a:spLocks/>
          </p:cNvSpPr>
          <p:nvPr/>
        </p:nvSpPr>
        <p:spPr>
          <a:xfrm>
            <a:off x="857224" y="1785926"/>
            <a:ext cx="8015286" cy="4214842"/>
          </a:xfrm>
          <a:prstGeom prst="rect">
            <a:avLst/>
          </a:prstGeom>
        </p:spPr>
        <p:txBody>
          <a:bodyPr rtlCol="0">
            <a:normAutofit fontScale="62500" lnSpcReduction="2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None/>
              <a:tabLst/>
              <a:defRPr/>
            </a:pPr>
            <a:r>
              <a:rPr kumimoji="0" lang="es-ES" sz="5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Fortalezas</a:t>
            </a:r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es-ES" sz="5100" dirty="0" smtClean="0"/>
              <a:t>Infraestructura y maquinaria nueva.</a:t>
            </a:r>
            <a:endParaRPr lang="es-EC" sz="5100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es-ES" sz="5100" dirty="0" smtClean="0"/>
              <a:t>Espacios en tendales.</a:t>
            </a:r>
            <a:endParaRPr lang="es-EC" sz="510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None/>
              <a:tabLst/>
              <a:defRPr/>
            </a:pPr>
            <a:endParaRPr kumimoji="0" lang="es-ES" sz="5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None/>
              <a:tabLst/>
              <a:defRPr/>
            </a:pPr>
            <a:r>
              <a:rPr kumimoji="0" lang="es-ES" sz="5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Oportunidades</a:t>
            </a:r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es-ES" sz="5100" dirty="0" smtClean="0"/>
              <a:t>Cuarto de secado. </a:t>
            </a:r>
            <a:endParaRPr lang="es-EC" sz="5100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es-ES" sz="5100" dirty="0" smtClean="0"/>
              <a:t>Devolución de la merma.</a:t>
            </a:r>
            <a:endParaRPr lang="es-EC" sz="5100" dirty="0" smtClean="0"/>
          </a:p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es-ES" sz="5100" dirty="0" smtClean="0"/>
              <a:t>Servicios personalizados.</a:t>
            </a:r>
            <a:endParaRPr kumimoji="0" lang="es-ES" sz="5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None/>
              <a:tabLst/>
              <a:defRPr/>
            </a:pPr>
            <a:endParaRPr kumimoji="0" lang="es-ES" sz="3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None/>
              <a:tabLst/>
              <a:defRPr/>
            </a:pPr>
            <a:endParaRPr kumimoji="0" lang="es-ES" sz="3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endParaRPr kumimoji="0" lang="es-ES" sz="3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endParaRPr kumimoji="0" lang="es-ES" sz="3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None/>
              <a:tabLst/>
              <a:defRPr/>
            </a:pPr>
            <a:endParaRPr kumimoji="0" lang="es-E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428596" y="785794"/>
            <a:ext cx="8229600" cy="8572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Definición del Proyecto</a:t>
            </a:r>
            <a:endParaRPr kumimoji="0" lang="es-ES" sz="54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2 Marcador de contenido"/>
          <p:cNvSpPr txBox="1">
            <a:spLocks/>
          </p:cNvSpPr>
          <p:nvPr/>
        </p:nvSpPr>
        <p:spPr>
          <a:xfrm>
            <a:off x="1357290" y="2786058"/>
            <a:ext cx="6500858" cy="164307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es-ES" sz="3200" dirty="0" smtClean="0">
                <a:latin typeface="Arial" pitchFamily="34" charset="0"/>
                <a:cs typeface="Arial" pitchFamily="34" charset="0"/>
              </a:rPr>
              <a:t>   Inversión para la Implementación de una Piladora en el Cantón de Pedro Carbo.</a:t>
            </a:r>
            <a:endParaRPr kumimoji="0" lang="es-ES" sz="320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s-E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s-E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/>
        </p:nvSpPr>
        <p:spPr>
          <a:xfrm>
            <a:off x="700118" y="1571612"/>
            <a:ext cx="8229600" cy="385765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s-ES" sz="5600" dirty="0" smtClean="0"/>
              <a:t> </a:t>
            </a:r>
            <a:r>
              <a:rPr kumimoji="0" lang="es-E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Debilidades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r>
              <a:rPr lang="es-ES" sz="3200" dirty="0" smtClean="0"/>
              <a:t>Personal. 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r>
              <a:rPr lang="es-ES" sz="3200" dirty="0" smtClean="0"/>
              <a:t>Idiosincrasia.</a:t>
            </a:r>
            <a:endParaRPr kumimoji="0" lang="es-E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None/>
              <a:tabLst/>
              <a:defRPr/>
            </a:pPr>
            <a:endParaRPr kumimoji="0" lang="es-E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s-E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Amenazas</a:t>
            </a:r>
            <a:endParaRPr lang="es-ES" sz="3200" b="1" dirty="0" smtClean="0">
              <a:latin typeface="Arial" pitchFamily="34" charset="0"/>
              <a:cs typeface="Arial" pitchFamily="34" charset="0"/>
            </a:endParaRP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r>
              <a:rPr lang="es-ES" sz="3200" dirty="0" smtClean="0"/>
              <a:t>Nuevas piladoras.</a:t>
            </a:r>
            <a:endParaRPr kumimoji="0" lang="es-ES" sz="3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endParaRPr kumimoji="0" lang="es-ES" sz="3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None/>
              <a:tabLst/>
              <a:defRPr/>
            </a:pPr>
            <a:endParaRPr kumimoji="0" lang="es-E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1 Título"/>
          <p:cNvSpPr txBox="1">
            <a:spLocks/>
          </p:cNvSpPr>
          <p:nvPr/>
        </p:nvSpPr>
        <p:spPr>
          <a:xfrm>
            <a:off x="428596" y="500042"/>
            <a:ext cx="8229600" cy="1274763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marL="0" marR="0" lvl="1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Análisis FODA</a:t>
            </a:r>
            <a:br>
              <a:rPr kumimoji="0" lang="es-E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endParaRPr kumimoji="0" lang="es-ES" sz="54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428625" y="1928813"/>
            <a:ext cx="8072438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s-ES" sz="6000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ESTUDIO</a:t>
            </a:r>
          </a:p>
          <a:p>
            <a:pPr algn="ctr">
              <a:defRPr/>
            </a:pPr>
            <a:r>
              <a:rPr lang="es-ES" sz="6000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algn="ctr">
              <a:defRPr/>
            </a:pPr>
            <a:r>
              <a:rPr lang="es-ES" sz="6000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TÉCNICO</a:t>
            </a:r>
            <a:endParaRPr lang="es-ES" sz="6000" dirty="0">
              <a:solidFill>
                <a:schemeClr val="accent4">
                  <a:lumMod val="75000"/>
                </a:schemeClr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500034" y="642918"/>
            <a:ext cx="8229600" cy="6540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1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Descripción del Servicio</a:t>
            </a:r>
            <a:br>
              <a:rPr kumimoji="0" lang="es-E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endParaRPr kumimoji="0" lang="es-ES" sz="54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785786" y="1685402"/>
            <a:ext cx="5786478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C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C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Captación de arroz en cascara</a:t>
            </a: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Secado de arroz en tendales </a:t>
            </a: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Pilado del arroz </a:t>
            </a: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Ensacado</a:t>
            </a:r>
            <a:endParaRPr kumimoji="0" lang="es-EC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C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57158" y="1142984"/>
            <a:ext cx="1643074" cy="9144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ARROZ EN CASCARA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3714744" y="1142984"/>
            <a:ext cx="1643074" cy="9144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dirty="0" smtClean="0">
                <a:solidFill>
                  <a:schemeClr val="tx1"/>
                </a:solidFill>
              </a:rPr>
              <a:t>TENDALES </a:t>
            </a:r>
            <a:endParaRPr lang="es-EC" dirty="0">
              <a:solidFill>
                <a:schemeClr val="tx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7143768" y="1157278"/>
            <a:ext cx="1643074" cy="9144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dirty="0" smtClean="0">
                <a:solidFill>
                  <a:schemeClr val="tx1"/>
                </a:solidFill>
              </a:rPr>
              <a:t>POZO PARA ARROZ SECADO</a:t>
            </a:r>
            <a:endParaRPr lang="es-EC" dirty="0">
              <a:solidFill>
                <a:schemeClr val="tx1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57158" y="2728914"/>
            <a:ext cx="1643074" cy="9144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dirty="0" smtClean="0">
                <a:solidFill>
                  <a:schemeClr val="tx1"/>
                </a:solidFill>
              </a:rPr>
              <a:t>DESCASCA</a:t>
            </a:r>
          </a:p>
          <a:p>
            <a:pPr algn="ctr"/>
            <a:r>
              <a:rPr lang="es-EC" dirty="0" smtClean="0">
                <a:solidFill>
                  <a:schemeClr val="tx1"/>
                </a:solidFill>
              </a:rPr>
              <a:t>RADORA</a:t>
            </a:r>
            <a:endParaRPr lang="es-EC" dirty="0">
              <a:solidFill>
                <a:schemeClr val="tx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786182" y="2786058"/>
            <a:ext cx="1643074" cy="9144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dirty="0" smtClean="0">
                <a:solidFill>
                  <a:schemeClr val="tx1"/>
                </a:solidFill>
              </a:rPr>
              <a:t>SARANDA</a:t>
            </a:r>
            <a:endParaRPr lang="es-EC" dirty="0">
              <a:solidFill>
                <a:schemeClr val="tx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7143768" y="2800352"/>
            <a:ext cx="1643074" cy="9144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dirty="0" smtClean="0">
                <a:solidFill>
                  <a:schemeClr val="tx1"/>
                </a:solidFill>
              </a:rPr>
              <a:t>ELEVADOR </a:t>
            </a:r>
            <a:endParaRPr lang="es-EC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57158" y="4357694"/>
            <a:ext cx="1643074" cy="9144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dirty="0" smtClean="0">
                <a:solidFill>
                  <a:schemeClr val="tx1"/>
                </a:solidFill>
              </a:rPr>
              <a:t>MOLINO</a:t>
            </a:r>
            <a:endParaRPr lang="es-EC" dirty="0">
              <a:solidFill>
                <a:schemeClr val="tx1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3857620" y="4357694"/>
            <a:ext cx="1643074" cy="9144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dirty="0" smtClean="0">
                <a:solidFill>
                  <a:schemeClr val="tx1"/>
                </a:solidFill>
              </a:rPr>
              <a:t>PULIDOR </a:t>
            </a:r>
            <a:endParaRPr lang="es-EC" dirty="0">
              <a:solidFill>
                <a:schemeClr val="tx1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7143768" y="4300550"/>
            <a:ext cx="1643074" cy="9144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dirty="0" smtClean="0">
                <a:solidFill>
                  <a:schemeClr val="tx1"/>
                </a:solidFill>
              </a:rPr>
              <a:t>TANQUE ARROZ PILADO</a:t>
            </a:r>
            <a:endParaRPr lang="es-EC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7215206" y="5857892"/>
            <a:ext cx="1643074" cy="9144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dirty="0" smtClean="0">
                <a:solidFill>
                  <a:schemeClr val="tx1"/>
                </a:solidFill>
              </a:rPr>
              <a:t>BALANZA</a:t>
            </a:r>
            <a:endParaRPr lang="es-EC" dirty="0">
              <a:solidFill>
                <a:schemeClr val="tx1"/>
              </a:solidFill>
            </a:endParaRPr>
          </a:p>
        </p:txBody>
      </p:sp>
      <p:sp>
        <p:nvSpPr>
          <p:cNvPr id="12" name="11 Flecha derecha"/>
          <p:cNvSpPr/>
          <p:nvPr/>
        </p:nvSpPr>
        <p:spPr>
          <a:xfrm>
            <a:off x="2307708" y="137273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3" name="12 Flecha derecha"/>
          <p:cNvSpPr/>
          <p:nvPr/>
        </p:nvSpPr>
        <p:spPr>
          <a:xfrm>
            <a:off x="5879608" y="137273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5" name="14 Flecha derecha"/>
          <p:cNvSpPr/>
          <p:nvPr/>
        </p:nvSpPr>
        <p:spPr>
          <a:xfrm rot="5400000">
            <a:off x="7805288" y="2211409"/>
            <a:ext cx="47834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6" name="15 Flecha derecha"/>
          <p:cNvSpPr/>
          <p:nvPr/>
        </p:nvSpPr>
        <p:spPr>
          <a:xfrm>
            <a:off x="2450584" y="457200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7" name="16 Flecha derecha"/>
          <p:cNvSpPr/>
          <p:nvPr/>
        </p:nvSpPr>
        <p:spPr>
          <a:xfrm rot="10800000">
            <a:off x="5879608" y="301580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8" name="17 Flecha derecha"/>
          <p:cNvSpPr/>
          <p:nvPr/>
        </p:nvSpPr>
        <p:spPr>
          <a:xfrm rot="10800000">
            <a:off x="2357423" y="301580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9" name="18 Flecha derecha"/>
          <p:cNvSpPr/>
          <p:nvPr/>
        </p:nvSpPr>
        <p:spPr>
          <a:xfrm rot="5400000">
            <a:off x="947241" y="3783045"/>
            <a:ext cx="47834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20" name="19 Flecha derecha"/>
          <p:cNvSpPr/>
          <p:nvPr/>
        </p:nvSpPr>
        <p:spPr>
          <a:xfrm>
            <a:off x="5929322" y="457200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21" name="20 Flecha derecha"/>
          <p:cNvSpPr/>
          <p:nvPr/>
        </p:nvSpPr>
        <p:spPr>
          <a:xfrm rot="5400000">
            <a:off x="7789855" y="5304967"/>
            <a:ext cx="47834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23" name="22 Rectángulo"/>
          <p:cNvSpPr/>
          <p:nvPr/>
        </p:nvSpPr>
        <p:spPr>
          <a:xfrm>
            <a:off x="1500166" y="71414"/>
            <a:ext cx="6000792" cy="57150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PROCESO DEL SERVICIO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714376" y="1928813"/>
            <a:ext cx="7715251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6000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ESTUDIO</a:t>
            </a:r>
          </a:p>
          <a:p>
            <a:pPr algn="ctr">
              <a:defRPr/>
            </a:pPr>
            <a:endParaRPr lang="es-ES" sz="6000" b="1" dirty="0">
              <a:solidFill>
                <a:schemeClr val="accent4">
                  <a:lumMod val="75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ctr">
              <a:defRPr/>
            </a:pPr>
            <a:r>
              <a:rPr lang="es-ES" sz="6000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FINANCIERO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 txBox="1">
            <a:spLocks/>
          </p:cNvSpPr>
          <p:nvPr/>
        </p:nvSpPr>
        <p:spPr>
          <a:xfrm>
            <a:off x="428596" y="928671"/>
            <a:ext cx="8229600" cy="4214842"/>
          </a:xfrm>
          <a:prstGeom prst="rect">
            <a:avLst/>
          </a:prstGeom>
        </p:spPr>
        <p:txBody>
          <a:bodyPr/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s-EC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INGRESOS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lang="es-EC" sz="27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ü"/>
              <a:tabLst/>
              <a:defRPr/>
            </a:pPr>
            <a:r>
              <a:rPr kumimoji="0" lang="es-EC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Precio de Venta por</a:t>
            </a:r>
            <a:r>
              <a:rPr kumimoji="0" lang="es-EC" sz="27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quintal Pilado</a:t>
            </a:r>
            <a:r>
              <a:rPr kumimoji="0" lang="es-EC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:  	$ 1,50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ü"/>
              <a:tabLst/>
              <a:defRPr/>
            </a:pPr>
            <a:r>
              <a:rPr lang="es-EC" sz="27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s-EC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Precio de Venta por quintal</a:t>
            </a:r>
            <a:r>
              <a:rPr kumimoji="0" lang="es-EC" sz="27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Ensacado</a:t>
            </a:r>
            <a:r>
              <a:rPr kumimoji="0" lang="es-EC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: $ 0,25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s-EC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s-EC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COSTOS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s-EC" sz="2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ü"/>
              <a:tabLst/>
              <a:defRPr/>
            </a:pPr>
            <a:r>
              <a:rPr kumimoji="0" lang="es-EC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Costo de Venta por quintal</a:t>
            </a:r>
            <a:r>
              <a:rPr kumimoji="0" lang="es-EC" sz="27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Pilado</a:t>
            </a:r>
            <a:r>
              <a:rPr kumimoji="0" lang="es-EC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:  	$ 0,47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ü"/>
              <a:tabLst/>
              <a:defRPr/>
            </a:pPr>
            <a:r>
              <a:rPr kumimoji="0" lang="es-EC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Costo de Venta por quintal</a:t>
            </a:r>
            <a:r>
              <a:rPr kumimoji="0" lang="es-EC" sz="27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Ensacado</a:t>
            </a:r>
            <a:r>
              <a:rPr kumimoji="0" lang="es-EC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: 	$ 0,09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2" pitchFamily="18" charset="2"/>
              <a:buNone/>
              <a:tabLst/>
              <a:defRPr/>
            </a:pPr>
            <a:endParaRPr kumimoji="0" lang="es-EC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2" pitchFamily="18" charset="2"/>
              <a:buNone/>
              <a:tabLst/>
              <a:defRPr/>
            </a:pPr>
            <a:endParaRPr kumimoji="0" lang="es-EC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428596" y="428606"/>
            <a:ext cx="8229600" cy="1274763"/>
          </a:xfrm>
          <a:prstGeom prst="rect">
            <a:avLst/>
          </a:prstGeom>
        </p:spPr>
        <p:txBody>
          <a:bodyPr rtlCol="0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32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Costos Variables</a:t>
            </a:r>
            <a:r>
              <a:rPr kumimoji="0" lang="es-ES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es-ES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endParaRPr kumimoji="0" lang="es-ES" sz="27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1500166" y="1500174"/>
          <a:ext cx="2428892" cy="2571768"/>
        </p:xfrm>
        <a:graphic>
          <a:graphicData uri="http://schemas.openxmlformats.org/drawingml/2006/table">
            <a:tbl>
              <a:tblPr/>
              <a:tblGrid>
                <a:gridCol w="1701196"/>
                <a:gridCol w="727696"/>
              </a:tblGrid>
              <a:tr h="502938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CV del Ensacado</a:t>
                      </a:r>
                      <a:endParaRPr lang="es-EC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</a:tr>
              <a:tr h="5219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s-EC" sz="18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aco </a:t>
                      </a:r>
                      <a:r>
                        <a:rPr lang="es-EC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(quintal)</a:t>
                      </a:r>
                      <a:endParaRPr lang="es-EC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0,050</a:t>
                      </a:r>
                      <a:endParaRPr lang="es-EC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9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8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Cosida</a:t>
                      </a:r>
                      <a:endParaRPr lang="es-EC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0,010</a:t>
                      </a:r>
                      <a:endParaRPr lang="es-EC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9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s-EC" sz="18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stivada</a:t>
                      </a:r>
                      <a:endParaRPr lang="es-EC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0,030</a:t>
                      </a:r>
                      <a:endParaRPr lang="es-EC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C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   Total</a:t>
                      </a:r>
                      <a:endParaRPr lang="es-EC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0,09</a:t>
                      </a:r>
                      <a:endParaRPr lang="es-EC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5500694" y="3000372"/>
          <a:ext cx="2428892" cy="2571770"/>
        </p:xfrm>
        <a:graphic>
          <a:graphicData uri="http://schemas.openxmlformats.org/drawingml/2006/table">
            <a:tbl>
              <a:tblPr/>
              <a:tblGrid>
                <a:gridCol w="1442155"/>
                <a:gridCol w="986737"/>
              </a:tblGrid>
              <a:tr h="514354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CV del Pilado</a:t>
                      </a:r>
                      <a:endParaRPr lang="es-EC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</a:tr>
              <a:tr h="5143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s-EC" sz="18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iesel</a:t>
                      </a:r>
                      <a:endParaRPr lang="es-EC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0,025</a:t>
                      </a:r>
                      <a:endParaRPr lang="es-EC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s-EC" sz="18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ilado</a:t>
                      </a:r>
                      <a:endParaRPr lang="es-EC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0,335</a:t>
                      </a:r>
                      <a:endParaRPr lang="es-EC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s-EC" sz="18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stivada</a:t>
                      </a:r>
                      <a:endParaRPr lang="es-EC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0,110</a:t>
                      </a:r>
                      <a:endParaRPr lang="es-EC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C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Total</a:t>
                      </a:r>
                      <a:endParaRPr lang="es-EC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0,47</a:t>
                      </a:r>
                      <a:endParaRPr lang="es-EC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>
          <a:xfrm>
            <a:off x="428596" y="214290"/>
            <a:ext cx="8229600" cy="1500196"/>
          </a:xfrm>
          <a:prstGeom prst="rect">
            <a:avLst/>
          </a:prstGeom>
        </p:spPr>
        <p:txBody>
          <a:bodyPr rtlCol="0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65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Costos Fijos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es-E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es-ES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Gastos Administrativos</a:t>
            </a:r>
            <a:br>
              <a:rPr kumimoji="0" lang="es-ES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endParaRPr kumimoji="0" lang="es-ES" sz="27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1643042" y="1643050"/>
          <a:ext cx="6072230" cy="4094257"/>
        </p:xfrm>
        <a:graphic>
          <a:graphicData uri="http://schemas.openxmlformats.org/drawingml/2006/table">
            <a:tbl>
              <a:tblPr/>
              <a:tblGrid>
                <a:gridCol w="946547"/>
                <a:gridCol w="766708"/>
                <a:gridCol w="785909"/>
                <a:gridCol w="709109"/>
                <a:gridCol w="648310"/>
                <a:gridCol w="648310"/>
                <a:gridCol w="793588"/>
                <a:gridCol w="773749"/>
              </a:tblGrid>
              <a:tr h="160013">
                <a:tc gridSpan="8">
                  <a:txBody>
                    <a:bodyPr/>
                    <a:lstStyle/>
                    <a:p>
                      <a:endParaRPr lang="es-EC" sz="1100" dirty="0">
                        <a:latin typeface="Calibri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</a:tr>
              <a:tr h="101577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Personal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Sueldo </a:t>
                      </a:r>
                      <a:br>
                        <a:rPr lang="es-E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es-E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Mensual</a:t>
                      </a:r>
                      <a:br>
                        <a:rPr lang="es-E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es-E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($)</a:t>
                      </a:r>
                      <a:endParaRPr lang="es-EC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Número</a:t>
                      </a:r>
                      <a:b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de</a:t>
                      </a:r>
                      <a:b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Personas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  <a:b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Sueldo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13ero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14to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Vacación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AP</a:t>
                      </a:r>
                      <a:b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11,15%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27361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Gerente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800</a:t>
                      </a:r>
                      <a:endParaRPr lang="es-EC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800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66,67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20,00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33,33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89,20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361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Contador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600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600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50,00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20,00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25,00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66,90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27361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Auxiliar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300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300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25,00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20,00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12,50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33,45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361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Capataz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450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450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37,50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20,00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18,75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50,18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27361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Operador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450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450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37,50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20,00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18,75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50,18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361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cuadrilla 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300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900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75,00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20,00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12,50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33,45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27361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Guardia R.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300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300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25,00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20,00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12,50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33,45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013">
                <a:tc>
                  <a:txBody>
                    <a:bodyPr/>
                    <a:lstStyle/>
                    <a:p>
                      <a:endParaRPr lang="es-EC" sz="1100">
                        <a:latin typeface="Calibri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sz="1100">
                        <a:latin typeface="Calibri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sz="1100">
                        <a:latin typeface="Calibri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sz="1100">
                        <a:latin typeface="Calibri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sz="1100">
                        <a:latin typeface="Calibri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sz="1100">
                        <a:latin typeface="Calibri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sz="1100">
                        <a:latin typeface="Calibri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sz="1100">
                        <a:latin typeface="Calibri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273616">
                <a:tc gridSpan="2">
                  <a:txBody>
                    <a:bodyPr/>
                    <a:lstStyle/>
                    <a:p>
                      <a:endParaRPr lang="es-EC" sz="1100">
                        <a:latin typeface="Calibri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4100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341,67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160,00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145,83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390,25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3616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TOTAL MENSUAL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sz="1100">
                        <a:latin typeface="Calibri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sz="1100">
                        <a:latin typeface="Calibri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sz="1100">
                        <a:latin typeface="Calibri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sz="1100">
                        <a:latin typeface="Calibri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sz="1100">
                        <a:latin typeface="Calibri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5137,75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273616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TOTAL ANUAL</a:t>
                      </a:r>
                      <a:endParaRPr lang="es-EC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sz="1100">
                        <a:latin typeface="Calibri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 sz="1100">
                        <a:latin typeface="Calibri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 sz="1100">
                        <a:latin typeface="Calibri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 sz="1100">
                        <a:latin typeface="Calibri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 sz="1100">
                        <a:latin typeface="Calibri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61653,0</a:t>
                      </a:r>
                      <a:endParaRPr lang="es-EC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71541" y="500042"/>
            <a:ext cx="7286625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Inversión Inicial</a:t>
            </a:r>
            <a:endParaRPr lang="es-ES" sz="32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571472" y="1428736"/>
          <a:ext cx="3643336" cy="3786585"/>
        </p:xfrm>
        <a:graphic>
          <a:graphicData uri="http://schemas.openxmlformats.org/drawingml/2006/table">
            <a:tbl>
              <a:tblPr/>
              <a:tblGrid>
                <a:gridCol w="2152496"/>
                <a:gridCol w="1490840"/>
              </a:tblGrid>
              <a:tr h="273947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EC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</a:tr>
              <a:tr h="46830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TERRENO</a:t>
                      </a:r>
                      <a:endParaRPr lang="es-EC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$     20.000,00 </a:t>
                      </a:r>
                      <a:endParaRPr lang="es-EC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30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OBRA CIVIL 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$     46.300,00 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245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MAQUINARIAS 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$   150.100,00 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30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EQUIPOS Y MUEBLES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$       3.734,00 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30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TRÁMITES LEGALES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$       5.000,00 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30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CAPITAL DE TRABAJO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$       </a:t>
                      </a:r>
                      <a:r>
                        <a:rPr lang="es-E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2797,00 </a:t>
                      </a:r>
                      <a:endParaRPr lang="es-EC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30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TOTAL 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E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$ 202337,50    </a:t>
                      </a:r>
                      <a:endParaRPr lang="es-EC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4643438" y="2143116"/>
          <a:ext cx="4071966" cy="2655117"/>
        </p:xfrm>
        <a:graphic>
          <a:graphicData uri="http://schemas.openxmlformats.org/drawingml/2006/table">
            <a:tbl>
              <a:tblPr/>
              <a:tblGrid>
                <a:gridCol w="2177722"/>
                <a:gridCol w="1036119"/>
                <a:gridCol w="858125"/>
              </a:tblGrid>
              <a:tr h="47514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          MAQUINARIA </a:t>
                      </a:r>
                      <a:endParaRPr lang="es-EC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CANTIDAD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</a:tr>
              <a:tr h="25103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COSEDORAS 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03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PULIDOR 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s-EC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07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DESCASCARADORAS 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961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MEDIDOR DE TEMPERATURA 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s-EC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03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BALANZAS 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s-EC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83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  <a:endParaRPr lang="es-EC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s-EC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$150.100</a:t>
                      </a:r>
                      <a:endParaRPr lang="es-EC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42978" y="428605"/>
            <a:ext cx="7286625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Activos Fijos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1857357" y="1584389"/>
          <a:ext cx="5643601" cy="4059189"/>
        </p:xfrm>
        <a:graphic>
          <a:graphicData uri="http://schemas.openxmlformats.org/drawingml/2006/table">
            <a:tbl>
              <a:tblPr/>
              <a:tblGrid>
                <a:gridCol w="984866"/>
                <a:gridCol w="2332275"/>
                <a:gridCol w="1163230"/>
                <a:gridCol w="1163230"/>
              </a:tblGrid>
              <a:tr h="226464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Muebles </a:t>
                      </a:r>
                      <a:r>
                        <a:rPr lang="es-ES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y Equipos</a:t>
                      </a:r>
                      <a:endParaRPr lang="es-EC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0640" marR="4064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C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0640" marR="4064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C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0640" marR="4064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</a:tr>
              <a:tr h="4024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Cantidad</a:t>
                      </a:r>
                      <a:endParaRPr lang="es-EC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0640" marR="4064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Detalles</a:t>
                      </a:r>
                      <a:endParaRPr lang="es-EC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0640" marR="4064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Precio Unitario</a:t>
                      </a:r>
                      <a:endParaRPr lang="es-EC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0640" marR="4064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Total</a:t>
                      </a:r>
                      <a:endParaRPr lang="es-EC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0640" marR="4064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12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es-EC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0640" marR="4064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Aire acondicionado central </a:t>
                      </a:r>
                      <a:endParaRPr lang="es-EC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0640" marR="4064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</a:t>
                      </a:r>
                      <a:r>
                        <a:rPr lang="es-E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1000,00                                    </a:t>
                      </a:r>
                      <a:endParaRPr lang="es-EC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0640" marR="4064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   1000,00</a:t>
                      </a:r>
                      <a:endParaRPr lang="es-EC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0640" marR="4064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12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es-EC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0640" marR="4064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Computadoras</a:t>
                      </a:r>
                      <a:endParaRPr lang="es-EC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0640" marR="4064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 383,00 </a:t>
                      </a:r>
                      <a:endParaRPr lang="es-EC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0640" marR="4064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1.149,00 </a:t>
                      </a:r>
                      <a:endParaRPr lang="es-EC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0640" marR="4064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7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es-EC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0640" marR="4064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Impresora Multifuncional </a:t>
                      </a:r>
                      <a:endParaRPr lang="es-EC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0640" marR="4064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 350,00 </a:t>
                      </a:r>
                      <a:endParaRPr lang="es-EC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0640" marR="4064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 350,00 </a:t>
                      </a:r>
                      <a:endParaRPr lang="es-EC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0640" marR="4064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9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es-EC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0640" marR="4064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Impresora Matricial</a:t>
                      </a:r>
                      <a:endParaRPr lang="es-EC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0640" marR="4064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175,00 </a:t>
                      </a:r>
                      <a:endParaRPr lang="es-EC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0640" marR="4064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 175,00 </a:t>
                      </a:r>
                      <a:endParaRPr lang="es-EC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0640" marR="4064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7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es-EC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0640" marR="4064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Dispensador de agua </a:t>
                      </a:r>
                      <a:endParaRPr lang="es-EC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0640" marR="4064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  </a:t>
                      </a:r>
                      <a:r>
                        <a:rPr lang="es-E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50,00                    </a:t>
                      </a:r>
                      <a:endParaRPr lang="es-EC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0640" marR="4064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 100,00 </a:t>
                      </a:r>
                      <a:endParaRPr lang="es-EC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0640" marR="4064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7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es-EC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0640" marR="4064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Escritorios</a:t>
                      </a:r>
                      <a:endParaRPr lang="es-EC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0640" marR="4064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 150,00 </a:t>
                      </a:r>
                      <a:endParaRPr lang="es-EC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0640" marR="4064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 600,00 </a:t>
                      </a:r>
                      <a:endParaRPr lang="es-EC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0640" marR="4064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7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es-EC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0640" marR="4064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Sillas con apoyo y ruedas</a:t>
                      </a:r>
                      <a:endParaRPr lang="es-EC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0640" marR="4064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    45,00 </a:t>
                      </a:r>
                      <a:endParaRPr lang="es-EC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0640" marR="4064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 180,00 </a:t>
                      </a:r>
                      <a:endParaRPr lang="es-EC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0640" marR="4064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7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</a:t>
                      </a:r>
                      <a:endParaRPr lang="es-EC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0640" marR="4064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Sillas sin ruedas</a:t>
                      </a:r>
                      <a:endParaRPr lang="es-EC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0640" marR="4064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20,00 </a:t>
                      </a:r>
                      <a:endParaRPr lang="es-EC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0640" marR="4064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120,00 </a:t>
                      </a:r>
                      <a:endParaRPr lang="es-EC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0640" marR="4064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7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es-EC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0640" marR="4064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Teléfonos </a:t>
                      </a:r>
                      <a:endParaRPr lang="es-EC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0640" marR="4064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  30,00 </a:t>
                      </a:r>
                      <a:endParaRPr lang="es-EC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0640" marR="4064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  60,00 </a:t>
                      </a:r>
                      <a:endParaRPr lang="es-EC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0640" marR="4064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127">
                <a:tc gridSpan="3">
                  <a:txBody>
                    <a:bodyPr/>
                    <a:lstStyle/>
                    <a:p>
                      <a:pPr algn="ctr"/>
                      <a:r>
                        <a:rPr lang="es-EC" sz="1200" b="1" dirty="0" smtClean="0"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s-EC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0640" marR="4064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s-ES" sz="12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3.734,00 </a:t>
                      </a:r>
                      <a:endParaRPr lang="es-EC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0640" marR="4064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428596" y="642918"/>
            <a:ext cx="8229600" cy="157163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es-E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s-E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Objetivo</a:t>
            </a:r>
            <a:r>
              <a:rPr kumimoji="0" lang="es-E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s-E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charset="0"/>
                <a:ea typeface="+mj-ea"/>
                <a:cs typeface="+mj-cs"/>
              </a:rPr>
              <a:t>General</a:t>
            </a:r>
            <a:br>
              <a:rPr kumimoji="0" lang="es-E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charset="0"/>
                <a:ea typeface="+mj-ea"/>
                <a:cs typeface="+mj-cs"/>
              </a:rPr>
            </a:br>
            <a:endParaRPr kumimoji="0" lang="es-ES" sz="48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57290" y="2766293"/>
            <a:ext cx="442915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Definir: </a:t>
            </a:r>
          </a:p>
          <a:p>
            <a:pPr lvl="3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s-ES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V</a:t>
            </a:r>
            <a:r>
              <a:rPr kumimoji="0" lang="es-E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iabilidad  </a:t>
            </a:r>
          </a:p>
          <a:p>
            <a:pPr lvl="3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kumimoji="0" lang="es-E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Rentabilidad</a:t>
            </a:r>
            <a:endParaRPr kumimoji="0" lang="es-E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428729" y="571481"/>
            <a:ext cx="6572251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Financiamiento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2000234" y="2071678"/>
          <a:ext cx="5000661" cy="2786084"/>
        </p:xfrm>
        <a:graphic>
          <a:graphicData uri="http://schemas.openxmlformats.org/drawingml/2006/table">
            <a:tbl>
              <a:tblPr/>
              <a:tblGrid>
                <a:gridCol w="2338007"/>
                <a:gridCol w="1331327"/>
                <a:gridCol w="1331327"/>
              </a:tblGrid>
              <a:tr h="398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INVERSIÓN INICIAL</a:t>
                      </a:r>
                      <a:endParaRPr lang="es-EC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C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$ 202.337,50</a:t>
                      </a:r>
                      <a:endParaRPr lang="es-EC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sz="16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</a:tr>
              <a:tr h="398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ACTIVOS FIJOS</a:t>
                      </a:r>
                      <a:endParaRPr lang="es-EC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C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   50.034,00</a:t>
                      </a:r>
                      <a:endParaRPr lang="es-EC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sz="16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398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maquinarias</a:t>
                      </a:r>
                      <a:endParaRPr lang="es-EC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C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$ 150.100,00</a:t>
                      </a:r>
                      <a:endParaRPr lang="es-EC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EC" sz="16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8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TRAMITES LEGALES</a:t>
                      </a:r>
                      <a:endParaRPr lang="es-EC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C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      5.000,00</a:t>
                      </a:r>
                      <a:endParaRPr lang="es-EC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sz="16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398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C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CAPITAL DE TRABAJO</a:t>
                      </a:r>
                      <a:endParaRPr lang="es-EC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C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   (2.796,50)</a:t>
                      </a:r>
                      <a:endParaRPr lang="es-EC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C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   (2.796,50)</a:t>
                      </a:r>
                      <a:endParaRPr lang="es-EC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8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C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Deuda a Financiar  (40%)</a:t>
                      </a:r>
                      <a:endParaRPr lang="es-EC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sz="16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C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   82.053,60</a:t>
                      </a:r>
                      <a:endParaRPr lang="es-EC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398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C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CAPITAL PROPIO</a:t>
                      </a:r>
                      <a:endParaRPr lang="es-EC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sz="16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C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$ 120.283,90</a:t>
                      </a:r>
                      <a:endParaRPr lang="es-EC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5072066" y="5715016"/>
          <a:ext cx="3286147" cy="571504"/>
        </p:xfrm>
        <a:graphic>
          <a:graphicData uri="http://schemas.openxmlformats.org/drawingml/2006/table">
            <a:tbl>
              <a:tblPr/>
              <a:tblGrid>
                <a:gridCol w="1696076"/>
                <a:gridCol w="1590071"/>
              </a:tblGrid>
              <a:tr h="285752">
                <a:tc>
                  <a:txBody>
                    <a:bodyPr/>
                    <a:lstStyle/>
                    <a:p>
                      <a:pPr algn="ctr" fontAlgn="b"/>
                      <a:r>
                        <a:rPr lang="es-EC" sz="1800" b="1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Capital Propio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800" b="0" i="0" u="none" strike="noStrike" baseline="0">
                          <a:solidFill>
                            <a:srgbClr val="000000"/>
                          </a:solidFill>
                          <a:latin typeface="Arial"/>
                        </a:rPr>
                        <a:t>60%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fontAlgn="b"/>
                      <a:r>
                        <a:rPr lang="es-EC" sz="1800" b="1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Deuda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800" b="0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40%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500035" y="571480"/>
            <a:ext cx="8229600" cy="1143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Análisis Costo – Volumen – Utilidad </a:t>
            </a:r>
            <a:endParaRPr kumimoji="0" lang="es-ES" sz="32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714481" y="1500175"/>
            <a:ext cx="5429251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Punto de Equilibrio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357293" y="2428868"/>
            <a:ext cx="6632575" cy="609600"/>
          </a:xfrm>
          <a:prstGeom prst="rect">
            <a:avLst/>
          </a:prstGeom>
        </p:spPr>
      </p:pic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3143240" y="3071810"/>
          <a:ext cx="2928958" cy="3214709"/>
        </p:xfrm>
        <a:graphic>
          <a:graphicData uri="http://schemas.openxmlformats.org/drawingml/2006/table">
            <a:tbl>
              <a:tblPr/>
              <a:tblGrid>
                <a:gridCol w="1464479"/>
                <a:gridCol w="1464479"/>
              </a:tblGrid>
              <a:tr h="4838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Cantidad</a:t>
                      </a:r>
                      <a:endParaRPr lang="es-EC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Descripción</a:t>
                      </a:r>
                      <a:endParaRPr lang="es-EC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</a:tr>
              <a:tr h="43091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$           0,47</a:t>
                      </a:r>
                      <a:endParaRPr lang="es-EC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C" sz="16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cv</a:t>
                      </a:r>
                      <a:r>
                        <a:rPr lang="es-EC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pilado</a:t>
                      </a:r>
                      <a:endParaRPr lang="es-EC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$          0,09 </a:t>
                      </a:r>
                      <a:endParaRPr lang="es-EC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C" sz="16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cv</a:t>
                      </a:r>
                      <a:r>
                        <a:rPr lang="es-EC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ensacado</a:t>
                      </a:r>
                      <a:endParaRPr lang="es-EC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2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$          1,50 </a:t>
                      </a:r>
                      <a:endParaRPr lang="es-EC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C" sz="16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pv</a:t>
                      </a:r>
                      <a:r>
                        <a:rPr lang="es-EC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pilado </a:t>
                      </a:r>
                      <a:endParaRPr lang="es-EC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C" sz="16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$          0,25 </a:t>
                      </a:r>
                      <a:endParaRPr lang="es-EC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C" sz="16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pv</a:t>
                      </a:r>
                      <a:r>
                        <a:rPr lang="es-EC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ensacado</a:t>
                      </a:r>
                      <a:endParaRPr lang="es-EC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91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C" sz="16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66623,19</a:t>
                      </a:r>
                      <a:endParaRPr lang="es-EC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C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  Q</a:t>
                      </a:r>
                      <a:endParaRPr lang="es-EC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428596" y="571480"/>
            <a:ext cx="8229600" cy="1857388"/>
          </a:xfrm>
          <a:prstGeom prst="rect">
            <a:avLst/>
          </a:prstGeom>
        </p:spPr>
        <p:txBody>
          <a:bodyPr rtlCol="0">
            <a:normAutofit fontScale="60000" lnSpcReduction="20000"/>
          </a:bodyPr>
          <a:lstStyle/>
          <a:p>
            <a:pPr marL="0" marR="0" lvl="1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/>
            </a:r>
            <a:br>
              <a:rPr kumimoji="0" lang="es-E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</a:br>
            <a:r>
              <a:rPr kumimoji="0" lang="es-ES" sz="103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Precio del Producto</a:t>
            </a:r>
            <a:r>
              <a:rPr kumimoji="0" lang="es-ES" sz="103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/>
            </a:r>
            <a:br>
              <a:rPr kumimoji="0" lang="es-ES" sz="103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</a:br>
            <a:endParaRPr kumimoji="0" lang="es-ES" sz="10300" b="0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 txBox="1">
            <a:spLocks/>
          </p:cNvSpPr>
          <p:nvPr/>
        </p:nvSpPr>
        <p:spPr>
          <a:xfrm>
            <a:off x="457200" y="2500306"/>
            <a:ext cx="8229600" cy="2114550"/>
          </a:xfrm>
          <a:prstGeom prst="rect">
            <a:avLst/>
          </a:prstGeom>
        </p:spPr>
        <p:txBody>
          <a:bodyPr/>
          <a:lstStyle/>
          <a:p>
            <a:pPr marL="36576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ü"/>
              <a:tabLst/>
              <a:defRPr/>
            </a:pPr>
            <a:r>
              <a:rPr kumimoji="0" lang="es-E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Consideramos los costos fijos, costos variables y precios de la competencia. </a:t>
            </a:r>
          </a:p>
          <a:p>
            <a:pPr marL="36576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ü"/>
              <a:tabLst/>
              <a:defRPr/>
            </a:pPr>
            <a:endParaRPr kumimoji="0" lang="es-E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36576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ü"/>
              <a:tabLst/>
              <a:defRPr/>
            </a:pPr>
            <a:r>
              <a:rPr kumimoji="0" lang="es-E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Depende</a:t>
            </a:r>
            <a:r>
              <a:rPr lang="es-ES" sz="3200" dirty="0" smtClean="0">
                <a:latin typeface="Arial" charset="0"/>
                <a:cs typeface="Arial" charset="0"/>
              </a:rPr>
              <a:t> </a:t>
            </a:r>
            <a:r>
              <a:rPr kumimoji="0" lang="es-E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de la capacidad del cliente.</a:t>
            </a:r>
            <a:endParaRPr kumimoji="0" lang="es-E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s-E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1285852" y="1214422"/>
          <a:ext cx="2388235" cy="3084576"/>
        </p:xfrm>
        <a:graphic>
          <a:graphicData uri="http://schemas.openxmlformats.org/drawingml/2006/table">
            <a:tbl>
              <a:tblPr/>
              <a:tblGrid>
                <a:gridCol w="1270000"/>
                <a:gridCol w="626745"/>
                <a:gridCol w="491490"/>
              </a:tblGrid>
              <a:tr h="19050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COSTOS FIJOS: suministros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Concepto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Costo</a:t>
                      </a:r>
                      <a:b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Mensual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Costo</a:t>
                      </a:r>
                      <a:b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Anual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Electricidad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250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3000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Teléfono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50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600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Internet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50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600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Agua Potable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80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960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diesel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300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3600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Suministros de Oficina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80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960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Cuñas radiales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750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9000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Servicio de seguridad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300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3600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Total de CF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1860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22320</a:t>
                      </a:r>
                      <a:endParaRPr lang="es-EC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3571868" y="4857760"/>
          <a:ext cx="4505325" cy="1156716"/>
        </p:xfrm>
        <a:graphic>
          <a:graphicData uri="http://schemas.openxmlformats.org/drawingml/2006/table">
            <a:tbl>
              <a:tblPr/>
              <a:tblGrid>
                <a:gridCol w="1054100"/>
                <a:gridCol w="690245"/>
                <a:gridCol w="690245"/>
                <a:gridCol w="690245"/>
                <a:gridCol w="690245"/>
                <a:gridCol w="690245"/>
              </a:tblGrid>
              <a:tr h="19050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COSTOS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PROYECCIÓN ANUAL DE COSTOS TOTALES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AÑO 1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AÑO 2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AÑO 3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AÑO 4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AÑO 5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Costos Fijos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79281,60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79281,60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79281,60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79281,60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79281,60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Costos Variables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23471,08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24644,63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25876,86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27170,71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28529,24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Total de Costos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102752,68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103926,23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105158,46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106452,31</a:t>
                      </a:r>
                      <a:endParaRPr lang="es-EC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107810,84</a:t>
                      </a:r>
                      <a:endParaRPr lang="es-EC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2071670" y="2143116"/>
            <a:ext cx="8229600" cy="1274763"/>
          </a:xfrm>
          <a:prstGeom prst="rect">
            <a:avLst/>
          </a:prstGeom>
        </p:spPr>
        <p:txBody>
          <a:bodyPr rtlCol="0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32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Costos Fijos</a:t>
            </a:r>
            <a:r>
              <a:rPr kumimoji="0" lang="es-ES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es-ES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endParaRPr kumimoji="0" lang="es-ES" sz="27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500035" y="214290"/>
            <a:ext cx="8229600" cy="1143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Ingresos por Venta del Producto</a:t>
            </a:r>
            <a:endParaRPr kumimoji="0" lang="es-ES" sz="32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1571608" y="1000108"/>
          <a:ext cx="6215101" cy="5052060"/>
        </p:xfrm>
        <a:graphic>
          <a:graphicData uri="http://schemas.openxmlformats.org/drawingml/2006/table">
            <a:tbl>
              <a:tblPr/>
              <a:tblGrid>
                <a:gridCol w="1107400"/>
                <a:gridCol w="763674"/>
                <a:gridCol w="768707"/>
                <a:gridCol w="895987"/>
                <a:gridCol w="891673"/>
                <a:gridCol w="895987"/>
                <a:gridCol w="891673"/>
              </a:tblGrid>
              <a:tr h="277348">
                <a:tc gridSpan="7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PROYECCION DE INGRESOS    AÑO 1</a:t>
                      </a:r>
                      <a:endParaRPr lang="es-EC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</a:tr>
              <a:tr h="83204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Periodo</a:t>
                      </a:r>
                      <a:endParaRPr lang="es-EC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quintales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Costo de </a:t>
                      </a:r>
                      <a:br>
                        <a:rPr lang="es-ES" sz="13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es-ES" sz="13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Pilado</a:t>
                      </a:r>
                      <a:endParaRPr lang="es-EC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Costo de </a:t>
                      </a:r>
                      <a:br>
                        <a:rPr lang="es-ES" sz="13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es-ES" sz="13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Ensacado</a:t>
                      </a:r>
                      <a:endParaRPr lang="es-EC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Total del </a:t>
                      </a:r>
                      <a:br>
                        <a:rPr lang="es-ES" sz="13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es-ES" sz="13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Pilado</a:t>
                      </a:r>
                      <a:endParaRPr lang="es-EC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Total del </a:t>
                      </a:r>
                      <a:b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Ensacado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Costo</a:t>
                      </a:r>
                      <a:b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Mensual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2773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Enero</a:t>
                      </a:r>
                      <a:endParaRPr lang="es-EC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1080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1,50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0,25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1620,00</a:t>
                      </a:r>
                      <a:endParaRPr lang="es-EC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270,00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1890,00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3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Febrero</a:t>
                      </a:r>
                      <a:endParaRPr lang="es-EC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1570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1,50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0,25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2354,40</a:t>
                      </a:r>
                      <a:endParaRPr lang="es-EC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392,40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2746,80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2773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Marzo</a:t>
                      </a:r>
                      <a:endParaRPr lang="es-EC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3119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1,50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0,25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4678,56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779,76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5458,32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3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Abril</a:t>
                      </a:r>
                      <a:endParaRPr lang="es-EC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7200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1,50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0,25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10800,00</a:t>
                      </a:r>
                      <a:endParaRPr lang="es-EC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1800,00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12600,00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2773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Mayo</a:t>
                      </a:r>
                      <a:endParaRPr lang="es-EC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7200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1,50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0,25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10800,00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1800,00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12600,00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3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Junio</a:t>
                      </a:r>
                      <a:endParaRPr lang="es-EC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6840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1,50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0,25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10260,00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1710,00</a:t>
                      </a:r>
                      <a:endParaRPr lang="es-EC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11970,00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2773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Julio</a:t>
                      </a:r>
                      <a:endParaRPr lang="es-EC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4320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1,50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0,25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6480,00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1080,00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7560,00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3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Agosto</a:t>
                      </a:r>
                      <a:endParaRPr lang="es-EC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3240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1,50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0,25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4860,00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810,00</a:t>
                      </a:r>
                      <a:endParaRPr lang="es-EC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5670,00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2773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Septiembre</a:t>
                      </a:r>
                      <a:endParaRPr lang="es-EC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2160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1,50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0,25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3240,00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540,00</a:t>
                      </a:r>
                      <a:endParaRPr lang="es-EC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3780,00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3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Octubre</a:t>
                      </a:r>
                      <a:endParaRPr lang="es-EC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2016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1,50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0,25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3024,00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504,00</a:t>
                      </a:r>
                      <a:endParaRPr lang="es-EC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3528,00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2773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Noviembre</a:t>
                      </a:r>
                      <a:endParaRPr lang="es-EC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1800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1,50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0,25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2700,00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450,00</a:t>
                      </a:r>
                      <a:endParaRPr lang="es-EC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3150,00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3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Diciembre</a:t>
                      </a:r>
                      <a:endParaRPr lang="es-EC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1368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1,50</a:t>
                      </a:r>
                      <a:endParaRPr lang="es-EC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0,25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2052,00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342,00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2394,00</a:t>
                      </a:r>
                      <a:endParaRPr lang="es-EC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2773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TOTAL AÑO</a:t>
                      </a:r>
                      <a:endParaRPr lang="es-EC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41913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s-EC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62868,96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10478,16</a:t>
                      </a:r>
                      <a:endParaRPr lang="es-EC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73347,12</a:t>
                      </a:r>
                      <a:endParaRPr lang="es-EC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44" marR="564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500035" y="571480"/>
            <a:ext cx="8229600" cy="1143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Capital de trabajo</a:t>
            </a:r>
            <a:endParaRPr kumimoji="0" lang="es-ES" sz="54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4" y="1785928"/>
            <a:ext cx="7584315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3" y="3857629"/>
            <a:ext cx="7572428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428596" y="428604"/>
            <a:ext cx="8229600" cy="1143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Valor de Desecho</a:t>
            </a:r>
            <a:endParaRPr kumimoji="0" lang="es-ES" sz="54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3" name="2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1643050"/>
            <a:ext cx="8786843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428596" y="428604"/>
            <a:ext cx="8229600" cy="1143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Tasa De Descuento </a:t>
            </a:r>
            <a:endParaRPr kumimoji="0" lang="es-ES" sz="54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4786317" y="2643182"/>
          <a:ext cx="3005440" cy="3383280"/>
        </p:xfrm>
        <a:graphic>
          <a:graphicData uri="http://schemas.openxmlformats.org/drawingml/2006/table">
            <a:tbl>
              <a:tblPr/>
              <a:tblGrid>
                <a:gridCol w="1460168"/>
                <a:gridCol w="1545272"/>
              </a:tblGrid>
              <a:tr h="27432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TMAR</a:t>
                      </a:r>
                      <a:endParaRPr lang="es-EC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</a:tr>
              <a:tr h="8229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Información </a:t>
                      </a:r>
                      <a:endParaRPr lang="es-EC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    Porcentajes</a:t>
                      </a:r>
                      <a:endParaRPr lang="es-EC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Rf</a:t>
                      </a:r>
                      <a:endParaRPr lang="es-EC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       </a:t>
                      </a:r>
                      <a:r>
                        <a:rPr lang="es-EC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es-EC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3,66%</a:t>
                      </a:r>
                      <a:endParaRPr lang="es-EC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Beta</a:t>
                      </a:r>
                      <a:endParaRPr lang="es-EC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       0.35 </a:t>
                      </a:r>
                      <a:endParaRPr lang="es-EC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Rm</a:t>
                      </a:r>
                      <a:endParaRPr lang="es-EC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     </a:t>
                      </a:r>
                      <a:r>
                        <a:rPr lang="es-EC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es-EC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20,00%</a:t>
                      </a:r>
                      <a:endParaRPr lang="es-EC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Rp ecu</a:t>
                      </a:r>
                      <a:endParaRPr lang="es-EC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8,16%</a:t>
                      </a:r>
                      <a:endParaRPr lang="es-EC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Ri</a:t>
                      </a:r>
                      <a:endParaRPr lang="es-EC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17,64%</a:t>
                      </a:r>
                      <a:endParaRPr lang="es-EC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714348" y="3214686"/>
            <a:ext cx="378621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 smtClean="0"/>
              <a:t>CAPM</a:t>
            </a:r>
          </a:p>
          <a:p>
            <a:endParaRPr lang="es-EC" dirty="0" smtClean="0"/>
          </a:p>
          <a:p>
            <a:endParaRPr lang="es-EC" dirty="0" smtClean="0"/>
          </a:p>
          <a:p>
            <a:r>
              <a:rPr lang="es-EC" dirty="0" smtClean="0"/>
              <a:t>Ke = rf + B ( rm – rf) + Rpecu</a:t>
            </a:r>
          </a:p>
          <a:p>
            <a:endParaRPr lang="es-EC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428596" y="428604"/>
            <a:ext cx="8229600" cy="1643074"/>
          </a:xfrm>
          <a:prstGeom prst="rect">
            <a:avLst/>
          </a:prstGeom>
        </p:spPr>
        <p:txBody>
          <a:bodyPr rtlCol="0">
            <a:normAutofit fontScale="52500" lnSpcReduction="20000"/>
          </a:bodyPr>
          <a:lstStyle/>
          <a:p>
            <a:pPr marL="0" marR="0" lvl="1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/>
            </a:r>
            <a:br>
              <a:rPr kumimoji="0" lang="es-E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</a:br>
            <a:r>
              <a:rPr kumimoji="0" lang="es-ES" sz="103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Payback</a:t>
            </a:r>
            <a:r>
              <a:rPr kumimoji="0" lang="es-ES" sz="103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/>
            </a:r>
            <a:br>
              <a:rPr kumimoji="0" lang="es-ES" sz="103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</a:br>
            <a:endParaRPr kumimoji="0" lang="es-ES" sz="10300" b="0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2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785926"/>
            <a:ext cx="7643866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5929324" y="5214950"/>
          <a:ext cx="3357585" cy="434340"/>
        </p:xfrm>
        <a:graphic>
          <a:graphicData uri="http://schemas.openxmlformats.org/drawingml/2006/table">
            <a:tbl>
              <a:tblPr/>
              <a:tblGrid>
                <a:gridCol w="1119195"/>
                <a:gridCol w="1119195"/>
                <a:gridCol w="1119195"/>
              </a:tblGrid>
              <a:tr h="434340"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1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PAYBACK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400" b="0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                  </a:t>
                      </a:r>
                      <a:endParaRPr lang="es-EC" sz="1400" b="1" i="1" u="none" strike="noStrike" baseline="0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fontAlgn="ctr"/>
                      <a:r>
                        <a:rPr lang="es-EC" sz="14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5 años</a:t>
                      </a:r>
                      <a:endParaRPr lang="es-EC" sz="1400" b="0" i="0" u="none" strike="noStrike" baseline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C" sz="1400" b="1" i="1" u="none" strike="noStrike" baseline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 rot="16200000">
            <a:off x="-2936105" y="2650297"/>
            <a:ext cx="8229600" cy="928694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Flujo de Caja</a:t>
            </a:r>
            <a:endParaRPr kumimoji="0" lang="es-ES" sz="40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3" name="2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500042"/>
            <a:ext cx="6313267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457200" y="428612"/>
            <a:ext cx="8229600" cy="157162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es-E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es-E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Objetivos Específicos</a:t>
            </a:r>
            <a:br>
              <a:rPr kumimoji="0" lang="es-E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endParaRPr kumimoji="0" lang="es-ES" sz="54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285852" y="2428868"/>
            <a:ext cx="692948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s-EC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Realizar Estudio Organizacional.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s-EC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s-EC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Realizar Estudio Técnico.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endParaRPr kumimoji="0" lang="es-EC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s-EC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Realizar Investigación de Mercado y su      análisis.</a:t>
            </a:r>
            <a:endParaRPr kumimoji="0" lang="es-EC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285720" y="274638"/>
            <a:ext cx="8401080" cy="2011354"/>
          </a:xfrm>
          <a:prstGeom prst="rect">
            <a:avLst/>
          </a:prstGeom>
        </p:spPr>
        <p:txBody>
          <a:bodyPr rtlCol="0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es-E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es-E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Van y TIR del Proyecto</a:t>
            </a:r>
            <a:r>
              <a:rPr kumimoji="0" lang="es-E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s-ES" sz="6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2428860" y="1857364"/>
          <a:ext cx="4286280" cy="1285884"/>
        </p:xfrm>
        <a:graphic>
          <a:graphicData uri="http://schemas.openxmlformats.org/drawingml/2006/table">
            <a:tbl>
              <a:tblPr/>
              <a:tblGrid>
                <a:gridCol w="1894660"/>
                <a:gridCol w="2391620"/>
              </a:tblGrid>
              <a:tr h="642942">
                <a:tc>
                  <a:txBody>
                    <a:bodyPr/>
                    <a:lstStyle/>
                    <a:p>
                      <a:pPr algn="ctr" fontAlgn="b"/>
                      <a:r>
                        <a:rPr lang="es-EC" sz="2400" b="1" i="0" u="none" strike="noStrike" dirty="0">
                          <a:solidFill>
                            <a:srgbClr val="800000"/>
                          </a:solidFill>
                          <a:latin typeface="Arial"/>
                        </a:rPr>
                        <a:t> VAN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2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     57.584,34 </a:t>
                      </a:r>
                      <a:endParaRPr lang="es-EC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algn="ctr" fontAlgn="b"/>
                      <a:r>
                        <a:rPr lang="es-EC" sz="2400" b="1" i="0" u="none" strike="noStrike" dirty="0">
                          <a:solidFill>
                            <a:srgbClr val="800000"/>
                          </a:solidFill>
                          <a:latin typeface="Arial"/>
                        </a:rPr>
                        <a:t>TIR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3214678" y="4000504"/>
          <a:ext cx="3286148" cy="1428760"/>
        </p:xfrm>
        <a:graphic>
          <a:graphicData uri="http://schemas.openxmlformats.org/drawingml/2006/table">
            <a:tbl>
              <a:tblPr/>
              <a:tblGrid>
                <a:gridCol w="1643074"/>
                <a:gridCol w="1643074"/>
              </a:tblGrid>
              <a:tr h="1428760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24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TASA </a:t>
                      </a:r>
                      <a:endParaRPr lang="es-EC" sz="2400" b="1" i="0" u="none" strike="noStrike" dirty="0" smtClean="0">
                        <a:solidFill>
                          <a:srgbClr val="C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es-EC" sz="2400" b="1" i="0" u="none" strike="noStrike" dirty="0" smtClean="0">
                          <a:solidFill>
                            <a:srgbClr val="C00000"/>
                          </a:solidFill>
                          <a:latin typeface="Calibri"/>
                        </a:rPr>
                        <a:t>DE DESCUENTO</a:t>
                      </a:r>
                      <a:endParaRPr lang="es-EC" sz="2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17,54%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242918" y="274638"/>
            <a:ext cx="8686800" cy="1582726"/>
          </a:xfrm>
          <a:prstGeom prst="rect">
            <a:avLst/>
          </a:prstGeom>
        </p:spPr>
        <p:txBody>
          <a:bodyPr rtlCol="0">
            <a:normAutofit fontScale="75000" lnSpcReduction="20000"/>
          </a:bodyPr>
          <a:lstStyle/>
          <a:p>
            <a:pPr marL="0" marR="0" lvl="1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/>
            </a:r>
            <a:br>
              <a:rPr kumimoji="0" lang="es-E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</a:br>
            <a:r>
              <a:rPr kumimoji="0" lang="es-ES" sz="65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Análisis de Sensibilidad</a:t>
            </a:r>
            <a:r>
              <a:rPr kumimoji="0" lang="es-ES" sz="65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/>
            </a:r>
            <a:br>
              <a:rPr kumimoji="0" lang="es-ES" sz="65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</a:br>
            <a:endParaRPr kumimoji="0" lang="es-ES" sz="6500" b="0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1000100" y="1785926"/>
          <a:ext cx="3071834" cy="1682496"/>
        </p:xfrm>
        <a:graphic>
          <a:graphicData uri="http://schemas.openxmlformats.org/drawingml/2006/table">
            <a:tbl>
              <a:tblPr/>
              <a:tblGrid>
                <a:gridCol w="1924993"/>
                <a:gridCol w="1146841"/>
              </a:tblGrid>
              <a:tr h="25003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Escenario Esperado</a:t>
                      </a:r>
                      <a:endParaRPr lang="es-EC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</a:tr>
              <a:tr h="250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Variación en Ventas </a:t>
                      </a:r>
                      <a:endParaRPr lang="es-EC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10%</a:t>
                      </a:r>
                      <a:endParaRPr lang="es-EC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Variación en Costos</a:t>
                      </a:r>
                      <a:endParaRPr lang="es-EC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5%</a:t>
                      </a:r>
                      <a:endParaRPr lang="es-EC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VAN</a:t>
                      </a:r>
                      <a:endParaRPr lang="es-EC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140802,727</a:t>
                      </a:r>
                      <a:endParaRPr lang="es-EC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TIR</a:t>
                      </a:r>
                      <a:endParaRPr lang="es-EC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35%</a:t>
                      </a:r>
                      <a:endParaRPr lang="es-EC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PAYBACK</a:t>
                      </a:r>
                      <a:endParaRPr lang="es-EC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 años</a:t>
                      </a:r>
                      <a:endParaRPr lang="es-EC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2857488" y="4000504"/>
          <a:ext cx="3357586" cy="1682496"/>
        </p:xfrm>
        <a:graphic>
          <a:graphicData uri="http://schemas.openxmlformats.org/drawingml/2006/table">
            <a:tbl>
              <a:tblPr/>
              <a:tblGrid>
                <a:gridCol w="2059493"/>
                <a:gridCol w="1298093"/>
              </a:tblGrid>
              <a:tr h="25003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Escenario Pesimista</a:t>
                      </a:r>
                      <a:endParaRPr lang="es-EC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</a:tr>
              <a:tr h="250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Variación en Ventas </a:t>
                      </a:r>
                      <a:endParaRPr lang="es-EC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10%</a:t>
                      </a:r>
                      <a:endParaRPr lang="es-EC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Variación en Costos</a:t>
                      </a:r>
                      <a:endParaRPr lang="es-EC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5%</a:t>
                      </a:r>
                      <a:endParaRPr lang="es-EC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VAN</a:t>
                      </a:r>
                      <a:endParaRPr lang="es-EC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s-EC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53.449,09)</a:t>
                      </a:r>
                      <a:endParaRPr lang="es-EC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TIR</a:t>
                      </a:r>
                      <a:endParaRPr lang="es-EC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7%</a:t>
                      </a:r>
                      <a:endParaRPr lang="es-EC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PAYBACK</a:t>
                      </a:r>
                      <a:endParaRPr lang="es-EC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10 años</a:t>
                      </a:r>
                      <a:endParaRPr lang="es-EC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5072066" y="1714488"/>
          <a:ext cx="3071834" cy="1682496"/>
        </p:xfrm>
        <a:graphic>
          <a:graphicData uri="http://schemas.openxmlformats.org/drawingml/2006/table">
            <a:tbl>
              <a:tblPr/>
              <a:tblGrid>
                <a:gridCol w="1924993"/>
                <a:gridCol w="1146841"/>
              </a:tblGrid>
              <a:tr h="27384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Escenario Optimista</a:t>
                      </a:r>
                      <a:endParaRPr lang="es-EC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</a:tr>
              <a:tr h="273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Variación en Ventas </a:t>
                      </a:r>
                      <a:endParaRPr lang="es-EC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20%</a:t>
                      </a:r>
                      <a:endParaRPr lang="es-EC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Variación en Costos</a:t>
                      </a:r>
                      <a:endParaRPr lang="es-EC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15%</a:t>
                      </a:r>
                      <a:endParaRPr lang="es-EC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VAN</a:t>
                      </a:r>
                      <a:endParaRPr lang="es-EC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319024,452</a:t>
                      </a:r>
                      <a:endParaRPr lang="es-EC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TIR</a:t>
                      </a:r>
                      <a:endParaRPr lang="es-EC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48%</a:t>
                      </a:r>
                      <a:endParaRPr lang="es-EC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PAYBACK</a:t>
                      </a:r>
                      <a:endParaRPr lang="es-EC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 años</a:t>
                      </a:r>
                      <a:endParaRPr lang="es-EC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357158" y="2143116"/>
          <a:ext cx="5286412" cy="2563182"/>
        </p:xfrm>
        <a:graphic>
          <a:graphicData uri="http://schemas.openxmlformats.org/drawingml/2006/table">
            <a:tbl>
              <a:tblPr/>
              <a:tblGrid>
                <a:gridCol w="1154528"/>
                <a:gridCol w="926288"/>
                <a:gridCol w="1153696"/>
                <a:gridCol w="827163"/>
                <a:gridCol w="1224737"/>
              </a:tblGrid>
              <a:tr h="257865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EC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C" sz="1100" dirty="0">
                        <a:latin typeface="Calibri"/>
                        <a:cs typeface="Times New Roman"/>
                      </a:endParaRPr>
                    </a:p>
                  </a:txBody>
                  <a:tcPr marL="67733" marR="67733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</a:tr>
              <a:tr h="368622">
                <a:tc>
                  <a:txBody>
                    <a:bodyPr/>
                    <a:lstStyle/>
                    <a:p>
                      <a:pPr algn="l"/>
                      <a:endParaRPr lang="es-EC" sz="1400" dirty="0">
                        <a:latin typeface="Calibri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variación</a:t>
                      </a:r>
                      <a:endParaRPr lang="es-EC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VAN</a:t>
                      </a:r>
                      <a:endParaRPr lang="es-EC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TIR</a:t>
                      </a:r>
                      <a:endParaRPr lang="es-EC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RESULTADO</a:t>
                      </a:r>
                      <a:endParaRPr lang="es-EC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54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s-EC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5%</a:t>
                      </a:r>
                      <a:endParaRPr lang="es-EC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52976,76</a:t>
                      </a:r>
                      <a:endParaRPr lang="es-EC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26%</a:t>
                      </a:r>
                      <a:endParaRPr lang="es-EC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factible</a:t>
                      </a:r>
                      <a:endParaRPr lang="es-EC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40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VARIACION</a:t>
                      </a:r>
                      <a:endParaRPr lang="es-EC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s-EC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7487,00</a:t>
                      </a:r>
                      <a:endParaRPr lang="es-EC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19%</a:t>
                      </a:r>
                      <a:endParaRPr lang="es-EC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factible</a:t>
                      </a:r>
                      <a:endParaRPr lang="es-EC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48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s-EC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-5%</a:t>
                      </a:r>
                      <a:endParaRPr lang="es-EC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-28881,19</a:t>
                      </a:r>
                      <a:endParaRPr lang="es-EC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11%</a:t>
                      </a:r>
                      <a:endParaRPr lang="es-EC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 factible</a:t>
                      </a:r>
                      <a:endParaRPr lang="es-EC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48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s-EC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-10%</a:t>
                      </a:r>
                      <a:endParaRPr lang="es-EC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-58056,67</a:t>
                      </a:r>
                      <a:endParaRPr lang="es-EC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2%</a:t>
                      </a:r>
                      <a:endParaRPr lang="es-EC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 factible</a:t>
                      </a:r>
                      <a:endParaRPr lang="es-EC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48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s-EC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-15%</a:t>
                      </a:r>
                      <a:endParaRPr lang="es-EC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-81572,96</a:t>
                      </a:r>
                      <a:endParaRPr lang="es-EC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-7%</a:t>
                      </a:r>
                      <a:endParaRPr lang="es-EC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 factible</a:t>
                      </a:r>
                      <a:endParaRPr lang="es-EC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47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s-EC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-20%</a:t>
                      </a:r>
                      <a:endParaRPr lang="es-EC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-100642,49</a:t>
                      </a:r>
                      <a:endParaRPr lang="es-EC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xxx</a:t>
                      </a:r>
                      <a:endParaRPr lang="es-EC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 factible</a:t>
                      </a:r>
                      <a:endParaRPr lang="es-EC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marL="0" marR="0" lvl="1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/>
            </a:r>
            <a:br>
              <a:rPr kumimoji="0" lang="es-E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</a:br>
            <a:r>
              <a:rPr kumimoji="0" lang="es-E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Análisis de Sensibilidad</a:t>
            </a:r>
          </a:p>
          <a:p>
            <a:pPr marL="0" marR="0" lvl="1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kern="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Respecto al Ingreso</a:t>
            </a:r>
            <a:r>
              <a:rPr kumimoji="0" lang="es-E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/>
            </a:r>
            <a:br>
              <a:rPr kumimoji="0" lang="es-E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</a:b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Gráfico"/>
          <p:cNvGraphicFramePr/>
          <p:nvPr/>
        </p:nvGraphicFramePr>
        <p:xfrm>
          <a:off x="6072198" y="1643050"/>
          <a:ext cx="2705100" cy="1933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4 Gráfico"/>
          <p:cNvGraphicFramePr/>
          <p:nvPr/>
        </p:nvGraphicFramePr>
        <p:xfrm>
          <a:off x="6000760" y="4286256"/>
          <a:ext cx="2791460" cy="2076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marL="0" marR="0" lvl="1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/>
            </a:r>
            <a:br>
              <a:rPr kumimoji="0" lang="es-E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</a:br>
            <a:r>
              <a:rPr kumimoji="0" lang="es-E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Análisis de Sensibilidad</a:t>
            </a:r>
          </a:p>
          <a:p>
            <a:pPr marL="0" marR="0" lvl="1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Respecto</a:t>
            </a:r>
            <a:r>
              <a:rPr kumimoji="0" lang="es-ES" sz="2400" b="1" i="0" u="none" strike="noStrike" kern="0" cap="none" spc="0" normalizeH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a los Costos de Venta</a:t>
            </a:r>
            <a:r>
              <a:rPr kumimoji="0" lang="es-E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/>
            </a:r>
            <a:br>
              <a:rPr kumimoji="0" lang="es-E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</a:b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571472" y="2000240"/>
          <a:ext cx="4857784" cy="3189342"/>
        </p:xfrm>
        <a:graphic>
          <a:graphicData uri="http://schemas.openxmlformats.org/drawingml/2006/table">
            <a:tbl>
              <a:tblPr/>
              <a:tblGrid>
                <a:gridCol w="1214446"/>
                <a:gridCol w="571504"/>
                <a:gridCol w="1214446"/>
                <a:gridCol w="642942"/>
                <a:gridCol w="1214446"/>
              </a:tblGrid>
              <a:tr h="259087">
                <a:tc gridSpan="4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EC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C" sz="1000">
                        <a:latin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</a:tr>
              <a:tr h="3838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s-EC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s-EC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VAN</a:t>
                      </a:r>
                      <a:endParaRPr lang="es-EC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TIR</a:t>
                      </a:r>
                      <a:endParaRPr lang="es-EC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RESULTADO</a:t>
                      </a:r>
                      <a:endParaRPr lang="es-EC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61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s-EC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20%</a:t>
                      </a:r>
                      <a:endParaRPr lang="es-EC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-76952,6717</a:t>
                      </a:r>
                      <a:endParaRPr lang="es-EC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xxx</a:t>
                      </a:r>
                      <a:endParaRPr lang="es-EC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 factible</a:t>
                      </a:r>
                      <a:endParaRPr lang="es-EC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61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s-EC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15%</a:t>
                      </a:r>
                      <a:endParaRPr lang="es-EC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-48215,95</a:t>
                      </a:r>
                      <a:endParaRPr lang="es-EC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4%</a:t>
                      </a:r>
                      <a:endParaRPr lang="es-EC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 factible</a:t>
                      </a:r>
                      <a:endParaRPr lang="es-EC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61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s-EC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10%</a:t>
                      </a:r>
                      <a:endParaRPr lang="es-EC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-25317,36</a:t>
                      </a:r>
                      <a:endParaRPr lang="es-EC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12%</a:t>
                      </a:r>
                      <a:endParaRPr lang="es-EC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 factible</a:t>
                      </a:r>
                      <a:endParaRPr lang="es-EC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89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s-EC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5%</a:t>
                      </a:r>
                      <a:endParaRPr lang="es-EC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-7069,73</a:t>
                      </a:r>
                      <a:endParaRPr lang="es-EC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16%</a:t>
                      </a:r>
                      <a:endParaRPr lang="es-EC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 factible</a:t>
                      </a:r>
                      <a:endParaRPr lang="es-EC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61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VARIACION</a:t>
                      </a:r>
                      <a:endParaRPr lang="es-EC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s-EC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7487,00</a:t>
                      </a:r>
                      <a:endParaRPr lang="es-EC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19%</a:t>
                      </a:r>
                      <a:endParaRPr lang="es-EC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FACTIBLE</a:t>
                      </a:r>
                      <a:endParaRPr lang="es-EC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9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s-EC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-5%</a:t>
                      </a:r>
                      <a:endParaRPr lang="es-EC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19124,82</a:t>
                      </a:r>
                      <a:endParaRPr lang="es-EC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21%</a:t>
                      </a:r>
                      <a:endParaRPr lang="es-EC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Factible</a:t>
                      </a:r>
                      <a:endParaRPr lang="es-EC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4 Gráfico"/>
          <p:cNvGraphicFramePr/>
          <p:nvPr/>
        </p:nvGraphicFramePr>
        <p:xfrm>
          <a:off x="5929322" y="1785926"/>
          <a:ext cx="2857520" cy="2071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8 Gráfico"/>
          <p:cNvGraphicFramePr/>
          <p:nvPr/>
        </p:nvGraphicFramePr>
        <p:xfrm>
          <a:off x="6000760" y="4214818"/>
          <a:ext cx="2714644" cy="2028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Título"/>
          <p:cNvSpPr txBox="1">
            <a:spLocks/>
          </p:cNvSpPr>
          <p:nvPr/>
        </p:nvSpPr>
        <p:spPr>
          <a:xfrm>
            <a:off x="500034" y="428604"/>
            <a:ext cx="8229600" cy="1219200"/>
          </a:xfrm>
          <a:prstGeom prst="rect">
            <a:avLst/>
          </a:prstGeom>
        </p:spPr>
        <p:txBody>
          <a:bodyPr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C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C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lang="es-EC" sz="40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+mj-ea"/>
                <a:cs typeface="Arial" pitchFamily="34" charset="0"/>
              </a:rPr>
              <a:t>Conclusiones</a:t>
            </a:r>
            <a:r>
              <a:rPr kumimoji="0" lang="es-EC" sz="4000" b="1" i="0" u="none" strike="noStrike" kern="1200" cap="none" spc="0" normalizeH="0" baseline="0" noProof="0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br>
              <a:rPr kumimoji="0" lang="es-EC" sz="4000" b="1" i="0" u="none" strike="noStrike" kern="1200" cap="none" spc="0" normalizeH="0" baseline="0" noProof="0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endParaRPr kumimoji="0" lang="es-EC" sz="4000" b="1" i="0" u="none" strike="noStrike" kern="1200" cap="none" spc="0" normalizeH="0" baseline="0" noProof="0" dirty="0" smtClean="0">
              <a:ln w="1905"/>
              <a:solidFill>
                <a:schemeClr val="accent2">
                  <a:lumMod val="75000"/>
                </a:schemeClr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1 Marcador de contenido"/>
          <p:cNvSpPr txBox="1">
            <a:spLocks/>
          </p:cNvSpPr>
          <p:nvPr/>
        </p:nvSpPr>
        <p:spPr>
          <a:xfrm>
            <a:off x="457200" y="1524000"/>
            <a:ext cx="8229600" cy="4262454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74320" lvl="0" indent="-274320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2"/>
              <a:buChar char=""/>
              <a:defRPr/>
            </a:pPr>
            <a:r>
              <a:rPr lang="es-EC" sz="3000" dirty="0" smtClean="0"/>
              <a:t>Preferencia por piladoras nuevas.</a:t>
            </a:r>
            <a:endParaRPr kumimoji="0" lang="es-EC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s-EC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274320" indent="-274320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2"/>
              <a:buChar char=""/>
              <a:defRPr/>
            </a:pPr>
            <a:r>
              <a:rPr lang="es-EC" sz="3000" dirty="0" smtClean="0"/>
              <a:t>Rango de precios estándares.</a:t>
            </a:r>
          </a:p>
          <a:p>
            <a:pPr marL="274320" indent="-274320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2"/>
              <a:buChar char=""/>
              <a:defRPr/>
            </a:pPr>
            <a:endParaRPr lang="es-EC" sz="3000" dirty="0" smtClean="0"/>
          </a:p>
          <a:p>
            <a:pPr marL="274320" lvl="0" indent="-274320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2"/>
              <a:buChar char=""/>
              <a:defRPr/>
            </a:pPr>
            <a:r>
              <a:rPr lang="es-EC" sz="3000" dirty="0" smtClean="0"/>
              <a:t>Sistematizar información, lleva a la eficiencia.</a:t>
            </a:r>
          </a:p>
          <a:p>
            <a:pPr marL="274320" lvl="0" indent="-274320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2"/>
              <a:buChar char=""/>
              <a:defRPr/>
            </a:pPr>
            <a:endParaRPr lang="es-EC" sz="3000" dirty="0" smtClean="0"/>
          </a:p>
          <a:p>
            <a:pPr marL="274320" indent="-274320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2"/>
              <a:buChar char=""/>
              <a:defRPr/>
            </a:pPr>
            <a:r>
              <a:rPr lang="es-EC" sz="3000" dirty="0" smtClean="0"/>
              <a:t>Somos propenso directamente a fenómenos naturales.</a:t>
            </a:r>
          </a:p>
          <a:p>
            <a:pPr marL="274320" lvl="0" indent="-274320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2"/>
              <a:buChar char=""/>
              <a:defRPr/>
            </a:pPr>
            <a:endParaRPr kumimoji="0" lang="es-EC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2"/>
              <a:buChar char=""/>
              <a:tabLst/>
              <a:defRPr/>
            </a:pPr>
            <a:endParaRPr kumimoji="0" lang="es-EC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2"/>
              <a:buChar char=""/>
              <a:tabLst/>
              <a:defRPr/>
            </a:pPr>
            <a:endParaRPr kumimoji="0" lang="es-EC" sz="27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Título"/>
          <p:cNvSpPr txBox="1">
            <a:spLocks/>
          </p:cNvSpPr>
          <p:nvPr/>
        </p:nvSpPr>
        <p:spPr>
          <a:xfrm>
            <a:off x="500034" y="285728"/>
            <a:ext cx="8229600" cy="1219200"/>
          </a:xfrm>
          <a:prstGeom prst="rect">
            <a:avLst/>
          </a:prstGeom>
        </p:spPr>
        <p:txBody>
          <a:bodyPr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C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C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C" sz="4000" b="1" i="0" u="none" strike="noStrike" kern="1200" cap="none" spc="0" normalizeH="0" baseline="0" noProof="0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Recomendaciones </a:t>
            </a:r>
            <a:br>
              <a:rPr kumimoji="0" lang="es-EC" sz="4000" b="1" i="0" u="none" strike="noStrike" kern="1200" cap="none" spc="0" normalizeH="0" baseline="0" noProof="0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endParaRPr kumimoji="0" lang="es-EC" sz="4000" b="1" i="0" u="none" strike="noStrike" kern="1200" cap="none" spc="0" normalizeH="0" baseline="0" noProof="0" dirty="0" smtClean="0">
              <a:ln w="1905"/>
              <a:solidFill>
                <a:schemeClr val="accent2">
                  <a:lumMod val="75000"/>
                </a:schemeClr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1 Marcador de contenido"/>
          <p:cNvSpPr txBox="1">
            <a:spLocks/>
          </p:cNvSpPr>
          <p:nvPr/>
        </p:nvSpPr>
        <p:spPr>
          <a:xfrm>
            <a:off x="428596" y="1428736"/>
            <a:ext cx="8229600" cy="38576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lvl="0" indent="-274320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2"/>
              <a:buChar char=""/>
              <a:defRPr/>
            </a:pPr>
            <a:r>
              <a:rPr lang="es-EC" sz="2300" dirty="0" smtClean="0"/>
              <a:t>Control en los rendimiento del producto final</a:t>
            </a:r>
            <a:r>
              <a:rPr lang="es-EC" sz="23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274320" lvl="0" indent="-274320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2"/>
              <a:buChar char=""/>
              <a:defRPr/>
            </a:pPr>
            <a:endParaRPr kumimoji="0" lang="es-EC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274320" lvl="0" indent="-274320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2"/>
              <a:buChar char=""/>
              <a:defRPr/>
            </a:pPr>
            <a:r>
              <a:rPr lang="es-EC" sz="2300" dirty="0" smtClean="0"/>
              <a:t>Seguimiento de los rubros más representativos de los egresos.</a:t>
            </a:r>
          </a:p>
          <a:p>
            <a:pPr marL="274320" lvl="0" indent="-274320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2"/>
              <a:buChar char=""/>
              <a:defRPr/>
            </a:pPr>
            <a:endParaRPr lang="es-EC" sz="2300" dirty="0" smtClean="0"/>
          </a:p>
          <a:p>
            <a:pPr marL="274320" lvl="0" indent="-274320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2"/>
              <a:buChar char=""/>
              <a:defRPr/>
            </a:pPr>
            <a:r>
              <a:rPr lang="es-EC" sz="2300" dirty="0" smtClean="0"/>
              <a:t>Mantenimiento oportuno de la maquinaria.</a:t>
            </a:r>
          </a:p>
          <a:p>
            <a:pPr marL="274320" lvl="0" indent="-274320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2"/>
              <a:buChar char=""/>
              <a:defRPr/>
            </a:pPr>
            <a:endParaRPr kumimoji="0" lang="es-EC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274320" indent="-274320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2"/>
              <a:buChar char=""/>
              <a:defRPr/>
            </a:pPr>
            <a:r>
              <a:rPr lang="es-EC" sz="2300" dirty="0" smtClean="0"/>
              <a:t>Innovar en la asignación de costos.</a:t>
            </a:r>
            <a:endParaRPr kumimoji="0" lang="es-EC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2"/>
              <a:buChar char=""/>
              <a:tabLst/>
              <a:defRPr/>
            </a:pPr>
            <a:endParaRPr kumimoji="0" lang="es-EC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2"/>
              <a:buChar char=""/>
              <a:tabLst/>
              <a:defRPr/>
            </a:pPr>
            <a:endParaRPr kumimoji="0" lang="es-EC" sz="27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85786" y="1714488"/>
            <a:ext cx="771525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5400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ESTUDIO</a:t>
            </a:r>
          </a:p>
          <a:p>
            <a:pPr algn="ctr">
              <a:defRPr/>
            </a:pPr>
            <a:r>
              <a:rPr lang="es-ES" sz="5400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ORGANIZACIONAL</a:t>
            </a:r>
          </a:p>
          <a:p>
            <a:pPr algn="ctr">
              <a:defRPr/>
            </a:pPr>
            <a:r>
              <a:rPr lang="es-ES" sz="5400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Y</a:t>
            </a:r>
          </a:p>
          <a:p>
            <a:pPr algn="ctr">
              <a:defRPr/>
            </a:pPr>
            <a:r>
              <a:rPr lang="es-ES" sz="5400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DE  MERCADO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500034" y="428604"/>
            <a:ext cx="8229600" cy="114300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Misión - Visión</a:t>
            </a:r>
            <a:endParaRPr kumimoji="0" lang="es-ES" sz="54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2 Marcador de contenido"/>
          <p:cNvSpPr txBox="1">
            <a:spLocks/>
          </p:cNvSpPr>
          <p:nvPr/>
        </p:nvSpPr>
        <p:spPr>
          <a:xfrm>
            <a:off x="500034" y="2143116"/>
            <a:ext cx="8229600" cy="2928958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36576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ü"/>
              <a:tabLst/>
              <a:defRPr/>
            </a:pPr>
            <a:r>
              <a:rPr kumimoji="0" lang="es-E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Misión</a:t>
            </a:r>
          </a:p>
          <a:p>
            <a:pPr marL="365760" lvl="0" indent="-256032" algn="just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s-ES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s-ES" sz="2300" dirty="0" smtClean="0"/>
              <a:t>Ofrecer un servicio de primera calidad.</a:t>
            </a:r>
            <a:endParaRPr kumimoji="0" lang="es-ES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6576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None/>
              <a:tabLst/>
              <a:defRPr/>
            </a:pPr>
            <a:endParaRPr kumimoji="0" lang="es-E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6576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ü"/>
              <a:tabLst/>
              <a:defRPr/>
            </a:pPr>
            <a:r>
              <a:rPr kumimoji="0" lang="es-E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Visión</a:t>
            </a:r>
          </a:p>
          <a:p>
            <a:pPr marL="365760" lvl="0" indent="-256032" algn="just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s-ES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s-ES" sz="2300" dirty="0" smtClean="0"/>
              <a:t>Posicionarnos como una Piladora que ofrece un servicio de alta calidad. </a:t>
            </a:r>
            <a:endParaRPr kumimoji="0" lang="es-ES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428596" y="500042"/>
            <a:ext cx="8229600" cy="100013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Organigrama</a:t>
            </a:r>
            <a:endParaRPr kumimoji="0" lang="es-ES" sz="5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34873" name="Group 57"/>
          <p:cNvGrpSpPr>
            <a:grpSpLocks/>
          </p:cNvGrpSpPr>
          <p:nvPr/>
        </p:nvGrpSpPr>
        <p:grpSpPr bwMode="auto">
          <a:xfrm>
            <a:off x="1357290" y="1714488"/>
            <a:ext cx="6286544" cy="4133850"/>
            <a:chOff x="1530" y="4437"/>
            <a:chExt cx="8625" cy="6510"/>
          </a:xfrm>
        </p:grpSpPr>
        <p:sp>
          <p:nvSpPr>
            <p:cNvPr id="34874" name="Text Box 58"/>
            <p:cNvSpPr txBox="1">
              <a:spLocks noChangeArrowheads="1"/>
            </p:cNvSpPr>
            <p:nvPr/>
          </p:nvSpPr>
          <p:spPr bwMode="auto">
            <a:xfrm>
              <a:off x="4980" y="4437"/>
              <a:ext cx="2040" cy="8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C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GERENTE GENERAL</a:t>
              </a:r>
              <a:endParaRPr kumimoji="0" lang="es-EC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75" name="Text Box 59"/>
            <p:cNvSpPr txBox="1">
              <a:spLocks noChangeArrowheads="1"/>
            </p:cNvSpPr>
            <p:nvPr/>
          </p:nvSpPr>
          <p:spPr bwMode="auto">
            <a:xfrm>
              <a:off x="4960" y="6012"/>
              <a:ext cx="2040" cy="8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C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CONTADOR </a:t>
              </a:r>
              <a:endParaRPr kumimoji="0" lang="es-EC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76" name="Text Box 60"/>
            <p:cNvSpPr txBox="1">
              <a:spLocks noChangeArrowheads="1"/>
            </p:cNvSpPr>
            <p:nvPr/>
          </p:nvSpPr>
          <p:spPr bwMode="auto">
            <a:xfrm>
              <a:off x="4740" y="7692"/>
              <a:ext cx="2370" cy="8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s-EC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C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ADMINISTRADOR</a:t>
              </a:r>
              <a:endParaRPr kumimoji="0" lang="es-EC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77" name="Text Box 61"/>
            <p:cNvSpPr txBox="1">
              <a:spLocks noChangeArrowheads="1"/>
            </p:cNvSpPr>
            <p:nvPr/>
          </p:nvSpPr>
          <p:spPr bwMode="auto">
            <a:xfrm>
              <a:off x="7785" y="6072"/>
              <a:ext cx="2040" cy="8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C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AUXILIAR CONTABLE</a:t>
              </a:r>
              <a:endParaRPr kumimoji="0" lang="es-EC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78" name="Text Box 62"/>
            <p:cNvSpPr txBox="1">
              <a:spLocks noChangeArrowheads="1"/>
            </p:cNvSpPr>
            <p:nvPr/>
          </p:nvSpPr>
          <p:spPr bwMode="auto">
            <a:xfrm>
              <a:off x="1530" y="9071"/>
              <a:ext cx="2040" cy="8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C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OPERADOR DE MAQUINA</a:t>
              </a:r>
              <a:endParaRPr kumimoji="0" lang="es-EC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79" name="Text Box 63"/>
            <p:cNvSpPr txBox="1">
              <a:spLocks noChangeArrowheads="1"/>
            </p:cNvSpPr>
            <p:nvPr/>
          </p:nvSpPr>
          <p:spPr bwMode="auto">
            <a:xfrm>
              <a:off x="8100" y="9041"/>
              <a:ext cx="2040" cy="8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C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GUARDIAN RESIDNTE</a:t>
              </a:r>
              <a:endParaRPr kumimoji="0" lang="es-EC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80" name="Text Box 64"/>
            <p:cNvSpPr txBox="1">
              <a:spLocks noChangeArrowheads="1"/>
            </p:cNvSpPr>
            <p:nvPr/>
          </p:nvSpPr>
          <p:spPr bwMode="auto">
            <a:xfrm>
              <a:off x="8115" y="10122"/>
              <a:ext cx="2040" cy="8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C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GUARDIAN PRIVADO</a:t>
              </a:r>
              <a:endParaRPr kumimoji="0" lang="es-EC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4881" name="AutoShape 65"/>
            <p:cNvCxnSpPr>
              <a:cxnSpLocks noChangeShapeType="1"/>
            </p:cNvCxnSpPr>
            <p:nvPr/>
          </p:nvCxnSpPr>
          <p:spPr bwMode="auto">
            <a:xfrm>
              <a:off x="5910" y="5262"/>
              <a:ext cx="0" cy="79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4882" name="AutoShape 66"/>
            <p:cNvCxnSpPr>
              <a:cxnSpLocks noChangeShapeType="1"/>
            </p:cNvCxnSpPr>
            <p:nvPr/>
          </p:nvCxnSpPr>
          <p:spPr bwMode="auto">
            <a:xfrm>
              <a:off x="5910" y="6882"/>
              <a:ext cx="0" cy="79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4883" name="AutoShape 67"/>
            <p:cNvCxnSpPr>
              <a:cxnSpLocks noChangeShapeType="1"/>
            </p:cNvCxnSpPr>
            <p:nvPr/>
          </p:nvCxnSpPr>
          <p:spPr bwMode="auto">
            <a:xfrm flipH="1">
              <a:off x="2535" y="8726"/>
              <a:ext cx="502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4884" name="AutoShape 68"/>
            <p:cNvCxnSpPr>
              <a:cxnSpLocks noChangeShapeType="1"/>
            </p:cNvCxnSpPr>
            <p:nvPr/>
          </p:nvCxnSpPr>
          <p:spPr bwMode="auto">
            <a:xfrm>
              <a:off x="2535" y="8726"/>
              <a:ext cx="0" cy="34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4885" name="AutoShape 69"/>
            <p:cNvCxnSpPr>
              <a:cxnSpLocks noChangeShapeType="1"/>
            </p:cNvCxnSpPr>
            <p:nvPr/>
          </p:nvCxnSpPr>
          <p:spPr bwMode="auto">
            <a:xfrm>
              <a:off x="5895" y="8516"/>
              <a:ext cx="0" cy="21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4886" name="AutoShape 70"/>
            <p:cNvCxnSpPr>
              <a:cxnSpLocks noChangeShapeType="1"/>
            </p:cNvCxnSpPr>
            <p:nvPr/>
          </p:nvCxnSpPr>
          <p:spPr bwMode="auto">
            <a:xfrm>
              <a:off x="4185" y="8726"/>
              <a:ext cx="0" cy="18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4887" name="AutoShape 71"/>
            <p:cNvCxnSpPr>
              <a:cxnSpLocks noChangeShapeType="1"/>
            </p:cNvCxnSpPr>
            <p:nvPr/>
          </p:nvCxnSpPr>
          <p:spPr bwMode="auto">
            <a:xfrm>
              <a:off x="4185" y="10527"/>
              <a:ext cx="55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4888" name="AutoShape 72"/>
            <p:cNvCxnSpPr>
              <a:cxnSpLocks noChangeShapeType="1"/>
            </p:cNvCxnSpPr>
            <p:nvPr/>
          </p:nvCxnSpPr>
          <p:spPr bwMode="auto">
            <a:xfrm>
              <a:off x="4185" y="9852"/>
              <a:ext cx="55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4889" name="AutoShape 73"/>
            <p:cNvCxnSpPr>
              <a:cxnSpLocks noChangeShapeType="1"/>
            </p:cNvCxnSpPr>
            <p:nvPr/>
          </p:nvCxnSpPr>
          <p:spPr bwMode="auto">
            <a:xfrm>
              <a:off x="4185" y="9206"/>
              <a:ext cx="55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4890" name="AutoShape 74"/>
            <p:cNvCxnSpPr>
              <a:cxnSpLocks noChangeShapeType="1"/>
            </p:cNvCxnSpPr>
            <p:nvPr/>
          </p:nvCxnSpPr>
          <p:spPr bwMode="auto">
            <a:xfrm>
              <a:off x="7560" y="8726"/>
              <a:ext cx="0" cy="18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4891" name="AutoShape 75"/>
            <p:cNvCxnSpPr>
              <a:cxnSpLocks noChangeShapeType="1"/>
            </p:cNvCxnSpPr>
            <p:nvPr/>
          </p:nvCxnSpPr>
          <p:spPr bwMode="auto">
            <a:xfrm>
              <a:off x="7560" y="10527"/>
              <a:ext cx="54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4892" name="AutoShape 76"/>
            <p:cNvCxnSpPr>
              <a:cxnSpLocks noChangeShapeType="1"/>
            </p:cNvCxnSpPr>
            <p:nvPr/>
          </p:nvCxnSpPr>
          <p:spPr bwMode="auto">
            <a:xfrm flipH="1">
              <a:off x="7560" y="9477"/>
              <a:ext cx="54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4893" name="AutoShape 77"/>
            <p:cNvCxnSpPr>
              <a:cxnSpLocks noChangeShapeType="1"/>
            </p:cNvCxnSpPr>
            <p:nvPr/>
          </p:nvCxnSpPr>
          <p:spPr bwMode="auto">
            <a:xfrm>
              <a:off x="7020" y="6462"/>
              <a:ext cx="76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34894" name="Text Box 78"/>
          <p:cNvSpPr txBox="1">
            <a:spLocks noChangeArrowheads="1"/>
          </p:cNvSpPr>
          <p:nvPr/>
        </p:nvSpPr>
        <p:spPr bwMode="auto">
          <a:xfrm>
            <a:off x="3571868" y="4643446"/>
            <a:ext cx="1504950" cy="2381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C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CUADRILLERO 1</a:t>
            </a:r>
            <a:endParaRPr kumimoji="0" lang="es-EC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95" name="Text Box 79"/>
          <p:cNvSpPr txBox="1">
            <a:spLocks noChangeArrowheads="1"/>
          </p:cNvSpPr>
          <p:nvPr/>
        </p:nvSpPr>
        <p:spPr bwMode="auto">
          <a:xfrm>
            <a:off x="3571868" y="5072074"/>
            <a:ext cx="1504950" cy="2381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C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CUADRILLERO 2</a:t>
            </a:r>
            <a:endParaRPr kumimoji="0" lang="es-EC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96" name="Text Box 80"/>
          <p:cNvSpPr txBox="1">
            <a:spLocks noChangeArrowheads="1"/>
          </p:cNvSpPr>
          <p:nvPr/>
        </p:nvSpPr>
        <p:spPr bwMode="auto">
          <a:xfrm>
            <a:off x="3571868" y="5500702"/>
            <a:ext cx="1504950" cy="2381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C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CUADRILLERO 3</a:t>
            </a:r>
            <a:endParaRPr kumimoji="0" lang="es-EC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571472" y="571480"/>
            <a:ext cx="8229600" cy="928687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charset="0"/>
                <a:ea typeface="+mj-ea"/>
                <a:cs typeface="+mj-cs"/>
              </a:rPr>
              <a:t>Definición de la Muestra</a:t>
            </a:r>
            <a:endParaRPr kumimoji="0" lang="es-ES" sz="54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charset="0"/>
              <a:ea typeface="+mj-ea"/>
              <a:cs typeface="+mj-cs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1000100" y="2090982"/>
          <a:ext cx="2357454" cy="1552332"/>
        </p:xfrm>
        <a:graphic>
          <a:graphicData uri="http://schemas.openxmlformats.org/drawingml/2006/table">
            <a:tbl>
              <a:tblPr/>
              <a:tblGrid>
                <a:gridCol w="1188405"/>
                <a:gridCol w="1169049"/>
              </a:tblGrid>
              <a:tr h="357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Información</a:t>
                      </a:r>
                      <a:endParaRPr lang="es-EC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Valores</a:t>
                      </a:r>
                      <a:endParaRPr lang="es-EC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</a:tr>
              <a:tr h="295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ί</a:t>
                      </a:r>
                      <a:endParaRPr lang="es-EC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0,1</a:t>
                      </a:r>
                      <a:endParaRPr lang="es-EC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</a:t>
                      </a:r>
                      <a:endParaRPr lang="es-EC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30%</a:t>
                      </a:r>
                      <a:endParaRPr lang="es-EC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q</a:t>
                      </a:r>
                      <a:endParaRPr lang="es-EC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70%</a:t>
                      </a:r>
                      <a:endParaRPr lang="es-EC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8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α</a:t>
                      </a:r>
                      <a:endParaRPr lang="es-EC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0,05</a:t>
                      </a:r>
                      <a:endParaRPr lang="es-EC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1" descr="Fórmula para calculo muestral en poblaciones finit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2357430"/>
            <a:ext cx="3213434" cy="928694"/>
          </a:xfrm>
          <a:prstGeom prst="rect">
            <a:avLst/>
          </a:prstGeom>
          <a:noFill/>
        </p:spPr>
      </p:pic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3643306" y="4429132"/>
          <a:ext cx="4714908" cy="1285884"/>
        </p:xfrm>
        <a:graphic>
          <a:graphicData uri="http://schemas.openxmlformats.org/drawingml/2006/table">
            <a:tbl>
              <a:tblPr/>
              <a:tblGrid>
                <a:gridCol w="1782299"/>
                <a:gridCol w="1091203"/>
                <a:gridCol w="1841406"/>
              </a:tblGrid>
              <a:tr h="321471"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     n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100,0678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C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1471"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factor </a:t>
                      </a:r>
                      <a:r>
                        <a:rPr lang="es-EC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 corrección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0,96667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C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471">
                <a:tc>
                  <a:txBody>
                    <a:bodyPr/>
                    <a:lstStyle/>
                    <a:p>
                      <a:pPr algn="l" fontAlgn="b"/>
                      <a:r>
                        <a:rPr lang="es-EC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muestra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# encuestas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471">
                <a:tc>
                  <a:txBody>
                    <a:bodyPr/>
                    <a:lstStyle/>
                    <a:p>
                      <a:pPr algn="l" fontAlgn="b"/>
                      <a:endParaRPr lang="es-EC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personas a encuestar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57224" y="428604"/>
            <a:ext cx="7572375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44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3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5400" b="1" dirty="0" smtClean="0">
                <a:solidFill>
                  <a:schemeClr val="accent4">
                    <a:lumMod val="75000"/>
                  </a:schemeClr>
                </a:solidFill>
              </a:rPr>
              <a:t>ANALISIS </a:t>
            </a:r>
            <a:endParaRPr lang="es-ES" sz="54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5400" b="1" dirty="0" smtClean="0">
                <a:solidFill>
                  <a:schemeClr val="accent4">
                    <a:lumMod val="75000"/>
                  </a:schemeClr>
                </a:solidFill>
              </a:rPr>
              <a:t>DE LAS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5400" b="1" dirty="0" smtClean="0">
                <a:solidFill>
                  <a:schemeClr val="accent4">
                    <a:lumMod val="75000"/>
                  </a:schemeClr>
                </a:solidFill>
              </a:rPr>
              <a:t>ENCUESTAS</a:t>
            </a:r>
            <a:endParaRPr lang="es-ES" sz="5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1237</TotalTime>
  <Words>1132</Words>
  <Application>Microsoft Office PowerPoint</Application>
  <PresentationFormat>Presentación en pantalla (4:3)</PresentationFormat>
  <Paragraphs>681</Paragraphs>
  <Slides>45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45</vt:i4>
      </vt:variant>
    </vt:vector>
  </HeadingPairs>
  <TitlesOfParts>
    <vt:vector size="46" baseType="lpstr">
      <vt:lpstr>Concurrencia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  <vt:lpstr>Diapositiva 41</vt:lpstr>
      <vt:lpstr>Diapositiva 42</vt:lpstr>
      <vt:lpstr>Diapositiva 43</vt:lpstr>
      <vt:lpstr>Diapositiva 44</vt:lpstr>
      <vt:lpstr>Diapositiva 45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INFOMEDIA</dc:creator>
  <cp:lastModifiedBy>silgivar</cp:lastModifiedBy>
  <cp:revision>154</cp:revision>
  <dcterms:created xsi:type="dcterms:W3CDTF">2010-04-30T18:37:44Z</dcterms:created>
  <dcterms:modified xsi:type="dcterms:W3CDTF">2010-06-18T15:04:24Z</dcterms:modified>
</cp:coreProperties>
</file>