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81" r:id="rId2"/>
    <p:sldId id="257" r:id="rId3"/>
    <p:sldId id="262" r:id="rId4"/>
    <p:sldId id="264" r:id="rId5"/>
    <p:sldId id="276" r:id="rId6"/>
    <p:sldId id="282" r:id="rId7"/>
    <p:sldId id="268" r:id="rId8"/>
    <p:sldId id="271" r:id="rId9"/>
    <p:sldId id="273" r:id="rId10"/>
    <p:sldId id="283" r:id="rId11"/>
    <p:sldId id="280" r:id="rId12"/>
    <p:sldId id="284" r:id="rId13"/>
    <p:sldId id="285" r:id="rId14"/>
    <p:sldId id="286" r:id="rId15"/>
    <p:sldId id="287" r:id="rId16"/>
    <p:sldId id="288" r:id="rId17"/>
    <p:sldId id="289" r:id="rId18"/>
    <p:sldId id="290" r:id="rId19"/>
    <p:sldId id="297" r:id="rId20"/>
    <p:sldId id="298" r:id="rId21"/>
    <p:sldId id="299" r:id="rId22"/>
    <p:sldId id="300" r:id="rId23"/>
    <p:sldId id="301" r:id="rId24"/>
    <p:sldId id="302" r:id="rId25"/>
    <p:sldId id="303" r:id="rId26"/>
    <p:sldId id="304" r:id="rId27"/>
    <p:sldId id="305" r:id="rId28"/>
    <p:sldId id="306" r:id="rId29"/>
    <p:sldId id="307" r:id="rId30"/>
    <p:sldId id="308" r:id="rId31"/>
    <p:sldId id="309" r:id="rId32"/>
    <p:sldId id="310" r:id="rId33"/>
    <p:sldId id="311" r:id="rId34"/>
    <p:sldId id="312" r:id="rId35"/>
    <p:sldId id="313" r:id="rId36"/>
    <p:sldId id="314" r:id="rId37"/>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50" d="100"/>
          <a:sy n="50" d="100"/>
        </p:scale>
        <p:origin x="-1086" y="2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28 Título"/>
          <p:cNvSpPr>
            <a:spLocks noGrp="1"/>
          </p:cNvSpPr>
          <p:nvPr>
            <p:ph type="ctrTitle"/>
          </p:nvPr>
        </p:nvSpPr>
        <p:spPr>
          <a:xfrm>
            <a:off x="381000" y="4853411"/>
            <a:ext cx="8458200" cy="1222375"/>
          </a:xfrm>
        </p:spPr>
        <p:txBody>
          <a:bodyPr anchor="t"/>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16" name="15 Marcador de fecha"/>
          <p:cNvSpPr>
            <a:spLocks noGrp="1"/>
          </p:cNvSpPr>
          <p:nvPr>
            <p:ph type="dt" sz="half" idx="10"/>
          </p:nvPr>
        </p:nvSpPr>
        <p:spPr/>
        <p:txBody>
          <a:bodyPr/>
          <a:lstStyle/>
          <a:p>
            <a:fld id="{0EF39392-CC9E-47B4-8D04-5DD0ED42F7C1}" type="datetimeFigureOut">
              <a:rPr lang="es-EC" smtClean="0"/>
              <a:pPr/>
              <a:t>03/05/2010</a:t>
            </a:fld>
            <a:endParaRPr lang="es-EC"/>
          </a:p>
        </p:txBody>
      </p:sp>
      <p:sp>
        <p:nvSpPr>
          <p:cNvPr id="2" name="1 Marcador de pie de página"/>
          <p:cNvSpPr>
            <a:spLocks noGrp="1"/>
          </p:cNvSpPr>
          <p:nvPr>
            <p:ph type="ftr" sz="quarter" idx="11"/>
          </p:nvPr>
        </p:nvSpPr>
        <p:spPr/>
        <p:txBody>
          <a:bodyPr/>
          <a:lstStyle/>
          <a:p>
            <a:endParaRPr lang="es-EC"/>
          </a:p>
        </p:txBody>
      </p:sp>
      <p:sp>
        <p:nvSpPr>
          <p:cNvPr id="15" name="14 Marcador de número de diapositiva"/>
          <p:cNvSpPr>
            <a:spLocks noGrp="1"/>
          </p:cNvSpPr>
          <p:nvPr>
            <p:ph type="sldNum" sz="quarter" idx="12"/>
          </p:nvPr>
        </p:nvSpPr>
        <p:spPr>
          <a:xfrm>
            <a:off x="8229600" y="6473952"/>
            <a:ext cx="758952" cy="246888"/>
          </a:xfrm>
        </p:spPr>
        <p:txBody>
          <a:bodyPr/>
          <a:lstStyle/>
          <a:p>
            <a:fld id="{AC154A30-198B-42A1-B4A4-FA97A435FF5F}" type="slidenum">
              <a:rPr lang="es-EC" smtClean="0"/>
              <a:pPr/>
              <a:t>‹Nº›</a:t>
            </a:fld>
            <a:endParaRPr lang="es-EC"/>
          </a:p>
        </p:txBody>
      </p:sp>
    </p:spTree>
  </p:cSld>
  <p:clrMapOvr>
    <a:masterClrMapping/>
  </p:clrMapOvr>
  <p:transition spd="med">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0EF39392-CC9E-47B4-8D04-5DD0ED42F7C1}" type="datetimeFigureOut">
              <a:rPr lang="es-EC" smtClean="0"/>
              <a:pPr/>
              <a:t>03/05/2010</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AC154A30-198B-42A1-B4A4-FA97A435FF5F}" type="slidenum">
              <a:rPr lang="es-EC" smtClean="0"/>
              <a:pPr/>
              <a:t>‹Nº›</a:t>
            </a:fld>
            <a:endParaRPr lang="es-EC"/>
          </a:p>
        </p:txBody>
      </p:sp>
    </p:spTree>
  </p:cSld>
  <p:clrMapOvr>
    <a:masterClrMapping/>
  </p:clrMapOvr>
  <p:transition spd="med">
    <p:wipe dir="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58000" y="549276"/>
            <a:ext cx="18288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549276"/>
            <a:ext cx="62484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0EF39392-CC9E-47B4-8D04-5DD0ED42F7C1}" type="datetimeFigureOut">
              <a:rPr lang="es-EC" smtClean="0"/>
              <a:pPr/>
              <a:t>03/05/2010</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AC154A30-198B-42A1-B4A4-FA97A435FF5F}" type="slidenum">
              <a:rPr lang="es-EC" smtClean="0"/>
              <a:pPr/>
              <a:t>‹Nº›</a:t>
            </a:fld>
            <a:endParaRPr lang="es-EC"/>
          </a:p>
        </p:txBody>
      </p:sp>
    </p:spTree>
  </p:cSld>
  <p:clrMapOvr>
    <a:masterClrMapping/>
  </p:clrMapOvr>
  <p:transition spd="med">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2" name="2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27" name="26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5" name="24 Marcador de fecha"/>
          <p:cNvSpPr>
            <a:spLocks noGrp="1"/>
          </p:cNvSpPr>
          <p:nvPr>
            <p:ph type="dt" sz="half" idx="10"/>
          </p:nvPr>
        </p:nvSpPr>
        <p:spPr/>
        <p:txBody>
          <a:bodyPr/>
          <a:lstStyle/>
          <a:p>
            <a:fld id="{0EF39392-CC9E-47B4-8D04-5DD0ED42F7C1}" type="datetimeFigureOut">
              <a:rPr lang="es-EC" smtClean="0"/>
              <a:pPr/>
              <a:t>03/05/2010</a:t>
            </a:fld>
            <a:endParaRPr lang="es-EC"/>
          </a:p>
        </p:txBody>
      </p:sp>
      <p:sp>
        <p:nvSpPr>
          <p:cNvPr id="19" name="18 Marcador de pie de página"/>
          <p:cNvSpPr>
            <a:spLocks noGrp="1"/>
          </p:cNvSpPr>
          <p:nvPr>
            <p:ph type="ftr" sz="quarter" idx="11"/>
          </p:nvPr>
        </p:nvSpPr>
        <p:spPr>
          <a:xfrm>
            <a:off x="3581400" y="76200"/>
            <a:ext cx="2895600" cy="288925"/>
          </a:xfrm>
        </p:spPr>
        <p:txBody>
          <a:bodyPr/>
          <a:lstStyle/>
          <a:p>
            <a:endParaRPr lang="es-EC"/>
          </a:p>
        </p:txBody>
      </p:sp>
      <p:sp>
        <p:nvSpPr>
          <p:cNvPr id="16" name="15 Marcador de número de diapositiva"/>
          <p:cNvSpPr>
            <a:spLocks noGrp="1"/>
          </p:cNvSpPr>
          <p:nvPr>
            <p:ph type="sldNum" sz="quarter" idx="12"/>
          </p:nvPr>
        </p:nvSpPr>
        <p:spPr>
          <a:xfrm>
            <a:off x="8229600" y="6473952"/>
            <a:ext cx="758952" cy="246888"/>
          </a:xfrm>
        </p:spPr>
        <p:txBody>
          <a:bodyPr/>
          <a:lstStyle/>
          <a:p>
            <a:fld id="{AC154A30-198B-42A1-B4A4-FA97A435FF5F}" type="slidenum">
              <a:rPr lang="es-EC" smtClean="0"/>
              <a:pPr/>
              <a:t>‹Nº›</a:t>
            </a:fld>
            <a:endParaRPr lang="es-EC"/>
          </a:p>
        </p:txBody>
      </p:sp>
    </p:spTree>
  </p:cSld>
  <p:clrMapOvr>
    <a:masterClrMapping/>
  </p:clrMapOvr>
  <p:transition spd="med">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Marcador de texto"/>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19" name="18 Marcador de fecha"/>
          <p:cNvSpPr>
            <a:spLocks noGrp="1"/>
          </p:cNvSpPr>
          <p:nvPr>
            <p:ph type="dt" sz="half" idx="10"/>
          </p:nvPr>
        </p:nvSpPr>
        <p:spPr/>
        <p:txBody>
          <a:bodyPr/>
          <a:lstStyle/>
          <a:p>
            <a:fld id="{0EF39392-CC9E-47B4-8D04-5DD0ED42F7C1}" type="datetimeFigureOut">
              <a:rPr lang="es-EC" smtClean="0"/>
              <a:pPr/>
              <a:t>03/05/2010</a:t>
            </a:fld>
            <a:endParaRPr lang="es-EC"/>
          </a:p>
        </p:txBody>
      </p:sp>
      <p:sp>
        <p:nvSpPr>
          <p:cNvPr id="11" name="10 Marcador de pie de página"/>
          <p:cNvSpPr>
            <a:spLocks noGrp="1"/>
          </p:cNvSpPr>
          <p:nvPr>
            <p:ph type="ftr" sz="quarter" idx="11"/>
          </p:nvPr>
        </p:nvSpPr>
        <p:spPr/>
        <p:txBody>
          <a:bodyPr/>
          <a:lstStyle/>
          <a:p>
            <a:endParaRPr lang="es-EC"/>
          </a:p>
        </p:txBody>
      </p:sp>
      <p:sp>
        <p:nvSpPr>
          <p:cNvPr id="16" name="15 Marcador de número de diapositiva"/>
          <p:cNvSpPr>
            <a:spLocks noGrp="1"/>
          </p:cNvSpPr>
          <p:nvPr>
            <p:ph type="sldNum" sz="quarter" idx="12"/>
          </p:nvPr>
        </p:nvSpPr>
        <p:spPr/>
        <p:txBody>
          <a:bodyPr/>
          <a:lstStyle/>
          <a:p>
            <a:fld id="{AC154A30-198B-42A1-B4A4-FA97A435FF5F}" type="slidenum">
              <a:rPr lang="es-EC" smtClean="0"/>
              <a:pPr/>
              <a:t>‹Nº›</a:t>
            </a:fld>
            <a:endParaRPr lang="es-EC"/>
          </a:p>
        </p:txBody>
      </p:sp>
      <p:sp>
        <p:nvSpPr>
          <p:cNvPr id="8" name="7 Título"/>
          <p:cNvSpPr>
            <a:spLocks noGrp="1"/>
          </p:cNvSpPr>
          <p:nvPr>
            <p:ph type="title"/>
          </p:nvPr>
        </p:nvSpPr>
        <p:spPr>
          <a:xfrm>
            <a:off x="180475" y="2947085"/>
            <a:ext cx="8686800" cy="1184825"/>
          </a:xfrm>
        </p:spPr>
        <p:txBody>
          <a:bodyPr rtlCol="0" anchor="t"/>
          <a:lstStyle>
            <a:lvl1pPr algn="r">
              <a:defRPr/>
            </a:lvl1pPr>
          </a:lstStyle>
          <a:p>
            <a:r>
              <a:rPr kumimoji="0" lang="es-ES" smtClean="0"/>
              <a:t>Haga clic para modificar el estilo de título del patrón</a:t>
            </a:r>
            <a:endParaRPr kumimoji="0" lang="en-US"/>
          </a:p>
        </p:txBody>
      </p:sp>
    </p:spTree>
  </p:cSld>
  <p:clrMapOvr>
    <a:masterClrMapping/>
  </p:clrMapOvr>
  <p:transition spd="med">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0" name="19 Título"/>
          <p:cNvSpPr>
            <a:spLocks noGrp="1"/>
          </p:cNvSpPr>
          <p:nvPr>
            <p:ph type="title"/>
          </p:nvPr>
        </p:nvSpPr>
        <p:spPr>
          <a:xfrm>
            <a:off x="301752" y="457200"/>
            <a:ext cx="8686800" cy="841248"/>
          </a:xfrm>
        </p:spPr>
        <p:txBody>
          <a:bodyPr/>
          <a:lstStyle/>
          <a:p>
            <a:r>
              <a:rPr kumimoji="0" lang="es-ES" smtClean="0"/>
              <a:t>Haga clic para modificar el estilo de título del patrón</a:t>
            </a:r>
            <a:endParaRPr kumimoji="0" lang="en-US"/>
          </a:p>
        </p:txBody>
      </p:sp>
      <p:sp>
        <p:nvSpPr>
          <p:cNvPr id="14" name="13 Marcador de contenido"/>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1" name="20 Marcador de fecha"/>
          <p:cNvSpPr>
            <a:spLocks noGrp="1"/>
          </p:cNvSpPr>
          <p:nvPr>
            <p:ph type="dt" sz="half" idx="10"/>
          </p:nvPr>
        </p:nvSpPr>
        <p:spPr/>
        <p:txBody>
          <a:bodyPr/>
          <a:lstStyle/>
          <a:p>
            <a:fld id="{0EF39392-CC9E-47B4-8D04-5DD0ED42F7C1}" type="datetimeFigureOut">
              <a:rPr lang="es-EC" smtClean="0"/>
              <a:pPr/>
              <a:t>03/05/2010</a:t>
            </a:fld>
            <a:endParaRPr lang="es-EC"/>
          </a:p>
        </p:txBody>
      </p:sp>
      <p:sp>
        <p:nvSpPr>
          <p:cNvPr id="10" name="9 Marcador de pie de página"/>
          <p:cNvSpPr>
            <a:spLocks noGrp="1"/>
          </p:cNvSpPr>
          <p:nvPr>
            <p:ph type="ftr" sz="quarter" idx="11"/>
          </p:nvPr>
        </p:nvSpPr>
        <p:spPr/>
        <p:txBody>
          <a:bodyPr/>
          <a:lstStyle/>
          <a:p>
            <a:endParaRPr lang="es-EC"/>
          </a:p>
        </p:txBody>
      </p:sp>
      <p:sp>
        <p:nvSpPr>
          <p:cNvPr id="31" name="30 Marcador de número de diapositiva"/>
          <p:cNvSpPr>
            <a:spLocks noGrp="1"/>
          </p:cNvSpPr>
          <p:nvPr>
            <p:ph type="sldNum" sz="quarter" idx="12"/>
          </p:nvPr>
        </p:nvSpPr>
        <p:spPr/>
        <p:txBody>
          <a:bodyPr/>
          <a:lstStyle/>
          <a:p>
            <a:fld id="{AC154A30-198B-42A1-B4A4-FA97A435FF5F}" type="slidenum">
              <a:rPr lang="es-EC" smtClean="0"/>
              <a:pPr/>
              <a:t>‹Nº›</a:t>
            </a:fld>
            <a:endParaRPr lang="es-EC"/>
          </a:p>
        </p:txBody>
      </p:sp>
    </p:spTree>
  </p:cSld>
  <p:clrMapOvr>
    <a:masterClrMapping/>
  </p:clrMapOvr>
  <p:transition spd="med">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9" name="28 Título"/>
          <p:cNvSpPr>
            <a:spLocks noGrp="1"/>
          </p:cNvSpPr>
          <p:nvPr>
            <p:ph type="title"/>
          </p:nvPr>
        </p:nvSpPr>
        <p:spPr>
          <a:xfrm>
            <a:off x="304800" y="5410200"/>
            <a:ext cx="8610600" cy="882650"/>
          </a:xfrm>
        </p:spPr>
        <p:txBody>
          <a:bodyPr anchor="ctr"/>
          <a:lstStyle>
            <a:lvl1pPr>
              <a:defRPr/>
            </a:lvl1p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25" name="24 Marcador de texto"/>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8" name="27 Marcador de contenido"/>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0" name="9 Marcador de fecha"/>
          <p:cNvSpPr>
            <a:spLocks noGrp="1"/>
          </p:cNvSpPr>
          <p:nvPr>
            <p:ph type="dt" sz="half" idx="10"/>
          </p:nvPr>
        </p:nvSpPr>
        <p:spPr/>
        <p:txBody>
          <a:bodyPr/>
          <a:lstStyle/>
          <a:p>
            <a:fld id="{0EF39392-CC9E-47B4-8D04-5DD0ED42F7C1}" type="datetimeFigureOut">
              <a:rPr lang="es-EC" smtClean="0"/>
              <a:pPr/>
              <a:t>03/05/2010</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a:xfrm>
            <a:off x="8229600" y="6477000"/>
            <a:ext cx="762000" cy="246888"/>
          </a:xfrm>
        </p:spPr>
        <p:txBody>
          <a:bodyPr/>
          <a:lstStyle/>
          <a:p>
            <a:fld id="{AC154A30-198B-42A1-B4A4-FA97A435FF5F}" type="slidenum">
              <a:rPr lang="es-EC" smtClean="0"/>
              <a:pPr/>
              <a:t>‹Nº›</a:t>
            </a:fld>
            <a:endParaRPr lang="es-EC"/>
          </a:p>
        </p:txBody>
      </p:sp>
      <p:sp>
        <p:nvSpPr>
          <p:cNvPr id="11" name="10 Conector recto"/>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transition spd="med">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30" name="29 Título"/>
          <p:cNvSpPr>
            <a:spLocks noGrp="1"/>
          </p:cNvSpPr>
          <p:nvPr>
            <p:ph type="title"/>
          </p:nvPr>
        </p:nvSpPr>
        <p:spPr>
          <a:xfrm>
            <a:off x="301752" y="457200"/>
            <a:ext cx="8686800" cy="841248"/>
          </a:xfrm>
        </p:spPr>
        <p:txBody>
          <a:bodyPr/>
          <a:lstStyle/>
          <a:p>
            <a:r>
              <a:rPr kumimoji="0" lang="es-ES" smtClean="0"/>
              <a:t>Haga clic para modificar el estilo de título del patrón</a:t>
            </a:r>
            <a:endParaRPr kumimoji="0" lang="en-US"/>
          </a:p>
        </p:txBody>
      </p:sp>
      <p:sp>
        <p:nvSpPr>
          <p:cNvPr id="12" name="11 Marcador de fecha"/>
          <p:cNvSpPr>
            <a:spLocks noGrp="1"/>
          </p:cNvSpPr>
          <p:nvPr>
            <p:ph type="dt" sz="half" idx="10"/>
          </p:nvPr>
        </p:nvSpPr>
        <p:spPr/>
        <p:txBody>
          <a:bodyPr/>
          <a:lstStyle/>
          <a:p>
            <a:fld id="{0EF39392-CC9E-47B4-8D04-5DD0ED42F7C1}" type="datetimeFigureOut">
              <a:rPr lang="es-EC" smtClean="0"/>
              <a:pPr/>
              <a:t>03/05/2010</a:t>
            </a:fld>
            <a:endParaRPr lang="es-EC"/>
          </a:p>
        </p:txBody>
      </p:sp>
      <p:sp>
        <p:nvSpPr>
          <p:cNvPr id="21" name="20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AC154A30-198B-42A1-B4A4-FA97A435FF5F}" type="slidenum">
              <a:rPr lang="es-EC" smtClean="0"/>
              <a:pPr/>
              <a:t>‹Nº›</a:t>
            </a:fld>
            <a:endParaRPr lang="es-EC"/>
          </a:p>
        </p:txBody>
      </p:sp>
    </p:spTree>
  </p:cSld>
  <p:clrMapOvr>
    <a:masterClrMapping/>
  </p:clrMapOvr>
  <p:transition spd="med">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p>
            <a:fld id="{0EF39392-CC9E-47B4-8D04-5DD0ED42F7C1}" type="datetimeFigureOut">
              <a:rPr lang="es-EC" smtClean="0"/>
              <a:pPr/>
              <a:t>03/05/2010</a:t>
            </a:fld>
            <a:endParaRPr lang="es-EC"/>
          </a:p>
        </p:txBody>
      </p:sp>
      <p:sp>
        <p:nvSpPr>
          <p:cNvPr id="24" name="23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AC154A30-198B-42A1-B4A4-FA97A435FF5F}" type="slidenum">
              <a:rPr lang="es-EC" smtClean="0"/>
              <a:pPr/>
              <a:t>‹Nº›</a:t>
            </a:fld>
            <a:endParaRPr lang="es-EC"/>
          </a:p>
        </p:txBody>
      </p:sp>
    </p:spTree>
  </p:cSld>
  <p:clrMapOvr>
    <a:masterClrMapping/>
  </p:clrMapOvr>
  <p:transition spd="med">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7 Conector recto"/>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Título"/>
          <p:cNvSpPr>
            <a:spLocks noGrp="1"/>
          </p:cNvSpPr>
          <p:nvPr>
            <p:ph type="title"/>
          </p:nvPr>
        </p:nvSpPr>
        <p:spPr>
          <a:xfrm>
            <a:off x="457200" y="5486400"/>
            <a:ext cx="8458200" cy="520700"/>
          </a:xfrm>
        </p:spPr>
        <p:txBody>
          <a:bodyPr anchor="ctr"/>
          <a:lstStyle>
            <a:lvl1pPr algn="l">
              <a:buNone/>
              <a:defRPr sz="2000" b="1"/>
            </a:lvl1pPr>
          </a:lstStyle>
          <a:p>
            <a:r>
              <a:rPr kumimoji="0" lang="es-ES" smtClean="0"/>
              <a:t>Haga clic para modificar el estilo de título del patrón</a:t>
            </a:r>
            <a:endParaRPr kumimoji="0" lang="en-US"/>
          </a:p>
        </p:txBody>
      </p:sp>
      <p:sp>
        <p:nvSpPr>
          <p:cNvPr id="26" name="25 Marcador de texto"/>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14" name="13 Marcador de contenido"/>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5" name="24 Marcador de fecha"/>
          <p:cNvSpPr>
            <a:spLocks noGrp="1"/>
          </p:cNvSpPr>
          <p:nvPr>
            <p:ph type="dt" sz="half" idx="10"/>
          </p:nvPr>
        </p:nvSpPr>
        <p:spPr/>
        <p:txBody>
          <a:bodyPr/>
          <a:lstStyle/>
          <a:p>
            <a:fld id="{0EF39392-CC9E-47B4-8D04-5DD0ED42F7C1}" type="datetimeFigureOut">
              <a:rPr lang="es-EC" smtClean="0"/>
              <a:pPr/>
              <a:t>03/05/2010</a:t>
            </a:fld>
            <a:endParaRPr lang="es-EC"/>
          </a:p>
        </p:txBody>
      </p:sp>
      <p:sp>
        <p:nvSpPr>
          <p:cNvPr id="29" name="28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AC154A30-198B-42A1-B4A4-FA97A435FF5F}" type="slidenum">
              <a:rPr lang="es-EC" smtClean="0"/>
              <a:pPr/>
              <a:t>‹Nº›</a:t>
            </a:fld>
            <a:endParaRPr lang="es-EC"/>
          </a:p>
        </p:txBody>
      </p:sp>
    </p:spTree>
  </p:cSld>
  <p:clrMapOvr>
    <a:masterClrMapping/>
  </p:clrMapOvr>
  <p:transition spd="med">
    <p:wipe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3" name="12 Marcador de posición de imagen"/>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s-ES" smtClean="0"/>
              <a:t>Haga clic en el icono para agregar una imagen</a:t>
            </a:r>
            <a:endParaRPr kumimoji="0" lang="en-US" dirty="0"/>
          </a:p>
        </p:txBody>
      </p:sp>
      <p:sp>
        <p:nvSpPr>
          <p:cNvPr id="7" name="6 Marcador de fecha"/>
          <p:cNvSpPr>
            <a:spLocks noGrp="1"/>
          </p:cNvSpPr>
          <p:nvPr>
            <p:ph type="dt" sz="half" idx="10"/>
          </p:nvPr>
        </p:nvSpPr>
        <p:spPr/>
        <p:txBody>
          <a:bodyPr/>
          <a:lstStyle/>
          <a:p>
            <a:fld id="{0EF39392-CC9E-47B4-8D04-5DD0ED42F7C1}" type="datetimeFigureOut">
              <a:rPr lang="es-EC" smtClean="0"/>
              <a:pPr/>
              <a:t>03/05/2010</a:t>
            </a:fld>
            <a:endParaRPr lang="es-EC"/>
          </a:p>
        </p:txBody>
      </p:sp>
      <p:sp>
        <p:nvSpPr>
          <p:cNvPr id="5" name="4 Marcador de pie de página"/>
          <p:cNvSpPr>
            <a:spLocks noGrp="1"/>
          </p:cNvSpPr>
          <p:nvPr>
            <p:ph type="ftr" sz="quarter" idx="11"/>
          </p:nvPr>
        </p:nvSpPr>
        <p:spPr/>
        <p:txBody>
          <a:bodyPr/>
          <a:lstStyle/>
          <a:p>
            <a:endParaRPr lang="es-EC"/>
          </a:p>
        </p:txBody>
      </p:sp>
      <p:sp>
        <p:nvSpPr>
          <p:cNvPr id="31" name="30 Marcador de número de diapositiva"/>
          <p:cNvSpPr>
            <a:spLocks noGrp="1"/>
          </p:cNvSpPr>
          <p:nvPr>
            <p:ph type="sldNum" sz="quarter" idx="12"/>
          </p:nvPr>
        </p:nvSpPr>
        <p:spPr/>
        <p:txBody>
          <a:bodyPr/>
          <a:lstStyle/>
          <a:p>
            <a:fld id="{AC154A30-198B-42A1-B4A4-FA97A435FF5F}" type="slidenum">
              <a:rPr lang="es-EC" smtClean="0"/>
              <a:pPr/>
              <a:t>‹Nº›</a:t>
            </a:fld>
            <a:endParaRPr lang="es-EC"/>
          </a:p>
        </p:txBody>
      </p:sp>
      <p:sp>
        <p:nvSpPr>
          <p:cNvPr id="17" name="16 Título"/>
          <p:cNvSpPr>
            <a:spLocks noGrp="1"/>
          </p:cNvSpPr>
          <p:nvPr>
            <p:ph type="title"/>
          </p:nvPr>
        </p:nvSpPr>
        <p:spPr>
          <a:xfrm>
            <a:off x="381000" y="4993760"/>
            <a:ext cx="5867400" cy="522288"/>
          </a:xfrm>
        </p:spPr>
        <p:txBody>
          <a:bodyPr anchor="ctr"/>
          <a:lstStyle>
            <a:lvl1pPr algn="l">
              <a:buNone/>
              <a:defRPr sz="2000" b="1"/>
            </a:lvl1pPr>
          </a:lstStyle>
          <a:p>
            <a:r>
              <a:rPr kumimoji="0" lang="es-ES" smtClean="0"/>
              <a:t>Haga clic para modificar el estilo de título del patrón</a:t>
            </a:r>
            <a:endParaRPr kumimoji="0" lang="en-US"/>
          </a:p>
        </p:txBody>
      </p:sp>
      <p:sp>
        <p:nvSpPr>
          <p:cNvPr id="26" name="25 Marcador de texto"/>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Tree>
  </p:cSld>
  <p:clrMapOvr>
    <a:masterClrMapping/>
  </p:clrMapOvr>
  <p:transition spd="med">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7 Marcador de texto"/>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1" name="10 Marcador de fecha"/>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EF39392-CC9E-47B4-8D04-5DD0ED42F7C1}" type="datetimeFigureOut">
              <a:rPr lang="es-EC" smtClean="0"/>
              <a:pPr/>
              <a:t>03/05/2010</a:t>
            </a:fld>
            <a:endParaRPr lang="es-EC"/>
          </a:p>
        </p:txBody>
      </p:sp>
      <p:sp>
        <p:nvSpPr>
          <p:cNvPr id="28" name="27 Marcador de pie de página"/>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s-EC"/>
          </a:p>
        </p:txBody>
      </p:sp>
      <p:sp>
        <p:nvSpPr>
          <p:cNvPr id="5" name="4 Marcador de número de diapositiva"/>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AC154A30-198B-42A1-B4A4-FA97A435FF5F}" type="slidenum">
              <a:rPr lang="es-EC" smtClean="0"/>
              <a:pPr/>
              <a:t>‹Nº›</a:t>
            </a:fld>
            <a:endParaRPr lang="es-EC"/>
          </a:p>
        </p:txBody>
      </p:sp>
      <p:sp>
        <p:nvSpPr>
          <p:cNvPr id="10" name="9 Marcador de título"/>
          <p:cNvSpPr>
            <a:spLocks noGrp="1"/>
          </p:cNvSpPr>
          <p:nvPr>
            <p:ph type="title"/>
          </p:nvPr>
        </p:nvSpPr>
        <p:spPr>
          <a:xfrm>
            <a:off x="304800" y="457200"/>
            <a:ext cx="8686800" cy="838200"/>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9" name="8 Conector recto"/>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Conector recto"/>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med">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todotelas.cl/telas/tela-gabardina.htm" TargetMode="External"/><Relationship Id="rId2" Type="http://schemas.openxmlformats.org/officeDocument/2006/relationships/image" Target="../media/image6.jpeg"/><Relationship Id="rId1" Type="http://schemas.openxmlformats.org/officeDocument/2006/relationships/slideLayout" Target="../slideLayouts/slideLayout4.xml"/><Relationship Id="rId6" Type="http://schemas.openxmlformats.org/officeDocument/2006/relationships/hyperlink" Target="http://www.educared.net/aprende/anavegar4/comunes/premiados/E/167/paginapoliester.htm" TargetMode="External"/><Relationship Id="rId5" Type="http://schemas.openxmlformats.org/officeDocument/2006/relationships/image" Target="../media/image7.jpeg"/><Relationship Id="rId4" Type="http://schemas.openxmlformats.org/officeDocument/2006/relationships/hyperlink" Target="http://images.google.com.ec/imgres?imgurl=http://www.comodecorarcasa.com/wp-content/uploads/2009/09/fabrics.jpg&amp;imgrefurl=http://www.comodecorarcasa.com/elegir-la-tela-correcta-para-decorar/&amp;usg=__cmTWRSn9x9ku7s716w_TbNJeEbE=&amp;h=372&amp;w=501&amp;sz=59&amp;hl=es&amp;start=19&amp;um=1&amp;itbs=1&amp;tbnid=qU4-fudvfA0NUM:&amp;tbnh=97&amp;tbnw=130&amp;prev=/images?q=imagenes+de+telas+para+cortinas+de+diferentes+texturas&amp;start=18&amp;um=1&amp;hl=es&amp;sa=N&amp;ndsp=18&amp;tbs=isch:1"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Telas.jpg"/>
          <p:cNvPicPr>
            <a:picLocks noChangeAspect="1"/>
          </p:cNvPicPr>
          <p:nvPr/>
        </p:nvPicPr>
        <p:blipFill>
          <a:blip r:embed="rId2" cstate="print">
            <a:grayscl/>
          </a:blip>
          <a:stretch>
            <a:fillRect/>
          </a:stretch>
        </p:blipFill>
        <p:spPr>
          <a:xfrm flipH="1">
            <a:off x="0" y="-24"/>
            <a:ext cx="4286216" cy="6858024"/>
          </a:xfrm>
          <a:prstGeom prst="rect">
            <a:avLst/>
          </a:prstGeom>
        </p:spPr>
      </p:pic>
      <p:sp>
        <p:nvSpPr>
          <p:cNvPr id="2" name="1 Título"/>
          <p:cNvSpPr>
            <a:spLocks noGrp="1"/>
          </p:cNvSpPr>
          <p:nvPr>
            <p:ph type="ctrTitle"/>
          </p:nvPr>
        </p:nvSpPr>
        <p:spPr>
          <a:xfrm>
            <a:off x="285720" y="3643314"/>
            <a:ext cx="8458200" cy="1928826"/>
          </a:xfrm>
        </p:spPr>
        <p:txBody>
          <a:bodyPr>
            <a:normAutofit fontScale="90000"/>
          </a:bodyPr>
          <a:lstStyle/>
          <a:p>
            <a:pPr algn="just"/>
            <a:r>
              <a:rPr lang="es-MX" dirty="0" smtClean="0">
                <a:ln>
                  <a:solidFill>
                    <a:srgbClr val="FF0000"/>
                  </a:solidFill>
                </a:ln>
                <a:solidFill>
                  <a:srgbClr val="FFCC66"/>
                </a:solidFill>
              </a:rPr>
              <a:t>Proyecto de factibilidad para la creación de una comercializadora de textiles en el cantón general </a:t>
            </a:r>
            <a:r>
              <a:rPr lang="es-MX" dirty="0" err="1" smtClean="0">
                <a:ln>
                  <a:solidFill>
                    <a:srgbClr val="FF0000"/>
                  </a:solidFill>
                </a:ln>
                <a:solidFill>
                  <a:srgbClr val="FFCC66"/>
                </a:solidFill>
              </a:rPr>
              <a:t>villamil</a:t>
            </a:r>
            <a:r>
              <a:rPr lang="es-MX" dirty="0" smtClean="0">
                <a:ln>
                  <a:solidFill>
                    <a:srgbClr val="FF0000"/>
                  </a:solidFill>
                </a:ln>
                <a:solidFill>
                  <a:srgbClr val="FFCC66"/>
                </a:solidFill>
              </a:rPr>
              <a:t> playas</a:t>
            </a:r>
            <a:endParaRPr lang="es-ES" dirty="0">
              <a:ln>
                <a:solidFill>
                  <a:srgbClr val="FF0000"/>
                </a:solidFill>
              </a:ln>
              <a:solidFill>
                <a:srgbClr val="FFCC66"/>
              </a:solidFill>
            </a:endParaRPr>
          </a:p>
        </p:txBody>
      </p:sp>
      <p:pic>
        <p:nvPicPr>
          <p:cNvPr id="7" name="Imagen 17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85784" y="0"/>
            <a:ext cx="4071965" cy="1764122"/>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solidFill>
                  <a:schemeClr val="tx1"/>
                </a:solidFill>
              </a:rPr>
              <a:t>organigrama</a:t>
            </a:r>
            <a:endParaRPr lang="es-ES" dirty="0">
              <a:solidFill>
                <a:schemeClr val="tx1"/>
              </a:solidFill>
            </a:endParaRPr>
          </a:p>
        </p:txBody>
      </p:sp>
      <p:pic>
        <p:nvPicPr>
          <p:cNvPr id="4" name="Imagen 6"/>
          <p:cNvPicPr>
            <a:picLocks noChangeAspect="1" noChangeArrowheads="1"/>
          </p:cNvPicPr>
          <p:nvPr/>
        </p:nvPicPr>
        <p:blipFill>
          <a:blip r:embed="rId2" cstate="print">
            <a:clrChange>
              <a:clrFrom>
                <a:srgbClr val="FFFFFF"/>
              </a:clrFrom>
              <a:clrTo>
                <a:srgbClr val="FFFFFF">
                  <a:alpha val="0"/>
                </a:srgbClr>
              </a:clrTo>
            </a:clrChange>
          </a:blip>
          <a:srcRect l="33551" t="21469" r="22578" b="7423"/>
          <a:stretch>
            <a:fillRect/>
          </a:stretch>
        </p:blipFill>
        <p:spPr bwMode="auto">
          <a:xfrm>
            <a:off x="642910" y="1428736"/>
            <a:ext cx="7643866" cy="4857784"/>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285916" y="500042"/>
            <a:ext cx="8715436" cy="714380"/>
          </a:xfrm>
        </p:spPr>
        <p:txBody>
          <a:bodyPr>
            <a:normAutofit/>
          </a:bodyPr>
          <a:lstStyle/>
          <a:p>
            <a:pPr algn="ctr"/>
            <a:r>
              <a:rPr lang="es-EC" dirty="0" smtClean="0">
                <a:solidFill>
                  <a:schemeClr val="tx1">
                    <a:lumMod val="95000"/>
                    <a:lumOff val="5000"/>
                  </a:schemeClr>
                </a:solidFill>
              </a:rPr>
              <a:t>Análisis del entorno</a:t>
            </a:r>
            <a:endParaRPr lang="es-EC" dirty="0">
              <a:solidFill>
                <a:schemeClr val="tx1">
                  <a:lumMod val="95000"/>
                  <a:lumOff val="5000"/>
                </a:schemeClr>
              </a:solidFill>
            </a:endParaRPr>
          </a:p>
        </p:txBody>
      </p:sp>
      <p:graphicFrame>
        <p:nvGraphicFramePr>
          <p:cNvPr id="4" name="3 Tabla"/>
          <p:cNvGraphicFramePr>
            <a:graphicFrameLocks noGrp="1"/>
          </p:cNvGraphicFramePr>
          <p:nvPr/>
        </p:nvGraphicFramePr>
        <p:xfrm>
          <a:off x="500066" y="1500174"/>
          <a:ext cx="8286776" cy="4786346"/>
        </p:xfrm>
        <a:graphic>
          <a:graphicData uri="http://schemas.openxmlformats.org/drawingml/2006/table">
            <a:tbl>
              <a:tblPr>
                <a:noFill/>
              </a:tblPr>
              <a:tblGrid>
                <a:gridCol w="4143388"/>
                <a:gridCol w="4143388"/>
              </a:tblGrid>
              <a:tr h="2802403">
                <a:tc>
                  <a:txBody>
                    <a:bodyPr/>
                    <a:lstStyle/>
                    <a:p>
                      <a:pPr algn="just">
                        <a:lnSpc>
                          <a:spcPct val="150000"/>
                        </a:lnSpc>
                        <a:spcAft>
                          <a:spcPts val="0"/>
                        </a:spcAft>
                      </a:pPr>
                      <a:r>
                        <a:rPr lang="es-EC" sz="3600" b="1" dirty="0">
                          <a:solidFill>
                            <a:srgbClr val="4F6228"/>
                          </a:solidFill>
                          <a:latin typeface="Calibri"/>
                          <a:ea typeface="Calibri"/>
                          <a:cs typeface="Times New Roman"/>
                        </a:rPr>
                        <a:t>F </a:t>
                      </a:r>
                      <a:r>
                        <a:rPr lang="es-EC" sz="1000" b="1" dirty="0">
                          <a:solidFill>
                            <a:srgbClr val="4F6228"/>
                          </a:solidFill>
                          <a:latin typeface="Calibri"/>
                          <a:ea typeface="Calibri"/>
                          <a:cs typeface="Times New Roman"/>
                        </a:rPr>
                        <a:t>ORTALEZA</a:t>
                      </a:r>
                      <a:r>
                        <a:rPr lang="es-EC" sz="1100" dirty="0">
                          <a:latin typeface="Arial"/>
                          <a:ea typeface="Calibri"/>
                          <a:cs typeface="Times New Roman"/>
                        </a:rPr>
                        <a:t> </a:t>
                      </a:r>
                      <a:endParaRPr lang="es-EC" sz="1100" dirty="0">
                        <a:latin typeface="Calibri"/>
                        <a:ea typeface="Calibri"/>
                        <a:cs typeface="Times New Roman"/>
                      </a:endParaRPr>
                    </a:p>
                    <a:p>
                      <a:pPr marL="342900" lvl="0" indent="-342900" algn="just">
                        <a:lnSpc>
                          <a:spcPct val="150000"/>
                        </a:lnSpc>
                        <a:spcAft>
                          <a:spcPts val="0"/>
                        </a:spcAft>
                        <a:buFont typeface="Wingdings"/>
                        <a:buChar char=""/>
                      </a:pPr>
                      <a:r>
                        <a:rPr lang="es-EC" sz="1200" dirty="0">
                          <a:latin typeface="Arial"/>
                          <a:ea typeface="Calibri"/>
                          <a:cs typeface="Times New Roman"/>
                        </a:rPr>
                        <a:t>Diseño propio e innovador de la infraestructura en el punto de venta.</a:t>
                      </a:r>
                      <a:endParaRPr lang="es-EC" sz="1100" dirty="0">
                        <a:latin typeface="Calibri"/>
                        <a:ea typeface="Calibri"/>
                        <a:cs typeface="Times New Roman"/>
                      </a:endParaRPr>
                    </a:p>
                    <a:p>
                      <a:pPr marL="342900" lvl="0" indent="-342900" algn="just">
                        <a:lnSpc>
                          <a:spcPct val="150000"/>
                        </a:lnSpc>
                        <a:spcAft>
                          <a:spcPts val="0"/>
                        </a:spcAft>
                        <a:buFont typeface="Wingdings"/>
                        <a:buChar char=""/>
                      </a:pPr>
                      <a:r>
                        <a:rPr lang="es-EC" sz="1200" dirty="0">
                          <a:latin typeface="Arial"/>
                          <a:ea typeface="Calibri"/>
                          <a:cs typeface="Times New Roman"/>
                        </a:rPr>
                        <a:t>Negociación directa con los proveedores.</a:t>
                      </a:r>
                      <a:endParaRPr lang="es-EC"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Aft>
                          <a:spcPts val="0"/>
                        </a:spcAft>
                      </a:pPr>
                      <a:endParaRPr lang="es-EC" sz="1100" dirty="0">
                        <a:latin typeface="Calibri"/>
                        <a:ea typeface="Calibri"/>
                        <a:cs typeface="Times New Roman"/>
                      </a:endParaRPr>
                    </a:p>
                    <a:p>
                      <a:pPr>
                        <a:spcAft>
                          <a:spcPts val="0"/>
                        </a:spcAft>
                      </a:pPr>
                      <a:r>
                        <a:rPr lang="es-EC" sz="3600" b="1" dirty="0">
                          <a:solidFill>
                            <a:srgbClr val="4F6228"/>
                          </a:solidFill>
                          <a:latin typeface="Calibri"/>
                          <a:ea typeface="Calibri"/>
                          <a:cs typeface="Times New Roman"/>
                        </a:rPr>
                        <a:t>O</a:t>
                      </a:r>
                      <a:r>
                        <a:rPr lang="es-EC" sz="1000" b="1" dirty="0">
                          <a:solidFill>
                            <a:srgbClr val="4F6228"/>
                          </a:solidFill>
                          <a:latin typeface="Calibri"/>
                          <a:ea typeface="Calibri"/>
                          <a:cs typeface="Times New Roman"/>
                        </a:rPr>
                        <a:t>PORTUNIDADES</a:t>
                      </a:r>
                      <a:r>
                        <a:rPr lang="es-EC" sz="1100" dirty="0">
                          <a:latin typeface="Arial"/>
                          <a:ea typeface="Calibri"/>
                          <a:cs typeface="Times New Roman"/>
                        </a:rPr>
                        <a:t> </a:t>
                      </a:r>
                      <a:endParaRPr lang="es-EC" sz="1100" dirty="0">
                        <a:latin typeface="Calibri"/>
                        <a:ea typeface="Calibri"/>
                        <a:cs typeface="Times New Roman"/>
                      </a:endParaRPr>
                    </a:p>
                    <a:p>
                      <a:pPr marL="342900" lvl="0" indent="-342900" algn="just">
                        <a:lnSpc>
                          <a:spcPct val="150000"/>
                        </a:lnSpc>
                        <a:spcAft>
                          <a:spcPts val="0"/>
                        </a:spcAft>
                        <a:buFont typeface="Wingdings"/>
                        <a:buChar char=""/>
                      </a:pPr>
                      <a:r>
                        <a:rPr lang="es-EC" sz="1200" dirty="0">
                          <a:latin typeface="Arial"/>
                          <a:ea typeface="Calibri"/>
                          <a:cs typeface="Times New Roman"/>
                        </a:rPr>
                        <a:t>Ausencia de competidores</a:t>
                      </a:r>
                      <a:endParaRPr lang="es-EC" sz="1100" dirty="0">
                        <a:latin typeface="Calibri"/>
                        <a:ea typeface="Calibri"/>
                        <a:cs typeface="Times New Roman"/>
                      </a:endParaRPr>
                    </a:p>
                    <a:p>
                      <a:pPr marL="342900" lvl="0" indent="-342900" algn="just">
                        <a:lnSpc>
                          <a:spcPct val="150000"/>
                        </a:lnSpc>
                        <a:spcAft>
                          <a:spcPts val="0"/>
                        </a:spcAft>
                        <a:buFont typeface="Wingdings"/>
                        <a:buChar char=""/>
                      </a:pPr>
                      <a:r>
                        <a:rPr lang="es-EC" sz="1200" dirty="0">
                          <a:latin typeface="Arial"/>
                          <a:ea typeface="Calibri"/>
                          <a:cs typeface="Times New Roman"/>
                        </a:rPr>
                        <a:t> Desarrollo comercial de General </a:t>
                      </a:r>
                      <a:r>
                        <a:rPr lang="es-EC" sz="1200" dirty="0" err="1">
                          <a:latin typeface="Arial"/>
                          <a:ea typeface="Calibri"/>
                          <a:cs typeface="Times New Roman"/>
                        </a:rPr>
                        <a:t>Villamil</a:t>
                      </a:r>
                      <a:r>
                        <a:rPr lang="es-EC" sz="1200" dirty="0">
                          <a:latin typeface="Arial"/>
                          <a:ea typeface="Calibri"/>
                          <a:cs typeface="Times New Roman"/>
                        </a:rPr>
                        <a:t> Playas.</a:t>
                      </a:r>
                      <a:endParaRPr lang="es-EC"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1983943">
                <a:tc>
                  <a:txBody>
                    <a:bodyPr/>
                    <a:lstStyle/>
                    <a:p>
                      <a:pPr>
                        <a:spcAft>
                          <a:spcPts val="0"/>
                        </a:spcAft>
                      </a:pPr>
                      <a:endParaRPr lang="es-EC" sz="1100" dirty="0">
                        <a:latin typeface="Calibri"/>
                        <a:ea typeface="Calibri"/>
                        <a:cs typeface="Times New Roman"/>
                      </a:endParaRPr>
                    </a:p>
                    <a:p>
                      <a:pPr>
                        <a:spcAft>
                          <a:spcPts val="0"/>
                        </a:spcAft>
                      </a:pPr>
                      <a:r>
                        <a:rPr lang="es-EC" sz="3600" b="1" dirty="0">
                          <a:solidFill>
                            <a:srgbClr val="4F6228"/>
                          </a:solidFill>
                          <a:latin typeface="Calibri"/>
                          <a:ea typeface="Calibri"/>
                          <a:cs typeface="Times New Roman"/>
                        </a:rPr>
                        <a:t>D</a:t>
                      </a:r>
                      <a:r>
                        <a:rPr lang="es-EC" sz="1000" b="1" dirty="0">
                          <a:solidFill>
                            <a:srgbClr val="4F6228"/>
                          </a:solidFill>
                          <a:latin typeface="Calibri"/>
                          <a:ea typeface="Calibri"/>
                          <a:cs typeface="Times New Roman"/>
                        </a:rPr>
                        <a:t>EBILIDADES</a:t>
                      </a:r>
                      <a:endParaRPr lang="es-EC" sz="1100" dirty="0">
                        <a:latin typeface="Calibri"/>
                        <a:ea typeface="Calibri"/>
                        <a:cs typeface="Times New Roman"/>
                      </a:endParaRPr>
                    </a:p>
                    <a:p>
                      <a:pPr marL="342900" lvl="0" indent="-342900">
                        <a:spcAft>
                          <a:spcPts val="0"/>
                        </a:spcAft>
                        <a:buFont typeface="Wingdings"/>
                        <a:buChar char=""/>
                      </a:pPr>
                      <a:r>
                        <a:rPr lang="es-EC" sz="1200" dirty="0">
                          <a:latin typeface="Arial"/>
                          <a:ea typeface="Calibri"/>
                          <a:cs typeface="Times New Roman"/>
                        </a:rPr>
                        <a:t>Motivación del personal</a:t>
                      </a:r>
                      <a:endParaRPr lang="es-EC" sz="1100" dirty="0">
                        <a:latin typeface="Calibri"/>
                        <a:ea typeface="Calibri"/>
                        <a:cs typeface="Times New Roman"/>
                      </a:endParaRPr>
                    </a:p>
                    <a:p>
                      <a:pPr marL="342900" lvl="0" indent="-342900">
                        <a:spcAft>
                          <a:spcPts val="0"/>
                        </a:spcAft>
                        <a:buFont typeface="Wingdings"/>
                        <a:buChar char=""/>
                      </a:pPr>
                      <a:r>
                        <a:rPr lang="es-EC" sz="1200" dirty="0">
                          <a:latin typeface="Arial"/>
                          <a:ea typeface="Calibri"/>
                          <a:cs typeface="Times New Roman"/>
                        </a:rPr>
                        <a:t>No existe el personal adecuado en playas</a:t>
                      </a:r>
                      <a:endParaRPr lang="es-EC"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50000"/>
                        </a:lnSpc>
                        <a:spcAft>
                          <a:spcPts val="0"/>
                        </a:spcAft>
                      </a:pPr>
                      <a:r>
                        <a:rPr lang="es-ES_tradnl" sz="3600" b="1" dirty="0">
                          <a:solidFill>
                            <a:srgbClr val="4F6228"/>
                          </a:solidFill>
                          <a:latin typeface="Times New Roman"/>
                          <a:ea typeface="Times New Roman"/>
                          <a:cs typeface="Times New Roman"/>
                        </a:rPr>
                        <a:t>A</a:t>
                      </a:r>
                      <a:r>
                        <a:rPr lang="es-ES_tradnl" sz="1000" b="1" dirty="0">
                          <a:solidFill>
                            <a:srgbClr val="4F6228"/>
                          </a:solidFill>
                          <a:latin typeface="Calibri"/>
                          <a:ea typeface="Times New Roman"/>
                          <a:cs typeface="Times New Roman"/>
                        </a:rPr>
                        <a:t>MENAZAS</a:t>
                      </a:r>
                      <a:r>
                        <a:rPr lang="es-ES_tradnl" sz="1200" dirty="0">
                          <a:latin typeface="Calibri"/>
                          <a:ea typeface="Times New Roman"/>
                          <a:cs typeface="Times New Roman"/>
                        </a:rPr>
                        <a:t> </a:t>
                      </a:r>
                      <a:endParaRPr lang="es-EC" sz="1200" dirty="0">
                        <a:latin typeface="Times New Roman"/>
                        <a:ea typeface="Times New Roman"/>
                        <a:cs typeface="Times New Roman"/>
                      </a:endParaRPr>
                    </a:p>
                    <a:p>
                      <a:pPr marL="342900" lvl="0" indent="-342900" algn="just">
                        <a:lnSpc>
                          <a:spcPct val="150000"/>
                        </a:lnSpc>
                        <a:spcAft>
                          <a:spcPts val="0"/>
                        </a:spcAft>
                        <a:buFont typeface="Wingdings"/>
                        <a:buChar char=""/>
                      </a:pPr>
                      <a:r>
                        <a:rPr lang="es-ES" sz="1200" dirty="0">
                          <a:latin typeface="Arial"/>
                          <a:ea typeface="Times New Roman"/>
                          <a:cs typeface="Times New Roman"/>
                        </a:rPr>
                        <a:t>Competencia desleal.</a:t>
                      </a:r>
                      <a:endParaRPr lang="es-EC" sz="1200" dirty="0">
                        <a:latin typeface="Times New Roman"/>
                        <a:ea typeface="Times New Roman"/>
                        <a:cs typeface="Times New Roman"/>
                      </a:endParaRPr>
                    </a:p>
                    <a:p>
                      <a:pPr marL="342900" lvl="0" indent="-342900" algn="just">
                        <a:lnSpc>
                          <a:spcPct val="150000"/>
                        </a:lnSpc>
                        <a:spcAft>
                          <a:spcPts val="0"/>
                        </a:spcAft>
                        <a:buFont typeface="Wingdings"/>
                        <a:buChar char=""/>
                      </a:pPr>
                      <a:r>
                        <a:rPr lang="es-ES" sz="1200" dirty="0">
                          <a:latin typeface="Arial"/>
                          <a:ea typeface="Times New Roman"/>
                          <a:cs typeface="Times New Roman"/>
                        </a:rPr>
                        <a:t> Estancamiento del sector textil</a:t>
                      </a:r>
                      <a:endParaRPr lang="es-EC"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bl>
          </a:graphicData>
        </a:graphic>
      </p:graphicFrame>
    </p:spTree>
  </p:cSld>
  <p:clrMapOvr>
    <a:masterClrMapping/>
  </p:clrMapOvr>
  <p:transition spd="med">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b="1" dirty="0" smtClean="0">
                <a:solidFill>
                  <a:schemeClr val="tx1">
                    <a:lumMod val="95000"/>
                    <a:lumOff val="5000"/>
                  </a:schemeClr>
                </a:solidFill>
              </a:rPr>
              <a:t>Estudio de mercado</a:t>
            </a:r>
            <a:endParaRPr lang="es-ES" b="1" dirty="0">
              <a:solidFill>
                <a:schemeClr val="tx1">
                  <a:lumMod val="95000"/>
                  <a:lumOff val="5000"/>
                </a:schemeClr>
              </a:solidFill>
            </a:endParaRPr>
          </a:p>
        </p:txBody>
      </p:sp>
      <p:sp>
        <p:nvSpPr>
          <p:cNvPr id="3" name="2 Marcador de contenido"/>
          <p:cNvSpPr>
            <a:spLocks noGrp="1"/>
          </p:cNvSpPr>
          <p:nvPr>
            <p:ph idx="1"/>
          </p:nvPr>
        </p:nvSpPr>
        <p:spPr>
          <a:xfrm>
            <a:off x="428596" y="1285860"/>
            <a:ext cx="6572296" cy="5572140"/>
          </a:xfrm>
        </p:spPr>
        <p:txBody>
          <a:bodyPr>
            <a:noAutofit/>
          </a:bodyPr>
          <a:lstStyle/>
          <a:p>
            <a:pPr>
              <a:buNone/>
            </a:pPr>
            <a:r>
              <a:rPr lang="es-ES" sz="2400" b="1" dirty="0" smtClean="0">
                <a:solidFill>
                  <a:schemeClr val="tx1">
                    <a:lumMod val="95000"/>
                    <a:lumOff val="5000"/>
                  </a:schemeClr>
                </a:solidFill>
                <a:latin typeface="Arial" pitchFamily="34" charset="0"/>
                <a:cs typeface="Arial" pitchFamily="34" charset="0"/>
              </a:rPr>
              <a:t>Población potencial ( N )</a:t>
            </a:r>
          </a:p>
          <a:p>
            <a:pPr>
              <a:buNone/>
            </a:pPr>
            <a:r>
              <a:rPr lang="es-ES" sz="2400" dirty="0" smtClean="0">
                <a:solidFill>
                  <a:schemeClr val="tx1">
                    <a:lumMod val="95000"/>
                    <a:lumOff val="5000"/>
                  </a:schemeClr>
                </a:solidFill>
                <a:latin typeface="Arial" pitchFamily="34" charset="0"/>
                <a:cs typeface="Arial" pitchFamily="34" charset="0"/>
              </a:rPr>
              <a:t>32000</a:t>
            </a:r>
          </a:p>
          <a:p>
            <a:pPr>
              <a:buNone/>
            </a:pPr>
            <a:r>
              <a:rPr lang="es-ES" sz="2400" b="1" dirty="0" smtClean="0">
                <a:solidFill>
                  <a:schemeClr val="tx1">
                    <a:lumMod val="95000"/>
                    <a:lumOff val="5000"/>
                  </a:schemeClr>
                </a:solidFill>
                <a:latin typeface="Arial" pitchFamily="34" charset="0"/>
                <a:cs typeface="Arial" pitchFamily="34" charset="0"/>
              </a:rPr>
              <a:t>Población objetivo</a:t>
            </a:r>
          </a:p>
          <a:p>
            <a:pPr>
              <a:buNone/>
            </a:pPr>
            <a:r>
              <a:rPr lang="es-ES" sz="2400" dirty="0" smtClean="0">
                <a:solidFill>
                  <a:schemeClr val="tx1">
                    <a:lumMod val="95000"/>
                    <a:lumOff val="5000"/>
                  </a:schemeClr>
                </a:solidFill>
                <a:latin typeface="Arial" pitchFamily="34" charset="0"/>
                <a:cs typeface="Arial" pitchFamily="34" charset="0"/>
              </a:rPr>
              <a:t>16000</a:t>
            </a:r>
          </a:p>
          <a:p>
            <a:pPr>
              <a:buNone/>
            </a:pPr>
            <a:r>
              <a:rPr lang="es-ES" sz="2400" b="1" dirty="0" smtClean="0">
                <a:solidFill>
                  <a:schemeClr val="tx1">
                    <a:lumMod val="95000"/>
                    <a:lumOff val="5000"/>
                  </a:schemeClr>
                </a:solidFill>
                <a:latin typeface="Arial" pitchFamily="34" charset="0"/>
                <a:cs typeface="Arial" pitchFamily="34" charset="0"/>
              </a:rPr>
              <a:t>Proporción de los consumidores (P)</a:t>
            </a:r>
          </a:p>
          <a:p>
            <a:pPr>
              <a:buNone/>
            </a:pPr>
            <a:r>
              <a:rPr lang="es-ES" sz="2400" dirty="0" smtClean="0">
                <a:solidFill>
                  <a:schemeClr val="tx1">
                    <a:lumMod val="95000"/>
                    <a:lumOff val="5000"/>
                  </a:schemeClr>
                </a:solidFill>
                <a:latin typeface="Arial" pitchFamily="34" charset="0"/>
                <a:cs typeface="Arial" pitchFamily="34" charset="0"/>
              </a:rPr>
              <a:t>0,5</a:t>
            </a:r>
          </a:p>
          <a:p>
            <a:pPr>
              <a:buNone/>
            </a:pPr>
            <a:r>
              <a:rPr lang="es-ES" sz="2400" b="1" dirty="0" smtClean="0">
                <a:solidFill>
                  <a:schemeClr val="tx1">
                    <a:lumMod val="95000"/>
                    <a:lumOff val="5000"/>
                  </a:schemeClr>
                </a:solidFill>
                <a:latin typeface="Arial" pitchFamily="34" charset="0"/>
                <a:cs typeface="Arial" pitchFamily="34" charset="0"/>
              </a:rPr>
              <a:t>Fiabilidad (x) 90%</a:t>
            </a:r>
          </a:p>
          <a:p>
            <a:pPr>
              <a:buNone/>
            </a:pPr>
            <a:r>
              <a:rPr lang="es-ES" sz="2400" dirty="0" smtClean="0">
                <a:solidFill>
                  <a:schemeClr val="tx1">
                    <a:lumMod val="95000"/>
                    <a:lumOff val="5000"/>
                  </a:schemeClr>
                </a:solidFill>
                <a:latin typeface="Arial" pitchFamily="34" charset="0"/>
                <a:cs typeface="Arial" pitchFamily="34" charset="0"/>
              </a:rPr>
              <a:t>1,65</a:t>
            </a:r>
          </a:p>
          <a:p>
            <a:pPr>
              <a:buNone/>
            </a:pPr>
            <a:r>
              <a:rPr lang="es-ES" sz="2400" b="1" dirty="0" smtClean="0">
                <a:solidFill>
                  <a:schemeClr val="tx1">
                    <a:lumMod val="95000"/>
                    <a:lumOff val="5000"/>
                  </a:schemeClr>
                </a:solidFill>
                <a:latin typeface="Arial" pitchFamily="34" charset="0"/>
                <a:cs typeface="Arial" pitchFamily="34" charset="0"/>
              </a:rPr>
              <a:t>Error ( e ) 10%</a:t>
            </a:r>
          </a:p>
          <a:p>
            <a:pPr>
              <a:buNone/>
            </a:pPr>
            <a:r>
              <a:rPr lang="es-ES" sz="2400" dirty="0" smtClean="0">
                <a:solidFill>
                  <a:schemeClr val="tx1">
                    <a:lumMod val="95000"/>
                    <a:lumOff val="5000"/>
                  </a:schemeClr>
                </a:solidFill>
                <a:latin typeface="Arial" pitchFamily="34" charset="0"/>
                <a:cs typeface="Arial" pitchFamily="34" charset="0"/>
              </a:rPr>
              <a:t>0,1</a:t>
            </a:r>
          </a:p>
          <a:p>
            <a:pPr>
              <a:buNone/>
            </a:pPr>
            <a:r>
              <a:rPr lang="es-ES" sz="2400" b="1" dirty="0" smtClean="0">
                <a:solidFill>
                  <a:schemeClr val="tx1">
                    <a:lumMod val="95000"/>
                    <a:lumOff val="5000"/>
                  </a:schemeClr>
                </a:solidFill>
                <a:latin typeface="Arial" pitchFamily="34" charset="0"/>
                <a:cs typeface="Arial" pitchFamily="34" charset="0"/>
              </a:rPr>
              <a:t>Número de encuestas a realizar (n)</a:t>
            </a:r>
          </a:p>
          <a:p>
            <a:pPr>
              <a:buNone/>
            </a:pPr>
            <a:r>
              <a:rPr lang="es-MX" sz="2400" dirty="0" smtClean="0">
                <a:solidFill>
                  <a:schemeClr val="tx1">
                    <a:lumMod val="95000"/>
                    <a:lumOff val="5000"/>
                  </a:schemeClr>
                </a:solidFill>
                <a:latin typeface="Arial" pitchFamily="34" charset="0"/>
                <a:cs typeface="Arial" pitchFamily="34" charset="0"/>
              </a:rPr>
              <a:t>68</a:t>
            </a:r>
            <a:endParaRPr lang="es-ES" sz="2400" dirty="0" smtClean="0">
              <a:solidFill>
                <a:schemeClr val="tx1">
                  <a:lumMod val="95000"/>
                  <a:lumOff val="5000"/>
                </a:schemeClr>
              </a:solidFill>
              <a:latin typeface="Arial" pitchFamily="34" charset="0"/>
              <a:cs typeface="Arial" pitchFamily="34" charset="0"/>
            </a:endParaRPr>
          </a:p>
          <a:p>
            <a:endParaRPr lang="es-ES" sz="2400" dirty="0">
              <a:solidFill>
                <a:schemeClr val="tx1">
                  <a:lumMod val="95000"/>
                  <a:lumOff val="5000"/>
                </a:schemeClr>
              </a:solidFill>
              <a:latin typeface="Arial" pitchFamily="34" charset="0"/>
              <a:cs typeface="Arial" pitchFamily="34" charset="0"/>
            </a:endParaRPr>
          </a:p>
        </p:txBody>
      </p:sp>
      <p:pic>
        <p:nvPicPr>
          <p:cNvPr id="24578" name="Picture 2"/>
          <p:cNvPicPr>
            <a:picLocks noChangeAspect="1" noChangeArrowheads="1"/>
          </p:cNvPicPr>
          <p:nvPr/>
        </p:nvPicPr>
        <p:blipFill>
          <a:blip r:embed="rId2" cstate="print">
            <a:clrChange>
              <a:clrFrom>
                <a:srgbClr val="FFFFFF"/>
              </a:clrFrom>
              <a:clrTo>
                <a:srgbClr val="FFFFFF">
                  <a:alpha val="0"/>
                </a:srgbClr>
              </a:clrTo>
            </a:clrChange>
          </a:blip>
          <a:srcRect l="36475" t="68974" r="45068" b="24739"/>
          <a:stretch>
            <a:fillRect/>
          </a:stretch>
        </p:blipFill>
        <p:spPr bwMode="auto">
          <a:xfrm>
            <a:off x="4000496" y="3857628"/>
            <a:ext cx="4846794" cy="928694"/>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La demanda</a:t>
            </a:r>
            <a:endParaRPr lang="es-ES" dirty="0"/>
          </a:p>
        </p:txBody>
      </p:sp>
      <p:sp>
        <p:nvSpPr>
          <p:cNvPr id="3" name="2 Marcador de contenido"/>
          <p:cNvSpPr>
            <a:spLocks noGrp="1"/>
          </p:cNvSpPr>
          <p:nvPr>
            <p:ph idx="1"/>
          </p:nvPr>
        </p:nvSpPr>
        <p:spPr>
          <a:xfrm>
            <a:off x="457200" y="1928803"/>
            <a:ext cx="8686800" cy="2143139"/>
          </a:xfrm>
        </p:spPr>
        <p:txBody>
          <a:bodyPr>
            <a:normAutofit/>
          </a:bodyPr>
          <a:lstStyle/>
          <a:p>
            <a:pPr>
              <a:buNone/>
            </a:pPr>
            <a:r>
              <a:rPr lang="es-ES" dirty="0" smtClean="0"/>
              <a:t>Demanda Minorista 	 	5,400 	36,19%</a:t>
            </a:r>
          </a:p>
          <a:p>
            <a:pPr>
              <a:buNone/>
            </a:pPr>
            <a:r>
              <a:rPr lang="es-ES" dirty="0" smtClean="0"/>
              <a:t>Demanda Mayorista  		9,523 	63,82%</a:t>
            </a:r>
          </a:p>
          <a:p>
            <a:pPr>
              <a:buNone/>
            </a:pPr>
            <a:r>
              <a:rPr lang="es-ES" b="1" dirty="0" smtClean="0"/>
              <a:t>Demanda Total  		14,923</a:t>
            </a:r>
            <a:r>
              <a:rPr lang="es-ES" dirty="0" smtClean="0"/>
              <a:t> 	</a:t>
            </a:r>
            <a:r>
              <a:rPr lang="es-ES" b="1" dirty="0" smtClean="0"/>
              <a:t>100%</a:t>
            </a:r>
            <a:endParaRPr lang="es-ES" dirty="0" smtClean="0"/>
          </a:p>
          <a:p>
            <a:endParaRPr lang="es-ES" dirty="0"/>
          </a:p>
        </p:txBody>
      </p:sp>
      <p:pic>
        <p:nvPicPr>
          <p:cNvPr id="27650" name="Picture 2"/>
          <p:cNvPicPr>
            <a:picLocks noChangeAspect="1" noChangeArrowheads="1"/>
          </p:cNvPicPr>
          <p:nvPr/>
        </p:nvPicPr>
        <p:blipFill>
          <a:blip r:embed="rId2" cstate="print">
            <a:clrChange>
              <a:clrFrom>
                <a:srgbClr val="FFFFFF"/>
              </a:clrFrom>
              <a:clrTo>
                <a:srgbClr val="FFFFFF">
                  <a:alpha val="0"/>
                </a:srgbClr>
              </a:clrTo>
            </a:clrChange>
          </a:blip>
          <a:srcRect l="43945" t="52604" r="23828" b="14844"/>
          <a:stretch>
            <a:fillRect/>
          </a:stretch>
        </p:blipFill>
        <p:spPr bwMode="auto">
          <a:xfrm>
            <a:off x="4429124" y="4024858"/>
            <a:ext cx="4357718" cy="2475976"/>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solidFill>
                  <a:schemeClr val="accent1">
                    <a:lumMod val="50000"/>
                  </a:schemeClr>
                </a:solidFill>
              </a:rPr>
              <a:t>¿Donde adquieren telas?</a:t>
            </a:r>
            <a:endParaRPr lang="es-ES" dirty="0">
              <a:solidFill>
                <a:schemeClr val="accent1">
                  <a:lumMod val="50000"/>
                </a:schemeClr>
              </a:solidFill>
            </a:endParaRPr>
          </a:p>
        </p:txBody>
      </p:sp>
      <p:pic>
        <p:nvPicPr>
          <p:cNvPr id="28674" name="Picture 2"/>
          <p:cNvPicPr>
            <a:picLocks noGrp="1" noChangeAspect="1" noChangeArrowheads="1"/>
          </p:cNvPicPr>
          <p:nvPr>
            <p:ph idx="1"/>
          </p:nvPr>
        </p:nvPicPr>
        <p:blipFill>
          <a:blip r:embed="rId2" cstate="print">
            <a:clrChange>
              <a:clrFrom>
                <a:srgbClr val="FFFFFF"/>
              </a:clrFrom>
              <a:clrTo>
                <a:srgbClr val="FFFFFF">
                  <a:alpha val="0"/>
                </a:srgbClr>
              </a:clrTo>
            </a:clrChange>
          </a:blip>
          <a:srcRect l="45502" t="38844" r="26975" b="27008"/>
          <a:stretch>
            <a:fillRect/>
          </a:stretch>
        </p:blipFill>
        <p:spPr bwMode="auto">
          <a:xfrm>
            <a:off x="4143372" y="3143248"/>
            <a:ext cx="4606323" cy="3214710"/>
          </a:xfrm>
          <a:prstGeom prst="rect">
            <a:avLst/>
          </a:prstGeom>
          <a:noFill/>
          <a:ln w="9525">
            <a:noFill/>
            <a:miter lim="800000"/>
            <a:headEnd/>
            <a:tailEnd/>
          </a:ln>
        </p:spPr>
      </p:pic>
      <p:sp>
        <p:nvSpPr>
          <p:cNvPr id="10241" name="Rectangle 1"/>
          <p:cNvSpPr>
            <a:spLocks noChangeArrowheads="1"/>
          </p:cNvSpPr>
          <p:nvPr/>
        </p:nvSpPr>
        <p:spPr bwMode="auto">
          <a:xfrm>
            <a:off x="142876" y="1309293"/>
            <a:ext cx="4000496"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Demanda Mayorista</a:t>
            </a:r>
            <a:endParaRPr kumimoji="0" lang="es-ES" sz="24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_tradnl"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Está conformada por confeccionistas de ropa más cercanos al cantón, entre ellos se encuentra: “YA GRINGO”, “SASTRERIA JHONN”, “CONFECCIONES VILLAMIL”, “SABATEX”, entre otros quienes suman una demanda de 9.523 </a:t>
            </a:r>
            <a:r>
              <a:rPr kumimoji="0" lang="es-ES_tradnl"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mts</a:t>
            </a:r>
            <a:r>
              <a:rPr kumimoji="0" lang="es-ES_tradnl"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mensualmente lo que representa el 63.82% de la demanda total.</a:t>
            </a:r>
            <a:endParaRPr kumimoji="0" lang="es-ES_tradnl" sz="2400" b="0" i="0" u="none" strike="noStrike" cap="none" normalizeH="0" baseline="0" dirty="0" smtClean="0">
              <a:ln>
                <a:noFill/>
              </a:ln>
              <a:solidFill>
                <a:schemeClr val="tx1"/>
              </a:solidFill>
              <a:effectLst/>
              <a:latin typeface="Arial" pitchFamily="34" charset="0"/>
            </a:endParaRPr>
          </a:p>
        </p:txBody>
      </p:sp>
    </p:spTree>
  </p:cSld>
  <p:clrMapOvr>
    <a:masterClrMapping/>
  </p:clrMapOvr>
  <p:transition spd="med">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28670" y="428604"/>
            <a:ext cx="8686800" cy="838200"/>
          </a:xfrm>
        </p:spPr>
        <p:txBody>
          <a:bodyPr/>
          <a:lstStyle/>
          <a:p>
            <a:r>
              <a:rPr lang="es-MX" dirty="0" smtClean="0"/>
              <a:t>Personas que Compran telas</a:t>
            </a:r>
            <a:endParaRPr lang="es-ES" dirty="0"/>
          </a:p>
        </p:txBody>
      </p:sp>
      <p:pic>
        <p:nvPicPr>
          <p:cNvPr id="4" name="Picture 3"/>
          <p:cNvPicPr>
            <a:picLocks noGrp="1" noChangeAspect="1" noChangeArrowheads="1"/>
          </p:cNvPicPr>
          <p:nvPr>
            <p:ph idx="1"/>
          </p:nvPr>
        </p:nvPicPr>
        <p:blipFill>
          <a:blip r:embed="rId2" cstate="print">
            <a:clrChange>
              <a:clrFrom>
                <a:srgbClr val="FFFFFF"/>
              </a:clrFrom>
              <a:clrTo>
                <a:srgbClr val="FFFFFF">
                  <a:alpha val="0"/>
                </a:srgbClr>
              </a:clrTo>
            </a:clrChange>
          </a:blip>
          <a:srcRect l="45606" t="48698" r="30224" b="21354"/>
          <a:stretch>
            <a:fillRect/>
          </a:stretch>
        </p:blipFill>
        <p:spPr bwMode="auto">
          <a:xfrm>
            <a:off x="4224125" y="3000372"/>
            <a:ext cx="4919907" cy="3429024"/>
          </a:xfrm>
          <a:prstGeom prst="rect">
            <a:avLst/>
          </a:prstGeom>
          <a:noFill/>
          <a:ln w="9525">
            <a:noFill/>
            <a:miter lim="800000"/>
            <a:headEnd/>
            <a:tailEnd/>
          </a:ln>
        </p:spPr>
      </p:pic>
      <p:sp>
        <p:nvSpPr>
          <p:cNvPr id="9217" name="Rectangle 1"/>
          <p:cNvSpPr>
            <a:spLocks noChangeArrowheads="1"/>
          </p:cNvSpPr>
          <p:nvPr/>
        </p:nvSpPr>
        <p:spPr bwMode="auto">
          <a:xfrm>
            <a:off x="285720" y="1458384"/>
            <a:ext cx="4214810" cy="48936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Este 88% que respondió “si”, compra en promedio 3 metros  cada vez q acude a una tienda de telas, de esta manera se obtiene una demanda de 180 metros de tela obtenidos de la siguiente manera:</a:t>
            </a:r>
            <a:endParaRPr kumimoji="0" lang="es-ES" sz="2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88% * 68= </a:t>
            </a:r>
          </a:p>
          <a:p>
            <a:pPr marL="0" marR="0" lvl="0" indent="0" algn="l" defTabSz="914400" rtl="0" eaLnBrk="0" fontAlgn="base" latinLnBrk="0" hangingPunct="0">
              <a:lnSpc>
                <a:spcPct val="100000"/>
              </a:lnSpc>
              <a:spcBef>
                <a:spcPct val="0"/>
              </a:spcBef>
              <a:spcAft>
                <a:spcPct val="0"/>
              </a:spcAft>
              <a:buClrTx/>
              <a:buSzTx/>
              <a:buFontTx/>
              <a:buNone/>
              <a:tabLst/>
            </a:pPr>
            <a:r>
              <a:rPr kumimoji="0" lang="es-E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60 personas * 3 </a:t>
            </a:r>
            <a:r>
              <a:rPr kumimoji="0" lang="es-E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mts</a:t>
            </a:r>
            <a:r>
              <a:rPr kumimoji="0" lang="es-E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s-E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180 </a:t>
            </a:r>
            <a:r>
              <a:rPr kumimoji="0" lang="es-E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mts</a:t>
            </a:r>
            <a:r>
              <a:rPr kumimoji="0" lang="es-E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por persona</a:t>
            </a:r>
            <a:endParaRPr kumimoji="0" lang="es-ES" sz="2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2400" b="0" i="0" u="none" strike="noStrike" cap="none" normalizeH="0" baseline="0" dirty="0" smtClean="0">
                <a:ln>
                  <a:noFill/>
                </a:ln>
                <a:solidFill>
                  <a:schemeClr val="tx1"/>
                </a:solidFill>
                <a:effectLst/>
                <a:latin typeface="Arial" pitchFamily="34" charset="0"/>
                <a:ea typeface="Times New Roman" pitchFamily="18" charset="0"/>
              </a:rPr>
              <a:t>180mts * 30=  </a:t>
            </a:r>
          </a:p>
          <a:p>
            <a:pPr marL="0" marR="0" lvl="0" indent="0" algn="l" defTabSz="914400" rtl="0" eaLnBrk="0" fontAlgn="base" latinLnBrk="0" hangingPunct="0">
              <a:lnSpc>
                <a:spcPct val="100000"/>
              </a:lnSpc>
              <a:spcBef>
                <a:spcPct val="0"/>
              </a:spcBef>
              <a:spcAft>
                <a:spcPct val="0"/>
              </a:spcAft>
              <a:buClrTx/>
              <a:buSzTx/>
              <a:buFontTx/>
              <a:buNone/>
              <a:tabLst/>
            </a:pPr>
            <a:r>
              <a:rPr kumimoji="0" lang="es-ES" sz="2400" b="1" i="0" u="none" strike="noStrike" cap="none" normalizeH="0" baseline="0" dirty="0" smtClean="0">
                <a:ln>
                  <a:noFill/>
                </a:ln>
                <a:solidFill>
                  <a:srgbClr val="FF0000"/>
                </a:solidFill>
                <a:effectLst/>
                <a:latin typeface="Arial" pitchFamily="34" charset="0"/>
                <a:ea typeface="Times New Roman" pitchFamily="18" charset="0"/>
              </a:rPr>
              <a:t>5400 </a:t>
            </a:r>
            <a:r>
              <a:rPr kumimoji="0" lang="es-ES" sz="2400" b="1" i="0" u="none" strike="noStrike" cap="none" normalizeH="0" baseline="0" dirty="0" err="1" smtClean="0">
                <a:ln>
                  <a:noFill/>
                </a:ln>
                <a:solidFill>
                  <a:srgbClr val="FF0000"/>
                </a:solidFill>
                <a:effectLst/>
                <a:latin typeface="Arial" pitchFamily="34" charset="0"/>
                <a:ea typeface="Times New Roman" pitchFamily="18" charset="0"/>
              </a:rPr>
              <a:t>mts</a:t>
            </a:r>
            <a:r>
              <a:rPr kumimoji="0" lang="es-ES" sz="2400" b="1" i="0" u="none" strike="noStrike" cap="none" normalizeH="0" baseline="0" dirty="0" smtClean="0">
                <a:ln>
                  <a:noFill/>
                </a:ln>
                <a:solidFill>
                  <a:srgbClr val="FF0000"/>
                </a:solidFill>
                <a:effectLst/>
                <a:latin typeface="Arial" pitchFamily="34" charset="0"/>
                <a:ea typeface="Times New Roman" pitchFamily="18" charset="0"/>
              </a:rPr>
              <a:t> mensuales</a:t>
            </a:r>
            <a:r>
              <a:rPr kumimoji="0" lang="es-ES" sz="2400" b="0" i="0" u="none" strike="noStrike" cap="none" normalizeH="0" baseline="0" dirty="0" smtClean="0">
                <a:ln>
                  <a:noFill/>
                </a:ln>
                <a:solidFill>
                  <a:schemeClr val="tx1"/>
                </a:solidFill>
                <a:effectLst/>
                <a:latin typeface="Arial" pitchFamily="34" charset="0"/>
              </a:rPr>
              <a:t> </a:t>
            </a:r>
          </a:p>
        </p:txBody>
      </p:sp>
    </p:spTree>
  </p:cSld>
  <p:clrMapOvr>
    <a:masterClrMapping/>
  </p:clrMapOvr>
  <p:transition spd="med">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Comportamiento del cliente</a:t>
            </a:r>
            <a:endParaRPr lang="es-ES" dirty="0"/>
          </a:p>
        </p:txBody>
      </p:sp>
      <p:pic>
        <p:nvPicPr>
          <p:cNvPr id="29698" name="Picture 2"/>
          <p:cNvPicPr>
            <a:picLocks noChangeAspect="1" noChangeArrowheads="1"/>
          </p:cNvPicPr>
          <p:nvPr/>
        </p:nvPicPr>
        <p:blipFill>
          <a:blip r:embed="rId2" cstate="print">
            <a:clrChange>
              <a:clrFrom>
                <a:srgbClr val="FFFFFF"/>
              </a:clrFrom>
              <a:clrTo>
                <a:srgbClr val="FFFFFF">
                  <a:alpha val="0"/>
                </a:srgbClr>
              </a:clrTo>
            </a:clrChange>
          </a:blip>
          <a:srcRect l="41015" t="48698" r="24560" b="12520"/>
          <a:stretch>
            <a:fillRect/>
          </a:stretch>
        </p:blipFill>
        <p:spPr bwMode="auto">
          <a:xfrm>
            <a:off x="3286084" y="2285992"/>
            <a:ext cx="5857916" cy="3712213"/>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Preferencia del cliente</a:t>
            </a:r>
            <a:endParaRPr lang="es-ES" dirty="0"/>
          </a:p>
        </p:txBody>
      </p:sp>
      <p:pic>
        <p:nvPicPr>
          <p:cNvPr id="30722" name="Picture 2"/>
          <p:cNvPicPr>
            <a:picLocks noGrp="1" noChangeAspect="1" noChangeArrowheads="1"/>
          </p:cNvPicPr>
          <p:nvPr>
            <p:ph idx="1"/>
          </p:nvPr>
        </p:nvPicPr>
        <p:blipFill>
          <a:blip r:embed="rId2" cstate="print">
            <a:clrChange>
              <a:clrFrom>
                <a:srgbClr val="FFFFFF"/>
              </a:clrFrom>
              <a:clrTo>
                <a:srgbClr val="FFFFFF">
                  <a:alpha val="0"/>
                </a:srgbClr>
              </a:clrTo>
            </a:clrChange>
          </a:blip>
          <a:srcRect l="41614" t="36478" r="29658" b="21094"/>
          <a:stretch>
            <a:fillRect/>
          </a:stretch>
        </p:blipFill>
        <p:spPr bwMode="auto">
          <a:xfrm>
            <a:off x="4572000" y="2643182"/>
            <a:ext cx="4643470" cy="3857653"/>
          </a:xfrm>
          <a:prstGeom prst="rect">
            <a:avLst/>
          </a:prstGeom>
          <a:noFill/>
          <a:ln w="9525">
            <a:noFill/>
            <a:miter lim="800000"/>
            <a:headEnd/>
            <a:tailEnd/>
          </a:ln>
        </p:spPr>
      </p:pic>
      <p:pic>
        <p:nvPicPr>
          <p:cNvPr id="30724" name="Picture 4"/>
          <p:cNvPicPr>
            <a:picLocks noChangeAspect="1" noChangeArrowheads="1"/>
          </p:cNvPicPr>
          <p:nvPr/>
        </p:nvPicPr>
        <p:blipFill>
          <a:blip r:embed="rId3" cstate="print">
            <a:clrChange>
              <a:clrFrom>
                <a:srgbClr val="FFFFFF"/>
              </a:clrFrom>
              <a:clrTo>
                <a:srgbClr val="FFFFFF">
                  <a:alpha val="0"/>
                </a:srgbClr>
              </a:clrTo>
            </a:clrChange>
          </a:blip>
          <a:srcRect l="39014" t="30469" r="24365" b="11397"/>
          <a:stretch>
            <a:fillRect/>
          </a:stretch>
        </p:blipFill>
        <p:spPr bwMode="auto">
          <a:xfrm>
            <a:off x="285720" y="1428736"/>
            <a:ext cx="4193100" cy="4714908"/>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solidFill>
                  <a:schemeClr val="accent1">
                    <a:lumMod val="50000"/>
                  </a:schemeClr>
                </a:solidFill>
              </a:rPr>
              <a:t>micro segmentación</a:t>
            </a:r>
            <a:endParaRPr lang="es-ES" dirty="0">
              <a:solidFill>
                <a:schemeClr val="accent1">
                  <a:lumMod val="50000"/>
                </a:schemeClr>
              </a:solidFill>
            </a:endParaRPr>
          </a:p>
        </p:txBody>
      </p:sp>
      <p:pic>
        <p:nvPicPr>
          <p:cNvPr id="31746" name="Picture 2"/>
          <p:cNvPicPr>
            <a:picLocks noGrp="1" noChangeAspect="1" noChangeArrowheads="1"/>
          </p:cNvPicPr>
          <p:nvPr>
            <p:ph idx="1"/>
          </p:nvPr>
        </p:nvPicPr>
        <p:blipFill>
          <a:blip r:embed="rId2" cstate="print">
            <a:clrChange>
              <a:clrFrom>
                <a:srgbClr val="FFFFFF"/>
              </a:clrFrom>
              <a:clrTo>
                <a:srgbClr val="FFFFFF">
                  <a:alpha val="0"/>
                </a:srgbClr>
              </a:clrTo>
            </a:clrChange>
          </a:blip>
          <a:srcRect l="41950" t="30375" r="24194" b="17537"/>
          <a:stretch>
            <a:fillRect/>
          </a:stretch>
        </p:blipFill>
        <p:spPr bwMode="auto">
          <a:xfrm>
            <a:off x="4714876" y="1428736"/>
            <a:ext cx="4375036" cy="4929222"/>
          </a:xfrm>
          <a:prstGeom prst="rect">
            <a:avLst/>
          </a:prstGeom>
          <a:noFill/>
          <a:ln w="9525">
            <a:noFill/>
            <a:miter lim="800000"/>
            <a:headEnd/>
            <a:tailEnd/>
          </a:ln>
        </p:spPr>
      </p:pic>
      <p:sp>
        <p:nvSpPr>
          <p:cNvPr id="6145" name="Rectangle 1"/>
          <p:cNvSpPr>
            <a:spLocks noChangeArrowheads="1"/>
          </p:cNvSpPr>
          <p:nvPr/>
        </p:nvSpPr>
        <p:spPr bwMode="auto">
          <a:xfrm>
            <a:off x="214314" y="1917222"/>
            <a:ext cx="4429124"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Entre los clientes potenciales se encuentran:</a:t>
            </a:r>
            <a:endParaRPr kumimoji="0" lang="es-ES" sz="24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“SASTRERIA JHONN”, “YA GRINGO”; quienes compran el 61.41% de la mercadería y el 38.58% restante lo compran los clientes minoristas que en su mayoría están conformados por las mujeres casadas entre 26 y 35 por las mujeres casadas entre 26 y 35 años</a:t>
            </a:r>
            <a:endParaRPr kumimoji="0" lang="es-ES" sz="2400" b="0" i="0" u="none" strike="noStrike" cap="none" normalizeH="0" baseline="0" dirty="0" smtClean="0">
              <a:ln>
                <a:noFill/>
              </a:ln>
              <a:solidFill>
                <a:schemeClr val="tx1"/>
              </a:solidFill>
              <a:effectLst/>
              <a:latin typeface="Arial" pitchFamily="34" charset="0"/>
            </a:endParaRPr>
          </a:p>
        </p:txBody>
      </p:sp>
    </p:spTree>
  </p:cSld>
  <p:clrMapOvr>
    <a:masterClrMapping/>
  </p:clrMapOvr>
  <p:transition spd="med">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b="1" dirty="0" smtClean="0">
                <a:solidFill>
                  <a:schemeClr val="accent1">
                    <a:lumMod val="50000"/>
                  </a:schemeClr>
                </a:solidFill>
              </a:rPr>
              <a:t>Fuerzas de </a:t>
            </a:r>
            <a:r>
              <a:rPr lang="es-MX" b="1" dirty="0" err="1" smtClean="0">
                <a:solidFill>
                  <a:schemeClr val="accent1">
                    <a:lumMod val="50000"/>
                  </a:schemeClr>
                </a:solidFill>
              </a:rPr>
              <a:t>porter</a:t>
            </a:r>
            <a:endParaRPr lang="es-ES" b="1" dirty="0">
              <a:solidFill>
                <a:schemeClr val="accent1">
                  <a:lumMod val="50000"/>
                </a:schemeClr>
              </a:solidFill>
            </a:endParaRPr>
          </a:p>
        </p:txBody>
      </p:sp>
      <p:pic>
        <p:nvPicPr>
          <p:cNvPr id="36866" name="Imagen 159"/>
          <p:cNvPicPr>
            <a:picLocks noChangeAspect="1" noChangeArrowheads="1"/>
          </p:cNvPicPr>
          <p:nvPr/>
        </p:nvPicPr>
        <p:blipFill>
          <a:blip r:embed="rId2" cstate="print">
            <a:clrChange>
              <a:clrFrom>
                <a:srgbClr val="FFFFFF"/>
              </a:clrFrom>
              <a:clrTo>
                <a:srgbClr val="FFFFFF">
                  <a:alpha val="0"/>
                </a:srgbClr>
              </a:clrTo>
            </a:clrChange>
          </a:blip>
          <a:srcRect l="24944" t="20863" r="15955" b="9712"/>
          <a:stretch>
            <a:fillRect/>
          </a:stretch>
        </p:blipFill>
        <p:spPr bwMode="auto">
          <a:xfrm>
            <a:off x="1142976" y="1261132"/>
            <a:ext cx="6786610" cy="5454016"/>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idx="1"/>
          </p:nvPr>
        </p:nvSpPr>
        <p:spPr/>
        <p:txBody>
          <a:bodyPr>
            <a:noAutofit/>
          </a:bodyPr>
          <a:lstStyle/>
          <a:p>
            <a:pPr>
              <a:buNone/>
            </a:pPr>
            <a:r>
              <a:rPr lang="es-ES_tradnl" sz="2400" dirty="0" smtClean="0">
                <a:solidFill>
                  <a:schemeClr val="tx1"/>
                </a:solidFill>
                <a:latin typeface="Arial" pitchFamily="34" charset="0"/>
                <a:cs typeface="Arial" pitchFamily="34" charset="0"/>
              </a:rPr>
              <a:t>El </a:t>
            </a:r>
            <a:r>
              <a:rPr lang="es-ES" sz="2400" dirty="0" smtClean="0">
                <a:solidFill>
                  <a:schemeClr val="tx1"/>
                </a:solidFill>
                <a:latin typeface="Arial" pitchFamily="34" charset="0"/>
                <a:cs typeface="Arial" pitchFamily="34" charset="0"/>
              </a:rPr>
              <a:t>presente </a:t>
            </a:r>
            <a:r>
              <a:rPr lang="es-ES_tradnl" sz="2400" dirty="0" smtClean="0">
                <a:solidFill>
                  <a:schemeClr val="tx1"/>
                </a:solidFill>
                <a:latin typeface="Arial" pitchFamily="34" charset="0"/>
                <a:cs typeface="Arial" pitchFamily="34" charset="0"/>
              </a:rPr>
              <a:t>proyecto ofrecerá al mercado del cantón General Villamil Playas productos textiles para prendas de vestir y lencerías de hogar(sabanas y cortinas).</a:t>
            </a:r>
            <a:endParaRPr lang="es-EC" sz="2400" dirty="0" smtClean="0">
              <a:solidFill>
                <a:schemeClr val="tx1"/>
              </a:solidFill>
              <a:latin typeface="Arial" pitchFamily="34" charset="0"/>
              <a:cs typeface="Arial" pitchFamily="34" charset="0"/>
            </a:endParaRPr>
          </a:p>
          <a:p>
            <a:pPr algn="just"/>
            <a:endParaRPr lang="es-EC" sz="2400" dirty="0" smtClean="0">
              <a:solidFill>
                <a:schemeClr val="tx1"/>
              </a:solidFill>
              <a:latin typeface="Arial" pitchFamily="34" charset="0"/>
              <a:cs typeface="Arial" pitchFamily="34" charset="0"/>
            </a:endParaRPr>
          </a:p>
          <a:p>
            <a:pPr algn="just">
              <a:buNone/>
            </a:pPr>
            <a:r>
              <a:rPr lang="es-ES_tradnl" sz="2400" dirty="0" smtClean="0">
                <a:solidFill>
                  <a:schemeClr val="tx1"/>
                </a:solidFill>
                <a:latin typeface="Arial" pitchFamily="34" charset="0"/>
                <a:cs typeface="Arial" pitchFamily="34" charset="0"/>
              </a:rPr>
              <a:t>La información obtenida en el estudio del mercado, servirá para la toma de decisiones con respecto a las condiciones favorables y desfavorables que se puedan presentar en el mercado.</a:t>
            </a:r>
            <a:endParaRPr lang="es-EC" sz="2400" dirty="0" smtClean="0">
              <a:solidFill>
                <a:schemeClr val="tx1"/>
              </a:solidFill>
              <a:latin typeface="Arial" pitchFamily="34" charset="0"/>
              <a:cs typeface="Arial" pitchFamily="34" charset="0"/>
            </a:endParaRPr>
          </a:p>
          <a:p>
            <a:pPr algn="just"/>
            <a:endParaRPr lang="es-EC" sz="2400" dirty="0" smtClean="0">
              <a:solidFill>
                <a:schemeClr val="tx1"/>
              </a:solidFill>
              <a:latin typeface="Arial" pitchFamily="34" charset="0"/>
              <a:cs typeface="Arial" pitchFamily="34" charset="0"/>
            </a:endParaRPr>
          </a:p>
          <a:p>
            <a:pPr algn="just">
              <a:buNone/>
            </a:pPr>
            <a:r>
              <a:rPr lang="es-ES" sz="2400" dirty="0" smtClean="0">
                <a:solidFill>
                  <a:schemeClr val="tx1"/>
                </a:solidFill>
                <a:latin typeface="Arial" pitchFamily="34" charset="0"/>
                <a:cs typeface="Arial" pitchFamily="34" charset="0"/>
              </a:rPr>
              <a:t>El precio de los textiles se estimará en base al promedio de los precios del mercado. </a:t>
            </a:r>
            <a:endParaRPr lang="es-EC" sz="2400" dirty="0" smtClean="0">
              <a:solidFill>
                <a:schemeClr val="tx1"/>
              </a:solidFill>
              <a:latin typeface="Arial" pitchFamily="34" charset="0"/>
              <a:cs typeface="Arial" pitchFamily="34" charset="0"/>
            </a:endParaRPr>
          </a:p>
          <a:p>
            <a:endParaRPr lang="es-EC" sz="2400" dirty="0">
              <a:solidFill>
                <a:schemeClr val="tx1"/>
              </a:solidFill>
              <a:latin typeface="Arial" pitchFamily="34" charset="0"/>
              <a:cs typeface="Arial" pitchFamily="34" charset="0"/>
            </a:endParaRPr>
          </a:p>
        </p:txBody>
      </p:sp>
      <p:sp>
        <p:nvSpPr>
          <p:cNvPr id="8" name="7 Título"/>
          <p:cNvSpPr>
            <a:spLocks noGrp="1"/>
          </p:cNvSpPr>
          <p:nvPr>
            <p:ph type="title"/>
          </p:nvPr>
        </p:nvSpPr>
        <p:spPr/>
        <p:txBody>
          <a:bodyPr/>
          <a:lstStyle/>
          <a:p>
            <a:r>
              <a:rPr lang="es-MX" b="1" dirty="0" smtClean="0"/>
              <a:t>Resumen del proyecto</a:t>
            </a:r>
            <a:endParaRPr lang="es-ES" b="1" dirty="0"/>
          </a:p>
        </p:txBody>
      </p:sp>
    </p:spTree>
  </p:cSld>
  <p:clrMapOvr>
    <a:masterClrMapping/>
  </p:clrMapOvr>
  <p:transition spd="med">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b="1" dirty="0" smtClean="0">
                <a:solidFill>
                  <a:schemeClr val="tx1"/>
                </a:solidFill>
                <a:latin typeface="Arial" pitchFamily="34" charset="0"/>
                <a:cs typeface="Arial" pitchFamily="34" charset="0"/>
              </a:rPr>
              <a:t>Marketing </a:t>
            </a:r>
            <a:r>
              <a:rPr lang="es-MX" b="1" dirty="0" err="1" smtClean="0">
                <a:solidFill>
                  <a:schemeClr val="tx1"/>
                </a:solidFill>
                <a:latin typeface="Arial" pitchFamily="34" charset="0"/>
                <a:cs typeface="Arial" pitchFamily="34" charset="0"/>
              </a:rPr>
              <a:t>mix</a:t>
            </a:r>
            <a:endParaRPr lang="es-ES" b="1" dirty="0">
              <a:solidFill>
                <a:schemeClr val="tx1"/>
              </a:solidFill>
              <a:latin typeface="Arial" pitchFamily="34" charset="0"/>
              <a:cs typeface="Arial" pitchFamily="34" charset="0"/>
            </a:endParaRPr>
          </a:p>
        </p:txBody>
      </p:sp>
      <p:sp>
        <p:nvSpPr>
          <p:cNvPr id="3" name="2 Marcador de contenido"/>
          <p:cNvSpPr>
            <a:spLocks noGrp="1"/>
          </p:cNvSpPr>
          <p:nvPr>
            <p:ph idx="1"/>
          </p:nvPr>
        </p:nvSpPr>
        <p:spPr>
          <a:xfrm>
            <a:off x="304800" y="1554162"/>
            <a:ext cx="8686800" cy="2660655"/>
          </a:xfrm>
        </p:spPr>
        <p:txBody>
          <a:bodyPr>
            <a:normAutofit/>
          </a:bodyPr>
          <a:lstStyle/>
          <a:p>
            <a:endParaRPr lang="es-MX" sz="2400" dirty="0" smtClean="0">
              <a:solidFill>
                <a:schemeClr val="tx1"/>
              </a:solidFill>
              <a:latin typeface="Arial" pitchFamily="34" charset="0"/>
              <a:cs typeface="Arial" pitchFamily="34" charset="0"/>
            </a:endParaRPr>
          </a:p>
          <a:p>
            <a:pPr>
              <a:buNone/>
            </a:pPr>
            <a:r>
              <a:rPr lang="es-MX" sz="2400" b="1" dirty="0" smtClean="0">
                <a:solidFill>
                  <a:schemeClr val="tx1"/>
                </a:solidFill>
                <a:latin typeface="Arial" pitchFamily="34" charset="0"/>
                <a:cs typeface="Arial" pitchFamily="34" charset="0"/>
              </a:rPr>
              <a:t>PRODUCTO</a:t>
            </a:r>
          </a:p>
          <a:p>
            <a:pPr>
              <a:buNone/>
            </a:pPr>
            <a:r>
              <a:rPr lang="es-ES" sz="2400" dirty="0" smtClean="0">
                <a:solidFill>
                  <a:schemeClr val="tx1"/>
                </a:solidFill>
                <a:latin typeface="Arial" pitchFamily="34" charset="0"/>
                <a:cs typeface="Arial" pitchFamily="34" charset="0"/>
              </a:rPr>
              <a:t>“KOLORTEX</a:t>
            </a:r>
            <a:r>
              <a:rPr lang="es-ES" sz="2400" dirty="0" smtClean="0">
                <a:solidFill>
                  <a:schemeClr val="tx1"/>
                </a:solidFill>
                <a:latin typeface="Arial" pitchFamily="34" charset="0"/>
                <a:cs typeface="Arial" pitchFamily="34" charset="0"/>
              </a:rPr>
              <a:t>” ofrece productos 100% ecuatorianos, para satisfacer las necesidades de los clientes tenemos telas en gran variedad en cuanto a la textura y colores. Dentro de la textura tenemos: linos, bramantes, seda, lycra, algodón</a:t>
            </a:r>
            <a:endParaRPr lang="es-ES" sz="2400" dirty="0">
              <a:solidFill>
                <a:schemeClr val="tx1"/>
              </a:solidFill>
              <a:latin typeface="Arial" pitchFamily="34" charset="0"/>
              <a:cs typeface="Arial" pitchFamily="34" charset="0"/>
            </a:endParaRPr>
          </a:p>
        </p:txBody>
      </p:sp>
      <p:sp>
        <p:nvSpPr>
          <p:cNvPr id="4" name="2 Marcador de contenido"/>
          <p:cNvSpPr txBox="1">
            <a:spLocks/>
          </p:cNvSpPr>
          <p:nvPr/>
        </p:nvSpPr>
        <p:spPr>
          <a:xfrm>
            <a:off x="385794" y="4572008"/>
            <a:ext cx="8686800" cy="1803400"/>
          </a:xfrm>
          <a:prstGeom prst="rect">
            <a:avLst/>
          </a:prstGeom>
        </p:spPr>
        <p:txBody>
          <a:bodyPr vert="horz">
            <a:normAutofit/>
          </a:bodyPr>
          <a:lstStyle/>
          <a:p>
            <a:pPr marL="342900" indent="-342900">
              <a:spcBef>
                <a:spcPct val="20000"/>
              </a:spcBef>
              <a:buClr>
                <a:schemeClr val="accent1"/>
              </a:buClr>
              <a:buSzPct val="70000"/>
            </a:pPr>
            <a:r>
              <a:rPr lang="es-ES_tradnl" sz="2400" b="1" dirty="0" smtClean="0">
                <a:latin typeface="Arial" pitchFamily="34" charset="0"/>
                <a:cs typeface="Arial" pitchFamily="34" charset="0"/>
              </a:rPr>
              <a:t>PRECIO</a:t>
            </a:r>
          </a:p>
          <a:p>
            <a:pPr marL="342900" indent="-342900">
              <a:spcBef>
                <a:spcPct val="20000"/>
              </a:spcBef>
              <a:buClr>
                <a:schemeClr val="accent1"/>
              </a:buClr>
              <a:buSzPct val="70000"/>
            </a:pPr>
            <a:r>
              <a:rPr lang="es-ES_tradnl" sz="2400" dirty="0" smtClean="0">
                <a:latin typeface="Arial" pitchFamily="34" charset="0"/>
                <a:cs typeface="Arial" pitchFamily="34" charset="0"/>
              </a:rPr>
              <a:t>La </a:t>
            </a:r>
            <a:r>
              <a:rPr lang="es-ES_tradnl" sz="2400" dirty="0" smtClean="0">
                <a:latin typeface="Arial" pitchFamily="34" charset="0"/>
                <a:cs typeface="Arial" pitchFamily="34" charset="0"/>
              </a:rPr>
              <a:t>comercializadora determinará el precio de los productos textiles a partir de un promedio de los precios del mercado.</a:t>
            </a:r>
            <a:endParaRPr lang="es-ES" sz="2400" dirty="0" smtClean="0">
              <a:latin typeface="Arial"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endParaRPr kumimoji="0" lang="es-ES" sz="2400" b="0" i="0" u="none" strike="noStrike" kern="1200" cap="none" spc="0" normalizeH="0" baseline="0" noProof="0" dirty="0">
              <a:ln>
                <a:noFill/>
              </a:ln>
              <a:effectLst/>
              <a:uLnTx/>
              <a:uFillTx/>
              <a:latin typeface="Arial" pitchFamily="34" charset="0"/>
              <a:cs typeface="Arial" pitchFamily="34" charset="0"/>
            </a:endParaRPr>
          </a:p>
        </p:txBody>
      </p:sp>
    </p:spTree>
  </p:cSld>
  <p:clrMapOvr>
    <a:masterClrMapping/>
  </p:clrMapOvr>
  <p:transition spd="med">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04800" y="1554163"/>
            <a:ext cx="8686800" cy="2374904"/>
          </a:xfrm>
        </p:spPr>
        <p:txBody>
          <a:bodyPr>
            <a:normAutofit/>
          </a:bodyPr>
          <a:lstStyle/>
          <a:p>
            <a:pPr>
              <a:buNone/>
            </a:pPr>
            <a:r>
              <a:rPr lang="es-ES_tradnl" sz="2400" b="1" dirty="0" smtClean="0">
                <a:solidFill>
                  <a:sysClr val="windowText" lastClr="000000"/>
                </a:solidFill>
                <a:latin typeface="Arial" pitchFamily="34" charset="0"/>
                <a:cs typeface="Arial" pitchFamily="34" charset="0"/>
              </a:rPr>
              <a:t>PLAZA:</a:t>
            </a:r>
          </a:p>
          <a:p>
            <a:pPr>
              <a:buNone/>
            </a:pPr>
            <a:r>
              <a:rPr lang="es-ES_tradnl" sz="2400" dirty="0" smtClean="0">
                <a:solidFill>
                  <a:sysClr val="windowText" lastClr="000000"/>
                </a:solidFill>
                <a:latin typeface="Arial" pitchFamily="34" charset="0"/>
                <a:cs typeface="Arial" pitchFamily="34" charset="0"/>
              </a:rPr>
              <a:t>La </a:t>
            </a:r>
            <a:r>
              <a:rPr lang="es-ES_tradnl" sz="2400" dirty="0" smtClean="0">
                <a:solidFill>
                  <a:sysClr val="windowText" lastClr="000000"/>
                </a:solidFill>
                <a:latin typeface="Arial" pitchFamily="34" charset="0"/>
                <a:cs typeface="Arial" pitchFamily="34" charset="0"/>
              </a:rPr>
              <a:t>comercializadora cuenta con un punto de venta, ubicada en el centro de playas, para la comodidad de los clientes, donde se desarrolla la mayor actividad económica en este cantón.</a:t>
            </a:r>
            <a:endParaRPr lang="es-ES" sz="2400" dirty="0" smtClean="0">
              <a:solidFill>
                <a:sysClr val="windowText" lastClr="000000"/>
              </a:solidFill>
              <a:latin typeface="Arial" pitchFamily="34" charset="0"/>
              <a:cs typeface="Arial" pitchFamily="34" charset="0"/>
            </a:endParaRPr>
          </a:p>
          <a:p>
            <a:endParaRPr lang="es-ES" sz="2400" dirty="0">
              <a:solidFill>
                <a:sysClr val="windowText" lastClr="000000"/>
              </a:solidFill>
              <a:latin typeface="Arial" pitchFamily="34" charset="0"/>
              <a:cs typeface="Arial" pitchFamily="34" charset="0"/>
            </a:endParaRPr>
          </a:p>
        </p:txBody>
      </p:sp>
      <p:sp>
        <p:nvSpPr>
          <p:cNvPr id="4" name="2 Marcador de contenido"/>
          <p:cNvSpPr txBox="1">
            <a:spLocks/>
          </p:cNvSpPr>
          <p:nvPr/>
        </p:nvSpPr>
        <p:spPr>
          <a:xfrm>
            <a:off x="242918" y="4214818"/>
            <a:ext cx="8686800" cy="2374904"/>
          </a:xfrm>
          <a:prstGeom prst="rect">
            <a:avLst/>
          </a:prstGeom>
        </p:spPr>
        <p:txBody>
          <a:bodyPr vert="horz">
            <a:normAutofit/>
          </a:bodyPr>
          <a:lstStyle/>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None/>
              <a:tabLst/>
              <a:defRPr/>
            </a:pPr>
            <a:r>
              <a:rPr kumimoji="0" lang="es-ES_tradnl" sz="2400" b="1" i="0" u="none" strike="noStrike" kern="1200" cap="none" spc="0" normalizeH="0" baseline="0" noProof="0" dirty="0" smtClean="0">
                <a:ln>
                  <a:noFill/>
                </a:ln>
                <a:solidFill>
                  <a:sysClr val="windowText" lastClr="000000"/>
                </a:solidFill>
                <a:effectLst/>
                <a:uLnTx/>
                <a:uFillTx/>
                <a:latin typeface="Arial" pitchFamily="34" charset="0"/>
                <a:cs typeface="Arial" pitchFamily="34" charset="0"/>
              </a:rPr>
              <a:t>PROMOCIÓN:</a:t>
            </a:r>
          </a:p>
          <a:p>
            <a:pPr marL="342900" indent="-342900">
              <a:spcBef>
                <a:spcPct val="20000"/>
              </a:spcBef>
              <a:buClr>
                <a:schemeClr val="accent1"/>
              </a:buClr>
              <a:buSzPct val="70000"/>
            </a:pPr>
            <a:r>
              <a:rPr kumimoji="0" lang="es-ES_tradnl" sz="2400" b="0" i="0" u="none" strike="noStrike" kern="1200" cap="none" spc="0" normalizeH="0" baseline="0" noProof="0" dirty="0" smtClean="0">
                <a:ln>
                  <a:noFill/>
                </a:ln>
                <a:solidFill>
                  <a:sysClr val="windowText" lastClr="000000"/>
                </a:solidFill>
                <a:effectLst/>
                <a:uLnTx/>
                <a:uFillTx/>
                <a:latin typeface="Arial" pitchFamily="34" charset="0"/>
                <a:cs typeface="Arial" pitchFamily="34" charset="0"/>
              </a:rPr>
              <a:t>.</a:t>
            </a:r>
            <a:r>
              <a:rPr lang="es-ES_tradnl" sz="2400" dirty="0" smtClean="0">
                <a:solidFill>
                  <a:sysClr val="windowText" lastClr="000000"/>
                </a:solidFill>
                <a:latin typeface="Arial" pitchFamily="34" charset="0"/>
                <a:cs typeface="Arial" pitchFamily="34" charset="0"/>
              </a:rPr>
              <a:t> se aplicará un descuento de introducción, con el cual se busca llegar al mercado con pequeños clientes; a estos precios se aplicará un nuevo descuento por compras superiores a determinado monto.</a:t>
            </a:r>
            <a:endParaRPr lang="es-ES" sz="2400" dirty="0" smtClean="0">
              <a:solidFill>
                <a:sysClr val="windowText" lastClr="000000"/>
              </a:solidFill>
              <a:latin typeface="Arial"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None/>
              <a:tabLst/>
              <a:defRPr/>
            </a:pPr>
            <a:endParaRPr kumimoji="0" lang="es-ES" sz="2400" b="0" i="0" u="none" strike="noStrike" kern="1200" cap="none" spc="0" normalizeH="0" baseline="0" noProof="0" dirty="0" smtClean="0">
              <a:ln>
                <a:noFill/>
              </a:ln>
              <a:solidFill>
                <a:sysClr val="windowText" lastClr="000000"/>
              </a:solidFill>
              <a:effectLst/>
              <a:uLnTx/>
              <a:uFillTx/>
              <a:latin typeface="Arial"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endParaRPr kumimoji="0" lang="es-ES" sz="2400" b="0" i="0" u="none" strike="noStrike" kern="1200" cap="none" spc="0" normalizeH="0" baseline="0" noProof="0" dirty="0">
              <a:ln>
                <a:noFill/>
              </a:ln>
              <a:solidFill>
                <a:sysClr val="windowText" lastClr="000000"/>
              </a:solidFill>
              <a:effectLst/>
              <a:uLnTx/>
              <a:uFillTx/>
              <a:latin typeface="Arial" pitchFamily="34" charset="0"/>
              <a:cs typeface="Arial" pitchFamily="34" charset="0"/>
            </a:endParaRPr>
          </a:p>
        </p:txBody>
      </p:sp>
    </p:spTree>
  </p:cSld>
  <p:clrMapOvr>
    <a:masterClrMapping/>
  </p:clrMapOvr>
  <p:transition spd="med">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b="1" dirty="0" smtClean="0">
                <a:solidFill>
                  <a:schemeClr val="accent1">
                    <a:lumMod val="50000"/>
                  </a:schemeClr>
                </a:solidFill>
                <a:latin typeface="Arial" pitchFamily="34" charset="0"/>
                <a:cs typeface="Arial" pitchFamily="34" charset="0"/>
              </a:rPr>
              <a:t>LOCALIZACIÓN DEL PROYECTO</a:t>
            </a:r>
            <a:endParaRPr lang="es-ES" b="1" dirty="0">
              <a:solidFill>
                <a:schemeClr val="accent1">
                  <a:lumMod val="50000"/>
                </a:schemeClr>
              </a:solidFill>
              <a:latin typeface="Arial" pitchFamily="34" charset="0"/>
              <a:cs typeface="Arial" pitchFamily="34" charset="0"/>
            </a:endParaRPr>
          </a:p>
        </p:txBody>
      </p:sp>
      <p:sp>
        <p:nvSpPr>
          <p:cNvPr id="3" name="2 Marcador de contenido"/>
          <p:cNvSpPr>
            <a:spLocks noGrp="1"/>
          </p:cNvSpPr>
          <p:nvPr>
            <p:ph idx="1"/>
          </p:nvPr>
        </p:nvSpPr>
        <p:spPr>
          <a:xfrm>
            <a:off x="0" y="2500306"/>
            <a:ext cx="4429124" cy="3786214"/>
          </a:xfrm>
        </p:spPr>
        <p:txBody>
          <a:bodyPr>
            <a:normAutofit/>
          </a:bodyPr>
          <a:lstStyle/>
          <a:p>
            <a:pPr algn="just"/>
            <a:r>
              <a:rPr lang="es-ES" sz="2400" dirty="0" smtClean="0">
                <a:solidFill>
                  <a:sysClr val="windowText" lastClr="000000"/>
                </a:solidFill>
                <a:latin typeface="Arial" pitchFamily="34" charset="0"/>
                <a:cs typeface="Arial" pitchFamily="34" charset="0"/>
              </a:rPr>
              <a:t>La empresa,  está  ubicada en el cantón General </a:t>
            </a:r>
            <a:r>
              <a:rPr lang="es-ES" sz="2400" dirty="0" err="1" smtClean="0">
                <a:solidFill>
                  <a:sysClr val="windowText" lastClr="000000"/>
                </a:solidFill>
                <a:latin typeface="Arial" pitchFamily="34" charset="0"/>
                <a:cs typeface="Arial" pitchFamily="34" charset="0"/>
              </a:rPr>
              <a:t>Villamil</a:t>
            </a:r>
            <a:r>
              <a:rPr lang="es-ES" sz="2400" dirty="0" smtClean="0">
                <a:solidFill>
                  <a:sysClr val="windowText" lastClr="000000"/>
                </a:solidFill>
                <a:latin typeface="Arial" pitchFamily="34" charset="0"/>
                <a:cs typeface="Arial" pitchFamily="34" charset="0"/>
              </a:rPr>
              <a:t> Playas situado al suroeste de la provincia del Guayas, a 96 kilómetros de la ciudad Guayaquil.</a:t>
            </a:r>
            <a:endParaRPr lang="es-ES" sz="2400" dirty="0">
              <a:solidFill>
                <a:sysClr val="windowText" lastClr="000000"/>
              </a:solidFill>
              <a:latin typeface="Arial" pitchFamily="34" charset="0"/>
              <a:cs typeface="Arial" pitchFamily="34" charset="0"/>
            </a:endParaRPr>
          </a:p>
        </p:txBody>
      </p:sp>
      <p:pic>
        <p:nvPicPr>
          <p:cNvPr id="38914" name="Imagen 13"/>
          <p:cNvPicPr>
            <a:picLocks noChangeAspect="1" noChangeArrowheads="1"/>
          </p:cNvPicPr>
          <p:nvPr/>
        </p:nvPicPr>
        <p:blipFill>
          <a:blip r:embed="rId2" cstate="print">
            <a:lum bright="-24000" contrast="36000"/>
          </a:blip>
          <a:srcRect l="23106" t="1538" r="1515" b="2975"/>
          <a:stretch>
            <a:fillRect/>
          </a:stretch>
        </p:blipFill>
        <p:spPr bwMode="auto">
          <a:xfrm>
            <a:off x="4854203" y="2285992"/>
            <a:ext cx="4218391" cy="3857636"/>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latin typeface="Arial Black" pitchFamily="34" charset="0"/>
              </a:rPr>
              <a:t>Ingreso</a:t>
            </a:r>
            <a:endParaRPr lang="es-ES" dirty="0"/>
          </a:p>
        </p:txBody>
      </p:sp>
      <p:sp>
        <p:nvSpPr>
          <p:cNvPr id="3" name="2 Marcador de contenido"/>
          <p:cNvSpPr>
            <a:spLocks noGrp="1"/>
          </p:cNvSpPr>
          <p:nvPr>
            <p:ph idx="1"/>
          </p:nvPr>
        </p:nvSpPr>
        <p:spPr>
          <a:xfrm>
            <a:off x="0" y="1785926"/>
            <a:ext cx="8686800" cy="4525963"/>
          </a:xfrm>
        </p:spPr>
        <p:txBody>
          <a:bodyPr/>
          <a:lstStyle/>
          <a:p>
            <a:pPr algn="just">
              <a:buNone/>
            </a:pPr>
            <a:r>
              <a:rPr lang="es-ES" sz="2800" dirty="0" smtClean="0"/>
              <a:t>	Los ingresos para "</a:t>
            </a:r>
            <a:r>
              <a:rPr lang="es-ES" sz="2800" dirty="0" err="1" smtClean="0"/>
              <a:t>KolorTex</a:t>
            </a:r>
            <a:r>
              <a:rPr lang="es-ES" sz="2800" dirty="0" smtClean="0"/>
              <a:t>”, dependen 	básicamente de las ventas de los productos 	ofrecidos, por ello las ventas fueron 	estimadas 	considerando los siguientes 	factores:</a:t>
            </a:r>
          </a:p>
          <a:p>
            <a:pPr algn="just">
              <a:buNone/>
            </a:pPr>
            <a:endParaRPr lang="es-EC" sz="2800" dirty="0" smtClean="0"/>
          </a:p>
          <a:p>
            <a:pPr lvl="5"/>
            <a:r>
              <a:rPr lang="es-ES" sz="2800" dirty="0" smtClean="0"/>
              <a:t>Demanda</a:t>
            </a:r>
            <a:endParaRPr lang="es-EC" sz="2800" dirty="0" smtClean="0"/>
          </a:p>
          <a:p>
            <a:pPr lvl="5"/>
            <a:r>
              <a:rPr lang="es-ES" sz="2800" dirty="0" smtClean="0"/>
              <a:t>Precio</a:t>
            </a:r>
            <a:endParaRPr lang="es-EC" sz="2800" dirty="0" smtClean="0"/>
          </a:p>
          <a:p>
            <a:endParaRPr lang="es-ES" dirty="0"/>
          </a:p>
        </p:txBody>
      </p:sp>
    </p:spTree>
  </p:cSld>
  <p:clrMapOvr>
    <a:masterClrMapping/>
  </p:clrMapOvr>
  <p:transition spd="med">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latin typeface="Arial Black" pitchFamily="34" charset="0"/>
              </a:rPr>
              <a:t>Inversión</a:t>
            </a:r>
            <a:endParaRPr lang="es-ES" dirty="0"/>
          </a:p>
        </p:txBody>
      </p:sp>
      <p:sp>
        <p:nvSpPr>
          <p:cNvPr id="6" name="2 Marcador de contenido"/>
          <p:cNvSpPr>
            <a:spLocks noGrp="1"/>
          </p:cNvSpPr>
          <p:nvPr>
            <p:ph sz="half" idx="2"/>
          </p:nvPr>
        </p:nvSpPr>
        <p:spPr>
          <a:xfrm>
            <a:off x="4857752" y="1600200"/>
            <a:ext cx="4133848" cy="4724400"/>
          </a:xfrm>
        </p:spPr>
        <p:txBody>
          <a:bodyPr>
            <a:normAutofit/>
          </a:bodyPr>
          <a:lstStyle/>
          <a:p>
            <a:pPr algn="just">
              <a:buNone/>
            </a:pPr>
            <a:r>
              <a:rPr lang="es-ES" dirty="0" smtClean="0"/>
              <a:t>	</a:t>
            </a:r>
          </a:p>
          <a:p>
            <a:pPr algn="just">
              <a:buNone/>
            </a:pPr>
            <a:r>
              <a:rPr lang="es-ES" dirty="0" smtClean="0">
                <a:latin typeface="Calibri" pitchFamily="34" charset="0"/>
              </a:rPr>
              <a:t>	El monto de la inversión del proyecto es de $50.788,71 del cual el 60% corresponde a préstamo privado a una tasa del 9.33% anual y el 40% aportación de los socios.</a:t>
            </a:r>
            <a:endParaRPr lang="es-EC" dirty="0">
              <a:latin typeface="Calibri" pitchFamily="34" charset="0"/>
            </a:endParaRPr>
          </a:p>
        </p:txBody>
      </p:sp>
      <p:pic>
        <p:nvPicPr>
          <p:cNvPr id="7" name="Imagen 122"/>
          <p:cNvPicPr>
            <a:picLocks noGrp="1" noChangeAspect="1" noChangeArrowheads="1"/>
          </p:cNvPicPr>
          <p:nvPr>
            <p:ph sz="half" idx="1"/>
          </p:nvPr>
        </p:nvPicPr>
        <p:blipFill>
          <a:blip r:embed="rId2" cstate="print"/>
          <a:srcRect l="10410" t="24310" r="52298" b="31441"/>
          <a:stretch>
            <a:fillRect/>
          </a:stretch>
        </p:blipFill>
        <p:spPr bwMode="auto">
          <a:xfrm>
            <a:off x="285720" y="2143116"/>
            <a:ext cx="4741358" cy="3516176"/>
          </a:xfrm>
          <a:prstGeom prst="rect">
            <a:avLst/>
          </a:prstGeom>
          <a:ln>
            <a:noFill/>
          </a:ln>
          <a:effectLst>
            <a:outerShdw blurRad="292100" dist="139700" dir="2700000" algn="tl" rotWithShape="0">
              <a:srgbClr val="333333">
                <a:alpha val="65000"/>
              </a:srgbClr>
            </a:outerShdw>
          </a:effectLst>
        </p:spPr>
      </p:pic>
      <p:sp>
        <p:nvSpPr>
          <p:cNvPr id="8" name="Rectangle 4"/>
          <p:cNvSpPr>
            <a:spLocks noChangeArrowheads="1"/>
          </p:cNvSpPr>
          <p:nvPr/>
        </p:nvSpPr>
        <p:spPr bwMode="auto">
          <a:xfrm>
            <a:off x="1428728" y="1500174"/>
            <a:ext cx="2928958"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Cuadro No. 7</a:t>
            </a:r>
            <a:endParaRPr kumimoji="0" lang="es-EC"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Comercializadora de Telas “KolorTex”</a:t>
            </a:r>
            <a:endParaRPr kumimoji="0" lang="es-E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8 Rectángulo"/>
          <p:cNvSpPr/>
          <p:nvPr/>
        </p:nvSpPr>
        <p:spPr>
          <a:xfrm>
            <a:off x="1357290" y="5786454"/>
            <a:ext cx="3071834" cy="276999"/>
          </a:xfrm>
          <a:prstGeom prst="rect">
            <a:avLst/>
          </a:prstGeom>
        </p:spPr>
        <p:txBody>
          <a:bodyPr wrap="square">
            <a:spAutoFit/>
          </a:bodyPr>
          <a:lstStyle/>
          <a:p>
            <a:r>
              <a:rPr lang="es-ES" sz="1200" b="1" dirty="0">
                <a:latin typeface="Arial" pitchFamily="34" charset="0"/>
                <a:cs typeface="Arial" pitchFamily="34" charset="0"/>
              </a:rPr>
              <a:t>Fuente: Elaboración Propia Abril 2010</a:t>
            </a:r>
            <a:endParaRPr lang="es-EC" sz="1200" dirty="0">
              <a:latin typeface="Arial" pitchFamily="34" charset="0"/>
              <a:cs typeface="Arial" pitchFamily="34" charset="0"/>
            </a:endParaRPr>
          </a:p>
        </p:txBody>
      </p:sp>
    </p:spTree>
  </p:cSld>
  <p:clrMapOvr>
    <a:masterClrMapping/>
  </p:clrMapOvr>
  <p:transition spd="med">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latin typeface="Arial Black" pitchFamily="34" charset="0"/>
              </a:rPr>
              <a:t>Capital de Trabajo</a:t>
            </a:r>
            <a:endParaRPr lang="es-ES" dirty="0"/>
          </a:p>
        </p:txBody>
      </p:sp>
      <p:pic>
        <p:nvPicPr>
          <p:cNvPr id="4" name="6 Marcador de contenido"/>
          <p:cNvPicPr>
            <a:picLocks noGrp="1"/>
          </p:cNvPicPr>
          <p:nvPr>
            <p:ph idx="1"/>
          </p:nvPr>
        </p:nvPicPr>
        <p:blipFill>
          <a:blip r:embed="rId2" cstate="print"/>
          <a:srcRect l="10716" t="29590" r="14277" b="23955"/>
          <a:stretch>
            <a:fillRect/>
          </a:stretch>
        </p:blipFill>
        <p:spPr bwMode="auto">
          <a:xfrm>
            <a:off x="214282" y="1714488"/>
            <a:ext cx="8777318" cy="3426748"/>
          </a:xfrm>
          <a:prstGeom prst="rect">
            <a:avLst/>
          </a:prstGeom>
          <a:ln>
            <a:noFill/>
          </a:ln>
          <a:effectLst>
            <a:outerShdw blurRad="292100" dist="139700" dir="2700000" algn="tl" rotWithShape="0">
              <a:srgbClr val="333333">
                <a:alpha val="65000"/>
              </a:srgbClr>
            </a:outerShdw>
          </a:effectLst>
        </p:spPr>
      </p:pic>
      <p:pic>
        <p:nvPicPr>
          <p:cNvPr id="5" name="4 Imagen"/>
          <p:cNvPicPr/>
          <p:nvPr/>
        </p:nvPicPr>
        <p:blipFill>
          <a:blip r:embed="rId3" cstate="print"/>
          <a:srcRect l="36366" t="78569" r="13945" b="17223"/>
          <a:stretch>
            <a:fillRect/>
          </a:stretch>
        </p:blipFill>
        <p:spPr bwMode="auto">
          <a:xfrm>
            <a:off x="1714480" y="5572140"/>
            <a:ext cx="6286544" cy="285752"/>
          </a:xfrm>
          <a:prstGeom prst="rect">
            <a:avLst/>
          </a:prstGeom>
          <a:ln>
            <a:noFill/>
          </a:ln>
          <a:effectLst>
            <a:outerShdw blurRad="292100" dist="139700" dir="2700000" algn="tl" rotWithShape="0">
              <a:srgbClr val="333333">
                <a:alpha val="65000"/>
              </a:srgbClr>
            </a:outerShdw>
          </a:effectLst>
        </p:spPr>
      </p:pic>
      <p:sp>
        <p:nvSpPr>
          <p:cNvPr id="7" name="6 Rectángulo"/>
          <p:cNvSpPr/>
          <p:nvPr/>
        </p:nvSpPr>
        <p:spPr>
          <a:xfrm>
            <a:off x="3357554" y="5929330"/>
            <a:ext cx="3071834" cy="276999"/>
          </a:xfrm>
          <a:prstGeom prst="rect">
            <a:avLst/>
          </a:prstGeom>
        </p:spPr>
        <p:txBody>
          <a:bodyPr wrap="square">
            <a:spAutoFit/>
          </a:bodyPr>
          <a:lstStyle/>
          <a:p>
            <a:r>
              <a:rPr lang="es-ES" sz="1200" b="1" dirty="0">
                <a:latin typeface="Arial" pitchFamily="34" charset="0"/>
                <a:cs typeface="Arial" pitchFamily="34" charset="0"/>
              </a:rPr>
              <a:t>Fuente: Elaboración Propia Abril 2010</a:t>
            </a:r>
            <a:endParaRPr lang="es-EC" sz="1200" dirty="0">
              <a:latin typeface="Arial" pitchFamily="34" charset="0"/>
              <a:cs typeface="Arial" pitchFamily="34" charset="0"/>
            </a:endParaRPr>
          </a:p>
        </p:txBody>
      </p:sp>
    </p:spTree>
  </p:cSld>
  <p:clrMapOvr>
    <a:masterClrMapping/>
  </p:clrMapOvr>
  <p:transition spd="med">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latin typeface="Arial Black" pitchFamily="34" charset="0"/>
              </a:rPr>
              <a:t>Resumen de Costos</a:t>
            </a:r>
            <a:endParaRPr lang="es-ES" dirty="0"/>
          </a:p>
        </p:txBody>
      </p:sp>
      <p:pic>
        <p:nvPicPr>
          <p:cNvPr id="5" name="Imagen 131"/>
          <p:cNvPicPr>
            <a:picLocks noChangeAspect="1" noChangeArrowheads="1"/>
          </p:cNvPicPr>
          <p:nvPr/>
        </p:nvPicPr>
        <p:blipFill>
          <a:blip r:embed="rId2" cstate="print"/>
          <a:srcRect l="11539" t="27049" r="32307" b="32378"/>
          <a:stretch>
            <a:fillRect/>
          </a:stretch>
        </p:blipFill>
        <p:spPr bwMode="auto">
          <a:xfrm>
            <a:off x="1214414" y="1428736"/>
            <a:ext cx="6786610" cy="306186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6" name="Imagen 134"/>
          <p:cNvPicPr>
            <a:picLocks noChangeAspect="1" noChangeArrowheads="1"/>
          </p:cNvPicPr>
          <p:nvPr/>
        </p:nvPicPr>
        <p:blipFill>
          <a:blip r:embed="rId3" cstate="print"/>
          <a:srcRect l="16154" t="54507" r="9230" b="23361"/>
          <a:stretch>
            <a:fillRect/>
          </a:stretch>
        </p:blipFill>
        <p:spPr bwMode="auto">
          <a:xfrm>
            <a:off x="1142976" y="4786322"/>
            <a:ext cx="6841495" cy="126814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7" name="6 Rectángulo"/>
          <p:cNvSpPr/>
          <p:nvPr/>
        </p:nvSpPr>
        <p:spPr>
          <a:xfrm>
            <a:off x="3357554" y="6215082"/>
            <a:ext cx="3071834" cy="276999"/>
          </a:xfrm>
          <a:prstGeom prst="rect">
            <a:avLst/>
          </a:prstGeom>
        </p:spPr>
        <p:txBody>
          <a:bodyPr wrap="square">
            <a:spAutoFit/>
          </a:bodyPr>
          <a:lstStyle/>
          <a:p>
            <a:r>
              <a:rPr lang="es-ES" sz="1200" b="1" dirty="0">
                <a:latin typeface="Arial" pitchFamily="34" charset="0"/>
                <a:cs typeface="Arial" pitchFamily="34" charset="0"/>
              </a:rPr>
              <a:t>Fuente: Elaboración Propia Abril 2010</a:t>
            </a:r>
            <a:endParaRPr lang="es-EC" sz="1200" dirty="0">
              <a:latin typeface="Arial" pitchFamily="34" charset="0"/>
              <a:cs typeface="Arial" pitchFamily="34" charset="0"/>
            </a:endParaRPr>
          </a:p>
        </p:txBody>
      </p:sp>
    </p:spTree>
  </p:cSld>
  <p:clrMapOvr>
    <a:masterClrMapping/>
  </p:clrMapOvr>
  <p:transition spd="med">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latin typeface="Arial Black" pitchFamily="34" charset="0"/>
              </a:rPr>
              <a:t>Proyección de Ingreso</a:t>
            </a:r>
            <a:endParaRPr lang="es-ES" dirty="0"/>
          </a:p>
        </p:txBody>
      </p:sp>
      <p:sp>
        <p:nvSpPr>
          <p:cNvPr id="5" name="4 Marcador de contenido"/>
          <p:cNvSpPr>
            <a:spLocks noGrp="1"/>
          </p:cNvSpPr>
          <p:nvPr>
            <p:ph idx="1"/>
          </p:nvPr>
        </p:nvSpPr>
        <p:spPr/>
        <p:txBody>
          <a:bodyPr>
            <a:normAutofit fontScale="77500" lnSpcReduction="20000"/>
          </a:bodyPr>
          <a:lstStyle/>
          <a:p>
            <a:pPr algn="just">
              <a:buNone/>
            </a:pPr>
            <a:r>
              <a:rPr lang="es-ES" sz="3600" dirty="0" smtClean="0"/>
              <a:t>	Para la proyección de ingresos se tomo en cuenta la demanda obtenida según la investigación de mercado y a su vez un crecimiento de acuerdo a la inflación del 4.31% sobre las ventas. </a:t>
            </a:r>
          </a:p>
          <a:p>
            <a:pPr algn="just">
              <a:buNone/>
            </a:pPr>
            <a:endParaRPr lang="es-EC" sz="3600" dirty="0" smtClean="0"/>
          </a:p>
          <a:p>
            <a:pPr algn="just">
              <a:buNone/>
            </a:pPr>
            <a:r>
              <a:rPr lang="es-ES" sz="3600" dirty="0" smtClean="0"/>
              <a:t>	Para el primer año se obtiene un total de ingresos de $160.260,40 (179.073 metros de tela * su respectivo precio según su textura), como se detalla en el Apéndice 7, en el cual se desglosa el costeo para cada uno de los tipos estimados y tomando en cuenta un precio promedio,  mencionados anteriormente de acuerdo a la aceptación del cliente.</a:t>
            </a:r>
            <a:endParaRPr lang="es-EC" sz="3600" dirty="0" smtClean="0"/>
          </a:p>
          <a:p>
            <a:endParaRPr lang="es-EC" dirty="0"/>
          </a:p>
        </p:txBody>
      </p:sp>
    </p:spTree>
  </p:cSld>
  <p:clrMapOvr>
    <a:masterClrMapping/>
  </p:clrMapOvr>
  <p:transition spd="med">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latin typeface="Arial Black" pitchFamily="34" charset="0"/>
              </a:rPr>
              <a:t>Flujo de Caja</a:t>
            </a:r>
            <a:endParaRPr lang="es-EC" dirty="0"/>
          </a:p>
        </p:txBody>
      </p:sp>
      <p:sp>
        <p:nvSpPr>
          <p:cNvPr id="3" name="2 Marcador de contenido"/>
          <p:cNvSpPr>
            <a:spLocks noGrp="1"/>
          </p:cNvSpPr>
          <p:nvPr>
            <p:ph idx="1"/>
          </p:nvPr>
        </p:nvSpPr>
        <p:spPr/>
        <p:txBody>
          <a:bodyPr>
            <a:normAutofit fontScale="62500" lnSpcReduction="20000"/>
          </a:bodyPr>
          <a:lstStyle/>
          <a:p>
            <a:pPr algn="just">
              <a:buNone/>
            </a:pPr>
            <a:r>
              <a:rPr lang="es-EC" dirty="0" smtClean="0"/>
              <a:t>	Se detalla dos Flujos Netos de Efectivo en cual uno es con financiamiento, que se toma en cuenta como referencia para el proyecto y el segundo sin financiamiento (Apéndice 9) que es solo como comparativo; el cual no posee gastos de préstamo bancario por lo que el 100% de la inversión se carga a la participación de los accionistas.</a:t>
            </a:r>
          </a:p>
          <a:p>
            <a:pPr lvl="1" algn="just">
              <a:buNone/>
            </a:pPr>
            <a:endParaRPr lang="es-EC" dirty="0" smtClean="0"/>
          </a:p>
          <a:p>
            <a:pPr algn="just">
              <a:buNone/>
            </a:pPr>
            <a:r>
              <a:rPr lang="es-EC" dirty="0" smtClean="0"/>
              <a:t>	En el flujo con financiamiento, se obtiene en el primer año un flujo neto de efectivo negativo de -$5.099,57  el cual es relativamente bajo por los desembolsos que debe incurrir para los pagos del préstamo</a:t>
            </a:r>
            <a:r>
              <a:rPr lang="es-ES" dirty="0" smtClean="0"/>
              <a:t>, ésta pérdida se recupera en los años posteriores en los que se obtiene flujos  superiores</a:t>
            </a:r>
            <a:r>
              <a:rPr lang="es-EC" dirty="0" smtClean="0"/>
              <a:t>. </a:t>
            </a:r>
          </a:p>
          <a:p>
            <a:pPr algn="just">
              <a:buNone/>
            </a:pPr>
            <a:endParaRPr lang="es-EC" dirty="0" smtClean="0"/>
          </a:p>
          <a:p>
            <a:pPr algn="just">
              <a:buNone/>
            </a:pPr>
            <a:r>
              <a:rPr lang="es-EC" dirty="0" smtClean="0"/>
              <a:t>	En el  segundo  año  se  obtiene  un  flujo negativo  de -$3.544,08 siendo éste el año en el cual se termina de pagar el préstamo bancario y a partir del año tres el flujo es positivo  siendo este de $5.262,65 empezando en este año los flujos con aumentos en menor proporción para los siguientes años pero igualmente aceptables.</a:t>
            </a:r>
          </a:p>
          <a:p>
            <a:endParaRPr lang="es-EC" dirty="0"/>
          </a:p>
        </p:txBody>
      </p:sp>
    </p:spTree>
  </p:cSld>
  <p:clrMapOvr>
    <a:masterClrMapping/>
  </p:clrMapOvr>
  <p:transition spd="med">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latin typeface="Arial Black" pitchFamily="34" charset="0"/>
              </a:rPr>
              <a:t>La TMAR</a:t>
            </a:r>
            <a:endParaRPr lang="es-EC" dirty="0"/>
          </a:p>
        </p:txBody>
      </p:sp>
      <p:sp>
        <p:nvSpPr>
          <p:cNvPr id="3" name="2 Marcador de contenido"/>
          <p:cNvSpPr>
            <a:spLocks noGrp="1"/>
          </p:cNvSpPr>
          <p:nvPr>
            <p:ph idx="1"/>
          </p:nvPr>
        </p:nvSpPr>
        <p:spPr>
          <a:xfrm>
            <a:off x="0" y="1554162"/>
            <a:ext cx="9144000" cy="4525963"/>
          </a:xfrm>
        </p:spPr>
        <p:txBody>
          <a:bodyPr>
            <a:normAutofit fontScale="77500" lnSpcReduction="20000"/>
          </a:bodyPr>
          <a:lstStyle/>
          <a:p>
            <a:pPr>
              <a:buNone/>
            </a:pPr>
            <a:r>
              <a:rPr lang="es-EC" sz="3600" dirty="0" smtClean="0"/>
              <a:t>	</a:t>
            </a:r>
            <a:r>
              <a:rPr lang="es-EC" sz="3700" b="1" dirty="0" smtClean="0"/>
              <a:t>RE =  Rf  +  β  ( Prima de riesgo - Rf ) + Riesgo país  </a:t>
            </a:r>
            <a:r>
              <a:rPr lang="es-EC" sz="3600" b="1" dirty="0" smtClean="0"/>
              <a:t>  </a:t>
            </a:r>
          </a:p>
          <a:p>
            <a:pPr>
              <a:buNone/>
            </a:pPr>
            <a:endParaRPr lang="es-EC" sz="3600" dirty="0" smtClean="0"/>
          </a:p>
          <a:p>
            <a:pPr>
              <a:buNone/>
            </a:pPr>
            <a:r>
              <a:rPr lang="es-EC" sz="3600" dirty="0" smtClean="0"/>
              <a:t>	</a:t>
            </a:r>
            <a:r>
              <a:rPr lang="es-EC" sz="2600" b="1" u="sng" dirty="0" smtClean="0"/>
              <a:t>Donde: </a:t>
            </a:r>
          </a:p>
          <a:p>
            <a:pPr>
              <a:buNone/>
            </a:pPr>
            <a:r>
              <a:rPr lang="es-EC" sz="2300" dirty="0" smtClean="0"/>
              <a:t>	</a:t>
            </a:r>
            <a:r>
              <a:rPr lang="es-EC" sz="2600" dirty="0" smtClean="0"/>
              <a:t>Rf:  2,63% 			Tesoro Americano </a:t>
            </a:r>
          </a:p>
          <a:p>
            <a:pPr>
              <a:buNone/>
            </a:pPr>
            <a:r>
              <a:rPr lang="es-EC" sz="2600" dirty="0" smtClean="0"/>
              <a:t>	β : 1,165			Promedio: industria textil y comercializadora            </a:t>
            </a:r>
          </a:p>
          <a:p>
            <a:pPr>
              <a:buNone/>
            </a:pPr>
            <a:r>
              <a:rPr lang="es-EC" sz="2600" dirty="0" smtClean="0"/>
              <a:t>	Prima de riesgo: 3,80% 	Diferencia: Tasa libre de mercado(</a:t>
            </a:r>
            <a:r>
              <a:rPr lang="es-EC" sz="2600" dirty="0" err="1" smtClean="0"/>
              <a:t>Rm</a:t>
            </a:r>
            <a:r>
              <a:rPr lang="es-EC" sz="2600" dirty="0" smtClean="0"/>
              <a:t>) y Tasa</a:t>
            </a:r>
          </a:p>
          <a:p>
            <a:pPr>
              <a:buNone/>
            </a:pPr>
            <a:r>
              <a:rPr lang="es-EC" sz="2600" dirty="0" smtClean="0"/>
              <a:t>					libre de riesgo(Rf)</a:t>
            </a:r>
          </a:p>
          <a:p>
            <a:pPr>
              <a:buNone/>
            </a:pPr>
            <a:r>
              <a:rPr lang="es-EC" sz="2600" dirty="0" smtClean="0"/>
              <a:t>	Riesgo país: 9,87%</a:t>
            </a:r>
          </a:p>
          <a:p>
            <a:pPr>
              <a:buNone/>
            </a:pPr>
            <a:r>
              <a:rPr lang="es-EC" sz="3600" dirty="0" smtClean="0"/>
              <a:t>	</a:t>
            </a:r>
          </a:p>
          <a:p>
            <a:pPr>
              <a:buNone/>
            </a:pPr>
            <a:r>
              <a:rPr lang="es-EC" sz="3600" dirty="0" smtClean="0"/>
              <a:t>	RE  =  2,63%   +    1,165 (  3,80%  -  2,63%  )   +  9,87% </a:t>
            </a:r>
          </a:p>
          <a:p>
            <a:pPr>
              <a:buNone/>
            </a:pPr>
            <a:r>
              <a:rPr lang="es-EC" sz="3600" dirty="0" smtClean="0"/>
              <a:t>	</a:t>
            </a:r>
            <a:r>
              <a:rPr lang="es-EC" sz="3400" b="1" dirty="0" smtClean="0"/>
              <a:t>RE  =  13,86% </a:t>
            </a:r>
          </a:p>
          <a:p>
            <a:endParaRPr lang="es-EC" dirty="0"/>
          </a:p>
        </p:txBody>
      </p:sp>
      <p:cxnSp>
        <p:nvCxnSpPr>
          <p:cNvPr id="5" name="4 Conector recto de flecha"/>
          <p:cNvCxnSpPr/>
          <p:nvPr/>
        </p:nvCxnSpPr>
        <p:spPr>
          <a:xfrm>
            <a:off x="1643042" y="2928934"/>
            <a:ext cx="192882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6 Conector recto de flecha"/>
          <p:cNvCxnSpPr/>
          <p:nvPr/>
        </p:nvCxnSpPr>
        <p:spPr>
          <a:xfrm>
            <a:off x="1643042" y="3214686"/>
            <a:ext cx="192882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7 Conector recto de flecha"/>
          <p:cNvCxnSpPr/>
          <p:nvPr/>
        </p:nvCxnSpPr>
        <p:spPr>
          <a:xfrm>
            <a:off x="2928926" y="3571876"/>
            <a:ext cx="64294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idx="1"/>
          </p:nvPr>
        </p:nvSpPr>
        <p:spPr/>
        <p:txBody>
          <a:bodyPr>
            <a:normAutofit/>
          </a:bodyPr>
          <a:lstStyle/>
          <a:p>
            <a:pPr algn="just">
              <a:buNone/>
            </a:pPr>
            <a:r>
              <a:rPr lang="es-ES" sz="2400" dirty="0" smtClean="0">
                <a:solidFill>
                  <a:schemeClr val="tx1"/>
                </a:solidFill>
                <a:latin typeface="Arial" pitchFamily="34" charset="0"/>
                <a:cs typeface="Arial" pitchFamily="34" charset="0"/>
              </a:rPr>
              <a:t>	Comercialización de telas ofreciendo gran variedad del producto en cuanto a texturas y colores para satisfacción del cliente. </a:t>
            </a:r>
            <a:endParaRPr lang="es-EC" sz="2400" dirty="0" smtClean="0">
              <a:solidFill>
                <a:schemeClr val="tx1"/>
              </a:solidFill>
              <a:latin typeface="Arial" pitchFamily="34" charset="0"/>
              <a:cs typeface="Arial" pitchFamily="34" charset="0"/>
            </a:endParaRPr>
          </a:p>
          <a:p>
            <a:endParaRPr lang="es-EC" sz="2400" dirty="0">
              <a:solidFill>
                <a:schemeClr val="tx1"/>
              </a:solidFill>
            </a:endParaRPr>
          </a:p>
        </p:txBody>
      </p:sp>
      <p:pic>
        <p:nvPicPr>
          <p:cNvPr id="3074" name="Imagen 191" descr="uniformes"/>
          <p:cNvPicPr>
            <a:picLocks noChangeAspect="1" noChangeArrowheads="1"/>
          </p:cNvPicPr>
          <p:nvPr/>
        </p:nvPicPr>
        <p:blipFill>
          <a:blip r:embed="rId2" cstate="print"/>
          <a:srcRect/>
          <a:stretch>
            <a:fillRect/>
          </a:stretch>
        </p:blipFill>
        <p:spPr bwMode="auto">
          <a:xfrm>
            <a:off x="3571868" y="2500306"/>
            <a:ext cx="5143536" cy="3929090"/>
          </a:xfrm>
          <a:prstGeom prst="rect">
            <a:avLst/>
          </a:prstGeom>
          <a:noFill/>
          <a:ln w="9525">
            <a:noFill/>
            <a:miter lim="800000"/>
            <a:headEnd/>
            <a:tailEnd/>
          </a:ln>
        </p:spPr>
      </p:pic>
      <p:sp>
        <p:nvSpPr>
          <p:cNvPr id="6" name="5 Título"/>
          <p:cNvSpPr>
            <a:spLocks noGrp="1"/>
          </p:cNvSpPr>
          <p:nvPr>
            <p:ph type="title"/>
          </p:nvPr>
        </p:nvSpPr>
        <p:spPr/>
        <p:txBody>
          <a:bodyPr/>
          <a:lstStyle/>
          <a:p>
            <a:r>
              <a:rPr lang="es-MX" b="1" dirty="0" smtClean="0"/>
              <a:t>Actividad de la empresa</a:t>
            </a:r>
            <a:endParaRPr lang="es-ES" b="1" dirty="0"/>
          </a:p>
        </p:txBody>
      </p:sp>
    </p:spTree>
  </p:cSld>
  <p:clrMapOvr>
    <a:masterClrMapping/>
  </p:clrMapOvr>
  <p:transition spd="med">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Grp="1" noChangeAspect="1" noChangeArrowheads="1"/>
          </p:cNvPicPr>
          <p:nvPr>
            <p:ph idx="1"/>
          </p:nvPr>
        </p:nvPicPr>
        <p:blipFill>
          <a:blip r:embed="rId2" cstate="print"/>
          <a:srcRect l="17578" t="20625" r="17969" b="6249"/>
          <a:stretch>
            <a:fillRect/>
          </a:stretch>
        </p:blipFill>
        <p:spPr bwMode="auto">
          <a:xfrm>
            <a:off x="0" y="373996"/>
            <a:ext cx="9144000" cy="6484028"/>
          </a:xfrm>
          <a:prstGeom prst="rect">
            <a:avLst/>
          </a:prstGeom>
          <a:ln>
            <a:noFill/>
          </a:ln>
          <a:effectLst>
            <a:outerShdw blurRad="292100" dist="139700" dir="2700000" algn="tl" rotWithShape="0">
              <a:srgbClr val="333333">
                <a:alpha val="65000"/>
              </a:srgbClr>
            </a:outerShdw>
          </a:effectLst>
        </p:spPr>
      </p:pic>
      <p:sp>
        <p:nvSpPr>
          <p:cNvPr id="2" name="1 Título"/>
          <p:cNvSpPr>
            <a:spLocks noGrp="1"/>
          </p:cNvSpPr>
          <p:nvPr>
            <p:ph type="title"/>
          </p:nvPr>
        </p:nvSpPr>
        <p:spPr>
          <a:xfrm>
            <a:off x="357158" y="142852"/>
            <a:ext cx="8686800" cy="257156"/>
          </a:xfrm>
        </p:spPr>
        <p:txBody>
          <a:bodyPr>
            <a:noAutofit/>
          </a:bodyPr>
          <a:lstStyle/>
          <a:p>
            <a:pPr algn="ctr"/>
            <a:r>
              <a:rPr lang="es-EC" sz="2600" dirty="0" smtClean="0">
                <a:latin typeface="Arial Black" pitchFamily="34" charset="0"/>
              </a:rPr>
              <a:t>Flujo de caja</a:t>
            </a:r>
            <a:endParaRPr lang="es-EC" sz="2600" dirty="0">
              <a:latin typeface="Arial Black" pitchFamily="34" charset="0"/>
            </a:endParaRPr>
          </a:p>
        </p:txBody>
      </p:sp>
    </p:spTree>
  </p:cSld>
  <p:clrMapOvr>
    <a:masterClrMapping/>
  </p:clrMapOvr>
  <p:transition spd="med">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latin typeface="Arial Black" pitchFamily="34" charset="0"/>
              </a:rPr>
              <a:t>VAN &amp; TIR</a:t>
            </a:r>
            <a:endParaRPr lang="es-EC" dirty="0"/>
          </a:p>
        </p:txBody>
      </p:sp>
      <p:pic>
        <p:nvPicPr>
          <p:cNvPr id="4" name="3 Marcador de contenido"/>
          <p:cNvPicPr>
            <a:picLocks noGrp="1"/>
          </p:cNvPicPr>
          <p:nvPr>
            <p:ph idx="1"/>
          </p:nvPr>
        </p:nvPicPr>
        <p:blipFill>
          <a:blip r:embed="rId2" cstate="print"/>
          <a:srcRect l="3011" t="43844" r="55384" b="42981"/>
          <a:stretch>
            <a:fillRect/>
          </a:stretch>
        </p:blipFill>
        <p:spPr bwMode="auto">
          <a:xfrm>
            <a:off x="1500166" y="2428868"/>
            <a:ext cx="6143668" cy="189024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Rectangle 4"/>
          <p:cNvSpPr>
            <a:spLocks noChangeArrowheads="1"/>
          </p:cNvSpPr>
          <p:nvPr/>
        </p:nvSpPr>
        <p:spPr bwMode="auto">
          <a:xfrm>
            <a:off x="3143240" y="1750207"/>
            <a:ext cx="3286148"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13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Comercializadora de Telas </a:t>
            </a:r>
            <a:r>
              <a:rPr kumimoji="0" lang="es-ES" sz="15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“KolorTex”</a:t>
            </a:r>
            <a:endParaRPr kumimoji="0" lang="es-ES" sz="15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6 Rectángulo"/>
          <p:cNvSpPr/>
          <p:nvPr/>
        </p:nvSpPr>
        <p:spPr>
          <a:xfrm>
            <a:off x="3286116" y="4500570"/>
            <a:ext cx="3500462" cy="307777"/>
          </a:xfrm>
          <a:prstGeom prst="rect">
            <a:avLst/>
          </a:prstGeom>
        </p:spPr>
        <p:txBody>
          <a:bodyPr wrap="square">
            <a:spAutoFit/>
          </a:bodyPr>
          <a:lstStyle/>
          <a:p>
            <a:r>
              <a:rPr lang="es-ES" sz="1400" b="1" dirty="0">
                <a:latin typeface="Arial" pitchFamily="34" charset="0"/>
                <a:cs typeface="Arial" pitchFamily="34" charset="0"/>
              </a:rPr>
              <a:t>Fuente: Elaboración Propia Abril 2010</a:t>
            </a:r>
            <a:endParaRPr lang="es-EC" sz="1400" dirty="0">
              <a:latin typeface="Arial" pitchFamily="34" charset="0"/>
              <a:cs typeface="Arial" pitchFamily="34" charset="0"/>
            </a:endParaRPr>
          </a:p>
        </p:txBody>
      </p:sp>
    </p:spTree>
  </p:cSld>
  <p:clrMapOvr>
    <a:masterClrMapping/>
  </p:clrMapOvr>
  <p:transition spd="med">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err="1" smtClean="0">
                <a:latin typeface="Arial Black" pitchFamily="34" charset="0"/>
              </a:rPr>
              <a:t>Payback</a:t>
            </a:r>
            <a:endParaRPr lang="es-EC" dirty="0"/>
          </a:p>
        </p:txBody>
      </p:sp>
      <p:pic>
        <p:nvPicPr>
          <p:cNvPr id="4" name="Imagen 214"/>
          <p:cNvPicPr>
            <a:picLocks noGrp="1" noChangeAspect="1" noChangeArrowheads="1"/>
          </p:cNvPicPr>
          <p:nvPr>
            <p:ph idx="1"/>
          </p:nvPr>
        </p:nvPicPr>
        <p:blipFill>
          <a:blip r:embed="rId2" cstate="print"/>
          <a:srcRect l="17195" t="32332" r="34842" b="26811"/>
          <a:stretch>
            <a:fillRect/>
          </a:stretch>
        </p:blipFill>
        <p:spPr bwMode="auto">
          <a:xfrm>
            <a:off x="1142977" y="1950954"/>
            <a:ext cx="7143800" cy="3803377"/>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5" name="Rectangle 4"/>
          <p:cNvSpPr>
            <a:spLocks noChangeArrowheads="1"/>
          </p:cNvSpPr>
          <p:nvPr/>
        </p:nvSpPr>
        <p:spPr bwMode="auto">
          <a:xfrm>
            <a:off x="3214678" y="1321579"/>
            <a:ext cx="3143272"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13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Comercializadora de Telas </a:t>
            </a:r>
            <a:r>
              <a:rPr kumimoji="0" lang="es-ES" sz="15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“KolorTex”</a:t>
            </a:r>
            <a:endParaRPr kumimoji="0" lang="es-ES" sz="15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med">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latin typeface="Arial Black" pitchFamily="34" charset="0"/>
              </a:rPr>
              <a:t>Análisis de Sensibilidad</a:t>
            </a:r>
            <a:endParaRPr lang="es-EC" dirty="0"/>
          </a:p>
        </p:txBody>
      </p:sp>
      <p:graphicFrame>
        <p:nvGraphicFramePr>
          <p:cNvPr id="6" name="5 Tabla"/>
          <p:cNvGraphicFramePr>
            <a:graphicFrameLocks noGrp="1"/>
          </p:cNvGraphicFramePr>
          <p:nvPr/>
        </p:nvGraphicFramePr>
        <p:xfrm>
          <a:off x="500034" y="1857359"/>
          <a:ext cx="8215371" cy="4143412"/>
        </p:xfrm>
        <a:graphic>
          <a:graphicData uri="http://schemas.openxmlformats.org/drawingml/2006/table">
            <a:tbl>
              <a:tblPr/>
              <a:tblGrid>
                <a:gridCol w="707647"/>
                <a:gridCol w="1086403"/>
                <a:gridCol w="1086403"/>
                <a:gridCol w="1086403"/>
                <a:gridCol w="912332"/>
                <a:gridCol w="1163377"/>
                <a:gridCol w="1086403"/>
                <a:gridCol w="1086403"/>
              </a:tblGrid>
              <a:tr h="388717">
                <a:tc>
                  <a:txBody>
                    <a:bodyPr/>
                    <a:lstStyle/>
                    <a:p>
                      <a:pPr algn="l">
                        <a:spcAft>
                          <a:spcPts val="0"/>
                        </a:spcAft>
                      </a:pPr>
                      <a:r>
                        <a:rPr lang="es-EC" sz="1300" b="1" dirty="0">
                          <a:solidFill>
                            <a:srgbClr val="FFFFFF"/>
                          </a:solidFill>
                          <a:latin typeface="Calibri"/>
                          <a:ea typeface="Times New Roman"/>
                          <a:cs typeface="Times New Roman"/>
                        </a:rPr>
                        <a:t>Precio</a:t>
                      </a:r>
                      <a:endParaRPr lang="es-EC" sz="1300"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F253F"/>
                    </a:solidFill>
                  </a:tcPr>
                </a:tc>
                <a:tc>
                  <a:txBody>
                    <a:bodyPr/>
                    <a:lstStyle/>
                    <a:p>
                      <a:pPr algn="ctr">
                        <a:spcAft>
                          <a:spcPts val="0"/>
                        </a:spcAft>
                      </a:pPr>
                      <a:r>
                        <a:rPr lang="es-EC" sz="1300" b="1">
                          <a:solidFill>
                            <a:srgbClr val="FFFFFF"/>
                          </a:solidFill>
                          <a:latin typeface="Calibri"/>
                          <a:ea typeface="Times New Roman"/>
                          <a:cs typeface="Times New Roman"/>
                        </a:rPr>
                        <a:t>-10</a:t>
                      </a:r>
                      <a:endParaRPr lang="es-EC" sz="1300">
                        <a:latin typeface="Times New Roman"/>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F253F"/>
                    </a:solidFill>
                  </a:tcPr>
                </a:tc>
                <a:tc>
                  <a:txBody>
                    <a:bodyPr/>
                    <a:lstStyle/>
                    <a:p>
                      <a:pPr algn="ctr">
                        <a:spcAft>
                          <a:spcPts val="0"/>
                        </a:spcAft>
                      </a:pPr>
                      <a:r>
                        <a:rPr lang="es-EC" sz="1300" b="1">
                          <a:solidFill>
                            <a:srgbClr val="FFFFFF"/>
                          </a:solidFill>
                          <a:latin typeface="Calibri"/>
                          <a:ea typeface="Times New Roman"/>
                          <a:cs typeface="Times New Roman"/>
                        </a:rPr>
                        <a:t>-20</a:t>
                      </a:r>
                      <a:endParaRPr lang="es-EC" sz="1300">
                        <a:latin typeface="Times New Roman"/>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F253F"/>
                    </a:solidFill>
                  </a:tcPr>
                </a:tc>
                <a:tc>
                  <a:txBody>
                    <a:bodyPr/>
                    <a:lstStyle/>
                    <a:p>
                      <a:pPr algn="ctr">
                        <a:spcAft>
                          <a:spcPts val="0"/>
                        </a:spcAft>
                      </a:pPr>
                      <a:r>
                        <a:rPr lang="es-EC" sz="1300" b="1">
                          <a:solidFill>
                            <a:srgbClr val="FFFFFF"/>
                          </a:solidFill>
                          <a:latin typeface="Calibri"/>
                          <a:ea typeface="Times New Roman"/>
                          <a:cs typeface="Times New Roman"/>
                        </a:rPr>
                        <a:t>-30</a:t>
                      </a:r>
                      <a:endParaRPr lang="es-EC" sz="1300">
                        <a:latin typeface="Times New Roman"/>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F253F"/>
                    </a:solidFill>
                  </a:tcPr>
                </a:tc>
                <a:tc>
                  <a:txBody>
                    <a:bodyPr/>
                    <a:lstStyle/>
                    <a:p>
                      <a:pPr algn="ctr">
                        <a:spcAft>
                          <a:spcPts val="0"/>
                        </a:spcAft>
                      </a:pPr>
                      <a:r>
                        <a:rPr lang="es-EC" sz="1300" b="1">
                          <a:solidFill>
                            <a:srgbClr val="FFFFFF"/>
                          </a:solidFill>
                          <a:latin typeface="Calibri"/>
                          <a:ea typeface="Times New Roman"/>
                          <a:cs typeface="Times New Roman"/>
                        </a:rPr>
                        <a:t>Actual</a:t>
                      </a:r>
                      <a:endParaRPr lang="es-EC" sz="1300">
                        <a:latin typeface="Times New Roman"/>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F253F"/>
                    </a:solidFill>
                  </a:tcPr>
                </a:tc>
                <a:tc>
                  <a:txBody>
                    <a:bodyPr/>
                    <a:lstStyle/>
                    <a:p>
                      <a:pPr algn="ctr">
                        <a:spcAft>
                          <a:spcPts val="0"/>
                        </a:spcAft>
                      </a:pPr>
                      <a:r>
                        <a:rPr lang="es-EC" sz="1300" b="1">
                          <a:solidFill>
                            <a:srgbClr val="FFFFFF"/>
                          </a:solidFill>
                          <a:latin typeface="Calibri"/>
                          <a:ea typeface="Times New Roman"/>
                          <a:cs typeface="Times New Roman"/>
                        </a:rPr>
                        <a:t>30</a:t>
                      </a:r>
                      <a:endParaRPr lang="es-EC" sz="1300">
                        <a:latin typeface="Times New Roman"/>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F253F"/>
                    </a:solidFill>
                  </a:tcPr>
                </a:tc>
                <a:tc>
                  <a:txBody>
                    <a:bodyPr/>
                    <a:lstStyle/>
                    <a:p>
                      <a:pPr algn="ctr">
                        <a:spcAft>
                          <a:spcPts val="0"/>
                        </a:spcAft>
                      </a:pPr>
                      <a:r>
                        <a:rPr lang="es-EC" sz="1300" b="1">
                          <a:solidFill>
                            <a:srgbClr val="FFFFFF"/>
                          </a:solidFill>
                          <a:latin typeface="Calibri"/>
                          <a:ea typeface="Times New Roman"/>
                          <a:cs typeface="Times New Roman"/>
                        </a:rPr>
                        <a:t>20</a:t>
                      </a:r>
                      <a:endParaRPr lang="es-EC" sz="1300">
                        <a:latin typeface="Times New Roman"/>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F253F"/>
                    </a:solidFill>
                  </a:tcPr>
                </a:tc>
                <a:tc>
                  <a:txBody>
                    <a:bodyPr/>
                    <a:lstStyle/>
                    <a:p>
                      <a:pPr algn="ctr">
                        <a:spcAft>
                          <a:spcPts val="0"/>
                        </a:spcAft>
                      </a:pPr>
                      <a:r>
                        <a:rPr lang="es-EC" sz="1300" b="1">
                          <a:solidFill>
                            <a:srgbClr val="FFFFFF"/>
                          </a:solidFill>
                          <a:latin typeface="Calibri"/>
                          <a:ea typeface="Times New Roman"/>
                          <a:cs typeface="Times New Roman"/>
                        </a:rPr>
                        <a:t>10</a:t>
                      </a:r>
                      <a:endParaRPr lang="es-EC" sz="1300">
                        <a:latin typeface="Times New Roman"/>
                        <a:ea typeface="Times New Roman"/>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F253F"/>
                    </a:solidFill>
                  </a:tcPr>
                </a:tc>
              </a:tr>
              <a:tr h="369792">
                <a:tc>
                  <a:txBody>
                    <a:bodyPr/>
                    <a:lstStyle/>
                    <a:p>
                      <a:pPr algn="l">
                        <a:spcAft>
                          <a:spcPts val="0"/>
                        </a:spcAft>
                      </a:pPr>
                      <a:r>
                        <a:rPr lang="es-EC" sz="1300">
                          <a:latin typeface="Calibri"/>
                          <a:ea typeface="Times New Roman"/>
                          <a:cs typeface="Times New Roman"/>
                        </a:rPr>
                        <a:t>VAN</a:t>
                      </a:r>
                      <a:endParaRPr lang="es-EC" sz="13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300">
                          <a:latin typeface="Calibri"/>
                          <a:ea typeface="Times New Roman"/>
                          <a:cs typeface="Times New Roman"/>
                        </a:rPr>
                        <a:t> $  (132.831)</a:t>
                      </a:r>
                      <a:endParaRPr lang="es-EC" sz="13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300">
                          <a:latin typeface="Calibri"/>
                          <a:ea typeface="Times New Roman"/>
                          <a:cs typeface="Times New Roman"/>
                        </a:rPr>
                        <a:t> $  (513.553)</a:t>
                      </a:r>
                      <a:endParaRPr lang="es-EC" sz="13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300" dirty="0">
                          <a:latin typeface="Calibri"/>
                          <a:ea typeface="Times New Roman"/>
                          <a:cs typeface="Times New Roman"/>
                        </a:rPr>
                        <a:t> $   832.452 </a:t>
                      </a:r>
                      <a:endParaRPr lang="es-EC" sz="1300"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300">
                          <a:latin typeface="Calibri"/>
                          <a:ea typeface="Times New Roman"/>
                          <a:cs typeface="Times New Roman"/>
                        </a:rPr>
                        <a:t> $  12.240 </a:t>
                      </a:r>
                      <a:endParaRPr lang="es-EC" sz="13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300">
                          <a:latin typeface="Calibri"/>
                          <a:ea typeface="Times New Roman"/>
                          <a:cs typeface="Times New Roman"/>
                        </a:rPr>
                        <a:t> $  1.102.505 </a:t>
                      </a:r>
                      <a:endParaRPr lang="es-EC" sz="13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300">
                          <a:latin typeface="Calibri"/>
                          <a:ea typeface="Times New Roman"/>
                          <a:cs typeface="Times New Roman"/>
                        </a:rPr>
                        <a:t> $   779.297 </a:t>
                      </a:r>
                      <a:endParaRPr lang="es-EC" sz="13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300">
                          <a:latin typeface="Calibri"/>
                          <a:ea typeface="Times New Roman"/>
                          <a:cs typeface="Times New Roman"/>
                        </a:rPr>
                        <a:t> $   456.089 </a:t>
                      </a:r>
                      <a:endParaRPr lang="es-EC" sz="13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8717">
                <a:tc>
                  <a:txBody>
                    <a:bodyPr/>
                    <a:lstStyle/>
                    <a:p>
                      <a:pPr algn="l">
                        <a:spcAft>
                          <a:spcPts val="0"/>
                        </a:spcAft>
                      </a:pPr>
                      <a:r>
                        <a:rPr lang="es-EC" sz="1300">
                          <a:latin typeface="Calibri"/>
                          <a:ea typeface="Times New Roman"/>
                          <a:cs typeface="Times New Roman"/>
                        </a:rPr>
                        <a:t>TIR</a:t>
                      </a:r>
                      <a:endParaRPr lang="es-EC" sz="13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300">
                          <a:latin typeface="Calibri"/>
                          <a:ea typeface="Times New Roman"/>
                          <a:cs typeface="Times New Roman"/>
                        </a:rPr>
                        <a:t>-</a:t>
                      </a:r>
                      <a:endParaRPr lang="es-EC" sz="13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300">
                          <a:latin typeface="Calibri"/>
                          <a:ea typeface="Times New Roman"/>
                          <a:cs typeface="Times New Roman"/>
                        </a:rPr>
                        <a:t>-</a:t>
                      </a:r>
                      <a:endParaRPr lang="es-EC" sz="13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300">
                          <a:latin typeface="Calibri"/>
                          <a:ea typeface="Times New Roman"/>
                          <a:cs typeface="Times New Roman"/>
                        </a:rPr>
                        <a:t>-</a:t>
                      </a:r>
                      <a:endParaRPr lang="es-EC" sz="13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300">
                          <a:latin typeface="Calibri"/>
                          <a:ea typeface="Times New Roman"/>
                          <a:cs typeface="Times New Roman"/>
                        </a:rPr>
                        <a:t>19,8%</a:t>
                      </a:r>
                      <a:endParaRPr lang="es-EC" sz="13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300" dirty="0">
                          <a:latin typeface="Calibri"/>
                          <a:ea typeface="Times New Roman"/>
                          <a:cs typeface="Times New Roman"/>
                        </a:rPr>
                        <a:t>62,97%</a:t>
                      </a:r>
                      <a:endParaRPr lang="es-EC" sz="1300"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s-EC" sz="1300">
                          <a:latin typeface="Calibri"/>
                          <a:ea typeface="Times New Roman"/>
                          <a:cs typeface="Times New Roman"/>
                        </a:rPr>
                        <a:t>53,2%</a:t>
                      </a:r>
                      <a:endParaRPr lang="es-EC" sz="13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300" dirty="0">
                          <a:latin typeface="Calibri"/>
                          <a:ea typeface="Times New Roman"/>
                          <a:cs typeface="Times New Roman"/>
                        </a:rPr>
                        <a:t>41,0%</a:t>
                      </a:r>
                      <a:endParaRPr lang="es-EC" sz="1300"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8717">
                <a:tc>
                  <a:txBody>
                    <a:bodyPr/>
                    <a:lstStyle/>
                    <a:p>
                      <a:pPr algn="l"/>
                      <a:endParaRPr lang="es-EC" sz="1300">
                        <a:latin typeface="Calibri"/>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endParaRPr lang="es-EC" sz="1300">
                        <a:latin typeface="Calibri"/>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endParaRPr lang="es-EC" sz="1300">
                        <a:latin typeface="Calibri"/>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endParaRPr lang="es-EC" sz="1300">
                        <a:latin typeface="Calibri"/>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endParaRPr lang="es-EC" sz="1300">
                        <a:latin typeface="Calibri"/>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endParaRPr lang="es-EC" sz="1300">
                        <a:latin typeface="Calibri"/>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endParaRPr lang="es-EC" sz="1300">
                        <a:latin typeface="Calibri"/>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endParaRPr lang="es-EC" sz="1300">
                        <a:latin typeface="Calibri"/>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9792">
                <a:tc>
                  <a:txBody>
                    <a:bodyPr/>
                    <a:lstStyle/>
                    <a:p>
                      <a:pPr algn="l">
                        <a:spcAft>
                          <a:spcPts val="0"/>
                        </a:spcAft>
                      </a:pPr>
                      <a:r>
                        <a:rPr lang="es-EC" sz="1300" b="1">
                          <a:solidFill>
                            <a:srgbClr val="FFFFFF"/>
                          </a:solidFill>
                          <a:latin typeface="Calibri"/>
                          <a:ea typeface="Times New Roman"/>
                          <a:cs typeface="Times New Roman"/>
                        </a:rPr>
                        <a:t>Cantidad</a:t>
                      </a:r>
                      <a:endParaRPr lang="es-EC" sz="13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F253F"/>
                    </a:solidFill>
                  </a:tcPr>
                </a:tc>
                <a:tc>
                  <a:txBody>
                    <a:bodyPr/>
                    <a:lstStyle/>
                    <a:p>
                      <a:pPr algn="ctr">
                        <a:spcAft>
                          <a:spcPts val="0"/>
                        </a:spcAft>
                      </a:pPr>
                      <a:r>
                        <a:rPr lang="es-EC" sz="1300" b="1">
                          <a:solidFill>
                            <a:srgbClr val="FFFFFF"/>
                          </a:solidFill>
                          <a:latin typeface="Calibri"/>
                          <a:ea typeface="Times New Roman"/>
                          <a:cs typeface="Times New Roman"/>
                        </a:rPr>
                        <a:t>-10</a:t>
                      </a:r>
                      <a:endParaRPr lang="es-EC" sz="1300">
                        <a:latin typeface="Times New Roman"/>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F253F"/>
                    </a:solidFill>
                  </a:tcPr>
                </a:tc>
                <a:tc>
                  <a:txBody>
                    <a:bodyPr/>
                    <a:lstStyle/>
                    <a:p>
                      <a:pPr algn="ctr">
                        <a:spcAft>
                          <a:spcPts val="0"/>
                        </a:spcAft>
                      </a:pPr>
                      <a:r>
                        <a:rPr lang="es-EC" sz="1300" b="1">
                          <a:solidFill>
                            <a:srgbClr val="FFFFFF"/>
                          </a:solidFill>
                          <a:latin typeface="Calibri"/>
                          <a:ea typeface="Times New Roman"/>
                          <a:cs typeface="Times New Roman"/>
                        </a:rPr>
                        <a:t>-20</a:t>
                      </a:r>
                      <a:endParaRPr lang="es-EC" sz="1300">
                        <a:latin typeface="Times New Roman"/>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F253F"/>
                    </a:solidFill>
                  </a:tcPr>
                </a:tc>
                <a:tc>
                  <a:txBody>
                    <a:bodyPr/>
                    <a:lstStyle/>
                    <a:p>
                      <a:pPr algn="ctr">
                        <a:spcAft>
                          <a:spcPts val="0"/>
                        </a:spcAft>
                      </a:pPr>
                      <a:r>
                        <a:rPr lang="es-EC" sz="1300" b="1">
                          <a:solidFill>
                            <a:srgbClr val="FFFFFF"/>
                          </a:solidFill>
                          <a:latin typeface="Calibri"/>
                          <a:ea typeface="Times New Roman"/>
                          <a:cs typeface="Times New Roman"/>
                        </a:rPr>
                        <a:t>-30</a:t>
                      </a:r>
                      <a:endParaRPr lang="es-EC" sz="1300">
                        <a:latin typeface="Times New Roman"/>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F253F"/>
                    </a:solidFill>
                  </a:tcPr>
                </a:tc>
                <a:tc>
                  <a:txBody>
                    <a:bodyPr/>
                    <a:lstStyle/>
                    <a:p>
                      <a:pPr algn="ctr">
                        <a:spcAft>
                          <a:spcPts val="0"/>
                        </a:spcAft>
                      </a:pPr>
                      <a:r>
                        <a:rPr lang="es-EC" sz="1300" b="1">
                          <a:solidFill>
                            <a:srgbClr val="FFFFFF"/>
                          </a:solidFill>
                          <a:latin typeface="Calibri"/>
                          <a:ea typeface="Times New Roman"/>
                          <a:cs typeface="Times New Roman"/>
                        </a:rPr>
                        <a:t>Actual</a:t>
                      </a:r>
                      <a:endParaRPr lang="es-EC" sz="1300">
                        <a:latin typeface="Times New Roman"/>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F253F"/>
                    </a:solidFill>
                  </a:tcPr>
                </a:tc>
                <a:tc>
                  <a:txBody>
                    <a:bodyPr/>
                    <a:lstStyle/>
                    <a:p>
                      <a:pPr algn="ctr">
                        <a:spcAft>
                          <a:spcPts val="0"/>
                        </a:spcAft>
                      </a:pPr>
                      <a:r>
                        <a:rPr lang="es-EC" sz="1300" b="1">
                          <a:solidFill>
                            <a:srgbClr val="FFFFFF"/>
                          </a:solidFill>
                          <a:latin typeface="Calibri"/>
                          <a:ea typeface="Times New Roman"/>
                          <a:cs typeface="Times New Roman"/>
                        </a:rPr>
                        <a:t>30</a:t>
                      </a:r>
                      <a:endParaRPr lang="es-EC" sz="1300">
                        <a:latin typeface="Times New Roman"/>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F253F"/>
                    </a:solidFill>
                  </a:tcPr>
                </a:tc>
                <a:tc>
                  <a:txBody>
                    <a:bodyPr/>
                    <a:lstStyle/>
                    <a:p>
                      <a:pPr algn="ctr">
                        <a:spcAft>
                          <a:spcPts val="0"/>
                        </a:spcAft>
                      </a:pPr>
                      <a:r>
                        <a:rPr lang="es-EC" sz="1300" b="1">
                          <a:solidFill>
                            <a:srgbClr val="FFFFFF"/>
                          </a:solidFill>
                          <a:latin typeface="Calibri"/>
                          <a:ea typeface="Times New Roman"/>
                          <a:cs typeface="Times New Roman"/>
                        </a:rPr>
                        <a:t>20</a:t>
                      </a:r>
                      <a:endParaRPr lang="es-EC" sz="1300">
                        <a:latin typeface="Times New Roman"/>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F253F"/>
                    </a:solidFill>
                  </a:tcPr>
                </a:tc>
                <a:tc>
                  <a:txBody>
                    <a:bodyPr/>
                    <a:lstStyle/>
                    <a:p>
                      <a:pPr algn="ctr">
                        <a:spcAft>
                          <a:spcPts val="0"/>
                        </a:spcAft>
                      </a:pPr>
                      <a:r>
                        <a:rPr lang="es-EC" sz="1300" b="1" dirty="0">
                          <a:solidFill>
                            <a:srgbClr val="FFFFFF"/>
                          </a:solidFill>
                          <a:latin typeface="Calibri"/>
                          <a:ea typeface="Times New Roman"/>
                          <a:cs typeface="Times New Roman"/>
                        </a:rPr>
                        <a:t>10</a:t>
                      </a:r>
                      <a:endParaRPr lang="es-EC" sz="1300" dirty="0">
                        <a:latin typeface="Times New Roman"/>
                        <a:ea typeface="Times New Roman"/>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F253F"/>
                    </a:solidFill>
                  </a:tcPr>
                </a:tc>
              </a:tr>
              <a:tr h="369792">
                <a:tc>
                  <a:txBody>
                    <a:bodyPr/>
                    <a:lstStyle/>
                    <a:p>
                      <a:pPr algn="l">
                        <a:spcAft>
                          <a:spcPts val="0"/>
                        </a:spcAft>
                      </a:pPr>
                      <a:r>
                        <a:rPr lang="es-EC" sz="1300">
                          <a:latin typeface="Calibri"/>
                          <a:ea typeface="Times New Roman"/>
                          <a:cs typeface="Times New Roman"/>
                        </a:rPr>
                        <a:t>VAN</a:t>
                      </a:r>
                      <a:endParaRPr lang="es-EC" sz="13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300">
                          <a:latin typeface="Calibri"/>
                          <a:ea typeface="Times New Roman"/>
                          <a:cs typeface="Times New Roman"/>
                        </a:rPr>
                        <a:t> $  (135.382)</a:t>
                      </a:r>
                      <a:endParaRPr lang="es-EC" sz="13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300">
                          <a:latin typeface="Calibri"/>
                          <a:ea typeface="Times New Roman"/>
                          <a:cs typeface="Times New Roman"/>
                        </a:rPr>
                        <a:t> $    (73.330)</a:t>
                      </a:r>
                      <a:endParaRPr lang="es-EC" sz="13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300">
                          <a:latin typeface="Calibri"/>
                          <a:ea typeface="Times New Roman"/>
                          <a:cs typeface="Times New Roman"/>
                        </a:rPr>
                        <a:t> $  (176.435)</a:t>
                      </a:r>
                      <a:endParaRPr lang="es-EC" sz="13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300">
                          <a:latin typeface="Calibri"/>
                          <a:ea typeface="Times New Roman"/>
                          <a:cs typeface="Times New Roman"/>
                        </a:rPr>
                        <a:t> $  12.240 </a:t>
                      </a:r>
                      <a:endParaRPr lang="es-EC" sz="13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300">
                          <a:latin typeface="Calibri"/>
                          <a:ea typeface="Times New Roman"/>
                          <a:cs typeface="Times New Roman"/>
                        </a:rPr>
                        <a:t> $     442.199 </a:t>
                      </a:r>
                      <a:endParaRPr lang="es-EC" sz="13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300">
                          <a:latin typeface="Calibri"/>
                          <a:ea typeface="Times New Roman"/>
                          <a:cs typeface="Times New Roman"/>
                        </a:rPr>
                        <a:t> $   339.093 </a:t>
                      </a:r>
                      <a:endParaRPr lang="es-EC" sz="13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300">
                          <a:latin typeface="Calibri"/>
                          <a:ea typeface="Times New Roman"/>
                          <a:cs typeface="Times New Roman"/>
                        </a:rPr>
                        <a:t> $   235.987 </a:t>
                      </a:r>
                      <a:endParaRPr lang="es-EC" sz="13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9792">
                <a:tc>
                  <a:txBody>
                    <a:bodyPr/>
                    <a:lstStyle/>
                    <a:p>
                      <a:pPr algn="l">
                        <a:spcAft>
                          <a:spcPts val="0"/>
                        </a:spcAft>
                      </a:pPr>
                      <a:r>
                        <a:rPr lang="es-EC" sz="1300">
                          <a:latin typeface="Calibri"/>
                          <a:ea typeface="Times New Roman"/>
                          <a:cs typeface="Times New Roman"/>
                        </a:rPr>
                        <a:t>TIR</a:t>
                      </a:r>
                      <a:endParaRPr lang="es-EC" sz="13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300">
                          <a:latin typeface="Calibri"/>
                          <a:ea typeface="Times New Roman"/>
                          <a:cs typeface="Times New Roman"/>
                        </a:rPr>
                        <a:t>6,8%</a:t>
                      </a:r>
                      <a:endParaRPr lang="es-EC" sz="13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300">
                          <a:latin typeface="Calibri"/>
                          <a:ea typeface="Times New Roman"/>
                          <a:cs typeface="Times New Roman"/>
                        </a:rPr>
                        <a:t>4,9%</a:t>
                      </a:r>
                      <a:endParaRPr lang="es-EC" sz="13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300">
                          <a:latin typeface="Calibri"/>
                          <a:ea typeface="Times New Roman"/>
                          <a:cs typeface="Times New Roman"/>
                        </a:rPr>
                        <a:t>-</a:t>
                      </a:r>
                      <a:endParaRPr lang="es-EC" sz="13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300">
                          <a:latin typeface="Calibri"/>
                          <a:ea typeface="Times New Roman"/>
                          <a:cs typeface="Times New Roman"/>
                        </a:rPr>
                        <a:t>19,8%</a:t>
                      </a:r>
                      <a:endParaRPr lang="es-EC" sz="13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300">
                          <a:latin typeface="Calibri"/>
                          <a:ea typeface="Times New Roman"/>
                          <a:cs typeface="Times New Roman"/>
                        </a:rPr>
                        <a:t>36,0%</a:t>
                      </a:r>
                      <a:endParaRPr lang="es-EC" sz="13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300">
                          <a:latin typeface="Calibri"/>
                          <a:ea typeface="Times New Roman"/>
                          <a:cs typeface="Times New Roman"/>
                        </a:rPr>
                        <a:t>33,1%</a:t>
                      </a:r>
                      <a:endParaRPr lang="es-EC" sz="13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300">
                          <a:latin typeface="Calibri"/>
                          <a:ea typeface="Times New Roman"/>
                          <a:cs typeface="Times New Roman"/>
                        </a:rPr>
                        <a:t>29,4%</a:t>
                      </a:r>
                      <a:endParaRPr lang="es-EC" sz="13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8717">
                <a:tc>
                  <a:txBody>
                    <a:bodyPr/>
                    <a:lstStyle/>
                    <a:p>
                      <a:pPr algn="l"/>
                      <a:endParaRPr lang="es-EC" sz="1300">
                        <a:latin typeface="Calibri"/>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endParaRPr lang="es-EC" sz="1300">
                        <a:latin typeface="Calibri"/>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endParaRPr lang="es-EC" sz="1300">
                        <a:latin typeface="Calibri"/>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endParaRPr lang="es-EC" sz="1300">
                        <a:latin typeface="Calibri"/>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endParaRPr lang="es-EC" sz="1300">
                        <a:latin typeface="Calibri"/>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endParaRPr lang="es-EC" sz="1300">
                        <a:latin typeface="Calibri"/>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endParaRPr lang="es-EC" sz="1300">
                        <a:latin typeface="Calibri"/>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endParaRPr lang="es-EC" sz="1300">
                        <a:latin typeface="Calibri"/>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9792">
                <a:tc>
                  <a:txBody>
                    <a:bodyPr/>
                    <a:lstStyle/>
                    <a:p>
                      <a:pPr algn="l">
                        <a:spcAft>
                          <a:spcPts val="0"/>
                        </a:spcAft>
                      </a:pPr>
                      <a:r>
                        <a:rPr lang="es-EC" sz="1300" b="1">
                          <a:solidFill>
                            <a:srgbClr val="FFFFFF"/>
                          </a:solidFill>
                          <a:latin typeface="Calibri"/>
                          <a:ea typeface="Times New Roman"/>
                          <a:cs typeface="Times New Roman"/>
                        </a:rPr>
                        <a:t>Costo </a:t>
                      </a:r>
                      <a:endParaRPr lang="es-EC" sz="13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F253F"/>
                    </a:solidFill>
                  </a:tcPr>
                </a:tc>
                <a:tc>
                  <a:txBody>
                    <a:bodyPr/>
                    <a:lstStyle/>
                    <a:p>
                      <a:pPr algn="ctr">
                        <a:spcAft>
                          <a:spcPts val="0"/>
                        </a:spcAft>
                      </a:pPr>
                      <a:r>
                        <a:rPr lang="es-EC" sz="1300" b="1">
                          <a:solidFill>
                            <a:srgbClr val="FFFFFF"/>
                          </a:solidFill>
                          <a:latin typeface="Calibri"/>
                          <a:ea typeface="Times New Roman"/>
                          <a:cs typeface="Times New Roman"/>
                        </a:rPr>
                        <a:t>-10</a:t>
                      </a:r>
                      <a:endParaRPr lang="es-EC" sz="1300">
                        <a:latin typeface="Times New Roman"/>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F253F"/>
                    </a:solidFill>
                  </a:tcPr>
                </a:tc>
                <a:tc>
                  <a:txBody>
                    <a:bodyPr/>
                    <a:lstStyle/>
                    <a:p>
                      <a:pPr algn="ctr">
                        <a:spcAft>
                          <a:spcPts val="0"/>
                        </a:spcAft>
                      </a:pPr>
                      <a:r>
                        <a:rPr lang="es-EC" sz="1300" b="1">
                          <a:solidFill>
                            <a:srgbClr val="FFFFFF"/>
                          </a:solidFill>
                          <a:latin typeface="Calibri"/>
                          <a:ea typeface="Times New Roman"/>
                          <a:cs typeface="Times New Roman"/>
                        </a:rPr>
                        <a:t>-20</a:t>
                      </a:r>
                      <a:endParaRPr lang="es-EC" sz="1300">
                        <a:latin typeface="Times New Roman"/>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F253F"/>
                    </a:solidFill>
                  </a:tcPr>
                </a:tc>
                <a:tc>
                  <a:txBody>
                    <a:bodyPr/>
                    <a:lstStyle/>
                    <a:p>
                      <a:pPr algn="ctr">
                        <a:spcAft>
                          <a:spcPts val="0"/>
                        </a:spcAft>
                      </a:pPr>
                      <a:r>
                        <a:rPr lang="es-EC" sz="1300" b="1">
                          <a:solidFill>
                            <a:srgbClr val="FFFFFF"/>
                          </a:solidFill>
                          <a:latin typeface="Calibri"/>
                          <a:ea typeface="Times New Roman"/>
                          <a:cs typeface="Times New Roman"/>
                        </a:rPr>
                        <a:t>-30</a:t>
                      </a:r>
                      <a:endParaRPr lang="es-EC" sz="1300">
                        <a:latin typeface="Times New Roman"/>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F253F"/>
                    </a:solidFill>
                  </a:tcPr>
                </a:tc>
                <a:tc>
                  <a:txBody>
                    <a:bodyPr/>
                    <a:lstStyle/>
                    <a:p>
                      <a:pPr algn="ctr">
                        <a:spcAft>
                          <a:spcPts val="0"/>
                        </a:spcAft>
                      </a:pPr>
                      <a:r>
                        <a:rPr lang="es-EC" sz="1300" b="1">
                          <a:solidFill>
                            <a:srgbClr val="FFFFFF"/>
                          </a:solidFill>
                          <a:latin typeface="Calibri"/>
                          <a:ea typeface="Times New Roman"/>
                          <a:cs typeface="Times New Roman"/>
                        </a:rPr>
                        <a:t>Actual</a:t>
                      </a:r>
                      <a:endParaRPr lang="es-EC" sz="1300">
                        <a:latin typeface="Times New Roman"/>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F253F"/>
                    </a:solidFill>
                  </a:tcPr>
                </a:tc>
                <a:tc>
                  <a:txBody>
                    <a:bodyPr/>
                    <a:lstStyle/>
                    <a:p>
                      <a:pPr algn="ctr">
                        <a:spcAft>
                          <a:spcPts val="0"/>
                        </a:spcAft>
                      </a:pPr>
                      <a:r>
                        <a:rPr lang="es-EC" sz="1300" b="1">
                          <a:solidFill>
                            <a:srgbClr val="FFFFFF"/>
                          </a:solidFill>
                          <a:latin typeface="Calibri"/>
                          <a:ea typeface="Times New Roman"/>
                          <a:cs typeface="Times New Roman"/>
                        </a:rPr>
                        <a:t>30</a:t>
                      </a:r>
                      <a:endParaRPr lang="es-EC" sz="1300">
                        <a:latin typeface="Times New Roman"/>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F253F"/>
                    </a:solidFill>
                  </a:tcPr>
                </a:tc>
                <a:tc>
                  <a:txBody>
                    <a:bodyPr/>
                    <a:lstStyle/>
                    <a:p>
                      <a:pPr algn="ctr">
                        <a:spcAft>
                          <a:spcPts val="0"/>
                        </a:spcAft>
                      </a:pPr>
                      <a:r>
                        <a:rPr lang="es-EC" sz="1300" b="1">
                          <a:solidFill>
                            <a:srgbClr val="FFFFFF"/>
                          </a:solidFill>
                          <a:latin typeface="Calibri"/>
                          <a:ea typeface="Times New Roman"/>
                          <a:cs typeface="Times New Roman"/>
                        </a:rPr>
                        <a:t>20</a:t>
                      </a:r>
                      <a:endParaRPr lang="es-EC" sz="1300">
                        <a:latin typeface="Times New Roman"/>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F253F"/>
                    </a:solidFill>
                  </a:tcPr>
                </a:tc>
                <a:tc>
                  <a:txBody>
                    <a:bodyPr/>
                    <a:lstStyle/>
                    <a:p>
                      <a:pPr algn="ctr">
                        <a:spcAft>
                          <a:spcPts val="0"/>
                        </a:spcAft>
                      </a:pPr>
                      <a:r>
                        <a:rPr lang="es-EC" sz="1300" b="1">
                          <a:solidFill>
                            <a:srgbClr val="FFFFFF"/>
                          </a:solidFill>
                          <a:latin typeface="Calibri"/>
                          <a:ea typeface="Times New Roman"/>
                          <a:cs typeface="Times New Roman"/>
                        </a:rPr>
                        <a:t>10</a:t>
                      </a:r>
                      <a:endParaRPr lang="es-EC" sz="1300">
                        <a:latin typeface="Times New Roman"/>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F253F"/>
                    </a:solidFill>
                  </a:tcPr>
                </a:tc>
              </a:tr>
              <a:tr h="369792">
                <a:tc>
                  <a:txBody>
                    <a:bodyPr/>
                    <a:lstStyle/>
                    <a:p>
                      <a:pPr algn="l">
                        <a:spcAft>
                          <a:spcPts val="0"/>
                        </a:spcAft>
                      </a:pPr>
                      <a:r>
                        <a:rPr lang="es-EC" sz="1300">
                          <a:latin typeface="Calibri"/>
                          <a:ea typeface="Times New Roman"/>
                          <a:cs typeface="Times New Roman"/>
                        </a:rPr>
                        <a:t>VAN</a:t>
                      </a:r>
                      <a:endParaRPr lang="es-EC" sz="13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300">
                          <a:latin typeface="Calibri"/>
                          <a:ea typeface="Times New Roman"/>
                          <a:cs typeface="Times New Roman"/>
                        </a:rPr>
                        <a:t> $   259.583 </a:t>
                      </a:r>
                      <a:endParaRPr lang="es-EC" sz="13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300">
                          <a:latin typeface="Calibri"/>
                          <a:ea typeface="Times New Roman"/>
                          <a:cs typeface="Times New Roman"/>
                        </a:rPr>
                        <a:t> $   506.926 </a:t>
                      </a:r>
                      <a:endParaRPr lang="es-EC" sz="13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300">
                          <a:latin typeface="Calibri"/>
                          <a:ea typeface="Times New Roman"/>
                          <a:cs typeface="Times New Roman"/>
                        </a:rPr>
                        <a:t> $   754.270 </a:t>
                      </a:r>
                      <a:endParaRPr lang="es-EC" sz="13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300">
                          <a:latin typeface="Calibri"/>
                          <a:ea typeface="Times New Roman"/>
                          <a:cs typeface="Times New Roman"/>
                        </a:rPr>
                        <a:t> $  12.240 </a:t>
                      </a:r>
                      <a:endParaRPr lang="es-EC" sz="13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300">
                          <a:latin typeface="Calibri"/>
                          <a:ea typeface="Times New Roman"/>
                          <a:cs typeface="Times New Roman"/>
                        </a:rPr>
                        <a:t> $    (729.790)</a:t>
                      </a:r>
                      <a:endParaRPr lang="es-EC" sz="13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300">
                          <a:latin typeface="Calibri"/>
                          <a:ea typeface="Times New Roman"/>
                          <a:cs typeface="Times New Roman"/>
                        </a:rPr>
                        <a:t> $  (482.447)</a:t>
                      </a:r>
                      <a:endParaRPr lang="es-EC" sz="13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300">
                          <a:latin typeface="Calibri"/>
                          <a:ea typeface="Times New Roman"/>
                          <a:cs typeface="Times New Roman"/>
                        </a:rPr>
                        <a:t> $  (235.103)</a:t>
                      </a:r>
                      <a:endParaRPr lang="es-EC" sz="13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9792">
                <a:tc>
                  <a:txBody>
                    <a:bodyPr/>
                    <a:lstStyle/>
                    <a:p>
                      <a:pPr algn="l">
                        <a:spcAft>
                          <a:spcPts val="0"/>
                        </a:spcAft>
                      </a:pPr>
                      <a:r>
                        <a:rPr lang="es-EC" sz="1300">
                          <a:latin typeface="Calibri"/>
                          <a:ea typeface="Times New Roman"/>
                          <a:cs typeface="Times New Roman"/>
                        </a:rPr>
                        <a:t>TIR</a:t>
                      </a:r>
                      <a:endParaRPr lang="es-EC" sz="13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300">
                          <a:latin typeface="Calibri"/>
                          <a:ea typeface="Times New Roman"/>
                          <a:cs typeface="Times New Roman"/>
                        </a:rPr>
                        <a:t>378,0%</a:t>
                      </a:r>
                      <a:endParaRPr lang="es-EC" sz="13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300">
                          <a:latin typeface="Calibri"/>
                          <a:ea typeface="Times New Roman"/>
                          <a:cs typeface="Times New Roman"/>
                        </a:rPr>
                        <a:t>-</a:t>
                      </a:r>
                      <a:endParaRPr lang="es-EC" sz="13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300">
                          <a:latin typeface="Calibri"/>
                          <a:ea typeface="Times New Roman"/>
                          <a:cs typeface="Times New Roman"/>
                        </a:rPr>
                        <a:t>-</a:t>
                      </a:r>
                      <a:endParaRPr lang="es-EC" sz="13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300">
                          <a:latin typeface="Calibri"/>
                          <a:ea typeface="Times New Roman"/>
                          <a:cs typeface="Times New Roman"/>
                        </a:rPr>
                        <a:t>19,8%</a:t>
                      </a:r>
                      <a:endParaRPr lang="es-EC" sz="13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300" dirty="0">
                          <a:latin typeface="Calibri"/>
                          <a:ea typeface="Times New Roman"/>
                          <a:cs typeface="Times New Roman"/>
                        </a:rPr>
                        <a:t>-</a:t>
                      </a:r>
                      <a:endParaRPr lang="es-EC" sz="1300"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300">
                          <a:latin typeface="Calibri"/>
                          <a:ea typeface="Times New Roman"/>
                          <a:cs typeface="Times New Roman"/>
                        </a:rPr>
                        <a:t>-</a:t>
                      </a:r>
                      <a:endParaRPr lang="es-EC" sz="13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300" dirty="0">
                          <a:latin typeface="Calibri"/>
                          <a:ea typeface="Times New Roman"/>
                          <a:cs typeface="Times New Roman"/>
                        </a:rPr>
                        <a:t>-</a:t>
                      </a:r>
                      <a:endParaRPr lang="es-EC" sz="1300"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spd="med">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p:txBody>
          <a:bodyPr/>
          <a:lstStyle/>
          <a:p>
            <a:r>
              <a:rPr lang="es-EC" dirty="0" smtClean="0">
                <a:latin typeface="Arial Black" pitchFamily="34" charset="0"/>
              </a:rPr>
              <a:t>Conclusión</a:t>
            </a:r>
            <a:endParaRPr lang="es-EC" dirty="0">
              <a:latin typeface="Arial Black" pitchFamily="34" charset="0"/>
            </a:endParaRPr>
          </a:p>
        </p:txBody>
      </p:sp>
      <p:sp>
        <p:nvSpPr>
          <p:cNvPr id="5" name="2 Marcador de contenido"/>
          <p:cNvSpPr>
            <a:spLocks noGrp="1"/>
          </p:cNvSpPr>
          <p:nvPr>
            <p:ph idx="1"/>
          </p:nvPr>
        </p:nvSpPr>
        <p:spPr>
          <a:xfrm>
            <a:off x="214282" y="1554162"/>
            <a:ext cx="8777318" cy="5089548"/>
          </a:xfrm>
        </p:spPr>
        <p:txBody>
          <a:bodyPr>
            <a:normAutofit fontScale="25000" lnSpcReduction="20000"/>
          </a:bodyPr>
          <a:lstStyle/>
          <a:p>
            <a:pPr algn="just">
              <a:buNone/>
            </a:pPr>
            <a:r>
              <a:rPr lang="es-ES_tradnl" dirty="0" smtClean="0"/>
              <a:t>	</a:t>
            </a:r>
            <a:r>
              <a:rPr lang="es-ES_tradnl" sz="6000" dirty="0" smtClean="0">
                <a:latin typeface="+mj-lt"/>
              </a:rPr>
              <a:t>La Comercializadora de Textiles “KOLORTEX”, en la etapa de Inversión, incurre en unos costos de adecuación del local, muebles y enseres, poco altos. Durante los primeros dos años los costos se reflejan de manera significativa. En el tercer año ya se recupera la inversión. En el tercer año, se estima un mejoramiento del nivel de ventas (4.31%), con el cual, se mejora los ingresos por este concepto y por ende, ganancias para los inversionistas.</a:t>
            </a:r>
          </a:p>
          <a:p>
            <a:pPr algn="just">
              <a:buNone/>
            </a:pPr>
            <a:endParaRPr lang="es-EC" sz="6000" dirty="0" smtClean="0">
              <a:latin typeface="+mj-lt"/>
            </a:endParaRPr>
          </a:p>
          <a:p>
            <a:pPr algn="just">
              <a:buNone/>
            </a:pPr>
            <a:r>
              <a:rPr lang="es-ES_tradnl" sz="6000" dirty="0" smtClean="0">
                <a:latin typeface="+mj-lt"/>
              </a:rPr>
              <a:t> </a:t>
            </a:r>
            <a:r>
              <a:rPr lang="es-EC" sz="6000" dirty="0" smtClean="0">
                <a:latin typeface="+mj-lt"/>
              </a:rPr>
              <a:t>	El </a:t>
            </a:r>
            <a:r>
              <a:rPr lang="es-ES_tradnl" sz="6000" dirty="0" smtClean="0">
                <a:latin typeface="+mj-lt"/>
              </a:rPr>
              <a:t>proyecto presenta un alto grado de incertidumbre para el inversionista, ya que el capital inicial requerido es de $50.788,71  teniendo en el primer y segundo año, una ganancia para amortizar de manera inmediata.  Los costos  se ven afectados por la inflación, factor que enmarcan el proyecto bajo una perspectiva realista de las condiciones del mercado. </a:t>
            </a:r>
            <a:endParaRPr lang="es-EC" sz="6000" dirty="0" smtClean="0">
              <a:latin typeface="+mj-lt"/>
            </a:endParaRPr>
          </a:p>
          <a:p>
            <a:pPr algn="just">
              <a:buNone/>
            </a:pPr>
            <a:r>
              <a:rPr lang="es-ES_tradnl" sz="6000" dirty="0" smtClean="0">
                <a:latin typeface="+mj-lt"/>
              </a:rPr>
              <a:t> </a:t>
            </a:r>
            <a:endParaRPr lang="es-EC" sz="6000" dirty="0" smtClean="0">
              <a:latin typeface="+mj-lt"/>
            </a:endParaRPr>
          </a:p>
          <a:p>
            <a:pPr algn="just">
              <a:buNone/>
            </a:pPr>
            <a:r>
              <a:rPr lang="es-ES_tradnl" sz="6000" dirty="0" smtClean="0">
                <a:latin typeface="+mj-lt"/>
              </a:rPr>
              <a:t>	Para obtener la  máxima ganancia en las variables de los ingresos se debe manejar una venta diaria de 497 metros aproximadamente. En la evaluación financiera se presentan los índices de rentabilidad importante para el análisis de los inversionistas, por lo cual mencionaremos:  </a:t>
            </a:r>
            <a:endParaRPr lang="es-EC" sz="6000" dirty="0" smtClean="0">
              <a:latin typeface="+mj-lt"/>
            </a:endParaRPr>
          </a:p>
          <a:p>
            <a:pPr algn="just">
              <a:buNone/>
            </a:pPr>
            <a:r>
              <a:rPr lang="es-ES_tradnl" sz="6000" dirty="0" smtClean="0">
                <a:latin typeface="+mj-lt"/>
              </a:rPr>
              <a:t>	 </a:t>
            </a:r>
            <a:endParaRPr lang="es-EC" sz="6000" dirty="0" smtClean="0">
              <a:latin typeface="+mj-lt"/>
            </a:endParaRPr>
          </a:p>
          <a:p>
            <a:pPr algn="just">
              <a:buNone/>
            </a:pPr>
            <a:r>
              <a:rPr lang="es-ES_tradnl" sz="6000" dirty="0" smtClean="0">
                <a:latin typeface="+mj-lt"/>
              </a:rPr>
              <a:t>	El valor actual neto cuyo valor es de $12.279,03 representa que el proyecto es viable.</a:t>
            </a:r>
            <a:endParaRPr lang="es-EC" sz="6000" dirty="0" smtClean="0">
              <a:latin typeface="+mj-lt"/>
            </a:endParaRPr>
          </a:p>
          <a:p>
            <a:pPr algn="just">
              <a:buNone/>
            </a:pPr>
            <a:r>
              <a:rPr lang="es-ES_tradnl" sz="6000" dirty="0" smtClean="0">
                <a:latin typeface="+mj-lt"/>
              </a:rPr>
              <a:t>	 </a:t>
            </a:r>
            <a:endParaRPr lang="es-EC" sz="6000" dirty="0" smtClean="0">
              <a:latin typeface="+mj-lt"/>
            </a:endParaRPr>
          </a:p>
          <a:p>
            <a:pPr algn="just">
              <a:buNone/>
            </a:pPr>
            <a:r>
              <a:rPr lang="es-ES_tradnl" sz="6000" dirty="0" smtClean="0">
                <a:latin typeface="+mj-lt"/>
              </a:rPr>
              <a:t>	La tasa interna de retorno cuyo valor es de 19,42 lo que significa que el proyecto es atractivo al sistema financiero  ya que es superior a la tasa de interés de oportunidad.</a:t>
            </a:r>
            <a:endParaRPr lang="es-EC" sz="6000" dirty="0" smtClean="0">
              <a:latin typeface="+mj-lt"/>
            </a:endParaRPr>
          </a:p>
          <a:p>
            <a:pPr algn="just">
              <a:buNone/>
            </a:pPr>
            <a:r>
              <a:rPr lang="es-ES_tradnl" sz="6000" dirty="0" smtClean="0">
                <a:latin typeface="+mj-lt"/>
              </a:rPr>
              <a:t>	 </a:t>
            </a:r>
            <a:endParaRPr lang="es-EC" sz="6000" dirty="0" smtClean="0">
              <a:latin typeface="+mj-lt"/>
            </a:endParaRPr>
          </a:p>
          <a:p>
            <a:pPr algn="just">
              <a:buNone/>
            </a:pPr>
            <a:r>
              <a:rPr lang="es-ES_tradnl" sz="6000" dirty="0" smtClean="0">
                <a:latin typeface="+mj-lt"/>
              </a:rPr>
              <a:t>	De esta manera de acuerdo con las estrategias planteadas y el análisis financiero que se realizo, se pronostican resultados prometedores, ya que el proyecto logra cubrir pérdidas y generar ganancias mediantes sus ventas mostrando de esta manera la viabilidad económica del proyecto</a:t>
            </a:r>
            <a:endParaRPr lang="es-EC" sz="6000" dirty="0" smtClean="0">
              <a:latin typeface="+mj-lt"/>
            </a:endParaRPr>
          </a:p>
          <a:p>
            <a:endParaRPr lang="es-EC" sz="3000" dirty="0"/>
          </a:p>
        </p:txBody>
      </p:sp>
    </p:spTree>
  </p:cSld>
  <p:clrMapOvr>
    <a:masterClrMapping/>
  </p:clrMapOvr>
  <p:transition spd="med">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C" sz="2400" dirty="0" smtClean="0">
                <a:latin typeface="Arial Black" pitchFamily="34" charset="0"/>
              </a:rPr>
              <a:t>Recomendaciones Generales del Proyecto</a:t>
            </a:r>
            <a:endParaRPr lang="es-EC" sz="2400" dirty="0"/>
          </a:p>
        </p:txBody>
      </p:sp>
      <p:sp>
        <p:nvSpPr>
          <p:cNvPr id="3" name="2 Marcador de contenido"/>
          <p:cNvSpPr>
            <a:spLocks noGrp="1"/>
          </p:cNvSpPr>
          <p:nvPr>
            <p:ph idx="1"/>
          </p:nvPr>
        </p:nvSpPr>
        <p:spPr/>
        <p:txBody>
          <a:bodyPr>
            <a:normAutofit fontScale="92500" lnSpcReduction="20000"/>
          </a:bodyPr>
          <a:lstStyle/>
          <a:p>
            <a:pPr algn="just">
              <a:buNone/>
            </a:pPr>
            <a:r>
              <a:rPr lang="es-ES_tradnl" sz="2400" dirty="0" smtClean="0"/>
              <a:t>	No es fácil tener una estadística exacta sobre las condiciones del mercado, por lo tanto el inversionista debe crear nuevas e innovadoras estrategias de comercialización, exhibición de productos y valor agregado representado en la calidad del servicio.</a:t>
            </a:r>
            <a:endParaRPr lang="es-EC" sz="2400" dirty="0" smtClean="0"/>
          </a:p>
          <a:p>
            <a:pPr algn="just">
              <a:buNone/>
            </a:pPr>
            <a:endParaRPr lang="es-EC" sz="2400" dirty="0" smtClean="0"/>
          </a:p>
          <a:p>
            <a:pPr algn="just">
              <a:buNone/>
            </a:pPr>
            <a:r>
              <a:rPr lang="es-ES_tradnl" sz="2400" dirty="0" smtClean="0"/>
              <a:t>	La comercializadora debe establecer alianzas estratégicas con grandes fábricas de textiles, para evitar altos costos, creados por los intermediarios, que incrementan el valor de las mercancías que se ofrezcan en el punto de venta.</a:t>
            </a:r>
            <a:endParaRPr lang="es-EC" sz="2400" dirty="0" smtClean="0"/>
          </a:p>
          <a:p>
            <a:pPr lvl="1" algn="just">
              <a:buNone/>
            </a:pPr>
            <a:endParaRPr lang="es-EC" dirty="0" smtClean="0"/>
          </a:p>
          <a:p>
            <a:pPr algn="just">
              <a:buNone/>
            </a:pPr>
            <a:r>
              <a:rPr lang="es-ES_tradnl" sz="2400" dirty="0" smtClean="0"/>
              <a:t>	Es importante manejar adecuadamente los porcentajes de comercialización e incremento de la mercancía vendida. Hoy en día, puede verse afectado el nivel de ventas en forma significativa, por la inestabilidad económica del país, cuyas reformas afectan de manera directa el negocio y por ende la rentabilidad del proyecto.</a:t>
            </a:r>
            <a:endParaRPr lang="es-EC" sz="2400" dirty="0" smtClean="0"/>
          </a:p>
          <a:p>
            <a:pPr>
              <a:buNone/>
            </a:pPr>
            <a:endParaRPr lang="es-EC" dirty="0"/>
          </a:p>
        </p:txBody>
      </p:sp>
    </p:spTree>
  </p:cSld>
  <p:clrMapOvr>
    <a:masterClrMapping/>
  </p:clrMapOvr>
  <p:transition spd="med">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4800" y="1214422"/>
            <a:ext cx="8686800" cy="838200"/>
          </a:xfrm>
        </p:spPr>
        <p:txBody>
          <a:bodyPr>
            <a:normAutofit fontScale="90000"/>
          </a:bodyPr>
          <a:lstStyle/>
          <a:p>
            <a:pPr algn="ctr"/>
            <a:r>
              <a:rPr lang="es-EC" sz="5600" dirty="0" smtClean="0"/>
              <a:t>Gracias </a:t>
            </a:r>
            <a:r>
              <a:rPr lang="es-EC" dirty="0" smtClean="0"/>
              <a:t/>
            </a:r>
            <a:br>
              <a:rPr lang="es-EC" dirty="0" smtClean="0"/>
            </a:br>
            <a:r>
              <a:rPr lang="es-EC" dirty="0" smtClean="0"/>
              <a:t>Por su atención</a:t>
            </a:r>
            <a:endParaRPr lang="es-EC" dirty="0"/>
          </a:p>
        </p:txBody>
      </p:sp>
    </p:spTree>
  </p:cSld>
  <p:clrMapOvr>
    <a:masterClrMapping/>
  </p:clrMapOvr>
  <p:transition spd="med">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28628" y="1357322"/>
            <a:ext cx="8358214" cy="5786454"/>
          </a:xfrm>
        </p:spPr>
        <p:txBody>
          <a:bodyPr>
            <a:noAutofit/>
          </a:bodyPr>
          <a:lstStyle/>
          <a:p>
            <a:pPr algn="just">
              <a:buNone/>
            </a:pPr>
            <a:r>
              <a:rPr lang="es-ES" sz="2400" i="1" dirty="0" smtClean="0">
                <a:solidFill>
                  <a:schemeClr val="tx1"/>
                </a:solidFill>
                <a:latin typeface="Arial" pitchFamily="34" charset="0"/>
                <a:cs typeface="Arial" pitchFamily="34" charset="0"/>
              </a:rPr>
              <a:t>CARACTERÍSTICAS FÍSICAS EXTERNAS:</a:t>
            </a:r>
            <a:endParaRPr lang="es-EC" sz="2400" i="1" dirty="0" smtClean="0">
              <a:solidFill>
                <a:schemeClr val="tx1"/>
              </a:solidFill>
              <a:latin typeface="Arial" pitchFamily="34" charset="0"/>
              <a:cs typeface="Arial" pitchFamily="34" charset="0"/>
            </a:endParaRPr>
          </a:p>
          <a:p>
            <a:pPr algn="just">
              <a:buNone/>
            </a:pPr>
            <a:r>
              <a:rPr lang="es-EC" sz="2400" dirty="0" smtClean="0">
                <a:solidFill>
                  <a:schemeClr val="tx1"/>
                </a:solidFill>
                <a:latin typeface="Arial" pitchFamily="34" charset="0"/>
                <a:cs typeface="Arial" pitchFamily="34" charset="0"/>
              </a:rPr>
              <a:t>Forma: se encuentra en forma plana.</a:t>
            </a:r>
          </a:p>
          <a:p>
            <a:pPr lvl="0" algn="just">
              <a:buNone/>
            </a:pPr>
            <a:r>
              <a:rPr lang="es-EC" sz="2400" dirty="0" smtClean="0">
                <a:solidFill>
                  <a:schemeClr val="tx1"/>
                </a:solidFill>
                <a:latin typeface="Arial" pitchFamily="34" charset="0"/>
                <a:cs typeface="Arial" pitchFamily="34" charset="0"/>
              </a:rPr>
              <a:t>Tamaño: esta característica depende del tipo de tela.</a:t>
            </a:r>
          </a:p>
          <a:p>
            <a:pPr lvl="0" algn="just">
              <a:buNone/>
            </a:pPr>
            <a:r>
              <a:rPr lang="es-EC" sz="2400" dirty="0" smtClean="0">
                <a:solidFill>
                  <a:schemeClr val="tx1"/>
                </a:solidFill>
                <a:latin typeface="Arial" pitchFamily="34" charset="0"/>
                <a:cs typeface="Arial" pitchFamily="34" charset="0"/>
              </a:rPr>
              <a:t>Tienen 110, 150, 250 y 280 cm de ancho y la longitud es la</a:t>
            </a:r>
          </a:p>
          <a:p>
            <a:pPr lvl="0" algn="just">
              <a:buNone/>
            </a:pPr>
            <a:r>
              <a:rPr lang="es-EC" sz="2400" dirty="0" smtClean="0">
                <a:solidFill>
                  <a:schemeClr val="tx1"/>
                </a:solidFill>
                <a:latin typeface="Arial" pitchFamily="34" charset="0"/>
                <a:cs typeface="Arial" pitchFamily="34" charset="0"/>
              </a:rPr>
              <a:t>solicitada por el cliente.</a:t>
            </a:r>
          </a:p>
          <a:p>
            <a:pPr lvl="0" algn="just">
              <a:buNone/>
            </a:pPr>
            <a:r>
              <a:rPr lang="es-EC" sz="2400" dirty="0" smtClean="0">
                <a:solidFill>
                  <a:schemeClr val="tx1"/>
                </a:solidFill>
                <a:latin typeface="Arial" pitchFamily="34" charset="0"/>
                <a:cs typeface="Arial" pitchFamily="34" charset="0"/>
              </a:rPr>
              <a:t>Color: telas de un solo color y estampadas de varias</a:t>
            </a:r>
          </a:p>
          <a:p>
            <a:pPr lvl="0" algn="just">
              <a:buNone/>
            </a:pPr>
            <a:r>
              <a:rPr lang="es-EC" sz="2400" dirty="0" smtClean="0">
                <a:solidFill>
                  <a:schemeClr val="tx1"/>
                </a:solidFill>
                <a:latin typeface="Arial" pitchFamily="34" charset="0"/>
                <a:cs typeface="Arial" pitchFamily="34" charset="0"/>
              </a:rPr>
              <a:t>tonalidades.</a:t>
            </a:r>
          </a:p>
          <a:p>
            <a:pPr algn="just">
              <a:buNone/>
            </a:pPr>
            <a:r>
              <a:rPr lang="es-ES" sz="2400" i="1" cap="all" dirty="0" smtClean="0">
                <a:solidFill>
                  <a:schemeClr val="tx1"/>
                </a:solidFill>
                <a:latin typeface="Arial" pitchFamily="34" charset="0"/>
                <a:cs typeface="Arial" pitchFamily="34" charset="0"/>
              </a:rPr>
              <a:t>Características físicas internas:</a:t>
            </a:r>
            <a:r>
              <a:rPr lang="es-ES" sz="2400" dirty="0" smtClean="0">
                <a:solidFill>
                  <a:schemeClr val="tx1"/>
                </a:solidFill>
                <a:latin typeface="Arial" pitchFamily="34" charset="0"/>
                <a:cs typeface="Arial" pitchFamily="34" charset="0"/>
              </a:rPr>
              <a:t>	</a:t>
            </a:r>
            <a:endParaRPr lang="es-EC" sz="2400" dirty="0" smtClean="0">
              <a:solidFill>
                <a:schemeClr val="tx1"/>
              </a:solidFill>
              <a:latin typeface="Arial" pitchFamily="34" charset="0"/>
              <a:cs typeface="Arial" pitchFamily="34" charset="0"/>
            </a:endParaRPr>
          </a:p>
          <a:p>
            <a:pPr lvl="0" algn="just">
              <a:buNone/>
            </a:pPr>
            <a:r>
              <a:rPr lang="es-ES" sz="2400" dirty="0" smtClean="0">
                <a:solidFill>
                  <a:schemeClr val="tx1"/>
                </a:solidFill>
                <a:latin typeface="Arial" pitchFamily="34" charset="0"/>
                <a:cs typeface="Arial" pitchFamily="34" charset="0"/>
              </a:rPr>
              <a:t>Calidad: existe diversidad en los componentes de las telas </a:t>
            </a:r>
          </a:p>
          <a:p>
            <a:pPr lvl="0" algn="just">
              <a:buNone/>
            </a:pPr>
            <a:r>
              <a:rPr lang="es-ES" sz="2400" dirty="0" smtClean="0">
                <a:solidFill>
                  <a:schemeClr val="tx1"/>
                </a:solidFill>
                <a:latin typeface="Arial" pitchFamily="34" charset="0"/>
                <a:cs typeface="Arial" pitchFamily="34" charset="0"/>
              </a:rPr>
              <a:t>la mayoría de algodón y poliéster.</a:t>
            </a:r>
            <a:endParaRPr lang="es-EC" sz="2400" dirty="0" smtClean="0">
              <a:solidFill>
                <a:schemeClr val="tx1"/>
              </a:solidFill>
              <a:latin typeface="Arial" pitchFamily="34" charset="0"/>
              <a:cs typeface="Arial" pitchFamily="34" charset="0"/>
            </a:endParaRPr>
          </a:p>
          <a:p>
            <a:pPr lvl="0" algn="just">
              <a:buNone/>
            </a:pPr>
            <a:r>
              <a:rPr lang="es-ES" sz="2400" dirty="0" smtClean="0">
                <a:solidFill>
                  <a:schemeClr val="tx1"/>
                </a:solidFill>
                <a:latin typeface="Arial" pitchFamily="34" charset="0"/>
                <a:cs typeface="Arial" pitchFamily="34" charset="0"/>
              </a:rPr>
              <a:t>Resistencia: depende de los porcentajes de concentración</a:t>
            </a:r>
          </a:p>
          <a:p>
            <a:pPr lvl="0" algn="just">
              <a:buNone/>
            </a:pPr>
            <a:r>
              <a:rPr lang="es-ES" sz="2400" dirty="0" smtClean="0">
                <a:solidFill>
                  <a:schemeClr val="tx1"/>
                </a:solidFill>
                <a:latin typeface="Arial" pitchFamily="34" charset="0"/>
                <a:cs typeface="Arial" pitchFamily="34" charset="0"/>
              </a:rPr>
              <a:t>de los diferentes componentes en la elaboración de la tela.</a:t>
            </a:r>
            <a:endParaRPr lang="es-EC" sz="2400" dirty="0" smtClean="0">
              <a:solidFill>
                <a:schemeClr val="tx1"/>
              </a:solidFill>
              <a:latin typeface="Arial" pitchFamily="34" charset="0"/>
              <a:cs typeface="Arial" pitchFamily="34" charset="0"/>
            </a:endParaRPr>
          </a:p>
          <a:p>
            <a:endParaRPr lang="es-EC" sz="2400" dirty="0">
              <a:solidFill>
                <a:schemeClr val="tx1"/>
              </a:solidFill>
              <a:latin typeface="Arial" pitchFamily="34" charset="0"/>
              <a:cs typeface="Arial" pitchFamily="34" charset="0"/>
            </a:endParaRPr>
          </a:p>
        </p:txBody>
      </p:sp>
      <p:sp>
        <p:nvSpPr>
          <p:cNvPr id="5" name="4 Título"/>
          <p:cNvSpPr>
            <a:spLocks noGrp="1"/>
          </p:cNvSpPr>
          <p:nvPr>
            <p:ph type="title"/>
          </p:nvPr>
        </p:nvSpPr>
        <p:spPr>
          <a:xfrm>
            <a:off x="457200" y="447660"/>
            <a:ext cx="8686800" cy="838200"/>
          </a:xfrm>
        </p:spPr>
        <p:txBody>
          <a:bodyPr/>
          <a:lstStyle/>
          <a:p>
            <a:r>
              <a:rPr lang="es-MX" dirty="0" smtClean="0">
                <a:solidFill>
                  <a:schemeClr val="tx1"/>
                </a:solidFill>
              </a:rPr>
              <a:t>Características</a:t>
            </a:r>
            <a:r>
              <a:rPr lang="es-MX" dirty="0" smtClean="0"/>
              <a:t> del producto</a:t>
            </a:r>
            <a:endParaRPr lang="es-ES" dirty="0"/>
          </a:p>
        </p:txBody>
      </p:sp>
    </p:spTree>
  </p:cSld>
  <p:clrMapOvr>
    <a:masterClrMapping/>
  </p:clrMapOvr>
  <p:transition spd="med">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Marcador de contenido" descr="sabanas (1)"/>
          <p:cNvPicPr>
            <a:picLocks noGrp="1"/>
          </p:cNvPicPr>
          <p:nvPr>
            <p:ph sz="half" idx="1"/>
          </p:nvPr>
        </p:nvPicPr>
        <p:blipFill>
          <a:blip r:embed="rId2" cstate="print"/>
          <a:srcRect/>
          <a:stretch>
            <a:fillRect/>
          </a:stretch>
        </p:blipFill>
        <p:spPr bwMode="auto">
          <a:xfrm>
            <a:off x="714348" y="2357430"/>
            <a:ext cx="2214578" cy="1285884"/>
          </a:xfrm>
          <a:prstGeom prst="rect">
            <a:avLst/>
          </a:prstGeom>
          <a:noFill/>
          <a:ln w="6350" cmpd="sng">
            <a:solidFill>
              <a:srgbClr val="000000"/>
            </a:solidFill>
            <a:miter lim="800000"/>
            <a:headEnd/>
            <a:tailEnd/>
          </a:ln>
          <a:effectLst/>
        </p:spPr>
      </p:pic>
      <p:graphicFrame>
        <p:nvGraphicFramePr>
          <p:cNvPr id="10" name="9 Tabla"/>
          <p:cNvGraphicFramePr>
            <a:graphicFrameLocks noGrp="1"/>
          </p:cNvGraphicFramePr>
          <p:nvPr/>
        </p:nvGraphicFramePr>
        <p:xfrm>
          <a:off x="1071539" y="1643050"/>
          <a:ext cx="7429551" cy="2000264"/>
        </p:xfrm>
        <a:graphic>
          <a:graphicData uri="http://schemas.openxmlformats.org/drawingml/2006/table">
            <a:tbl>
              <a:tblPr/>
              <a:tblGrid>
                <a:gridCol w="1799331"/>
                <a:gridCol w="1915444"/>
                <a:gridCol w="1857388"/>
                <a:gridCol w="1857388"/>
              </a:tblGrid>
              <a:tr h="2000264">
                <a:tc>
                  <a:txBody>
                    <a:bodyPr/>
                    <a:lstStyle/>
                    <a:p>
                      <a:pPr>
                        <a:lnSpc>
                          <a:spcPts val="1440"/>
                        </a:lnSpc>
                        <a:spcAft>
                          <a:spcPts val="0"/>
                        </a:spcAft>
                      </a:pPr>
                      <a:r>
                        <a:rPr lang="es-EC" sz="2200" b="1" u="sng" dirty="0">
                          <a:solidFill>
                            <a:srgbClr val="5785BD"/>
                          </a:solidFill>
                          <a:latin typeface="Arial" pitchFamily="34" charset="0"/>
                          <a:ea typeface="Times New Roman"/>
                          <a:cs typeface="Arial" pitchFamily="34" charset="0"/>
                          <a:hlinkClick r:id="rId3"/>
                        </a:rPr>
                        <a:t>Gabardina</a:t>
                      </a:r>
                      <a:r>
                        <a:rPr lang="es-EC" sz="2200" b="1" dirty="0">
                          <a:solidFill>
                            <a:srgbClr val="000000"/>
                          </a:solidFill>
                          <a:latin typeface="Arial" pitchFamily="34" charset="0"/>
                          <a:ea typeface="Times New Roman"/>
                          <a:cs typeface="Arial" pitchFamily="34" charset="0"/>
                        </a:rPr>
                        <a:t> </a:t>
                      </a:r>
                      <a:endParaRPr lang="es-EC" sz="2200" dirty="0">
                        <a:latin typeface="Arial" pitchFamily="34" charset="0"/>
                        <a:ea typeface="Calibri"/>
                        <a:cs typeface="Arial" pitchFamily="34" charset="0"/>
                      </a:endParaRPr>
                    </a:p>
                  </a:txBody>
                  <a:tcPr marL="28575" marR="28575" marT="28575" marB="28575">
                    <a:lnL>
                      <a:noFill/>
                    </a:lnL>
                    <a:lnR>
                      <a:noFill/>
                    </a:lnR>
                    <a:lnT>
                      <a:noFill/>
                    </a:lnT>
                    <a:lnB>
                      <a:noFill/>
                    </a:lnB>
                  </a:tcPr>
                </a:tc>
                <a:tc>
                  <a:txBody>
                    <a:bodyPr/>
                    <a:lstStyle/>
                    <a:p>
                      <a:pPr>
                        <a:lnSpc>
                          <a:spcPts val="1440"/>
                        </a:lnSpc>
                        <a:spcAft>
                          <a:spcPts val="1000"/>
                        </a:spcAft>
                      </a:pPr>
                      <a:r>
                        <a:rPr lang="es-EC" sz="2200" b="1" dirty="0">
                          <a:solidFill>
                            <a:srgbClr val="000000"/>
                          </a:solidFill>
                          <a:latin typeface="Arial" pitchFamily="34" charset="0"/>
                          <a:ea typeface="Times New Roman"/>
                          <a:cs typeface="Arial" pitchFamily="34" charset="0"/>
                        </a:rPr>
                        <a:t>Sarga reforzada. </a:t>
                      </a:r>
                      <a:endParaRPr lang="es-EC" sz="2200" dirty="0">
                        <a:latin typeface="Arial" pitchFamily="34" charset="0"/>
                        <a:ea typeface="Calibri"/>
                        <a:cs typeface="Arial" pitchFamily="34" charset="0"/>
                      </a:endParaRPr>
                    </a:p>
                  </a:txBody>
                  <a:tcPr marL="28575" marR="28575" marT="28575" marB="28575">
                    <a:lnL>
                      <a:noFill/>
                    </a:lnL>
                    <a:lnR>
                      <a:noFill/>
                    </a:lnR>
                    <a:lnT>
                      <a:noFill/>
                    </a:lnT>
                    <a:lnB>
                      <a:noFill/>
                    </a:lnB>
                  </a:tcPr>
                </a:tc>
                <a:tc>
                  <a:txBody>
                    <a:bodyPr/>
                    <a:lstStyle/>
                    <a:p>
                      <a:pPr>
                        <a:lnSpc>
                          <a:spcPts val="1440"/>
                        </a:lnSpc>
                        <a:spcAft>
                          <a:spcPts val="1000"/>
                        </a:spcAft>
                      </a:pPr>
                      <a:r>
                        <a:rPr lang="es-EC" sz="2200" b="1" dirty="0">
                          <a:solidFill>
                            <a:srgbClr val="000000"/>
                          </a:solidFill>
                          <a:latin typeface="Arial" pitchFamily="34" charset="0"/>
                          <a:ea typeface="Times New Roman"/>
                          <a:cs typeface="Arial" pitchFamily="34" charset="0"/>
                        </a:rPr>
                        <a:t>Terminación nítida, tejido denso, durable, resistente al desgaste. Difícil de </a:t>
                      </a:r>
                      <a:r>
                        <a:rPr lang="es-EC" sz="2200" b="1" dirty="0" err="1">
                          <a:solidFill>
                            <a:srgbClr val="000000"/>
                          </a:solidFill>
                          <a:latin typeface="Arial" pitchFamily="34" charset="0"/>
                          <a:ea typeface="Times New Roman"/>
                          <a:cs typeface="Arial" pitchFamily="34" charset="0"/>
                        </a:rPr>
                        <a:t>plachar</a:t>
                      </a:r>
                      <a:r>
                        <a:rPr lang="es-EC" sz="2200" b="1" dirty="0">
                          <a:solidFill>
                            <a:srgbClr val="000000"/>
                          </a:solidFill>
                          <a:latin typeface="Arial" pitchFamily="34" charset="0"/>
                          <a:ea typeface="Times New Roman"/>
                          <a:cs typeface="Arial" pitchFamily="34" charset="0"/>
                        </a:rPr>
                        <a:t>, brilla con el uso.</a:t>
                      </a:r>
                      <a:endParaRPr lang="es-EC" sz="2200" dirty="0">
                        <a:latin typeface="Arial" pitchFamily="34" charset="0"/>
                        <a:ea typeface="Calibri"/>
                        <a:cs typeface="Arial" pitchFamily="34" charset="0"/>
                      </a:endParaRPr>
                    </a:p>
                  </a:txBody>
                  <a:tcPr marL="28575" marR="28575" marT="28575" marB="28575">
                    <a:lnL>
                      <a:noFill/>
                    </a:lnL>
                    <a:lnR>
                      <a:noFill/>
                    </a:lnR>
                    <a:lnT>
                      <a:noFill/>
                    </a:lnT>
                    <a:lnB>
                      <a:noFill/>
                    </a:lnB>
                  </a:tcPr>
                </a:tc>
                <a:tc>
                  <a:txBody>
                    <a:bodyPr/>
                    <a:lstStyle/>
                    <a:p>
                      <a:pPr>
                        <a:lnSpc>
                          <a:spcPts val="1440"/>
                        </a:lnSpc>
                        <a:spcAft>
                          <a:spcPts val="1000"/>
                        </a:spcAft>
                      </a:pPr>
                      <a:r>
                        <a:rPr lang="es-EC" sz="2200" b="1" dirty="0">
                          <a:solidFill>
                            <a:srgbClr val="000000"/>
                          </a:solidFill>
                          <a:latin typeface="Arial" pitchFamily="34" charset="0"/>
                          <a:ea typeface="Times New Roman"/>
                          <a:cs typeface="Arial" pitchFamily="34" charset="0"/>
                        </a:rPr>
                        <a:t>Trajes para damas y caballeros, abrigos, impermeables, uniformes y camisas de hombre.</a:t>
                      </a:r>
                      <a:endParaRPr lang="es-EC" sz="2200" dirty="0">
                        <a:latin typeface="Arial" pitchFamily="34" charset="0"/>
                        <a:ea typeface="Calibri"/>
                        <a:cs typeface="Arial" pitchFamily="34" charset="0"/>
                      </a:endParaRPr>
                    </a:p>
                  </a:txBody>
                  <a:tcPr marL="28575" marR="28575" marT="28575" marB="28575">
                    <a:lnL>
                      <a:noFill/>
                    </a:lnL>
                    <a:lnR>
                      <a:noFill/>
                    </a:lnR>
                    <a:lnT>
                      <a:noFill/>
                    </a:lnT>
                    <a:lnB>
                      <a:noFill/>
                    </a:lnB>
                  </a:tcPr>
                </a:tc>
              </a:tr>
            </a:tbl>
          </a:graphicData>
        </a:graphic>
      </p:graphicFrame>
      <p:pic>
        <p:nvPicPr>
          <p:cNvPr id="4098" name="Picture 2" descr="http://t2.gstatic.com/images?q=tbn:qU4-fudvfA0NUM:http://www.comodecorarcasa.com/wp-content/uploads/2009/09/fabrics.jpg">
            <a:hlinkClick r:id="rId4"/>
          </p:cNvPr>
          <p:cNvPicPr>
            <a:picLocks noChangeAspect="1" noChangeArrowheads="1"/>
          </p:cNvPicPr>
          <p:nvPr/>
        </p:nvPicPr>
        <p:blipFill>
          <a:blip r:embed="rId5" cstate="print"/>
          <a:srcRect/>
          <a:stretch>
            <a:fillRect/>
          </a:stretch>
        </p:blipFill>
        <p:spPr bwMode="auto">
          <a:xfrm>
            <a:off x="928662" y="4572008"/>
            <a:ext cx="2143140" cy="1599113"/>
          </a:xfrm>
          <a:prstGeom prst="rect">
            <a:avLst/>
          </a:prstGeom>
          <a:noFill/>
        </p:spPr>
      </p:pic>
      <p:graphicFrame>
        <p:nvGraphicFramePr>
          <p:cNvPr id="13" name="12 Tabla"/>
          <p:cNvGraphicFramePr>
            <a:graphicFrameLocks noGrp="1"/>
          </p:cNvGraphicFramePr>
          <p:nvPr/>
        </p:nvGraphicFramePr>
        <p:xfrm>
          <a:off x="1214412" y="3930078"/>
          <a:ext cx="7072364" cy="2032064"/>
        </p:xfrm>
        <a:graphic>
          <a:graphicData uri="http://schemas.openxmlformats.org/drawingml/2006/table">
            <a:tbl>
              <a:tblPr/>
              <a:tblGrid>
                <a:gridCol w="1768091"/>
                <a:gridCol w="1768091"/>
                <a:gridCol w="1768091"/>
                <a:gridCol w="1768091"/>
              </a:tblGrid>
              <a:tr h="0">
                <a:tc>
                  <a:txBody>
                    <a:bodyPr/>
                    <a:lstStyle/>
                    <a:p>
                      <a:pPr>
                        <a:lnSpc>
                          <a:spcPts val="1440"/>
                        </a:lnSpc>
                        <a:spcAft>
                          <a:spcPts val="1000"/>
                        </a:spcAft>
                      </a:pPr>
                      <a:r>
                        <a:rPr lang="es-EC" sz="2200" b="1" u="sng" dirty="0">
                          <a:solidFill>
                            <a:srgbClr val="5785BD"/>
                          </a:solidFill>
                          <a:latin typeface="Arial" pitchFamily="34" charset="0"/>
                          <a:ea typeface="Times New Roman"/>
                          <a:cs typeface="Arial" pitchFamily="34" charset="0"/>
                          <a:hlinkClick r:id="rId6" tooltip="Fibras sintéticas de poliéster."/>
                        </a:rPr>
                        <a:t>Poliéster</a:t>
                      </a:r>
                      <a:endParaRPr lang="es-EC" sz="2200" dirty="0">
                        <a:latin typeface="Arial" pitchFamily="34" charset="0"/>
                        <a:ea typeface="Calibri"/>
                        <a:cs typeface="Arial" pitchFamily="34" charset="0"/>
                      </a:endParaRPr>
                    </a:p>
                  </a:txBody>
                  <a:tcPr marL="28575" marR="28575" marT="28575" marB="28575">
                    <a:lnL>
                      <a:noFill/>
                    </a:lnL>
                    <a:lnR>
                      <a:noFill/>
                    </a:lnR>
                    <a:lnT>
                      <a:noFill/>
                    </a:lnT>
                    <a:lnB>
                      <a:noFill/>
                    </a:lnB>
                  </a:tcPr>
                </a:tc>
                <a:tc>
                  <a:txBody>
                    <a:bodyPr/>
                    <a:lstStyle/>
                    <a:p>
                      <a:pPr>
                        <a:lnSpc>
                          <a:spcPts val="1440"/>
                        </a:lnSpc>
                        <a:spcAft>
                          <a:spcPts val="0"/>
                        </a:spcAft>
                      </a:pPr>
                      <a:r>
                        <a:rPr lang="es-EC" sz="2200" b="1" dirty="0">
                          <a:solidFill>
                            <a:srgbClr val="000000"/>
                          </a:solidFill>
                          <a:latin typeface="Arial" pitchFamily="34" charset="0"/>
                          <a:ea typeface="Times New Roman"/>
                          <a:cs typeface="Arial" pitchFamily="34" charset="0"/>
                        </a:rPr>
                        <a:t> </a:t>
                      </a:r>
                      <a:endParaRPr lang="es-EC" sz="2200" dirty="0">
                        <a:latin typeface="Arial" pitchFamily="34" charset="0"/>
                        <a:ea typeface="Calibri"/>
                        <a:cs typeface="Arial" pitchFamily="34" charset="0"/>
                      </a:endParaRPr>
                    </a:p>
                  </a:txBody>
                  <a:tcPr marL="28575" marR="28575" marT="28575" marB="28575">
                    <a:lnL>
                      <a:noFill/>
                    </a:lnL>
                    <a:lnR>
                      <a:noFill/>
                    </a:lnR>
                    <a:lnT>
                      <a:noFill/>
                    </a:lnT>
                    <a:lnB>
                      <a:noFill/>
                    </a:lnB>
                  </a:tcPr>
                </a:tc>
                <a:tc>
                  <a:txBody>
                    <a:bodyPr/>
                    <a:lstStyle/>
                    <a:p>
                      <a:pPr>
                        <a:lnSpc>
                          <a:spcPts val="1440"/>
                        </a:lnSpc>
                        <a:spcAft>
                          <a:spcPts val="1000"/>
                        </a:spcAft>
                      </a:pPr>
                      <a:r>
                        <a:rPr lang="es-EC" sz="2200" b="1" dirty="0">
                          <a:solidFill>
                            <a:srgbClr val="000000"/>
                          </a:solidFill>
                          <a:latin typeface="Arial" pitchFamily="34" charset="0"/>
                          <a:ea typeface="Times New Roman"/>
                          <a:cs typeface="Arial" pitchFamily="34" charset="0"/>
                        </a:rPr>
                        <a:t>Tela liviana, no encoge ni estira, resistente al moho, polillas y abrasión. Lavable, no la afecta la luz solar ni el clima.</a:t>
                      </a:r>
                      <a:endParaRPr lang="es-EC" sz="2200" dirty="0">
                        <a:latin typeface="Arial" pitchFamily="34" charset="0"/>
                        <a:ea typeface="Calibri"/>
                        <a:cs typeface="Arial" pitchFamily="34" charset="0"/>
                      </a:endParaRPr>
                    </a:p>
                  </a:txBody>
                  <a:tcPr marL="28575" marR="28575" marT="28575" marB="28575">
                    <a:lnL>
                      <a:noFill/>
                    </a:lnL>
                    <a:lnR>
                      <a:noFill/>
                    </a:lnR>
                    <a:lnT>
                      <a:noFill/>
                    </a:lnT>
                    <a:lnB>
                      <a:noFill/>
                    </a:lnB>
                  </a:tcPr>
                </a:tc>
                <a:tc>
                  <a:txBody>
                    <a:bodyPr/>
                    <a:lstStyle/>
                    <a:p>
                      <a:pPr>
                        <a:lnSpc>
                          <a:spcPts val="1440"/>
                        </a:lnSpc>
                        <a:spcAft>
                          <a:spcPts val="1000"/>
                        </a:spcAft>
                      </a:pPr>
                      <a:r>
                        <a:rPr lang="es-EC" sz="2200" b="1" dirty="0">
                          <a:solidFill>
                            <a:srgbClr val="000000"/>
                          </a:solidFill>
                          <a:latin typeface="Arial" pitchFamily="34" charset="0"/>
                          <a:ea typeface="Times New Roman"/>
                          <a:cs typeface="Arial" pitchFamily="34" charset="0"/>
                        </a:rPr>
                        <a:t>Diversos usos dependiendo del hilado con que se mezcla. Ropa resistente a productos químicos.</a:t>
                      </a:r>
                      <a:endParaRPr lang="es-EC" sz="2200" dirty="0">
                        <a:latin typeface="Arial" pitchFamily="34" charset="0"/>
                        <a:ea typeface="Calibri"/>
                        <a:cs typeface="Arial" pitchFamily="34" charset="0"/>
                      </a:endParaRPr>
                    </a:p>
                  </a:txBody>
                  <a:tcPr marL="28575" marR="28575" marT="28575" marB="28575">
                    <a:lnL>
                      <a:noFill/>
                    </a:lnL>
                    <a:lnR>
                      <a:noFill/>
                    </a:lnR>
                    <a:lnT>
                      <a:noFill/>
                    </a:lnT>
                    <a:lnB>
                      <a:noFill/>
                    </a:lnB>
                  </a:tcPr>
                </a:tc>
              </a:tr>
            </a:tbl>
          </a:graphicData>
        </a:graphic>
      </p:graphicFrame>
    </p:spTree>
  </p:cSld>
  <p:clrMapOvr>
    <a:masterClrMapping/>
  </p:clrMapOvr>
  <p:transition spd="med">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28670" y="457200"/>
            <a:ext cx="8686800" cy="841248"/>
          </a:xfrm>
        </p:spPr>
        <p:txBody>
          <a:bodyPr/>
          <a:lstStyle/>
          <a:p>
            <a:r>
              <a:rPr lang="es-MX" dirty="0" smtClean="0">
                <a:solidFill>
                  <a:schemeClr val="tx1">
                    <a:lumMod val="95000"/>
                    <a:lumOff val="5000"/>
                  </a:schemeClr>
                </a:solidFill>
              </a:rPr>
              <a:t>alcance</a:t>
            </a:r>
            <a:endParaRPr lang="es-ES" dirty="0">
              <a:solidFill>
                <a:schemeClr val="tx1">
                  <a:lumMod val="95000"/>
                  <a:lumOff val="5000"/>
                </a:schemeClr>
              </a:solidFill>
            </a:endParaRPr>
          </a:p>
        </p:txBody>
      </p:sp>
      <p:sp>
        <p:nvSpPr>
          <p:cNvPr id="3" name="2 Marcador de contenido"/>
          <p:cNvSpPr>
            <a:spLocks noGrp="1"/>
          </p:cNvSpPr>
          <p:nvPr>
            <p:ph sz="half" idx="1"/>
          </p:nvPr>
        </p:nvSpPr>
        <p:spPr>
          <a:xfrm>
            <a:off x="733428" y="1776434"/>
            <a:ext cx="7839100" cy="4724400"/>
          </a:xfrm>
        </p:spPr>
        <p:txBody>
          <a:bodyPr>
            <a:normAutofit/>
          </a:bodyPr>
          <a:lstStyle/>
          <a:p>
            <a:pPr algn="just">
              <a:buFont typeface="Wingdings" pitchFamily="2" charset="2"/>
              <a:buChar char="Ø"/>
            </a:pPr>
            <a:r>
              <a:rPr lang="es-ES_tradnl" sz="2400" dirty="0" smtClean="0">
                <a:solidFill>
                  <a:schemeClr val="tx1"/>
                </a:solidFill>
                <a:latin typeface="Arial" pitchFamily="34" charset="0"/>
                <a:cs typeface="Arial" pitchFamily="34" charset="0"/>
              </a:rPr>
              <a:t>En el estudio se busca probar:</a:t>
            </a:r>
          </a:p>
          <a:p>
            <a:pPr algn="just">
              <a:buFont typeface="Wingdings" pitchFamily="2" charset="2"/>
              <a:buChar char="Ø"/>
            </a:pPr>
            <a:r>
              <a:rPr lang="es-ES_tradnl" sz="2400" dirty="0" smtClean="0">
                <a:solidFill>
                  <a:schemeClr val="tx1"/>
                </a:solidFill>
                <a:latin typeface="Arial" pitchFamily="34" charset="0"/>
                <a:cs typeface="Arial" pitchFamily="34" charset="0"/>
              </a:rPr>
              <a:t>Numero de compradores</a:t>
            </a:r>
          </a:p>
          <a:p>
            <a:pPr algn="just">
              <a:buFont typeface="Wingdings" pitchFamily="2" charset="2"/>
              <a:buChar char="Ø"/>
            </a:pPr>
            <a:r>
              <a:rPr lang="es-ES_tradnl" sz="2400" dirty="0" smtClean="0">
                <a:solidFill>
                  <a:schemeClr val="tx1"/>
                </a:solidFill>
                <a:latin typeface="Arial" pitchFamily="34" charset="0"/>
                <a:cs typeface="Arial" pitchFamily="34" charset="0"/>
              </a:rPr>
              <a:t>Estimar la demanda</a:t>
            </a:r>
          </a:p>
          <a:p>
            <a:pPr algn="just">
              <a:buFont typeface="Wingdings" pitchFamily="2" charset="2"/>
              <a:buChar char="Ø"/>
            </a:pPr>
            <a:endParaRPr lang="es-EC" sz="2400" dirty="0" smtClean="0">
              <a:solidFill>
                <a:schemeClr val="tx1"/>
              </a:solidFill>
              <a:latin typeface="Arial" pitchFamily="34" charset="0"/>
              <a:cs typeface="Arial" pitchFamily="34" charset="0"/>
            </a:endParaRPr>
          </a:p>
          <a:p>
            <a:pPr algn="just">
              <a:buFont typeface="Wingdings" pitchFamily="2" charset="2"/>
              <a:buChar char="Ø"/>
            </a:pPr>
            <a:r>
              <a:rPr lang="es-ES_tradnl" sz="2400" dirty="0" smtClean="0">
                <a:solidFill>
                  <a:schemeClr val="tx1"/>
                </a:solidFill>
                <a:latin typeface="Arial" pitchFamily="34" charset="0"/>
                <a:cs typeface="Arial" pitchFamily="34" charset="0"/>
              </a:rPr>
              <a:t>Implementar una sección de accesorios para costuras como hilos, agujas, botones, encajes entre otros; creando un servicio completo en el momento que el cliente adquiera telas en la comercializadora.</a:t>
            </a:r>
            <a:endParaRPr lang="es-EC" sz="2400" dirty="0" smtClean="0">
              <a:solidFill>
                <a:schemeClr val="tx1"/>
              </a:solidFill>
              <a:latin typeface="Arial" pitchFamily="34" charset="0"/>
              <a:cs typeface="Arial" pitchFamily="34" charset="0"/>
            </a:endParaRPr>
          </a:p>
          <a:p>
            <a:endParaRPr lang="es-ES" sz="2400" dirty="0">
              <a:solidFill>
                <a:schemeClr val="tx1"/>
              </a:solidFill>
            </a:endParaRPr>
          </a:p>
        </p:txBody>
      </p:sp>
    </p:spTree>
  </p:cSld>
  <p:clrMapOvr>
    <a:masterClrMapping/>
  </p:clrMapOvr>
  <p:transition spd="med">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71472" y="428604"/>
            <a:ext cx="8686800" cy="838200"/>
          </a:xfrm>
        </p:spPr>
        <p:txBody>
          <a:bodyPr>
            <a:noAutofit/>
          </a:bodyPr>
          <a:lstStyle/>
          <a:p>
            <a:r>
              <a:rPr lang="es-EC" dirty="0" smtClean="0">
                <a:solidFill>
                  <a:schemeClr val="tx1"/>
                </a:solidFill>
              </a:rPr>
              <a:t/>
            </a:r>
            <a:br>
              <a:rPr lang="es-EC" dirty="0" smtClean="0">
                <a:solidFill>
                  <a:schemeClr val="tx1"/>
                </a:solidFill>
              </a:rPr>
            </a:br>
            <a:r>
              <a:rPr lang="es-ES_tradnl" cap="all" dirty="0" smtClean="0">
                <a:solidFill>
                  <a:schemeClr val="tx1"/>
                </a:solidFill>
                <a:cs typeface="Arial" pitchFamily="34" charset="0"/>
              </a:rPr>
              <a:t>ESTUDIO ORGANIZACIONAL</a:t>
            </a:r>
            <a:r>
              <a:rPr lang="es-EC" dirty="0" smtClean="0">
                <a:solidFill>
                  <a:schemeClr val="tx1"/>
                </a:solidFill>
              </a:rPr>
              <a:t/>
            </a:r>
            <a:br>
              <a:rPr lang="es-EC" dirty="0" smtClean="0">
                <a:solidFill>
                  <a:schemeClr val="tx1"/>
                </a:solidFill>
              </a:rPr>
            </a:br>
            <a:endParaRPr lang="es-EC" dirty="0">
              <a:solidFill>
                <a:schemeClr val="tx1"/>
              </a:solidFill>
            </a:endParaRPr>
          </a:p>
        </p:txBody>
      </p:sp>
      <p:sp>
        <p:nvSpPr>
          <p:cNvPr id="3" name="2 Subtítulo"/>
          <p:cNvSpPr>
            <a:spLocks noGrp="1"/>
          </p:cNvSpPr>
          <p:nvPr>
            <p:ph idx="1"/>
          </p:nvPr>
        </p:nvSpPr>
        <p:spPr/>
        <p:txBody>
          <a:bodyPr>
            <a:normAutofit fontScale="32500" lnSpcReduction="20000"/>
          </a:bodyPr>
          <a:lstStyle/>
          <a:p>
            <a:endParaRPr lang="es-EC" dirty="0" smtClean="0">
              <a:solidFill>
                <a:schemeClr val="tx1"/>
              </a:solidFill>
            </a:endParaRPr>
          </a:p>
          <a:p>
            <a:pPr>
              <a:buNone/>
            </a:pPr>
            <a:r>
              <a:rPr lang="es-ES_tradnl" dirty="0" smtClean="0">
                <a:solidFill>
                  <a:schemeClr val="tx1"/>
                </a:solidFill>
              </a:rPr>
              <a:t> </a:t>
            </a:r>
            <a:endParaRPr lang="es-EC" sz="8000" dirty="0" smtClean="0">
              <a:solidFill>
                <a:schemeClr val="tx1"/>
              </a:solidFill>
            </a:endParaRPr>
          </a:p>
          <a:p>
            <a:pPr algn="just">
              <a:buFont typeface="Wingdings" pitchFamily="2" charset="2"/>
              <a:buChar char="Ø"/>
            </a:pPr>
            <a:r>
              <a:rPr lang="es-ES" sz="8000" dirty="0" smtClean="0">
                <a:solidFill>
                  <a:schemeClr val="tx1"/>
                </a:solidFill>
                <a:latin typeface="Arial" pitchFamily="34" charset="0"/>
                <a:cs typeface="Arial" pitchFamily="34" charset="0"/>
              </a:rPr>
              <a:t>NOMBRE DE LA EMPRESA</a:t>
            </a:r>
            <a:endParaRPr lang="es-EC" sz="8000" dirty="0" smtClean="0">
              <a:solidFill>
                <a:schemeClr val="tx1"/>
              </a:solidFill>
              <a:latin typeface="Arial" pitchFamily="34" charset="0"/>
              <a:cs typeface="Arial" pitchFamily="34" charset="0"/>
            </a:endParaRPr>
          </a:p>
          <a:p>
            <a:pPr algn="just"/>
            <a:endParaRPr lang="es-EC" sz="5600" dirty="0" smtClean="0">
              <a:solidFill>
                <a:schemeClr val="tx1"/>
              </a:solidFill>
              <a:latin typeface="Arial" pitchFamily="34" charset="0"/>
              <a:cs typeface="Arial" pitchFamily="34" charset="0"/>
            </a:endParaRPr>
          </a:p>
          <a:p>
            <a:pPr algn="just">
              <a:buNone/>
            </a:pPr>
            <a:r>
              <a:rPr lang="es-EC" sz="7200" dirty="0" smtClean="0">
                <a:solidFill>
                  <a:schemeClr val="tx1"/>
                </a:solidFill>
                <a:latin typeface="Arial" pitchFamily="34" charset="0"/>
                <a:cs typeface="Arial" pitchFamily="34" charset="0"/>
              </a:rPr>
              <a:t>KolorTex, Compuesta de dos palabras KOLOR, por la gama de colores de las telas y TEX, de textiles.</a:t>
            </a:r>
          </a:p>
          <a:p>
            <a:pPr algn="just">
              <a:buNone/>
            </a:pPr>
            <a:r>
              <a:rPr lang="es-EC" sz="7200" dirty="0" smtClean="0">
                <a:solidFill>
                  <a:schemeClr val="tx1"/>
                </a:solidFill>
                <a:latin typeface="Arial" pitchFamily="34" charset="0"/>
                <a:cs typeface="Arial" pitchFamily="34" charset="0"/>
              </a:rPr>
              <a:t>Los factores que determinaron el nombre de la empresas fueron:</a:t>
            </a:r>
          </a:p>
          <a:p>
            <a:pPr lvl="0" algn="just">
              <a:buFont typeface="Wingdings" pitchFamily="2" charset="2"/>
              <a:buChar char="Ø"/>
            </a:pPr>
            <a:r>
              <a:rPr lang="es-EC" sz="7200" dirty="0" smtClean="0">
                <a:solidFill>
                  <a:schemeClr val="tx1"/>
                </a:solidFill>
                <a:latin typeface="Arial" pitchFamily="34" charset="0"/>
                <a:cs typeface="Arial" pitchFamily="34" charset="0"/>
              </a:rPr>
              <a:t>Es un nombre comercial breve.</a:t>
            </a:r>
          </a:p>
          <a:p>
            <a:pPr lvl="0" algn="just">
              <a:buFont typeface="Wingdings" pitchFamily="2" charset="2"/>
              <a:buChar char="Ø"/>
            </a:pPr>
            <a:r>
              <a:rPr lang="es-EC" sz="7200" dirty="0" smtClean="0">
                <a:solidFill>
                  <a:schemeClr val="tx1"/>
                </a:solidFill>
                <a:latin typeface="Arial" pitchFamily="34" charset="0"/>
                <a:cs typeface="Arial" pitchFamily="34" charset="0"/>
              </a:rPr>
              <a:t>Es un nombre fácil de recordar.</a:t>
            </a:r>
          </a:p>
          <a:p>
            <a:pPr lvl="0" algn="just">
              <a:buFont typeface="Wingdings" pitchFamily="2" charset="2"/>
              <a:buChar char="Ø"/>
            </a:pPr>
            <a:r>
              <a:rPr lang="es-EC" sz="7200" dirty="0" smtClean="0">
                <a:solidFill>
                  <a:schemeClr val="tx1"/>
                </a:solidFill>
                <a:latin typeface="Arial" pitchFamily="34" charset="0"/>
                <a:cs typeface="Arial" pitchFamily="34" charset="0"/>
              </a:rPr>
              <a:t>Es un nombre muy original para distinguirlo de nuestros competidores.</a:t>
            </a:r>
          </a:p>
          <a:p>
            <a:pPr algn="just"/>
            <a:endParaRPr lang="es-EC" sz="5600" dirty="0" smtClean="0">
              <a:solidFill>
                <a:schemeClr val="tx1"/>
              </a:solidFill>
              <a:latin typeface="Arial" pitchFamily="34" charset="0"/>
              <a:cs typeface="Arial" pitchFamily="34" charset="0"/>
            </a:endParaRPr>
          </a:p>
          <a:p>
            <a:endParaRPr lang="es-EC" dirty="0">
              <a:solidFill>
                <a:schemeClr val="tx1"/>
              </a:solidFill>
            </a:endParaRPr>
          </a:p>
        </p:txBody>
      </p:sp>
    </p:spTree>
  </p:cSld>
  <p:clrMapOvr>
    <a:masterClrMapping/>
  </p:clrMapOvr>
  <p:transition spd="med">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3000428" y="733412"/>
            <a:ext cx="8686800" cy="838200"/>
          </a:xfrm>
        </p:spPr>
        <p:txBody>
          <a:bodyPr>
            <a:normAutofit fontScale="90000"/>
          </a:bodyPr>
          <a:lstStyle/>
          <a:p>
            <a:pPr algn="ctr"/>
            <a:r>
              <a:rPr lang="es-ES" sz="4000" dirty="0" smtClean="0">
                <a:solidFill>
                  <a:schemeClr val="tx1"/>
                </a:solidFill>
                <a:cs typeface="Arial" pitchFamily="34" charset="0"/>
              </a:rPr>
              <a:t>MISIÓN</a:t>
            </a:r>
            <a:r>
              <a:rPr lang="es-EC" dirty="0" smtClean="0"/>
              <a:t/>
            </a:r>
            <a:br>
              <a:rPr lang="es-EC" dirty="0" smtClean="0"/>
            </a:br>
            <a:endParaRPr lang="es-EC" dirty="0"/>
          </a:p>
        </p:txBody>
      </p:sp>
      <p:sp>
        <p:nvSpPr>
          <p:cNvPr id="5" name="4 Subtítulo"/>
          <p:cNvSpPr>
            <a:spLocks noGrp="1"/>
          </p:cNvSpPr>
          <p:nvPr>
            <p:ph idx="1"/>
          </p:nvPr>
        </p:nvSpPr>
        <p:spPr>
          <a:xfrm>
            <a:off x="642910" y="2554294"/>
            <a:ext cx="7767662" cy="2232028"/>
          </a:xfrm>
        </p:spPr>
        <p:txBody>
          <a:bodyPr>
            <a:normAutofit/>
          </a:bodyPr>
          <a:lstStyle/>
          <a:p>
            <a:pPr algn="just"/>
            <a:r>
              <a:rPr lang="es-ES" sz="2400" dirty="0" smtClean="0">
                <a:solidFill>
                  <a:schemeClr val="tx1"/>
                </a:solidFill>
                <a:latin typeface="Arial" pitchFamily="34" charset="0"/>
                <a:cs typeface="Arial" pitchFamily="34" charset="0"/>
              </a:rPr>
              <a:t>Satisfacer totalmente la demanda de textiles en el cantón General Villamil Playas, adecuando los recursos necesarios, de acuerdo a los requerimientos de un sistema de comercialización y calidad, dentro de un buen clima organizacional.</a:t>
            </a:r>
            <a:endParaRPr lang="es-EC" sz="2400" dirty="0" smtClean="0">
              <a:solidFill>
                <a:schemeClr val="tx1"/>
              </a:solidFill>
              <a:latin typeface="Arial" pitchFamily="34" charset="0"/>
              <a:cs typeface="Arial" pitchFamily="34" charset="0"/>
            </a:endParaRPr>
          </a:p>
          <a:p>
            <a:pPr algn="just">
              <a:buNone/>
            </a:pPr>
            <a:endParaRPr lang="es-EC" sz="2400" dirty="0" smtClean="0">
              <a:solidFill>
                <a:schemeClr val="tx1"/>
              </a:solidFill>
              <a:latin typeface="Arial" pitchFamily="34" charset="0"/>
              <a:cs typeface="Arial" pitchFamily="34" charset="0"/>
            </a:endParaRPr>
          </a:p>
        </p:txBody>
      </p:sp>
    </p:spTree>
  </p:cSld>
  <p:clrMapOvr>
    <a:masterClrMapping/>
  </p:clrMapOvr>
  <p:transition spd="med">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2900354" y="947726"/>
            <a:ext cx="8686800" cy="838200"/>
          </a:xfrm>
        </p:spPr>
        <p:txBody>
          <a:bodyPr>
            <a:normAutofit fontScale="90000"/>
          </a:bodyPr>
          <a:lstStyle/>
          <a:p>
            <a:pPr algn="ctr"/>
            <a:r>
              <a:rPr lang="es-ES" sz="4000" b="1" dirty="0" smtClean="0">
                <a:solidFill>
                  <a:schemeClr val="tx1"/>
                </a:solidFill>
                <a:cs typeface="Arial" pitchFamily="34" charset="0"/>
              </a:rPr>
              <a:t>VISIÓN</a:t>
            </a:r>
            <a:r>
              <a:rPr lang="es-EC" dirty="0" smtClean="0">
                <a:solidFill>
                  <a:schemeClr val="tx1"/>
                </a:solidFill>
              </a:rPr>
              <a:t/>
            </a:r>
            <a:br>
              <a:rPr lang="es-EC" dirty="0" smtClean="0">
                <a:solidFill>
                  <a:schemeClr val="tx1"/>
                </a:solidFill>
              </a:rPr>
            </a:br>
            <a:r>
              <a:rPr lang="es-ES" dirty="0" smtClean="0">
                <a:solidFill>
                  <a:schemeClr val="tx1"/>
                </a:solidFill>
              </a:rPr>
              <a:t> </a:t>
            </a:r>
            <a:r>
              <a:rPr lang="es-EC" dirty="0" smtClean="0">
                <a:solidFill>
                  <a:schemeClr val="tx1"/>
                </a:solidFill>
              </a:rPr>
              <a:t/>
            </a:r>
            <a:br>
              <a:rPr lang="es-EC" dirty="0" smtClean="0">
                <a:solidFill>
                  <a:schemeClr val="tx1"/>
                </a:solidFill>
              </a:rPr>
            </a:br>
            <a:endParaRPr lang="es-EC" dirty="0">
              <a:solidFill>
                <a:schemeClr val="tx1"/>
              </a:solidFill>
            </a:endParaRPr>
          </a:p>
        </p:txBody>
      </p:sp>
      <p:sp>
        <p:nvSpPr>
          <p:cNvPr id="5" name="4 Subtítulo"/>
          <p:cNvSpPr>
            <a:spLocks noGrp="1"/>
          </p:cNvSpPr>
          <p:nvPr>
            <p:ph idx="1"/>
          </p:nvPr>
        </p:nvSpPr>
        <p:spPr>
          <a:xfrm>
            <a:off x="642910" y="2332037"/>
            <a:ext cx="7858180" cy="4525963"/>
          </a:xfrm>
        </p:spPr>
        <p:txBody>
          <a:bodyPr>
            <a:normAutofit/>
          </a:bodyPr>
          <a:lstStyle/>
          <a:p>
            <a:endParaRPr lang="es-EC" sz="2400" dirty="0" smtClean="0">
              <a:solidFill>
                <a:schemeClr val="tx1"/>
              </a:solidFill>
            </a:endParaRPr>
          </a:p>
          <a:p>
            <a:pPr algn="just"/>
            <a:r>
              <a:rPr lang="es-ES" sz="2400" dirty="0" smtClean="0">
                <a:solidFill>
                  <a:schemeClr val="tx1"/>
                </a:solidFill>
                <a:latin typeface="Arial" pitchFamily="34" charset="0"/>
                <a:cs typeface="Arial" pitchFamily="34" charset="0"/>
              </a:rPr>
              <a:t>Ser una empresa líder de comercialización de textiles en el cantón General Villamil Playas, satisfaciendo de manera integral la demanda de todos los bienes y servicios que se ofrecerán a todos los consumidores.</a:t>
            </a:r>
            <a:endParaRPr lang="es-EC" sz="2400" dirty="0" smtClean="0">
              <a:solidFill>
                <a:schemeClr val="tx1"/>
              </a:solidFill>
              <a:latin typeface="Arial" pitchFamily="34" charset="0"/>
              <a:cs typeface="Arial" pitchFamily="34" charset="0"/>
            </a:endParaRPr>
          </a:p>
          <a:p>
            <a:pPr algn="just">
              <a:buNone/>
            </a:pPr>
            <a:endParaRPr lang="es-EC" sz="2400" dirty="0" smtClean="0">
              <a:solidFill>
                <a:schemeClr val="tx1"/>
              </a:solidFill>
              <a:latin typeface="Arial" pitchFamily="34" charset="0"/>
              <a:cs typeface="Arial" pitchFamily="34" charset="0"/>
            </a:endParaRPr>
          </a:p>
          <a:p>
            <a:pPr algn="just"/>
            <a:endParaRPr lang="es-EC" sz="2400" dirty="0">
              <a:solidFill>
                <a:schemeClr val="tx1"/>
              </a:solidFill>
              <a:latin typeface="Arial" pitchFamily="34" charset="0"/>
              <a:cs typeface="Arial" pitchFamily="34" charset="0"/>
            </a:endParaRPr>
          </a:p>
        </p:txBody>
      </p:sp>
    </p:spTree>
  </p:cSld>
  <p:clrMapOvr>
    <a:masterClrMapping/>
  </p:clrMapOvr>
  <p:transition spd="med">
    <p:wip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Viajes">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Viajes">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Viajes">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509</TotalTime>
  <Words>1066</Words>
  <Application>Microsoft Office PowerPoint</Application>
  <PresentationFormat>Presentación en pantalla (4:3)</PresentationFormat>
  <Paragraphs>247</Paragraphs>
  <Slides>36</Slides>
  <Notes>0</Notes>
  <HiddenSlides>0</HiddenSlides>
  <MMClips>0</MMClips>
  <ScaleCrop>false</ScaleCrop>
  <HeadingPairs>
    <vt:vector size="4" baseType="variant">
      <vt:variant>
        <vt:lpstr>Tema</vt:lpstr>
      </vt:variant>
      <vt:variant>
        <vt:i4>1</vt:i4>
      </vt:variant>
      <vt:variant>
        <vt:lpstr>Títulos de diapositiva</vt:lpstr>
      </vt:variant>
      <vt:variant>
        <vt:i4>36</vt:i4>
      </vt:variant>
    </vt:vector>
  </HeadingPairs>
  <TitlesOfParts>
    <vt:vector size="37" baseType="lpstr">
      <vt:lpstr>Viajes</vt:lpstr>
      <vt:lpstr>Proyecto de factibilidad para la creación de una comercializadora de textiles en el cantón general villamil playas</vt:lpstr>
      <vt:lpstr>Resumen del proyecto</vt:lpstr>
      <vt:lpstr>Actividad de la empresa</vt:lpstr>
      <vt:lpstr>Características del producto</vt:lpstr>
      <vt:lpstr>Diapositiva 5</vt:lpstr>
      <vt:lpstr>alcance</vt:lpstr>
      <vt:lpstr> ESTUDIO ORGANIZACIONAL </vt:lpstr>
      <vt:lpstr>MISIÓN </vt:lpstr>
      <vt:lpstr>VISIÓN   </vt:lpstr>
      <vt:lpstr>organigrama</vt:lpstr>
      <vt:lpstr>Análisis del entorno</vt:lpstr>
      <vt:lpstr>Estudio de mercado</vt:lpstr>
      <vt:lpstr>La demanda</vt:lpstr>
      <vt:lpstr>¿Donde adquieren telas?</vt:lpstr>
      <vt:lpstr>Personas que Compran telas</vt:lpstr>
      <vt:lpstr>Comportamiento del cliente</vt:lpstr>
      <vt:lpstr>Preferencia del cliente</vt:lpstr>
      <vt:lpstr>micro segmentación</vt:lpstr>
      <vt:lpstr>Fuerzas de porter</vt:lpstr>
      <vt:lpstr>Marketing mix</vt:lpstr>
      <vt:lpstr>Diapositiva 21</vt:lpstr>
      <vt:lpstr>LOCALIZACIÓN DEL PROYECTO</vt:lpstr>
      <vt:lpstr>Ingreso</vt:lpstr>
      <vt:lpstr>Inversión</vt:lpstr>
      <vt:lpstr>Capital de Trabajo</vt:lpstr>
      <vt:lpstr>Resumen de Costos</vt:lpstr>
      <vt:lpstr>Proyección de Ingreso</vt:lpstr>
      <vt:lpstr>Flujo de Caja</vt:lpstr>
      <vt:lpstr>La TMAR</vt:lpstr>
      <vt:lpstr>Flujo de caja</vt:lpstr>
      <vt:lpstr>VAN &amp; TIR</vt:lpstr>
      <vt:lpstr>Payback</vt:lpstr>
      <vt:lpstr>Análisis de Sensibilidad</vt:lpstr>
      <vt:lpstr>Conclusión</vt:lpstr>
      <vt:lpstr>Recomendaciones Generales del Proyecto</vt:lpstr>
      <vt:lpstr>Gracias  Por su atención</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CAPITULO I</dc:title>
  <dc:creator>Luis</dc:creator>
  <cp:lastModifiedBy>Your User Name</cp:lastModifiedBy>
  <cp:revision>46</cp:revision>
  <dcterms:created xsi:type="dcterms:W3CDTF">2010-05-02T03:21:28Z</dcterms:created>
  <dcterms:modified xsi:type="dcterms:W3CDTF">2010-05-03T16:09:18Z</dcterms:modified>
</cp:coreProperties>
</file>