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5"/>
  </p:notesMasterIdLst>
  <p:handoutMasterIdLst>
    <p:handoutMasterId r:id="rId76"/>
  </p:handoutMasterIdLst>
  <p:sldIdLst>
    <p:sldId id="485" r:id="rId2"/>
    <p:sldId id="632" r:id="rId3"/>
    <p:sldId id="633" r:id="rId4"/>
    <p:sldId id="634" r:id="rId5"/>
    <p:sldId id="635" r:id="rId6"/>
    <p:sldId id="637" r:id="rId7"/>
    <p:sldId id="638" r:id="rId8"/>
    <p:sldId id="639" r:id="rId9"/>
    <p:sldId id="640" r:id="rId10"/>
    <p:sldId id="641" r:id="rId11"/>
    <p:sldId id="642" r:id="rId12"/>
    <p:sldId id="643" r:id="rId13"/>
    <p:sldId id="644" r:id="rId14"/>
    <p:sldId id="645" r:id="rId15"/>
    <p:sldId id="646" r:id="rId16"/>
    <p:sldId id="647" r:id="rId17"/>
    <p:sldId id="579" r:id="rId18"/>
    <p:sldId id="580" r:id="rId19"/>
    <p:sldId id="581" r:id="rId20"/>
    <p:sldId id="589" r:id="rId21"/>
    <p:sldId id="582" r:id="rId22"/>
    <p:sldId id="583" r:id="rId23"/>
    <p:sldId id="610" r:id="rId24"/>
    <p:sldId id="611" r:id="rId25"/>
    <p:sldId id="612" r:id="rId26"/>
    <p:sldId id="613" r:id="rId27"/>
    <p:sldId id="614" r:id="rId28"/>
    <p:sldId id="615" r:id="rId29"/>
    <p:sldId id="616" r:id="rId30"/>
    <p:sldId id="620" r:id="rId31"/>
    <p:sldId id="621" r:id="rId32"/>
    <p:sldId id="622" r:id="rId33"/>
    <p:sldId id="624" r:id="rId34"/>
    <p:sldId id="584" r:id="rId35"/>
    <p:sldId id="585" r:id="rId36"/>
    <p:sldId id="586" r:id="rId37"/>
    <p:sldId id="623" r:id="rId38"/>
    <p:sldId id="587" r:id="rId39"/>
    <p:sldId id="626" r:id="rId40"/>
    <p:sldId id="649" r:id="rId41"/>
    <p:sldId id="627" r:id="rId42"/>
    <p:sldId id="628" r:id="rId43"/>
    <p:sldId id="630" r:id="rId44"/>
    <p:sldId id="650" r:id="rId45"/>
    <p:sldId id="651" r:id="rId46"/>
    <p:sldId id="652" r:id="rId47"/>
    <p:sldId id="625" r:id="rId48"/>
    <p:sldId id="654" r:id="rId49"/>
    <p:sldId id="655" r:id="rId50"/>
    <p:sldId id="653" r:id="rId51"/>
    <p:sldId id="656" r:id="rId52"/>
    <p:sldId id="657" r:id="rId53"/>
    <p:sldId id="631" r:id="rId54"/>
    <p:sldId id="590" r:id="rId55"/>
    <p:sldId id="591" r:id="rId56"/>
    <p:sldId id="592" r:id="rId57"/>
    <p:sldId id="593" r:id="rId58"/>
    <p:sldId id="594" r:id="rId59"/>
    <p:sldId id="595" r:id="rId60"/>
    <p:sldId id="596" r:id="rId61"/>
    <p:sldId id="597" r:id="rId62"/>
    <p:sldId id="598" r:id="rId63"/>
    <p:sldId id="599" r:id="rId64"/>
    <p:sldId id="600" r:id="rId65"/>
    <p:sldId id="601" r:id="rId66"/>
    <p:sldId id="602" r:id="rId67"/>
    <p:sldId id="603" r:id="rId68"/>
    <p:sldId id="604" r:id="rId69"/>
    <p:sldId id="605" r:id="rId70"/>
    <p:sldId id="606" r:id="rId71"/>
    <p:sldId id="607" r:id="rId72"/>
    <p:sldId id="608" r:id="rId73"/>
    <p:sldId id="648" r:id="rId74"/>
  </p:sldIdLst>
  <p:sldSz cx="9144000" cy="6858000" type="screen4x3"/>
  <p:notesSz cx="6699250" cy="9836150"/>
  <p:custDataLst>
    <p:tags r:id="rId77"/>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00" autoAdjust="0"/>
  </p:normalViewPr>
  <p:slideViewPr>
    <p:cSldViewPr snapToGrid="0">
      <p:cViewPr>
        <p:scale>
          <a:sx n="70" d="100"/>
          <a:sy n="70" d="100"/>
        </p:scale>
        <p:origin x="-1188" y="-192"/>
      </p:cViewPr>
      <p:guideLst>
        <p:guide orient="horz" pos="4319"/>
        <p:guide orient="horz" pos="1217"/>
        <p:guide pos="213"/>
        <p:guide pos="5565"/>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defTabSz="889000" eaLnBrk="1" hangingPunct="1">
              <a:defRPr sz="1200"/>
            </a:lvl1pPr>
          </a:lstStyle>
          <a:p>
            <a:endParaRPr lang="en-GB"/>
          </a:p>
        </p:txBody>
      </p:sp>
      <p:sp>
        <p:nvSpPr>
          <p:cNvPr id="559107" name="Rectangle 3"/>
          <p:cNvSpPr>
            <a:spLocks noGrp="1" noChangeArrowheads="1"/>
          </p:cNvSpPr>
          <p:nvPr>
            <p:ph type="dt" sz="quarter" idx="1"/>
          </p:nvPr>
        </p:nvSpPr>
        <p:spPr bwMode="auto">
          <a:xfrm>
            <a:off x="3762375" y="0"/>
            <a:ext cx="2952750"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endParaRPr lang="en-GB"/>
          </a:p>
        </p:txBody>
      </p:sp>
      <p:sp>
        <p:nvSpPr>
          <p:cNvPr id="559108" name="Rectangle 4"/>
          <p:cNvSpPr>
            <a:spLocks noGrp="1" noChangeArrowheads="1"/>
          </p:cNvSpPr>
          <p:nvPr>
            <p:ph type="ftr" sz="quarter" idx="2"/>
          </p:nvPr>
        </p:nvSpPr>
        <p:spPr bwMode="auto">
          <a:xfrm>
            <a:off x="0" y="9323388"/>
            <a:ext cx="2878138"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defTabSz="889000" eaLnBrk="1" hangingPunct="1">
              <a:defRPr sz="1200"/>
            </a:lvl1pPr>
          </a:lstStyle>
          <a:p>
            <a:endParaRPr lang="en-GB"/>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fld id="{B0A22A36-9529-4CB2-86AB-BCC3F414ECAB}" type="slidenum">
              <a:rPr lang="en-GB"/>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defTabSz="942975" eaLnBrk="1" hangingPunct="1">
              <a:defRPr sz="1300"/>
            </a:lvl1pPr>
          </a:lstStyle>
          <a:p>
            <a:endParaRPr lang="en-GB"/>
          </a:p>
        </p:txBody>
      </p:sp>
      <p:sp>
        <p:nvSpPr>
          <p:cNvPr id="6147" name="Rectangle 3"/>
          <p:cNvSpPr>
            <a:spLocks noGrp="1" noChangeArrowheads="1"/>
          </p:cNvSpPr>
          <p:nvPr>
            <p:ph type="dt" idx="1"/>
          </p:nvPr>
        </p:nvSpPr>
        <p:spPr bwMode="auto">
          <a:xfrm>
            <a:off x="379730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endParaRPr lang="en-GB"/>
          </a:p>
        </p:txBody>
      </p:sp>
      <p:sp>
        <p:nvSpPr>
          <p:cNvPr id="6148"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defTabSz="942975" eaLnBrk="1" hangingPunct="1">
              <a:defRPr sz="1300"/>
            </a:lvl1pPr>
          </a:lstStyle>
          <a:p>
            <a:endParaRPr lang="en-GB"/>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fld id="{79284AAE-17E6-43AD-8CA3-6C918E241531}" type="slidenum">
              <a:rPr lang="en-GB"/>
              <a:pPr/>
              <a:t>‹Nº›</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E9CCB-E271-45E9-9024-6E77AE09F12B}" type="slidenum">
              <a:rPr lang="en-GB"/>
              <a:pPr/>
              <a:t>1</a:t>
            </a:fld>
            <a:endParaRPr lang="en-GB"/>
          </a:p>
        </p:txBody>
      </p:sp>
      <p:sp>
        <p:nvSpPr>
          <p:cNvPr id="734210" name="Rectangle 1026"/>
          <p:cNvSpPr>
            <a:spLocks noGrp="1" noChangeArrowheads="1"/>
          </p:cNvSpPr>
          <p:nvPr>
            <p:ph type="body" idx="1"/>
          </p:nvPr>
        </p:nvSpPr>
        <p:spPr>
          <a:xfrm>
            <a:off x="242888" y="5253038"/>
            <a:ext cx="6283325" cy="4051300"/>
          </a:xfrm>
        </p:spPr>
        <p:txBody>
          <a:bodyPr lIns="89384" tIns="44694" rIns="89384" bIns="44694"/>
          <a:lstStyle/>
          <a:p>
            <a:endParaRPr lang="en-GB"/>
          </a:p>
        </p:txBody>
      </p:sp>
      <p:sp>
        <p:nvSpPr>
          <p:cNvPr id="734211"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24</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25</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26</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27</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28</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29</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30</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31</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32</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B3564-5558-4960-9601-B1489D684CAA}" type="slidenum">
              <a:rPr lang="en-GB"/>
              <a:pPr/>
              <a:t>34</a:t>
            </a:fld>
            <a:endParaRPr lang="en-GB"/>
          </a:p>
        </p:txBody>
      </p:sp>
      <p:sp>
        <p:nvSpPr>
          <p:cNvPr id="1054722" name="Rectangle 2"/>
          <p:cNvSpPr>
            <a:spLocks noGrp="1" noRot="1" noChangeAspect="1" noChangeArrowheads="1" noTextEdit="1"/>
          </p:cNvSpPr>
          <p:nvPr>
            <p:ph type="sldImg"/>
          </p:nvPr>
        </p:nvSpPr>
        <p:spPr>
          <a:xfrm>
            <a:off x="0" y="-14288"/>
            <a:ext cx="6699250" cy="5024438"/>
          </a:xfrm>
          <a:ln/>
        </p:spPr>
      </p:sp>
      <p:sp>
        <p:nvSpPr>
          <p:cNvPr id="1054723"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E9CCB-E271-45E9-9024-6E77AE09F12B}" type="slidenum">
              <a:rPr lang="en-GB"/>
              <a:pPr/>
              <a:t>16</a:t>
            </a:fld>
            <a:endParaRPr lang="en-GB"/>
          </a:p>
        </p:txBody>
      </p:sp>
      <p:sp>
        <p:nvSpPr>
          <p:cNvPr id="734210" name="Rectangle 1026"/>
          <p:cNvSpPr>
            <a:spLocks noGrp="1" noChangeArrowheads="1"/>
          </p:cNvSpPr>
          <p:nvPr>
            <p:ph type="body" idx="1"/>
          </p:nvPr>
        </p:nvSpPr>
        <p:spPr>
          <a:xfrm>
            <a:off x="242888" y="5253038"/>
            <a:ext cx="6283325" cy="4051300"/>
          </a:xfrm>
        </p:spPr>
        <p:txBody>
          <a:bodyPr lIns="89384" tIns="44694" rIns="89384" bIns="44694"/>
          <a:lstStyle/>
          <a:p>
            <a:endParaRPr lang="en-GB"/>
          </a:p>
        </p:txBody>
      </p:sp>
      <p:sp>
        <p:nvSpPr>
          <p:cNvPr id="734211"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6709C-8E8D-4D6D-BF9F-C4973CD5EC06}" type="slidenum">
              <a:rPr lang="en-GB"/>
              <a:pPr/>
              <a:t>35</a:t>
            </a:fld>
            <a:endParaRPr lang="en-GB"/>
          </a:p>
        </p:txBody>
      </p:sp>
      <p:sp>
        <p:nvSpPr>
          <p:cNvPr id="1056770" name="Rectangle 2"/>
          <p:cNvSpPr>
            <a:spLocks noGrp="1" noRot="1" noChangeAspect="1" noChangeArrowheads="1" noTextEdit="1"/>
          </p:cNvSpPr>
          <p:nvPr>
            <p:ph type="sldImg"/>
          </p:nvPr>
        </p:nvSpPr>
        <p:spPr>
          <a:xfrm>
            <a:off x="0" y="-14288"/>
            <a:ext cx="6699250" cy="5024438"/>
          </a:xfrm>
          <a:ln/>
        </p:spPr>
      </p:sp>
      <p:sp>
        <p:nvSpPr>
          <p:cNvPr id="1056771"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55BE8-50FF-4614-9EB2-FBEA7E8FE403}" type="slidenum">
              <a:rPr lang="en-GB"/>
              <a:pPr/>
              <a:t>36</a:t>
            </a:fld>
            <a:endParaRPr lang="en-GB"/>
          </a:p>
        </p:txBody>
      </p:sp>
      <p:sp>
        <p:nvSpPr>
          <p:cNvPr id="1058818" name="Rectangle 2"/>
          <p:cNvSpPr>
            <a:spLocks noGrp="1" noRot="1" noChangeAspect="1" noChangeArrowheads="1" noTextEdit="1"/>
          </p:cNvSpPr>
          <p:nvPr>
            <p:ph type="sldImg"/>
          </p:nvPr>
        </p:nvSpPr>
        <p:spPr>
          <a:xfrm>
            <a:off x="0" y="-14288"/>
            <a:ext cx="6699250" cy="5024438"/>
          </a:xfrm>
          <a:ln/>
        </p:spPr>
      </p:sp>
      <p:sp>
        <p:nvSpPr>
          <p:cNvPr id="1058819"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55BE8-50FF-4614-9EB2-FBEA7E8FE403}" type="slidenum">
              <a:rPr lang="en-GB"/>
              <a:pPr/>
              <a:t>37</a:t>
            </a:fld>
            <a:endParaRPr lang="en-GB"/>
          </a:p>
        </p:txBody>
      </p:sp>
      <p:sp>
        <p:nvSpPr>
          <p:cNvPr id="1058818" name="Rectangle 2"/>
          <p:cNvSpPr>
            <a:spLocks noGrp="1" noRot="1" noChangeAspect="1" noChangeArrowheads="1" noTextEdit="1"/>
          </p:cNvSpPr>
          <p:nvPr>
            <p:ph type="sldImg"/>
          </p:nvPr>
        </p:nvSpPr>
        <p:spPr>
          <a:xfrm>
            <a:off x="0" y="-14288"/>
            <a:ext cx="6699250" cy="5024438"/>
          </a:xfrm>
          <a:ln/>
        </p:spPr>
      </p:sp>
      <p:sp>
        <p:nvSpPr>
          <p:cNvPr id="1058819"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F6A4B-23AB-45C9-A3B5-7350ACD001D0}" type="slidenum">
              <a:rPr lang="en-GB"/>
              <a:pPr/>
              <a:t>38</a:t>
            </a:fld>
            <a:endParaRPr lang="en-GB"/>
          </a:p>
        </p:txBody>
      </p:sp>
      <p:sp>
        <p:nvSpPr>
          <p:cNvPr id="1060866" name="Rectangle 2"/>
          <p:cNvSpPr>
            <a:spLocks noGrp="1" noRot="1" noChangeAspect="1" noChangeArrowheads="1" noTextEdit="1"/>
          </p:cNvSpPr>
          <p:nvPr>
            <p:ph type="sldImg"/>
          </p:nvPr>
        </p:nvSpPr>
        <p:spPr>
          <a:xfrm>
            <a:off x="0" y="-14288"/>
            <a:ext cx="6699250" cy="5024438"/>
          </a:xfrm>
          <a:ln/>
        </p:spPr>
      </p:sp>
      <p:sp>
        <p:nvSpPr>
          <p:cNvPr id="1060867"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B8CAA776-7824-4EA4-86A3-E4DAF0CB5E32}" type="slidenum">
              <a:rPr lang="es-EC" smtClean="0"/>
              <a:pPr/>
              <a:t>55</a:t>
            </a:fld>
            <a:endParaRPr lang="es-EC" dirty="0"/>
          </a:p>
        </p:txBody>
      </p:sp>
      <p:sp>
        <p:nvSpPr>
          <p:cNvPr id="5" name="4 Marcador de encabezado"/>
          <p:cNvSpPr>
            <a:spLocks noGrp="1"/>
          </p:cNvSpPr>
          <p:nvPr>
            <p:ph type="hdr" sz="quarter" idx="11"/>
          </p:nvPr>
        </p:nvSpPr>
        <p:spPr/>
        <p:txBody>
          <a:bodyPr/>
          <a:lstStyle/>
          <a:p>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99930-68C2-473A-AB2E-B0690E8DB84D}" type="slidenum">
              <a:rPr lang="en-GB"/>
              <a:pPr/>
              <a:t>17</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AB9AC-309F-4FA9-BC9D-4EED3F615839}" type="slidenum">
              <a:rPr lang="en-GB"/>
              <a:pPr/>
              <a:t>18</a:t>
            </a:fld>
            <a:endParaRPr lang="en-GB"/>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8E97D-F786-4D0B-81BD-76AD6578304F}" type="slidenum">
              <a:rPr lang="en-GB"/>
              <a:pPr/>
              <a:t>19</a:t>
            </a:fld>
            <a:endParaRPr lang="en-GB"/>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8E97D-F786-4D0B-81BD-76AD6578304F}" type="slidenum">
              <a:rPr lang="en-GB"/>
              <a:pPr/>
              <a:t>20</a:t>
            </a:fld>
            <a:endParaRPr lang="en-GB"/>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69E7B-BBAC-4B6A-9695-A101A27019FB}" type="slidenum">
              <a:rPr lang="en-GB"/>
              <a:pPr/>
              <a:t>21</a:t>
            </a:fld>
            <a:endParaRPr lang="en-GB"/>
          </a:p>
        </p:txBody>
      </p:sp>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22</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8F277-BEBE-4BFE-B956-140555C7F50D}" type="slidenum">
              <a:rPr lang="en-GB"/>
              <a:pPr/>
              <a:t>23</a:t>
            </a:fld>
            <a:endParaRPr lang="en-GB"/>
          </a:p>
        </p:txBody>
      </p:sp>
      <p:sp>
        <p:nvSpPr>
          <p:cNvPr id="1052674" name="Rectangle 2"/>
          <p:cNvSpPr>
            <a:spLocks noGrp="1" noRot="1" noChangeAspect="1" noChangeArrowheads="1" noTextEdit="1"/>
          </p:cNvSpPr>
          <p:nvPr>
            <p:ph type="sldImg"/>
          </p:nvPr>
        </p:nvSpPr>
        <p:spPr>
          <a:xfrm>
            <a:off x="0" y="-14288"/>
            <a:ext cx="6699250" cy="5024438"/>
          </a:xfrm>
          <a:ln/>
        </p:spPr>
      </p:sp>
      <p:sp>
        <p:nvSpPr>
          <p:cNvPr id="1052675" name="Rectangle 3"/>
          <p:cNvSpPr>
            <a:spLocks noGrp="1" noChangeArrowheads="1"/>
          </p:cNvSpPr>
          <p:nvPr>
            <p:ph type="body" idx="1"/>
          </p:nvPr>
        </p:nvSpPr>
        <p:spPr>
          <a:xfrm>
            <a:off x="242888" y="5253038"/>
            <a:ext cx="6283325" cy="4051300"/>
          </a:xfrm>
          <a:ln/>
        </p:spPr>
        <p:txBody>
          <a:bodyPr lIns="89384" tIns="44694" rIns="89384" bIns="44694"/>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45506" name="Rectangle 2"/>
          <p:cNvSpPr>
            <a:spLocks noGrp="1" noChangeArrowheads="1"/>
          </p:cNvSpPr>
          <p:nvPr>
            <p:ph type="ctrTitle" sz="quarter"/>
          </p:nvPr>
        </p:nvSpPr>
        <p:spPr>
          <a:xfrm>
            <a:off x="338138" y="635000"/>
            <a:ext cx="8488362" cy="1192213"/>
          </a:xfrm>
        </p:spPr>
        <p:txBody>
          <a:bodyPr lIns="91440" rIns="91440" anchor="b"/>
          <a:lstStyle>
            <a:lvl1pPr>
              <a:defRPr sz="3800"/>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338138" y="1741488"/>
            <a:ext cx="8496300" cy="904875"/>
          </a:xfrm>
        </p:spPr>
        <p:txBody>
          <a:bodyPr lIns="91440" rIns="91440" anchor="ctr"/>
          <a:lstStyle>
            <a:lvl1pPr marL="0" indent="0">
              <a:spcBef>
                <a:spcPct val="0"/>
              </a:spcBef>
              <a:buFont typeface="Wingdings" pitchFamily="2" charset="2"/>
              <a:buNone/>
              <a:defRPr sz="2200" b="1"/>
            </a:lvl1pPr>
          </a:lstStyle>
          <a:p>
            <a:r>
              <a:rPr lang="en-US"/>
              <a:t>Click to edit Master text styles</a:t>
            </a:r>
          </a:p>
        </p:txBody>
      </p:sp>
      <p:pic>
        <p:nvPicPr>
          <p:cNvPr id="1045527" name="Picture 23" descr="PP small"/>
          <p:cNvPicPr>
            <a:picLocks noChangeAspect="1" noChangeArrowheads="1"/>
          </p:cNvPicPr>
          <p:nvPr userDrawn="1"/>
        </p:nvPicPr>
        <p:blipFill>
          <a:blip r:embed="rId3" cstate="print"/>
          <a:srcRect b="34532"/>
          <a:stretch>
            <a:fillRect/>
          </a:stretch>
        </p:blipFill>
        <p:spPr bwMode="auto">
          <a:xfrm>
            <a:off x="6432550" y="6191250"/>
            <a:ext cx="2419350" cy="303213"/>
          </a:xfrm>
          <a:prstGeom prst="rect">
            <a:avLst/>
          </a:prstGeom>
          <a:noFill/>
        </p:spPr>
      </p:pic>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6135F221-C302-42D2-AF58-D3BC8DC833AC}" type="slidenum">
              <a:rPr lang="de-DE"/>
              <a:pPr/>
              <a:t>‹Nº›</a:t>
            </a:fld>
            <a:endParaRPr lang="de-DE"/>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11950" y="114300"/>
            <a:ext cx="2132013" cy="55514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14325" y="114300"/>
            <a:ext cx="6245225" cy="55514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9BFCCA62-3C3A-4185-AB0A-0AAF271E0FD9}" type="slidenum">
              <a:rPr lang="de-DE"/>
              <a:pPr/>
              <a:t>‹Nº›</a:t>
            </a:fld>
            <a:endParaRPr lang="de-DE"/>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2D9B8953-7585-4DE5-98A2-A9120A610F2F}" type="slidenum">
              <a:rPr lang="de-DE"/>
              <a:pPr/>
              <a:t>‹Nº›</a:t>
            </a:fld>
            <a:endParaRPr lang="de-DE"/>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31705C27-6772-46C5-95C9-CCDBE76C8825}" type="slidenum">
              <a:rPr lang="de-DE"/>
              <a:pPr/>
              <a:t>‹Nº›</a:t>
            </a:fld>
            <a:endParaRPr lang="de-DE"/>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19088" y="1636713"/>
            <a:ext cx="4186237"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7725" y="1636713"/>
            <a:ext cx="4186238"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3DE8B083-3C3F-41DB-A663-4A20459FE314}" type="slidenum">
              <a:rPr lang="de-DE"/>
              <a:pPr/>
              <a:t>‹Nº›</a:t>
            </a:fld>
            <a:endParaRPr lang="de-DE"/>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DE3D0CA6-4A59-4FC6-AF34-F3EE30886FEC}" type="slidenum">
              <a:rPr lang="de-DE"/>
              <a:pPr/>
              <a:t>‹Nº›</a:t>
            </a:fld>
            <a:endParaRPr lang="de-DE"/>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A3072222-8AC4-4A2F-A32B-DBB8AADCE476}" type="slidenum">
              <a:rPr lang="de-DE"/>
              <a:pPr/>
              <a:t>‹Nº›</a:t>
            </a:fld>
            <a:endParaRPr lang="de-DE"/>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BF0EC1F5-A805-426D-8952-FC78F895A53E}" type="slidenum">
              <a:rPr lang="de-DE"/>
              <a:pPr/>
              <a:t>‹Nº›</a:t>
            </a:fld>
            <a:endParaRPr lang="de-DE"/>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F9A9CAF7-3D52-4498-B82A-10D37E2F01C2}" type="slidenum">
              <a:rPr lang="de-DE"/>
              <a:pPr/>
              <a:t>‹Nº›</a:t>
            </a:fld>
            <a:endParaRPr lang="de-DE"/>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de-DE"/>
              <a:t>Here comes your footer  </a:t>
            </a:r>
            <a:r>
              <a:rPr lang="de-DE">
                <a:sym typeface="Wingdings" pitchFamily="2" charset="2"/>
              </a:rPr>
              <a:t></a:t>
            </a:r>
            <a:r>
              <a:rPr lang="de-DE"/>
              <a:t>  Page </a:t>
            </a:r>
            <a:fld id="{E7965E78-4D3F-42FA-8665-F45E92E390FD}" type="slidenum">
              <a:rPr lang="de-DE"/>
              <a:pPr/>
              <a:t>‹Nº›</a:t>
            </a:fld>
            <a:endParaRPr lang="de-DE"/>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bwMode="auto">
          <a:xfrm>
            <a:off x="314325" y="114300"/>
            <a:ext cx="8520113" cy="600075"/>
          </a:xfrm>
          <a:prstGeom prst="rect">
            <a:avLst/>
          </a:prstGeom>
          <a:noFill/>
          <a:ln w="9525">
            <a:noFill/>
            <a:miter lim="800000"/>
            <a:headEnd/>
            <a:tailEnd/>
          </a:ln>
          <a:effectLst>
            <a:outerShdw dist="35921" dir="2700000" algn="ctr" rotWithShape="0">
              <a:schemeClr val="accent1"/>
            </a:outerShdw>
          </a:effec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de-DE" smtClean="0"/>
          </a:p>
        </p:txBody>
      </p:sp>
      <p:sp>
        <p:nvSpPr>
          <p:cNvPr id="1044483" name="Rectangle 3"/>
          <p:cNvSpPr>
            <a:spLocks noGrp="1" noChangeArrowheads="1"/>
          </p:cNvSpPr>
          <p:nvPr>
            <p:ph type="body" idx="1"/>
          </p:nvPr>
        </p:nvSpPr>
        <p:spPr bwMode="auto">
          <a:xfrm>
            <a:off x="319088" y="1636713"/>
            <a:ext cx="8524875" cy="40290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485" name="Rectangle 5"/>
          <p:cNvSpPr>
            <a:spLocks noGrp="1" noChangeArrowheads="1"/>
          </p:cNvSpPr>
          <p:nvPr>
            <p:ph type="ftr" sz="quarter" idx="3"/>
          </p:nvPr>
        </p:nvSpPr>
        <p:spPr bwMode="auto">
          <a:xfrm>
            <a:off x="276225" y="6408738"/>
            <a:ext cx="276225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r>
              <a:rPr lang="de-DE"/>
              <a:t>Here comes your footer  </a:t>
            </a:r>
            <a:r>
              <a:rPr lang="de-DE">
                <a:sym typeface="Wingdings" pitchFamily="2" charset="2"/>
              </a:rPr>
              <a:t></a:t>
            </a:r>
            <a:r>
              <a:rPr lang="de-DE"/>
              <a:t>  Page </a:t>
            </a:r>
            <a:fld id="{E81502E6-C67C-472E-81C6-98F27D89C988}" type="slidenum">
              <a:rPr lang="de-DE"/>
              <a:pPr/>
              <a:t>‹Nº›</a:t>
            </a:fld>
            <a:endParaRPr lang="de-DE"/>
          </a:p>
        </p:txBody>
      </p:sp>
      <p:pic>
        <p:nvPicPr>
          <p:cNvPr id="1044496" name="Picture 16" descr="PP small"/>
          <p:cNvPicPr>
            <a:picLocks noChangeAspect="1" noChangeArrowheads="1"/>
          </p:cNvPicPr>
          <p:nvPr userDrawn="1"/>
        </p:nvPicPr>
        <p:blipFill>
          <a:blip r:embed="rId14" cstate="print"/>
          <a:srcRect b="34532"/>
          <a:stretch>
            <a:fillRect/>
          </a:stretch>
        </p:blipFill>
        <p:spPr bwMode="auto">
          <a:xfrm>
            <a:off x="6432550" y="6191250"/>
            <a:ext cx="2419350" cy="303213"/>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wipe dir="r"/>
  </p:transition>
  <p:hf sldNum="0" hdr="0" dt="0"/>
  <p:txStyles>
    <p:titleStyle>
      <a:lvl1pPr algn="l" rtl="0" fontAlgn="base">
        <a:lnSpc>
          <a:spcPct val="95000"/>
        </a:lnSpc>
        <a:spcBef>
          <a:spcPct val="0"/>
        </a:spcBef>
        <a:spcAft>
          <a:spcPct val="0"/>
        </a:spcAft>
        <a:defRPr sz="2600" b="1">
          <a:solidFill>
            <a:schemeClr val="bg1"/>
          </a:solidFill>
          <a:latin typeface="+mj-lt"/>
          <a:ea typeface="+mj-ea"/>
          <a:cs typeface="+mj-cs"/>
        </a:defRPr>
      </a:lvl1pPr>
      <a:lvl2pPr algn="l" rtl="0" fontAlgn="base">
        <a:lnSpc>
          <a:spcPct val="95000"/>
        </a:lnSpc>
        <a:spcBef>
          <a:spcPct val="0"/>
        </a:spcBef>
        <a:spcAft>
          <a:spcPct val="0"/>
        </a:spcAft>
        <a:defRPr sz="2600" b="1">
          <a:solidFill>
            <a:schemeClr val="bg1"/>
          </a:solidFill>
          <a:latin typeface="Arial" charset="0"/>
        </a:defRPr>
      </a:lvl2pPr>
      <a:lvl3pPr algn="l" rtl="0" fontAlgn="base">
        <a:lnSpc>
          <a:spcPct val="95000"/>
        </a:lnSpc>
        <a:spcBef>
          <a:spcPct val="0"/>
        </a:spcBef>
        <a:spcAft>
          <a:spcPct val="0"/>
        </a:spcAft>
        <a:defRPr sz="2600" b="1">
          <a:solidFill>
            <a:schemeClr val="bg1"/>
          </a:solidFill>
          <a:latin typeface="Arial" charset="0"/>
        </a:defRPr>
      </a:lvl3pPr>
      <a:lvl4pPr algn="l" rtl="0" fontAlgn="base">
        <a:lnSpc>
          <a:spcPct val="95000"/>
        </a:lnSpc>
        <a:spcBef>
          <a:spcPct val="0"/>
        </a:spcBef>
        <a:spcAft>
          <a:spcPct val="0"/>
        </a:spcAft>
        <a:defRPr sz="2600" b="1">
          <a:solidFill>
            <a:schemeClr val="bg1"/>
          </a:solidFill>
          <a:latin typeface="Arial" charset="0"/>
        </a:defRPr>
      </a:lvl4pPr>
      <a:lvl5pPr algn="l" rtl="0" fontAlgn="base">
        <a:lnSpc>
          <a:spcPct val="95000"/>
        </a:lnSpc>
        <a:spcBef>
          <a:spcPct val="0"/>
        </a:spcBef>
        <a:spcAft>
          <a:spcPct val="0"/>
        </a:spcAft>
        <a:defRPr sz="2600" b="1">
          <a:solidFill>
            <a:schemeClr val="bg1"/>
          </a:solidFill>
          <a:latin typeface="Arial" charset="0"/>
        </a:defRPr>
      </a:lvl5pPr>
      <a:lvl6pPr marL="457200" algn="l" rtl="0" fontAlgn="base">
        <a:lnSpc>
          <a:spcPct val="95000"/>
        </a:lnSpc>
        <a:spcBef>
          <a:spcPct val="0"/>
        </a:spcBef>
        <a:spcAft>
          <a:spcPct val="0"/>
        </a:spcAft>
        <a:defRPr sz="2600" b="1">
          <a:solidFill>
            <a:schemeClr val="bg1"/>
          </a:solidFill>
          <a:latin typeface="Arial" charset="0"/>
        </a:defRPr>
      </a:lvl6pPr>
      <a:lvl7pPr marL="914400" algn="l" rtl="0" fontAlgn="base">
        <a:lnSpc>
          <a:spcPct val="95000"/>
        </a:lnSpc>
        <a:spcBef>
          <a:spcPct val="0"/>
        </a:spcBef>
        <a:spcAft>
          <a:spcPct val="0"/>
        </a:spcAft>
        <a:defRPr sz="2600" b="1">
          <a:solidFill>
            <a:schemeClr val="bg1"/>
          </a:solidFill>
          <a:latin typeface="Arial" charset="0"/>
        </a:defRPr>
      </a:lvl7pPr>
      <a:lvl8pPr marL="1371600" algn="l" rtl="0" fontAlgn="base">
        <a:lnSpc>
          <a:spcPct val="95000"/>
        </a:lnSpc>
        <a:spcBef>
          <a:spcPct val="0"/>
        </a:spcBef>
        <a:spcAft>
          <a:spcPct val="0"/>
        </a:spcAft>
        <a:defRPr sz="2600" b="1">
          <a:solidFill>
            <a:schemeClr val="bg1"/>
          </a:solidFill>
          <a:latin typeface="Arial" charset="0"/>
        </a:defRPr>
      </a:lvl8pPr>
      <a:lvl9pPr marL="1828800" algn="l" rtl="0" fontAlgn="base">
        <a:lnSpc>
          <a:spcPct val="95000"/>
        </a:lnSpc>
        <a:spcBef>
          <a:spcPct val="0"/>
        </a:spcBef>
        <a:spcAft>
          <a:spcPct val="0"/>
        </a:spcAft>
        <a:defRPr sz="2600" b="1">
          <a:solidFill>
            <a:schemeClr val="bg1"/>
          </a:solidFill>
          <a:latin typeface="Arial" charset="0"/>
        </a:defRPr>
      </a:lvl9pPr>
    </p:titleStyle>
    <p:bodyStyle>
      <a:lvl1pPr marL="190500" indent="-190500" algn="l" rtl="0" fontAlgn="base">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fontAlgn="base">
        <a:spcBef>
          <a:spcPct val="40000"/>
        </a:spcBef>
        <a:spcAft>
          <a:spcPct val="0"/>
        </a:spcAft>
        <a:buClr>
          <a:schemeClr val="accent1"/>
        </a:buClr>
        <a:buChar char="-"/>
        <a:defRPr>
          <a:solidFill>
            <a:schemeClr val="tx1"/>
          </a:solidFill>
          <a:latin typeface="+mn-lt"/>
        </a:defRPr>
      </a:lvl2pPr>
      <a:lvl3pPr marL="561975" indent="-179388" algn="l" rtl="0" fontAlgn="base">
        <a:spcBef>
          <a:spcPct val="40000"/>
        </a:spcBef>
        <a:spcAft>
          <a:spcPct val="0"/>
        </a:spcAft>
        <a:buClr>
          <a:schemeClr val="accent1"/>
        </a:buClr>
        <a:buChar char="-"/>
        <a:defRPr>
          <a:solidFill>
            <a:schemeClr val="tx1"/>
          </a:solidFill>
          <a:latin typeface="+mn-lt"/>
        </a:defRPr>
      </a:lvl3pPr>
      <a:lvl4pPr marL="768350" indent="-204788" algn="l" rtl="0" fontAlgn="base">
        <a:spcBef>
          <a:spcPct val="40000"/>
        </a:spcBef>
        <a:spcAft>
          <a:spcPct val="0"/>
        </a:spcAft>
        <a:buClr>
          <a:schemeClr val="accent1"/>
        </a:buClr>
        <a:buChar char="-"/>
        <a:defRPr>
          <a:solidFill>
            <a:schemeClr val="tx1"/>
          </a:solidFill>
          <a:latin typeface="+mn-lt"/>
        </a:defRPr>
      </a:lvl4pPr>
      <a:lvl5pPr marL="1050925" indent="-168275" algn="l" rtl="0" fontAlgn="base">
        <a:spcBef>
          <a:spcPct val="40000"/>
        </a:spcBef>
        <a:spcAft>
          <a:spcPct val="0"/>
        </a:spcAft>
        <a:buClr>
          <a:schemeClr val="accent1"/>
        </a:buClr>
        <a:buFont typeface="Wingdings" pitchFamily="2" charset="2"/>
        <a:defRPr>
          <a:solidFill>
            <a:schemeClr val="tx1"/>
          </a:solidFill>
          <a:latin typeface="+mn-lt"/>
        </a:defRPr>
      </a:lvl5pPr>
      <a:lvl6pPr marL="1508125" indent="-168275" algn="l" rtl="0" fontAlgn="base">
        <a:spcBef>
          <a:spcPct val="40000"/>
        </a:spcBef>
        <a:spcAft>
          <a:spcPct val="0"/>
        </a:spcAft>
        <a:buClr>
          <a:schemeClr val="accent1"/>
        </a:buClr>
        <a:buFont typeface="Wingdings" pitchFamily="2" charset="2"/>
        <a:defRPr>
          <a:solidFill>
            <a:schemeClr val="tx1"/>
          </a:solidFill>
          <a:latin typeface="+mn-lt"/>
        </a:defRPr>
      </a:lvl6pPr>
      <a:lvl7pPr marL="1965325" indent="-168275" algn="l" rtl="0" fontAlgn="base">
        <a:spcBef>
          <a:spcPct val="40000"/>
        </a:spcBef>
        <a:spcAft>
          <a:spcPct val="0"/>
        </a:spcAft>
        <a:buClr>
          <a:schemeClr val="accent1"/>
        </a:buClr>
        <a:buFont typeface="Wingdings" pitchFamily="2" charset="2"/>
        <a:defRPr>
          <a:solidFill>
            <a:schemeClr val="tx1"/>
          </a:solidFill>
          <a:latin typeface="+mn-lt"/>
        </a:defRPr>
      </a:lvl7pPr>
      <a:lvl8pPr marL="2422525" indent="-168275" algn="l" rtl="0" fontAlgn="base">
        <a:spcBef>
          <a:spcPct val="40000"/>
        </a:spcBef>
        <a:spcAft>
          <a:spcPct val="0"/>
        </a:spcAft>
        <a:buClr>
          <a:schemeClr val="accent1"/>
        </a:buClr>
        <a:buFont typeface="Wingdings" pitchFamily="2" charset="2"/>
        <a:defRPr>
          <a:solidFill>
            <a:schemeClr val="tx1"/>
          </a:solidFill>
          <a:latin typeface="+mn-lt"/>
        </a:defRPr>
      </a:lvl8pPr>
      <a:lvl9pPr marL="2879725" indent="-168275" algn="l" rtl="0" fontAlgn="base">
        <a:spcBef>
          <a:spcPct val="40000"/>
        </a:spcBef>
        <a:spcAft>
          <a:spcPct val="0"/>
        </a:spcAft>
        <a:buClr>
          <a:schemeClr val="accent1"/>
        </a:buClr>
        <a:buFont typeface="Wingdings" pitchFamily="2" charset="2"/>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hyperlink" Target="http://www.mundobvg.co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3.emf"/><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package" Target="../embeddings/Documento_de_Microsoft_Office_Word2.docx"/><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98" name="Rectangle 14"/>
          <p:cNvSpPr>
            <a:spLocks noGrp="1" noChangeArrowheads="1"/>
          </p:cNvSpPr>
          <p:nvPr>
            <p:ph type="ctrTitle"/>
          </p:nvPr>
        </p:nvSpPr>
        <p:spPr/>
        <p:txBody>
          <a:bodyPr/>
          <a:lstStyle/>
          <a:p>
            <a:r>
              <a:rPr lang="es-ES" dirty="0" smtClean="0"/>
              <a:t>PROYECTO DE GRADUACIÓN</a:t>
            </a:r>
            <a:endParaRPr lang="de-DE" dirty="0"/>
          </a:p>
        </p:txBody>
      </p:sp>
      <p:sp>
        <p:nvSpPr>
          <p:cNvPr id="733199" name="Rectangle 15"/>
          <p:cNvSpPr>
            <a:spLocks noGrp="1" noChangeArrowheads="1"/>
          </p:cNvSpPr>
          <p:nvPr>
            <p:ph type="subTitle" idx="1"/>
          </p:nvPr>
        </p:nvSpPr>
        <p:spPr>
          <a:xfrm>
            <a:off x="338138" y="2000795"/>
            <a:ext cx="8496300" cy="1943407"/>
          </a:xfrm>
        </p:spPr>
        <p:txBody>
          <a:bodyPr/>
          <a:lstStyle/>
          <a:p>
            <a:pPr algn="ctr"/>
            <a:r>
              <a:rPr lang="es-ES" dirty="0"/>
              <a:t>“</a:t>
            </a:r>
            <a:r>
              <a:rPr lang="es-ES" sz="2000" i="1" dirty="0"/>
              <a:t>PROYECTO DE CREACION DE ESTRATEGIAS PARA </a:t>
            </a:r>
          </a:p>
          <a:p>
            <a:pPr algn="ctr"/>
            <a:r>
              <a:rPr lang="es-ES" sz="2000" i="1" dirty="0"/>
              <a:t>AUMENTAR LAS NEGOCIACIONES BURSATILES EN LA BVG</a:t>
            </a:r>
          </a:p>
          <a:p>
            <a:pPr algn="ctr"/>
            <a:r>
              <a:rPr lang="es-EC" sz="2000" i="1" dirty="0"/>
              <a:t>(BOLSA DE VALORES DE GUAYAQUIL)”</a:t>
            </a:r>
            <a:endParaRPr lang="de-DE" sz="2000" i="1" dirty="0"/>
          </a:p>
        </p:txBody>
      </p:sp>
      <p:pic>
        <p:nvPicPr>
          <p:cNvPr id="4" name="3 Imagen"/>
          <p:cNvPicPr/>
          <p:nvPr/>
        </p:nvPicPr>
        <p:blipFill>
          <a:blip r:embed="rId3" cstate="print"/>
          <a:srcRect/>
          <a:stretch>
            <a:fillRect/>
          </a:stretch>
        </p:blipFill>
        <p:spPr bwMode="auto">
          <a:xfrm>
            <a:off x="624122" y="5226525"/>
            <a:ext cx="1368449" cy="126981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017362" y="5267193"/>
            <a:ext cx="2831304" cy="1285884"/>
          </a:xfrm>
          <a:prstGeom prst="rect">
            <a:avLst/>
          </a:prstGeom>
          <a:noFill/>
          <a:ln w="9525">
            <a:noFill/>
            <a:miter lim="800000"/>
            <a:headEnd/>
            <a:tailEnd/>
          </a:ln>
        </p:spPr>
      </p:pic>
      <p:sp>
        <p:nvSpPr>
          <p:cNvPr id="6" name="Rectangle 15"/>
          <p:cNvSpPr txBox="1">
            <a:spLocks noChangeArrowheads="1"/>
          </p:cNvSpPr>
          <p:nvPr/>
        </p:nvSpPr>
        <p:spPr bwMode="auto">
          <a:xfrm>
            <a:off x="299469" y="3654449"/>
            <a:ext cx="8496300" cy="19434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defRPr/>
            </a:pPr>
            <a:r>
              <a:rPr kumimoji="0" lang="es-ES" sz="2400" b="1" u="none" strike="noStrike" kern="0" cap="none" spc="0" normalizeH="0" baseline="0" noProof="0" dirty="0" smtClean="0">
                <a:ln>
                  <a:noFill/>
                </a:ln>
                <a:solidFill>
                  <a:schemeClr val="tx1"/>
                </a:solidFill>
                <a:effectLst/>
                <a:uLnTx/>
                <a:uFillTx/>
                <a:latin typeface="+mn-lt"/>
                <a:ea typeface="+mn-ea"/>
                <a:cs typeface="+mn-cs"/>
              </a:rPr>
              <a:t>INTEGRANTES:</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defRPr/>
            </a:pPr>
            <a:endParaRPr kumimoji="0" lang="es-ES" sz="2400" b="1"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defRPr/>
            </a:pPr>
            <a:r>
              <a:rPr kumimoji="0" lang="es-ES" sz="2400" b="1" u="none" strike="noStrike" kern="0" cap="none" spc="0" normalizeH="0" baseline="0" noProof="0" dirty="0" smtClean="0">
                <a:ln>
                  <a:noFill/>
                </a:ln>
                <a:solidFill>
                  <a:schemeClr val="tx1"/>
                </a:solidFill>
                <a:effectLst/>
                <a:uLnTx/>
                <a:uFillTx/>
                <a:latin typeface="+mn-lt"/>
                <a:ea typeface="+mn-ea"/>
                <a:cs typeface="+mn-cs"/>
              </a:rPr>
              <a:t>CUENCA CONTRERAS PAMELA</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defRPr/>
            </a:pPr>
            <a:r>
              <a:rPr lang="es-ES" sz="2400" b="1" kern="0" dirty="0" smtClean="0">
                <a:latin typeface="+mn-lt"/>
              </a:rPr>
              <a:t>GILER CUZCO DENNISSE</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defRPr/>
            </a:pPr>
            <a:r>
              <a:rPr kumimoji="0" lang="es-ES" sz="2400" b="1" u="none" strike="noStrike" kern="0" cap="none" spc="0" normalizeH="0" baseline="0" noProof="0" dirty="0" smtClean="0">
                <a:ln>
                  <a:noFill/>
                </a:ln>
                <a:solidFill>
                  <a:schemeClr val="tx1"/>
                </a:solidFill>
                <a:effectLst/>
                <a:uLnTx/>
                <a:uFillTx/>
                <a:latin typeface="+mn-lt"/>
                <a:ea typeface="+mn-ea"/>
                <a:cs typeface="+mn-cs"/>
              </a:rPr>
              <a:t>VILLALBA HOLGUIN</a:t>
            </a:r>
            <a:r>
              <a:rPr kumimoji="0" lang="es-ES" sz="2400" b="1" u="none" strike="noStrike" kern="0" cap="none" spc="0" normalizeH="0" noProof="0" dirty="0" smtClean="0">
                <a:ln>
                  <a:noFill/>
                </a:ln>
                <a:solidFill>
                  <a:schemeClr val="tx1"/>
                </a:solidFill>
                <a:effectLst/>
                <a:uLnTx/>
                <a:uFillTx/>
                <a:latin typeface="+mn-lt"/>
                <a:ea typeface="+mn-ea"/>
                <a:cs typeface="+mn-cs"/>
              </a:rPr>
              <a:t> CARLOS</a:t>
            </a:r>
            <a:endParaRPr kumimoji="0" lang="de-DE" sz="2400" b="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latin typeface="Arial" pitchFamily="34" charset="0"/>
                <a:cs typeface="Arial" pitchFamily="34" charset="0"/>
              </a:rPr>
              <a:t>CARACTERISTICAS DEL PRODUCTO O SERVICIO</a:t>
            </a:r>
            <a:endParaRPr lang="es-EC" dirty="0"/>
          </a:p>
        </p:txBody>
      </p:sp>
      <p:sp>
        <p:nvSpPr>
          <p:cNvPr id="3" name="2 Marcador de contenido"/>
          <p:cNvSpPr>
            <a:spLocks noGrp="1"/>
          </p:cNvSpPr>
          <p:nvPr>
            <p:ph idx="1"/>
          </p:nvPr>
        </p:nvSpPr>
        <p:spPr/>
        <p:txBody>
          <a:bodyPr>
            <a:noAutofit/>
          </a:bodyPr>
          <a:lstStyle/>
          <a:p>
            <a:pPr lvl="0" algn="just"/>
            <a:endParaRPr lang="es-ES" sz="2400" dirty="0" smtClean="0">
              <a:latin typeface="Arial" pitchFamily="34" charset="0"/>
              <a:cs typeface="Arial" pitchFamily="34" charset="0"/>
            </a:endParaRPr>
          </a:p>
          <a:p>
            <a:pPr lvl="0" algn="just"/>
            <a:r>
              <a:rPr lang="es-ES" sz="2400" dirty="0" smtClean="0">
                <a:latin typeface="Arial" pitchFamily="34" charset="0"/>
                <a:cs typeface="Arial" pitchFamily="34" charset="0"/>
              </a:rPr>
              <a:t>Contar con valiosos indicadores adicionales para la 	comparación con otras empresas como la cotización bursátil de 	las acciones. </a:t>
            </a:r>
          </a:p>
          <a:p>
            <a:pPr lvl="0" algn="just">
              <a:buNone/>
            </a:pPr>
            <a:endParaRPr lang="es-EC" sz="2400" dirty="0" smtClean="0">
              <a:latin typeface="Arial" pitchFamily="34" charset="0"/>
              <a:cs typeface="Arial" pitchFamily="34" charset="0"/>
            </a:endParaRPr>
          </a:p>
          <a:p>
            <a:pPr lvl="0" algn="just"/>
            <a:r>
              <a:rPr lang="es-ES" sz="2400" dirty="0" smtClean="0">
                <a:latin typeface="Arial" pitchFamily="34" charset="0"/>
                <a:cs typeface="Arial" pitchFamily="34" charset="0"/>
              </a:rPr>
              <a:t>Facilitar la transmisión de las acciones ya que, al existir un 	mercado, el valor resulta más líquido puesto que compradores 	y vendedores saben dónde acudir. </a:t>
            </a:r>
          </a:p>
          <a:p>
            <a:pPr lvl="0" algn="just">
              <a:buNone/>
            </a:pPr>
            <a:endParaRPr lang="es-EC" sz="2400" dirty="0" smtClean="0">
              <a:latin typeface="Arial" pitchFamily="34" charset="0"/>
              <a:cs typeface="Arial" pitchFamily="34" charset="0"/>
            </a:endParaRPr>
          </a:p>
          <a:p>
            <a:pPr lvl="0" algn="just"/>
            <a:r>
              <a:rPr lang="es-ES" sz="2400" dirty="0" smtClean="0">
                <a:latin typeface="Arial" pitchFamily="34" charset="0"/>
                <a:cs typeface="Arial" pitchFamily="34" charset="0"/>
              </a:rPr>
              <a:t>Obtener rendimientos añadidos y complementarios a los 	tradicionales dividendos y plusvalías. </a:t>
            </a:r>
          </a:p>
          <a:p>
            <a:pPr lvl="0" algn="just">
              <a:buNone/>
            </a:pPr>
            <a:endParaRPr lang="es-EC" sz="2400" dirty="0" smtClean="0">
              <a:latin typeface="Arial" pitchFamily="34" charset="0"/>
              <a:cs typeface="Arial" pitchFamily="34" charset="0"/>
            </a:endParaRPr>
          </a:p>
          <a:p>
            <a:endParaRPr lang="es-EC" sz="2800"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latin typeface="Arial" pitchFamily="34" charset="0"/>
                <a:cs typeface="Arial" pitchFamily="34" charset="0"/>
              </a:rPr>
              <a:t>CARACTERISTICAS DEL PRODUCTO O SERVICIO</a:t>
            </a:r>
            <a:endParaRPr lang="es-EC" dirty="0"/>
          </a:p>
        </p:txBody>
      </p:sp>
      <p:sp>
        <p:nvSpPr>
          <p:cNvPr id="3" name="2 Marcador de contenido"/>
          <p:cNvSpPr>
            <a:spLocks noGrp="1"/>
          </p:cNvSpPr>
          <p:nvPr>
            <p:ph idx="1"/>
          </p:nvPr>
        </p:nvSpPr>
        <p:spPr/>
        <p:txBody>
          <a:bodyPr>
            <a:normAutofit fontScale="92500" lnSpcReduction="10000"/>
          </a:bodyPr>
          <a:lstStyle/>
          <a:p>
            <a:pPr lvl="0"/>
            <a:endParaRPr lang="es-ES" sz="2800" dirty="0" smtClean="0">
              <a:latin typeface="Arial" pitchFamily="34" charset="0"/>
              <a:cs typeface="Arial" pitchFamily="34" charset="0"/>
            </a:endParaRPr>
          </a:p>
          <a:p>
            <a:pPr lvl="0" algn="just"/>
            <a:r>
              <a:rPr lang="es-ES" sz="2800" dirty="0" smtClean="0">
                <a:latin typeface="Arial" pitchFamily="34" charset="0"/>
                <a:cs typeface="Arial" pitchFamily="34" charset="0"/>
              </a:rPr>
              <a:t>Disfrutar de unas condiciones fiscales particulares en los 	impuestos sobre la Renta, sobre Patrimonio y sobre 	Sucesiones.</a:t>
            </a:r>
          </a:p>
          <a:p>
            <a:pPr lvl="0" algn="just">
              <a:buNone/>
            </a:pPr>
            <a:endParaRPr lang="es-EC" sz="2800" dirty="0" smtClean="0">
              <a:latin typeface="Arial" pitchFamily="34" charset="0"/>
              <a:cs typeface="Arial" pitchFamily="34" charset="0"/>
            </a:endParaRPr>
          </a:p>
          <a:p>
            <a:pPr lvl="0" algn="just"/>
            <a:r>
              <a:rPr lang="es-ES" sz="2800" dirty="0" smtClean="0">
                <a:latin typeface="Arial" pitchFamily="34" charset="0"/>
                <a:cs typeface="Arial" pitchFamily="34" charset="0"/>
              </a:rPr>
              <a:t>Diversificar el patrimonio, puesto que la cotización en Bolsa 	permite desprenderse de una parte de sus acciones para 	liberar recursos que, así, se pueden colocar en otros activos 	financieros.</a:t>
            </a:r>
            <a:endParaRPr lang="es-EC" sz="2800" dirty="0" smtClean="0">
              <a:latin typeface="Arial" pitchFamily="34" charset="0"/>
              <a:cs typeface="Arial" pitchFamily="34" charset="0"/>
            </a:endParaRPr>
          </a:p>
          <a:p>
            <a:endParaRPr lang="es-EC"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latin typeface="Arial" pitchFamily="34" charset="0"/>
                <a:cs typeface="Arial" pitchFamily="34" charset="0"/>
              </a:rPr>
              <a:t>ALCANCE</a:t>
            </a:r>
            <a:endParaRPr lang="es-EC" b="1" dirty="0">
              <a:latin typeface="Arial" pitchFamily="34" charset="0"/>
              <a:cs typeface="Arial" pitchFamily="34" charset="0"/>
            </a:endParaRPr>
          </a:p>
        </p:txBody>
      </p:sp>
      <p:sp>
        <p:nvSpPr>
          <p:cNvPr id="3" name="2 Marcador de contenido"/>
          <p:cNvSpPr>
            <a:spLocks noGrp="1"/>
          </p:cNvSpPr>
          <p:nvPr>
            <p:ph idx="1"/>
          </p:nvPr>
        </p:nvSpPr>
        <p:spPr>
          <a:xfrm>
            <a:off x="304800" y="1285860"/>
            <a:ext cx="8686800" cy="4794265"/>
          </a:xfrm>
        </p:spPr>
        <p:txBody>
          <a:bodyPr>
            <a:normAutofit/>
          </a:bodyPr>
          <a:lstStyle/>
          <a:p>
            <a:pPr>
              <a:buNone/>
            </a:pPr>
            <a:r>
              <a:rPr lang="es-EC" b="1" i="1" dirty="0" smtClean="0">
                <a:latin typeface="Arial" pitchFamily="34" charset="0"/>
                <a:cs typeface="Arial" pitchFamily="34" charset="0"/>
              </a:rPr>
              <a:t>Entidades del Sector:</a:t>
            </a:r>
          </a:p>
          <a:p>
            <a:pPr lvl="0">
              <a:buNone/>
            </a:pPr>
            <a:endParaRPr lang="es-ES" dirty="0" smtClean="0"/>
          </a:p>
          <a:p>
            <a:pPr lvl="0"/>
            <a:r>
              <a:rPr lang="es-ES" dirty="0" smtClean="0">
                <a:latin typeface="Arial" pitchFamily="34" charset="0"/>
                <a:cs typeface="Arial" pitchFamily="34" charset="0"/>
              </a:rPr>
              <a:t>Bolsa de Valores de Guayaquil</a:t>
            </a:r>
            <a:endParaRPr lang="es-EC" dirty="0" smtClean="0">
              <a:latin typeface="Arial" pitchFamily="34" charset="0"/>
              <a:cs typeface="Arial" pitchFamily="34" charset="0"/>
            </a:endParaRPr>
          </a:p>
          <a:p>
            <a:pPr lvl="0"/>
            <a:r>
              <a:rPr lang="es-ES" dirty="0" smtClean="0">
                <a:latin typeface="Arial" pitchFamily="34" charset="0"/>
                <a:cs typeface="Arial" pitchFamily="34" charset="0"/>
              </a:rPr>
              <a:t>Casa de Valores</a:t>
            </a:r>
            <a:endParaRPr lang="es-EC" dirty="0" smtClean="0">
              <a:latin typeface="Arial" pitchFamily="34" charset="0"/>
              <a:cs typeface="Arial" pitchFamily="34" charset="0"/>
            </a:endParaRPr>
          </a:p>
          <a:p>
            <a:pPr lvl="0"/>
            <a:r>
              <a:rPr lang="es-ES" dirty="0" smtClean="0">
                <a:latin typeface="Arial" pitchFamily="34" charset="0"/>
                <a:cs typeface="Arial" pitchFamily="34" charset="0"/>
              </a:rPr>
              <a:t>Superintendencia de Compañías</a:t>
            </a:r>
            <a:endParaRPr lang="es-EC" dirty="0" smtClean="0">
              <a:latin typeface="Arial" pitchFamily="34" charset="0"/>
              <a:cs typeface="Arial" pitchFamily="34" charset="0"/>
            </a:endParaRPr>
          </a:p>
          <a:p>
            <a:pPr lvl="0"/>
            <a:r>
              <a:rPr lang="es-ES" dirty="0" smtClean="0">
                <a:latin typeface="Arial" pitchFamily="34" charset="0"/>
                <a:cs typeface="Arial" pitchFamily="34" charset="0"/>
              </a:rPr>
              <a:t>Estado</a:t>
            </a:r>
            <a:endParaRPr lang="es-EC" dirty="0" smtClean="0">
              <a:latin typeface="Arial" pitchFamily="34" charset="0"/>
              <a:cs typeface="Arial" pitchFamily="34" charset="0"/>
            </a:endParaRPr>
          </a:p>
          <a:p>
            <a:pPr lvl="0"/>
            <a:r>
              <a:rPr lang="es-ES" dirty="0" smtClean="0">
                <a:latin typeface="Arial" pitchFamily="34" charset="0"/>
                <a:cs typeface="Arial" pitchFamily="34" charset="0"/>
              </a:rPr>
              <a:t>Emisores </a:t>
            </a:r>
            <a:endParaRPr lang="es-EC" dirty="0" smtClean="0">
              <a:latin typeface="Arial" pitchFamily="34" charset="0"/>
              <a:cs typeface="Arial" pitchFamily="34" charset="0"/>
            </a:endParaRPr>
          </a:p>
          <a:p>
            <a:pPr lvl="0"/>
            <a:r>
              <a:rPr lang="es-ES" dirty="0" smtClean="0">
                <a:latin typeface="Arial" pitchFamily="34" charset="0"/>
                <a:cs typeface="Arial" pitchFamily="34" charset="0"/>
              </a:rPr>
              <a:t>Inversionistas</a:t>
            </a:r>
            <a:endParaRPr lang="es-EC" dirty="0" smtClean="0">
              <a:latin typeface="Arial" pitchFamily="34" charset="0"/>
              <a:cs typeface="Arial" pitchFamily="34" charset="0"/>
            </a:endParaRPr>
          </a:p>
          <a:p>
            <a:pPr>
              <a:buNone/>
            </a:pPr>
            <a:endParaRPr lang="es-EC" b="1" i="1"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latin typeface="Arial" pitchFamily="34" charset="0"/>
                <a:cs typeface="Arial" pitchFamily="34" charset="0"/>
              </a:rPr>
              <a:t>OBJETIVO GENERAL</a:t>
            </a:r>
            <a:endParaRPr lang="es-EC" b="1" dirty="0">
              <a:latin typeface="Arial" pitchFamily="34" charset="0"/>
              <a:cs typeface="Arial" pitchFamily="34" charset="0"/>
            </a:endParaRPr>
          </a:p>
        </p:txBody>
      </p:sp>
      <p:sp>
        <p:nvSpPr>
          <p:cNvPr id="3" name="2 Marcador de contenido"/>
          <p:cNvSpPr>
            <a:spLocks noGrp="1"/>
          </p:cNvSpPr>
          <p:nvPr>
            <p:ph idx="1"/>
          </p:nvPr>
        </p:nvSpPr>
        <p:spPr>
          <a:xfrm>
            <a:off x="304800" y="1857364"/>
            <a:ext cx="8686800" cy="4222761"/>
          </a:xfrm>
        </p:spPr>
        <p:txBody>
          <a:bodyPr/>
          <a:lstStyle/>
          <a:p>
            <a:pPr>
              <a:buNone/>
            </a:pPr>
            <a:endParaRPr lang="es-ES" i="1" dirty="0" smtClean="0"/>
          </a:p>
          <a:p>
            <a:pPr>
              <a:buNone/>
            </a:pPr>
            <a:endParaRPr lang="es-ES" i="1" dirty="0" smtClean="0"/>
          </a:p>
          <a:p>
            <a:pPr algn="ctr">
              <a:buNone/>
            </a:pPr>
            <a:r>
              <a:rPr lang="es-ES" sz="3600" i="1" dirty="0" smtClean="0">
                <a:latin typeface="Arial" pitchFamily="34" charset="0"/>
                <a:cs typeface="Arial" pitchFamily="34" charset="0"/>
              </a:rPr>
              <a:t>“Creación de estrategias para aumentar las negociaciones bursátiles de la BVG”.</a:t>
            </a:r>
            <a:endParaRPr lang="es-EC" sz="3600" dirty="0" smtClean="0">
              <a:latin typeface="Arial" pitchFamily="34" charset="0"/>
              <a:cs typeface="Arial" pitchFamily="34" charset="0"/>
            </a:endParaRPr>
          </a:p>
          <a:p>
            <a:endParaRPr lang="es-EC"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latin typeface="Arial" pitchFamily="34" charset="0"/>
                <a:cs typeface="Arial" pitchFamily="34" charset="0"/>
              </a:rPr>
              <a:t>OBJETIVOS ESPECIFICOS</a:t>
            </a:r>
            <a:endParaRPr lang="es-EC" b="1"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lvl="0" algn="just"/>
            <a:endParaRPr lang="es-ES" sz="3000" dirty="0" smtClean="0">
              <a:latin typeface="Arial" pitchFamily="34" charset="0"/>
              <a:cs typeface="Arial" pitchFamily="34" charset="0"/>
            </a:endParaRPr>
          </a:p>
          <a:p>
            <a:pPr algn="ctr"/>
            <a:r>
              <a:rPr lang="es-ES" sz="3000" dirty="0" smtClean="0">
                <a:latin typeface="Arial" pitchFamily="34" charset="0"/>
                <a:cs typeface="Arial" pitchFamily="34" charset="0"/>
              </a:rPr>
              <a:t>Identificar medios de difusión hacia la comunidad empresarial de gran impacto acorde a todos los actores 	del 	mercado bursátil.</a:t>
            </a:r>
          </a:p>
          <a:p>
            <a:pPr lvl="0" algn="ctr">
              <a:buNone/>
            </a:pPr>
            <a:endParaRPr lang="es-EC" sz="3000" dirty="0" smtClean="0">
              <a:latin typeface="Arial" pitchFamily="34" charset="0"/>
              <a:cs typeface="Arial" pitchFamily="34" charset="0"/>
            </a:endParaRPr>
          </a:p>
          <a:p>
            <a:pPr algn="ctr"/>
            <a:r>
              <a:rPr lang="es-ES" sz="3000" dirty="0" smtClean="0">
                <a:latin typeface="Arial" pitchFamily="34" charset="0"/>
                <a:cs typeface="Arial" pitchFamily="34" charset="0"/>
              </a:rPr>
              <a:t>Identificar necesidades de las casas de valores para incentivar la difusión.</a:t>
            </a:r>
            <a:endParaRPr lang="es-EC" sz="3000" dirty="0" smtClean="0">
              <a:latin typeface="Arial" pitchFamily="34" charset="0"/>
              <a:cs typeface="Arial" pitchFamily="34" charset="0"/>
            </a:endParaRPr>
          </a:p>
          <a:p>
            <a:pPr algn="just"/>
            <a:endParaRPr lang="es-EC" sz="30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latin typeface="Arial" pitchFamily="34" charset="0"/>
                <a:cs typeface="Arial" pitchFamily="34" charset="0"/>
              </a:rPr>
              <a:t>OBJETIVOS ESPECIFICOS</a:t>
            </a:r>
            <a:endParaRPr lang="es-EC" dirty="0"/>
          </a:p>
        </p:txBody>
      </p:sp>
      <p:sp>
        <p:nvSpPr>
          <p:cNvPr id="3" name="2 Marcador de contenido"/>
          <p:cNvSpPr>
            <a:spLocks noGrp="1"/>
          </p:cNvSpPr>
          <p:nvPr>
            <p:ph idx="1"/>
          </p:nvPr>
        </p:nvSpPr>
        <p:spPr/>
        <p:txBody>
          <a:bodyPr>
            <a:normAutofit/>
          </a:bodyPr>
          <a:lstStyle/>
          <a:p>
            <a:pPr algn="just"/>
            <a:r>
              <a:rPr lang="es-ES" dirty="0" smtClean="0">
                <a:latin typeface="Arial" pitchFamily="34" charset="0"/>
                <a:cs typeface="Arial" pitchFamily="34" charset="0"/>
              </a:rPr>
              <a:t>Evaluar los planes de marketing actuales y medir el 			impacto de los mismos de la BVG.</a:t>
            </a:r>
            <a:endParaRPr lang="es-EC" dirty="0" smtClean="0">
              <a:latin typeface="Arial" pitchFamily="34" charset="0"/>
              <a:cs typeface="Arial" pitchFamily="34" charset="0"/>
            </a:endParaRPr>
          </a:p>
          <a:p>
            <a:pPr lvl="0" algn="just">
              <a:buNone/>
            </a:pPr>
            <a:endParaRPr lang="es-ES" dirty="0" smtClean="0">
              <a:latin typeface="Arial" pitchFamily="34" charset="0"/>
              <a:cs typeface="Arial" pitchFamily="34" charset="0"/>
            </a:endParaRPr>
          </a:p>
          <a:p>
            <a:pPr lvl="0" algn="just"/>
            <a:r>
              <a:rPr lang="es-ES" dirty="0" smtClean="0">
                <a:latin typeface="Arial" pitchFamily="34" charset="0"/>
                <a:cs typeface="Arial" pitchFamily="34" charset="0"/>
              </a:rPr>
              <a:t>Identificar variables empresariales atractivas para los 		inversionistas.</a:t>
            </a:r>
          </a:p>
          <a:p>
            <a:pPr lvl="0" algn="just">
              <a:buNone/>
            </a:pPr>
            <a:endParaRPr lang="es-EC" dirty="0" smtClean="0">
              <a:latin typeface="Arial" pitchFamily="34" charset="0"/>
              <a:cs typeface="Arial" pitchFamily="34" charset="0"/>
            </a:endParaRPr>
          </a:p>
          <a:p>
            <a:pPr lvl="0" algn="just"/>
            <a:r>
              <a:rPr lang="es-ES" dirty="0" smtClean="0">
                <a:latin typeface="Arial" pitchFamily="34" charset="0"/>
                <a:cs typeface="Arial" pitchFamily="34" charset="0"/>
              </a:rPr>
              <a:t>Determinar si el marco jurídico del país incentiva a la 	inversión en el mercado bursátil.</a:t>
            </a:r>
            <a:endParaRPr lang="es-EC" dirty="0" smtClean="0">
              <a:latin typeface="Arial" pitchFamily="34" charset="0"/>
              <a:cs typeface="Arial" pitchFamily="34" charset="0"/>
            </a:endParaRPr>
          </a:p>
          <a:p>
            <a:endParaRPr lang="es-EC" dirty="0" smtClean="0"/>
          </a:p>
          <a:p>
            <a:endParaRPr lang="es-EC"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98" name="Rectangle 14"/>
          <p:cNvSpPr>
            <a:spLocks noGrp="1" noChangeArrowheads="1"/>
          </p:cNvSpPr>
          <p:nvPr>
            <p:ph type="ctrTitle"/>
          </p:nvPr>
        </p:nvSpPr>
        <p:spPr/>
        <p:txBody>
          <a:bodyPr/>
          <a:lstStyle/>
          <a:p>
            <a:r>
              <a:rPr lang="es-ES" dirty="0" smtClean="0"/>
              <a:t>INVESTIGACION DE MERCADOS</a:t>
            </a:r>
            <a:endParaRPr lang="de-DE" dirty="0"/>
          </a:p>
        </p:txBody>
      </p:sp>
      <p:sp>
        <p:nvSpPr>
          <p:cNvPr id="733199" name="Rectangle 15"/>
          <p:cNvSpPr>
            <a:spLocks noGrp="1" noChangeArrowheads="1"/>
          </p:cNvSpPr>
          <p:nvPr>
            <p:ph type="subTitle" idx="1"/>
          </p:nvPr>
        </p:nvSpPr>
        <p:spPr>
          <a:xfrm>
            <a:off x="338138" y="1987147"/>
            <a:ext cx="8496300" cy="1943407"/>
          </a:xfrm>
        </p:spPr>
        <p:txBody>
          <a:bodyPr/>
          <a:lstStyle/>
          <a:p>
            <a:pPr algn="ctr"/>
            <a:r>
              <a:rPr lang="es-ES" dirty="0"/>
              <a:t>“</a:t>
            </a:r>
            <a:r>
              <a:rPr lang="es-ES" sz="2000" i="1" dirty="0"/>
              <a:t>PROYECTO DE CREACION DE ESTRATEGIAS PARA </a:t>
            </a:r>
          </a:p>
          <a:p>
            <a:pPr algn="ctr"/>
            <a:r>
              <a:rPr lang="es-ES" sz="2000" i="1" dirty="0"/>
              <a:t>AUMENTAR LAS NEGOCIACIONES BURSATILES EN LA BVG</a:t>
            </a:r>
          </a:p>
          <a:p>
            <a:pPr algn="ctr"/>
            <a:r>
              <a:rPr lang="es-EC" sz="2000" i="1" dirty="0"/>
              <a:t>(BOLSA DE VALORES DE GUAYAQUIL)”</a:t>
            </a:r>
            <a:endParaRPr lang="de-DE" sz="2000" i="1" dirty="0"/>
          </a:p>
        </p:txBody>
      </p:sp>
      <p:pic>
        <p:nvPicPr>
          <p:cNvPr id="4" name="3 Imagen"/>
          <p:cNvPicPr/>
          <p:nvPr/>
        </p:nvPicPr>
        <p:blipFill>
          <a:blip r:embed="rId3" cstate="print"/>
          <a:srcRect/>
          <a:stretch>
            <a:fillRect/>
          </a:stretch>
        </p:blipFill>
        <p:spPr bwMode="auto">
          <a:xfrm>
            <a:off x="624122" y="5226525"/>
            <a:ext cx="1368449" cy="126981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017362" y="5267193"/>
            <a:ext cx="2831304" cy="128588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p:txBody>
          <a:bodyPr/>
          <a:lstStyle/>
          <a:p>
            <a:r>
              <a:rPr lang="de-DE" dirty="0" smtClean="0"/>
              <a:t>ESTUDIO ORGANIZACIONAL (BVG)</a:t>
            </a:r>
            <a:endParaRPr lang="de-DE" dirty="0"/>
          </a:p>
        </p:txBody>
      </p:sp>
      <p:sp>
        <p:nvSpPr>
          <p:cNvPr id="1047562" name="Rectangle 10"/>
          <p:cNvSpPr>
            <a:spLocks noGrp="1" noChangeArrowheads="1"/>
          </p:cNvSpPr>
          <p:nvPr>
            <p:ph type="body" idx="1"/>
          </p:nvPr>
        </p:nvSpPr>
        <p:spPr>
          <a:xfrm>
            <a:off x="319088" y="1787525"/>
            <a:ext cx="8515350" cy="4029075"/>
          </a:xfrm>
        </p:spPr>
        <p:txBody>
          <a:bodyPr/>
          <a:lstStyle/>
          <a:p>
            <a:pPr algn="just"/>
            <a:r>
              <a:rPr lang="es-ES" sz="1800" dirty="0" smtClean="0">
                <a:solidFill>
                  <a:schemeClr val="tx1"/>
                </a:solidFill>
                <a:latin typeface="+mn-lt"/>
                <a:ea typeface="+mn-ea"/>
                <a:cs typeface="+mn-cs"/>
              </a:rPr>
              <a:t>La </a:t>
            </a:r>
            <a:r>
              <a:rPr lang="es-ES" sz="1800" dirty="0">
                <a:solidFill>
                  <a:schemeClr val="tx1"/>
                </a:solidFill>
                <a:latin typeface="+mn-lt"/>
                <a:ea typeface="+mn-ea"/>
                <a:cs typeface="+mn-cs"/>
              </a:rPr>
              <a:t>Misión incluye impulsar el desarrollo de la cultura financiera en la Sociedad y la inserción del Ecuador en los Mercados Financieros Internacionales, mediante la administración de mercados eficientes, transparentes, equitativos, competitivos, seguros y supervisados, en beneficio de los emisores, inversionistas, y así generar valor para los mismos mediante un equilibrio entre los objetivos de rentabilidad y el desarrollo de las estrategias para alcanzar las metas en el mediano y largo plazo.</a:t>
            </a:r>
          </a:p>
          <a:p>
            <a:pPr lvl="0" algn="just"/>
            <a:endParaRPr lang="es-ES" sz="1800" dirty="0" smtClean="0"/>
          </a:p>
          <a:p>
            <a:pPr algn="just"/>
            <a:r>
              <a:rPr lang="es-ES" sz="1800" dirty="0" smtClean="0">
                <a:solidFill>
                  <a:schemeClr val="tx1"/>
                </a:solidFill>
                <a:latin typeface="+mn-lt"/>
                <a:ea typeface="+mn-ea"/>
                <a:cs typeface="+mn-cs"/>
              </a:rPr>
              <a:t>Crear los medios necesarios para contribuir a lograr la distribución eficiente de la riqueza, de modo que en el largo plazo poder obtener mayor versatilidad y con esto una mayor rentabilidad en sus inversiones.</a:t>
            </a:r>
          </a:p>
          <a:p>
            <a:pPr lvl="0" algn="just"/>
            <a:endParaRPr lang="es-ES" sz="1800" dirty="0" smtClean="0"/>
          </a:p>
        </p:txBody>
      </p:sp>
      <p:sp>
        <p:nvSpPr>
          <p:cNvPr id="1047556" name="Rectangle 4"/>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sz="2000" b="1" dirty="0" smtClean="0">
                <a:solidFill>
                  <a:schemeClr val="accent1"/>
                </a:solidFill>
              </a:rPr>
              <a:t>MISION - VISION</a:t>
            </a:r>
            <a:endParaRPr lang="de-DE" sz="2000" b="1" dirty="0">
              <a:solidFill>
                <a:schemeClr val="accent1"/>
              </a:solidFill>
            </a:endParaRPr>
          </a:p>
        </p:txBody>
      </p:sp>
      <p:pic>
        <p:nvPicPr>
          <p:cNvPr id="6" name="Picture 2"/>
          <p:cNvPicPr>
            <a:picLocks noChangeAspect="1" noChangeArrowheads="1"/>
          </p:cNvPicPr>
          <p:nvPr/>
        </p:nvPicPr>
        <p:blipFill>
          <a:blip r:embed="rId3" cstate="print"/>
          <a:srcRect/>
          <a:stretch>
            <a:fillRect/>
          </a:stretch>
        </p:blipFill>
        <p:spPr bwMode="auto">
          <a:xfrm>
            <a:off x="6237026" y="5267193"/>
            <a:ext cx="2611639" cy="1186119"/>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624122" y="5226525"/>
            <a:ext cx="1368449" cy="126981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8584" name="Rectangle 8" hidden="1"/>
          <p:cNvGraphicFramePr>
            <a:graphicFrameLocks/>
          </p:cNvGraphicFramePr>
          <p:nvPr/>
        </p:nvGraphicFramePr>
        <p:xfrm>
          <a:off x="0" y="0"/>
          <a:ext cx="158750" cy="158750"/>
        </p:xfrm>
        <a:graphic>
          <a:graphicData uri="http://schemas.openxmlformats.org/presentationml/2006/ole">
            <p:oleObj spid="_x0000_s1048584" r:id="rId5" imgW="0" imgH="0" progId="">
              <p:embed/>
            </p:oleObj>
          </a:graphicData>
        </a:graphic>
      </p:graphicFrame>
      <p:sp>
        <p:nvSpPr>
          <p:cNvPr id="1048580" name="Rectangle 4"/>
          <p:cNvSpPr>
            <a:spLocks noChangeArrowheads="1"/>
          </p:cNvSpPr>
          <p:nvPr>
            <p:custDataLst>
              <p:tags r:id="rId2"/>
            </p:custDataLst>
          </p:nvPr>
        </p:nvSpPr>
        <p:spPr bwMode="auto">
          <a:xfrm>
            <a:off x="366713" y="352425"/>
            <a:ext cx="8456612" cy="625429"/>
          </a:xfrm>
          <a:prstGeom prst="rect">
            <a:avLst/>
          </a:prstGeom>
          <a:noFill/>
          <a:ln w="9525">
            <a:noFill/>
            <a:miter lim="800000"/>
            <a:headEnd/>
            <a:tailEnd/>
          </a:ln>
          <a:effectLst>
            <a:outerShdw dist="35921" dir="2700000" algn="ctr" rotWithShape="0">
              <a:schemeClr val="accent1"/>
            </a:outerShdw>
          </a:effectLst>
        </p:spPr>
        <p:txBody>
          <a:bodyPr lIns="90000" tIns="46800" rIns="90000" bIns="46800">
            <a:spAutoFit/>
          </a:bodyPr>
          <a:lstStyle/>
          <a:p>
            <a:pPr>
              <a:lnSpc>
                <a:spcPct val="110000"/>
              </a:lnSpc>
            </a:pPr>
            <a:r>
              <a:rPr lang="en-US" sz="3400" b="1" dirty="0" smtClean="0">
                <a:solidFill>
                  <a:schemeClr val="bg1"/>
                </a:solidFill>
                <a:ea typeface="ＭＳ Ｐゴシック" pitchFamily="-49" charset="-128"/>
              </a:rPr>
              <a:t>ORGANIGRAMA  INTERNO BVG</a:t>
            </a:r>
            <a:endParaRPr lang="en-US" sz="3400" b="1" dirty="0">
              <a:solidFill>
                <a:schemeClr val="bg1"/>
              </a:solidFill>
              <a:ea typeface="ＭＳ Ｐゴシック" pitchFamily="-49" charset="-128"/>
            </a:endParaRPr>
          </a:p>
        </p:txBody>
      </p:sp>
      <p:pic>
        <p:nvPicPr>
          <p:cNvPr id="6" name="Picture 3"/>
          <p:cNvPicPr>
            <a:picLocks noChangeAspect="1" noChangeArrowheads="1"/>
          </p:cNvPicPr>
          <p:nvPr/>
        </p:nvPicPr>
        <p:blipFill>
          <a:blip r:embed="rId6" cstate="print"/>
          <a:srcRect/>
          <a:stretch>
            <a:fillRect/>
          </a:stretch>
        </p:blipFill>
        <p:spPr bwMode="auto">
          <a:xfrm>
            <a:off x="214282" y="1405719"/>
            <a:ext cx="9134487" cy="493355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6" name="Rectangle 6"/>
          <p:cNvSpPr>
            <a:spLocks noGrp="1" noChangeArrowheads="1"/>
          </p:cNvSpPr>
          <p:nvPr>
            <p:ph type="title"/>
          </p:nvPr>
        </p:nvSpPr>
        <p:spPr/>
        <p:txBody>
          <a:bodyPr/>
          <a:lstStyle/>
          <a:p>
            <a:r>
              <a:rPr lang="de-DE" dirty="0" smtClean="0"/>
              <a:t>ANALISIS  FODA  - BVG</a:t>
            </a:r>
            <a:endParaRPr lang="de-DE" dirty="0"/>
          </a:p>
        </p:txBody>
      </p:sp>
      <p:sp>
        <p:nvSpPr>
          <p:cNvPr id="1049607" name="Rectangle 7"/>
          <p:cNvSpPr>
            <a:spLocks noGrp="1" noChangeArrowheads="1"/>
          </p:cNvSpPr>
          <p:nvPr>
            <p:ph type="body" sz="half" idx="1"/>
          </p:nvPr>
        </p:nvSpPr>
        <p:spPr>
          <a:xfrm>
            <a:off x="328613" y="1797050"/>
            <a:ext cx="4186237" cy="3275013"/>
          </a:xfrm>
        </p:spPr>
        <p:txBody>
          <a:bodyPr/>
          <a:lstStyle/>
          <a:p>
            <a:pPr lvl="0"/>
            <a:r>
              <a:rPr lang="es-ES" sz="1800" dirty="0" smtClean="0"/>
              <a:t>Sistema de interconexión bursátil</a:t>
            </a:r>
          </a:p>
          <a:p>
            <a:pPr lvl="0"/>
            <a:r>
              <a:rPr lang="es-ES" sz="1800" dirty="0" smtClean="0"/>
              <a:t>Opera en coordinación con las Casas de Valores</a:t>
            </a:r>
          </a:p>
        </p:txBody>
      </p:sp>
      <p:sp>
        <p:nvSpPr>
          <p:cNvPr id="1049608" name="Rectangle 8"/>
          <p:cNvSpPr>
            <a:spLocks noGrp="1" noChangeArrowheads="1"/>
          </p:cNvSpPr>
          <p:nvPr>
            <p:ph type="body" sz="half" idx="2"/>
          </p:nvPr>
        </p:nvSpPr>
        <p:spPr>
          <a:xfrm>
            <a:off x="4667250" y="1797050"/>
            <a:ext cx="4186238" cy="3275013"/>
          </a:xfrm>
        </p:spPr>
        <p:txBody>
          <a:bodyPr/>
          <a:lstStyle/>
          <a:p>
            <a:pPr lvl="0"/>
            <a:r>
              <a:rPr lang="es-ES" sz="1800" dirty="0" smtClean="0"/>
              <a:t>Globalización de los mercados bursátiles</a:t>
            </a:r>
          </a:p>
          <a:p>
            <a:pPr lvl="0"/>
            <a:r>
              <a:rPr lang="es-ES" sz="1800" dirty="0" smtClean="0"/>
              <a:t>Incentivos fiscales por ley exoneran las ganancias</a:t>
            </a:r>
          </a:p>
          <a:p>
            <a:pPr lvl="0"/>
            <a:r>
              <a:rPr lang="es-ES" sz="1800" dirty="0" smtClean="0"/>
              <a:t>Legislación moderna</a:t>
            </a:r>
          </a:p>
          <a:p>
            <a:pPr lvl="0"/>
            <a:r>
              <a:rPr lang="es-ES" sz="1800" dirty="0" smtClean="0"/>
              <a:t>Ente regulador: fortalece y promueve el mercado (SUPERINTENDENCIA DE COMPAÑIAS)</a:t>
            </a:r>
          </a:p>
          <a:p>
            <a:pPr lvl="0"/>
            <a:r>
              <a:rPr lang="es-ES" sz="1800" dirty="0" smtClean="0"/>
              <a:t>No hay competencia nacional</a:t>
            </a:r>
          </a:p>
          <a:p>
            <a:pPr lvl="0"/>
            <a:r>
              <a:rPr lang="es-ES" sz="1800" dirty="0" smtClean="0"/>
              <a:t>Moneda de curso legal en el Ecuador: el dólar</a:t>
            </a:r>
          </a:p>
        </p:txBody>
      </p:sp>
      <p:sp>
        <p:nvSpPr>
          <p:cNvPr id="1049611" name="Rectangle 11"/>
          <p:cNvSpPr>
            <a:spLocks noChangeArrowheads="1"/>
          </p:cNvSpPr>
          <p:nvPr/>
        </p:nvSpPr>
        <p:spPr bwMode="auto">
          <a:xfrm>
            <a:off x="323850" y="1287463"/>
            <a:ext cx="3401989"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FORTALEZAS    </a:t>
            </a:r>
            <a:endParaRPr lang="de-DE" b="1" dirty="0">
              <a:solidFill>
                <a:schemeClr val="accent1"/>
              </a:solidFill>
            </a:endParaRPr>
          </a:p>
        </p:txBody>
      </p:sp>
      <p:sp>
        <p:nvSpPr>
          <p:cNvPr id="7" name="Rectangle 11"/>
          <p:cNvSpPr>
            <a:spLocks noChangeArrowheads="1"/>
          </p:cNvSpPr>
          <p:nvPr/>
        </p:nvSpPr>
        <p:spPr bwMode="auto">
          <a:xfrm>
            <a:off x="4488691" y="1330681"/>
            <a:ext cx="3401989"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OPORTUNIDADES    </a:t>
            </a:r>
            <a:endParaRPr lang="de-DE" b="1" dirty="0">
              <a:solidFill>
                <a:schemeClr val="accent1"/>
              </a:solidFill>
            </a:endParaRPr>
          </a:p>
        </p:txBody>
      </p:sp>
      <p:pic>
        <p:nvPicPr>
          <p:cNvPr id="8" name="Picture 2"/>
          <p:cNvPicPr>
            <a:picLocks noChangeAspect="1" noChangeArrowheads="1"/>
          </p:cNvPicPr>
          <p:nvPr/>
        </p:nvPicPr>
        <p:blipFill>
          <a:blip r:embed="rId3" cstate="print"/>
          <a:srcRect/>
          <a:stretch>
            <a:fillRect/>
          </a:stretch>
        </p:blipFill>
        <p:spPr bwMode="auto">
          <a:xfrm>
            <a:off x="6264323" y="5467165"/>
            <a:ext cx="2611639" cy="1186119"/>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514939" y="5335707"/>
            <a:ext cx="1368449" cy="126981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000240"/>
            <a:ext cx="8458200" cy="4000528"/>
          </a:xfrm>
          <a:noFill/>
        </p:spPr>
        <p:txBody>
          <a:bodyPr>
            <a:noAutofit/>
          </a:bodyPr>
          <a:lstStyle/>
          <a:p>
            <a:pPr algn="just"/>
            <a:r>
              <a:rPr lang="es-ES" sz="2000" dirty="0" smtClean="0">
                <a:latin typeface="Arial" pitchFamily="34" charset="0"/>
                <a:cs typeface="Arial" pitchFamily="34" charset="0"/>
              </a:rPr>
              <a:t>El mercado ecuatoriano tiene un gran potencial para realizar inversiones que produzcan alta rentabilidad en diversos sectores económicos, y que corresponde a la BVG ser el vehículo que difunda una cultura bursátil en el entorno y trasmita el know-how del mercado de valores.</a:t>
            </a: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S" sz="2000" dirty="0" smtClean="0">
                <a:latin typeface="Arial" pitchFamily="34" charset="0"/>
                <a:cs typeface="Arial" pitchFamily="34" charset="0"/>
              </a:rPr>
              <a:t>El mercado de valores en general, canaliza los recursos financieros hacia las actividades productivas a través de las negociaciones de valores.</a:t>
            </a: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S" sz="2000" dirty="0" smtClean="0">
                <a:latin typeface="Arial" pitchFamily="34" charset="0"/>
                <a:cs typeface="Arial" pitchFamily="34" charset="0"/>
              </a:rPr>
              <a:t>Constituye una fuente directa de financiamiento y una opción de rentabilidad para los inversionistas.</a:t>
            </a:r>
            <a:r>
              <a:rPr lang="es-EC" sz="2000" dirty="0" smtClean="0">
                <a:latin typeface="Arial" pitchFamily="34" charset="0"/>
                <a:cs typeface="Arial" pitchFamily="34" charset="0"/>
              </a:rPr>
              <a:t/>
            </a:r>
            <a:br>
              <a:rPr lang="es-EC" sz="2000" dirty="0" smtClean="0">
                <a:latin typeface="Arial" pitchFamily="34" charset="0"/>
                <a:cs typeface="Arial" pitchFamily="34" charset="0"/>
              </a:rPr>
            </a:br>
            <a:endParaRPr lang="es-EC" sz="2000" dirty="0">
              <a:latin typeface="Arial" pitchFamily="34" charset="0"/>
              <a:cs typeface="Arial" pitchFamily="34" charset="0"/>
            </a:endParaRPr>
          </a:p>
        </p:txBody>
      </p:sp>
      <p:sp>
        <p:nvSpPr>
          <p:cNvPr id="3" name="2 Subtítulo"/>
          <p:cNvSpPr>
            <a:spLocks noGrp="1"/>
          </p:cNvSpPr>
          <p:nvPr>
            <p:ph type="subTitle" idx="1"/>
          </p:nvPr>
        </p:nvSpPr>
        <p:spPr>
          <a:xfrm>
            <a:off x="428596" y="785794"/>
            <a:ext cx="8458200" cy="914400"/>
          </a:xfrm>
        </p:spPr>
        <p:txBody>
          <a:bodyPr>
            <a:noAutofit/>
          </a:bodyPr>
          <a:lstStyle/>
          <a:p>
            <a:pPr algn="ctr"/>
            <a:r>
              <a:rPr lang="es-EC" sz="3200" b="1" dirty="0" smtClean="0">
                <a:latin typeface="Arial" pitchFamily="34" charset="0"/>
                <a:cs typeface="Arial" pitchFamily="34" charset="0"/>
              </a:rPr>
              <a:t>INTRODUCCION AL MERCADO DE VALORES</a:t>
            </a:r>
            <a:endParaRPr lang="es-EC" sz="3200" b="1"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6" name="Rectangle 6"/>
          <p:cNvSpPr>
            <a:spLocks noGrp="1" noChangeArrowheads="1"/>
          </p:cNvSpPr>
          <p:nvPr>
            <p:ph type="title"/>
          </p:nvPr>
        </p:nvSpPr>
        <p:spPr/>
        <p:txBody>
          <a:bodyPr/>
          <a:lstStyle/>
          <a:p>
            <a:r>
              <a:rPr lang="de-DE" dirty="0" smtClean="0"/>
              <a:t>ANALISIS  FODA  - BVG</a:t>
            </a:r>
            <a:endParaRPr lang="de-DE" dirty="0"/>
          </a:p>
        </p:txBody>
      </p:sp>
      <p:sp>
        <p:nvSpPr>
          <p:cNvPr id="1049607" name="Rectangle 7"/>
          <p:cNvSpPr>
            <a:spLocks noGrp="1" noChangeArrowheads="1"/>
          </p:cNvSpPr>
          <p:nvPr>
            <p:ph type="body" sz="half" idx="1"/>
          </p:nvPr>
        </p:nvSpPr>
        <p:spPr>
          <a:xfrm>
            <a:off x="328613" y="1797050"/>
            <a:ext cx="4186237" cy="3275013"/>
          </a:xfrm>
        </p:spPr>
        <p:txBody>
          <a:bodyPr/>
          <a:lstStyle/>
          <a:p>
            <a:pPr lvl="0"/>
            <a:r>
              <a:rPr lang="es-ES" sz="1800" dirty="0" smtClean="0"/>
              <a:t>Transacciones básicamente del mercado nacional</a:t>
            </a:r>
          </a:p>
          <a:p>
            <a:pPr lvl="0"/>
            <a:r>
              <a:rPr lang="es-ES" sz="1800" dirty="0" smtClean="0"/>
              <a:t>Poca labor educativa hacia el inversionista y ahorrista.</a:t>
            </a:r>
          </a:p>
          <a:p>
            <a:pPr lvl="0"/>
            <a:r>
              <a:rPr lang="es-ES" sz="1800" dirty="0" smtClean="0"/>
              <a:t>Deficiente divulgación de sus ventajas para el sector comercial, 		e industrial</a:t>
            </a:r>
          </a:p>
          <a:p>
            <a:pPr lvl="0"/>
            <a:r>
              <a:rPr lang="es-ES" sz="1800" dirty="0" smtClean="0"/>
              <a:t>Excesiva participación accionaria de Bancos en los puestos de 		Bolsa</a:t>
            </a:r>
          </a:p>
          <a:p>
            <a:pPr lvl="0"/>
            <a:r>
              <a:rPr lang="es-ES" sz="1800" dirty="0" smtClean="0"/>
              <a:t>No poseen infraestructura propia.</a:t>
            </a:r>
          </a:p>
        </p:txBody>
      </p:sp>
      <p:sp>
        <p:nvSpPr>
          <p:cNvPr id="1049608" name="Rectangle 8"/>
          <p:cNvSpPr>
            <a:spLocks noGrp="1" noChangeArrowheads="1"/>
          </p:cNvSpPr>
          <p:nvPr>
            <p:ph type="body" sz="half" idx="2"/>
          </p:nvPr>
        </p:nvSpPr>
        <p:spPr>
          <a:xfrm>
            <a:off x="4667250" y="1797050"/>
            <a:ext cx="4186238" cy="3275013"/>
          </a:xfrm>
        </p:spPr>
        <p:txBody>
          <a:bodyPr/>
          <a:lstStyle/>
          <a:p>
            <a:pPr lvl="0"/>
            <a:r>
              <a:rPr lang="es-ES" sz="1800" dirty="0" smtClean="0"/>
              <a:t>Falta de liquidez del mercado</a:t>
            </a:r>
          </a:p>
          <a:p>
            <a:pPr lvl="0"/>
            <a:r>
              <a:rPr lang="es-ES" sz="1800" dirty="0" smtClean="0"/>
              <a:t>Ambiente adverso del mercado accionario ecuatoriano</a:t>
            </a:r>
          </a:p>
          <a:p>
            <a:pPr lvl="0"/>
            <a:r>
              <a:rPr lang="es-ES" sz="1800" dirty="0" smtClean="0"/>
              <a:t>Lento desarrollo del mercado de deuda</a:t>
            </a:r>
          </a:p>
          <a:p>
            <a:pPr lvl="0"/>
            <a:r>
              <a:rPr lang="es-ES" sz="1800" dirty="0" smtClean="0"/>
              <a:t>Situación económica actual</a:t>
            </a:r>
          </a:p>
          <a:p>
            <a:pPr lvl="0"/>
            <a:r>
              <a:rPr lang="es-ES" sz="1800" dirty="0" smtClean="0"/>
              <a:t>Tendencia decreciente de la negociación en Bolsa</a:t>
            </a:r>
          </a:p>
        </p:txBody>
      </p:sp>
      <p:sp>
        <p:nvSpPr>
          <p:cNvPr id="1049611" name="Rectangle 11"/>
          <p:cNvSpPr>
            <a:spLocks noChangeArrowheads="1"/>
          </p:cNvSpPr>
          <p:nvPr/>
        </p:nvSpPr>
        <p:spPr bwMode="auto">
          <a:xfrm>
            <a:off x="323850" y="1287463"/>
            <a:ext cx="3401989"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DEBILIDADES    </a:t>
            </a:r>
            <a:endParaRPr lang="de-DE" b="1" dirty="0">
              <a:solidFill>
                <a:schemeClr val="accent1"/>
              </a:solidFill>
            </a:endParaRPr>
          </a:p>
        </p:txBody>
      </p:sp>
      <p:sp>
        <p:nvSpPr>
          <p:cNvPr id="7" name="Rectangle 11"/>
          <p:cNvSpPr>
            <a:spLocks noChangeArrowheads="1"/>
          </p:cNvSpPr>
          <p:nvPr/>
        </p:nvSpPr>
        <p:spPr bwMode="auto">
          <a:xfrm>
            <a:off x="4488691" y="1330681"/>
            <a:ext cx="3401989"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AMENAZAS</a:t>
            </a:r>
            <a:endParaRPr lang="de-DE" b="1" dirty="0">
              <a:solidFill>
                <a:schemeClr val="accent1"/>
              </a:solidFill>
            </a:endParaRPr>
          </a:p>
        </p:txBody>
      </p:sp>
      <p:pic>
        <p:nvPicPr>
          <p:cNvPr id="8" name="7 Imagen"/>
          <p:cNvPicPr/>
          <p:nvPr/>
        </p:nvPicPr>
        <p:blipFill>
          <a:blip r:embed="rId3" cstate="print"/>
          <a:srcRect/>
          <a:stretch>
            <a:fillRect/>
          </a:stretch>
        </p:blipFill>
        <p:spPr bwMode="auto">
          <a:xfrm>
            <a:off x="514939" y="5390865"/>
            <a:ext cx="1286565" cy="1214651"/>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6264323" y="5467165"/>
            <a:ext cx="2611639" cy="118611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de-DE" dirty="0" smtClean="0"/>
              <a:t>ANALISIS DE MERCADO</a:t>
            </a:r>
            <a:endParaRPr lang="de-DE" dirty="0"/>
          </a:p>
        </p:txBody>
      </p:sp>
      <p:sp>
        <p:nvSpPr>
          <p:cNvPr id="1050627" name="Rectangle 3"/>
          <p:cNvSpPr>
            <a:spLocks noChangeArrowheads="1"/>
          </p:cNvSpPr>
          <p:nvPr/>
        </p:nvSpPr>
        <p:spPr bwMode="gray">
          <a:xfrm>
            <a:off x="346075" y="1911350"/>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a:effectLst/>
        </p:spPr>
        <p:txBody>
          <a:bodyPr lIns="180000" tIns="0" rIns="0" bIns="0" anchor="ctr"/>
          <a:lstStyle/>
          <a:p>
            <a:pPr defTabSz="801688"/>
            <a:r>
              <a:rPr lang="de-DE" b="1" dirty="0" smtClean="0">
                <a:solidFill>
                  <a:schemeClr val="bg1"/>
                </a:solidFill>
              </a:rPr>
              <a:t>SEGMENTO DE MERCADO</a:t>
            </a:r>
            <a:endParaRPr lang="de-DE" b="1" dirty="0">
              <a:solidFill>
                <a:schemeClr val="bg1"/>
              </a:solidFill>
            </a:endParaRPr>
          </a:p>
        </p:txBody>
      </p:sp>
      <p:sp>
        <p:nvSpPr>
          <p:cNvPr id="1050629" name="Rectangle 5"/>
          <p:cNvSpPr>
            <a:spLocks noGrp="1" noChangeArrowheads="1"/>
          </p:cNvSpPr>
          <p:nvPr>
            <p:ph type="body" idx="1"/>
          </p:nvPr>
        </p:nvSpPr>
        <p:spPr>
          <a:xfrm>
            <a:off x="342900" y="2398713"/>
            <a:ext cx="8480425" cy="1333500"/>
          </a:xfrm>
          <a:noFill/>
          <a:ln/>
        </p:spPr>
        <p:txBody>
          <a:bodyPr/>
          <a:lstStyle/>
          <a:p>
            <a:pPr>
              <a:buNone/>
            </a:pPr>
            <a:r>
              <a:rPr lang="es-ES" sz="1600" dirty="0"/>
              <a:t>S</a:t>
            </a:r>
            <a:r>
              <a:rPr lang="es-ES" sz="1600" dirty="0" smtClean="0">
                <a:solidFill>
                  <a:schemeClr val="tx1"/>
                </a:solidFill>
                <a:latin typeface="+mn-lt"/>
                <a:ea typeface="+mn-ea"/>
                <a:cs typeface="+mn-cs"/>
              </a:rPr>
              <a:t>e </a:t>
            </a:r>
            <a:r>
              <a:rPr lang="es-ES" sz="1600" dirty="0">
                <a:solidFill>
                  <a:schemeClr val="tx1"/>
                </a:solidFill>
                <a:latin typeface="+mn-lt"/>
                <a:ea typeface="+mn-ea"/>
                <a:cs typeface="+mn-cs"/>
              </a:rPr>
              <a:t>procedió a segmentar el mercado </a:t>
            </a:r>
            <a:r>
              <a:rPr lang="es-ES" sz="1600" dirty="0" smtClean="0">
                <a:solidFill>
                  <a:schemeClr val="tx1"/>
                </a:solidFill>
                <a:latin typeface="+mn-lt"/>
                <a:ea typeface="+mn-ea"/>
                <a:cs typeface="+mn-cs"/>
              </a:rPr>
              <a:t> </a:t>
            </a:r>
            <a:r>
              <a:rPr lang="es-ES" sz="1600" dirty="0">
                <a:solidFill>
                  <a:schemeClr val="tx1"/>
                </a:solidFill>
                <a:latin typeface="+mn-lt"/>
                <a:ea typeface="+mn-ea"/>
                <a:cs typeface="+mn-cs"/>
              </a:rPr>
              <a:t>en 3 principales integrantes: </a:t>
            </a:r>
          </a:p>
          <a:p>
            <a:pPr lvl="0"/>
            <a:r>
              <a:rPr lang="es-ES" sz="1600" dirty="0">
                <a:solidFill>
                  <a:schemeClr val="tx1"/>
                </a:solidFill>
                <a:latin typeface="+mn-lt"/>
                <a:ea typeface="+mn-ea"/>
                <a:cs typeface="+mn-cs"/>
              </a:rPr>
              <a:t>Casas de Valores</a:t>
            </a:r>
          </a:p>
          <a:p>
            <a:pPr lvl="0"/>
            <a:r>
              <a:rPr lang="es-ES" sz="1600" dirty="0">
                <a:solidFill>
                  <a:schemeClr val="tx1"/>
                </a:solidFill>
                <a:latin typeface="+mn-lt"/>
                <a:ea typeface="+mn-ea"/>
                <a:cs typeface="+mn-cs"/>
              </a:rPr>
              <a:t>Empresarios</a:t>
            </a:r>
          </a:p>
          <a:p>
            <a:pPr lvl="0"/>
            <a:r>
              <a:rPr lang="es-ES" sz="1600" dirty="0">
                <a:solidFill>
                  <a:schemeClr val="tx1"/>
                </a:solidFill>
                <a:latin typeface="+mn-lt"/>
                <a:ea typeface="+mn-ea"/>
                <a:cs typeface="+mn-cs"/>
              </a:rPr>
              <a:t>Inversionistas</a:t>
            </a:r>
          </a:p>
          <a:p>
            <a:pPr>
              <a:buFont typeface="Wingdings" pitchFamily="2" charset="2"/>
              <a:buNone/>
            </a:pPr>
            <a:endParaRPr lang="de-DE" sz="1600" dirty="0"/>
          </a:p>
        </p:txBody>
      </p:sp>
      <p:sp>
        <p:nvSpPr>
          <p:cNvPr id="1050635" name="Rectangle 11"/>
          <p:cNvSpPr>
            <a:spLocks noChangeArrowheads="1"/>
          </p:cNvSpPr>
          <p:nvPr/>
        </p:nvSpPr>
        <p:spPr bwMode="gray">
          <a:xfrm>
            <a:off x="359722" y="3998842"/>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a:effectLst/>
        </p:spPr>
        <p:txBody>
          <a:bodyPr lIns="180000" tIns="0" rIns="0" bIns="0" anchor="ctr"/>
          <a:lstStyle/>
          <a:p>
            <a:pPr defTabSz="801688"/>
            <a:r>
              <a:rPr lang="de-DE" b="1" dirty="0" smtClean="0">
                <a:solidFill>
                  <a:schemeClr val="bg1"/>
                </a:solidFill>
              </a:rPr>
              <a:t>DISEÑO DEL MUESTREO</a:t>
            </a:r>
            <a:endParaRPr lang="de-DE" b="1" dirty="0">
              <a:solidFill>
                <a:schemeClr val="bg1"/>
              </a:solidFill>
            </a:endParaRPr>
          </a:p>
        </p:txBody>
      </p:sp>
      <p:sp>
        <p:nvSpPr>
          <p:cNvPr id="1050636" name="Rectangle 12"/>
          <p:cNvSpPr>
            <a:spLocks noChangeArrowheads="1"/>
          </p:cNvSpPr>
          <p:nvPr/>
        </p:nvSpPr>
        <p:spPr bwMode="auto">
          <a:xfrm>
            <a:off x="370196" y="4527148"/>
            <a:ext cx="8480425" cy="1333500"/>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r>
              <a:rPr lang="en-US" sz="1600" dirty="0" smtClean="0"/>
              <a:t>Sector </a:t>
            </a:r>
            <a:r>
              <a:rPr lang="en-US" sz="1600" dirty="0" err="1" smtClean="0"/>
              <a:t>Intermediario</a:t>
            </a:r>
            <a:r>
              <a:rPr lang="en-US" sz="1600" dirty="0" smtClean="0"/>
              <a:t> :  19 </a:t>
            </a:r>
            <a:r>
              <a:rPr lang="en-US" sz="1600" dirty="0" err="1" smtClean="0"/>
              <a:t>Casas</a:t>
            </a:r>
            <a:r>
              <a:rPr lang="en-US" sz="1600" dirty="0" smtClean="0"/>
              <a:t> de </a:t>
            </a:r>
            <a:r>
              <a:rPr lang="en-US" sz="1600" dirty="0" err="1" smtClean="0"/>
              <a:t>Valores</a:t>
            </a:r>
            <a:r>
              <a:rPr lang="en-US" sz="1600" dirty="0" smtClean="0"/>
              <a:t> a </a:t>
            </a:r>
            <a:r>
              <a:rPr lang="en-US" sz="1600" dirty="0" err="1" smtClean="0"/>
              <a:t>Encuestar</a:t>
            </a:r>
            <a:r>
              <a:rPr lang="en-US" sz="1600" dirty="0" smtClean="0"/>
              <a:t> , </a:t>
            </a:r>
            <a:r>
              <a:rPr lang="en-US" sz="1600" dirty="0" err="1" smtClean="0"/>
              <a:t>Población</a:t>
            </a:r>
            <a:r>
              <a:rPr lang="en-US" sz="1600" dirty="0" smtClean="0"/>
              <a:t> total en </a:t>
            </a:r>
            <a:r>
              <a:rPr lang="en-US" sz="1600" dirty="0" err="1" smtClean="0"/>
              <a:t>gye</a:t>
            </a:r>
            <a:r>
              <a:rPr lang="en-US" sz="1600" dirty="0" smtClean="0"/>
              <a:t>. </a:t>
            </a:r>
            <a:endParaRPr lang="de-DE" sz="1600" dirty="0"/>
          </a:p>
          <a:p>
            <a:pPr marL="190500" indent="-190500" eaLnBrk="1" hangingPunct="1">
              <a:spcBef>
                <a:spcPct val="40000"/>
              </a:spcBef>
              <a:buClr>
                <a:schemeClr val="accent1"/>
              </a:buClr>
              <a:buFont typeface="Wingdings" pitchFamily="2" charset="2"/>
              <a:buChar char="§"/>
            </a:pPr>
            <a:r>
              <a:rPr lang="de-DE" sz="1600" dirty="0" smtClean="0"/>
              <a:t>Sector Empresarial:    N = 2,088  n= 130 Empresas   90%  de confianza</a:t>
            </a:r>
          </a:p>
          <a:p>
            <a:pPr marL="190500" indent="-190500" eaLnBrk="1" hangingPunct="1">
              <a:spcBef>
                <a:spcPct val="40000"/>
              </a:spcBef>
              <a:buClr>
                <a:schemeClr val="accent1"/>
              </a:buClr>
              <a:buFont typeface="Wingdings" pitchFamily="2" charset="2"/>
              <a:buChar char="§"/>
            </a:pPr>
            <a:r>
              <a:rPr lang="de-DE" sz="1600" dirty="0" smtClean="0"/>
              <a:t>Sector Inversionista:   N = 250,581 n= 272 Inversionistas  90% de confianza</a:t>
            </a:r>
            <a:endParaRPr lang="de-DE" sz="1600" dirty="0"/>
          </a:p>
        </p:txBody>
      </p:sp>
      <p:sp>
        <p:nvSpPr>
          <p:cNvPr id="1050637" name="Rectangle 13"/>
          <p:cNvSpPr>
            <a:spLocks noChangeArrowheads="1"/>
          </p:cNvSpPr>
          <p:nvPr/>
        </p:nvSpPr>
        <p:spPr bwMode="auto">
          <a:xfrm>
            <a:off x="323849" y="1287463"/>
            <a:ext cx="7960341" cy="418507"/>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ENCUESTAS – TABULACIÓN – ANÁLISIS DE RESULTADOS</a:t>
            </a:r>
            <a:endParaRPr lang="de-DE" b="1" dirty="0">
              <a:solidFill>
                <a:schemeClr val="accent1"/>
              </a:solidFill>
            </a:endParaRPr>
          </a:p>
        </p:txBody>
      </p:sp>
      <p:pic>
        <p:nvPicPr>
          <p:cNvPr id="9" name="Picture 2"/>
          <p:cNvPicPr>
            <a:picLocks noChangeAspect="1" noChangeArrowheads="1"/>
          </p:cNvPicPr>
          <p:nvPr/>
        </p:nvPicPr>
        <p:blipFill>
          <a:blip r:embed="rId3" cstate="print"/>
          <a:srcRect/>
          <a:stretch>
            <a:fillRect/>
          </a:stretch>
        </p:blipFill>
        <p:spPr bwMode="auto">
          <a:xfrm>
            <a:off x="6264323" y="5467165"/>
            <a:ext cx="2611639" cy="118611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EMPRESARIAL</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pPr defTabSz="801688"/>
            <a:r>
              <a:rPr lang="de-DE" b="1" dirty="0">
                <a:solidFill>
                  <a:schemeClr val="accent1"/>
                </a:solidFill>
              </a:rPr>
              <a:t> </a:t>
            </a:r>
            <a:r>
              <a:rPr lang="de-DE" b="1" dirty="0" smtClean="0">
                <a:solidFill>
                  <a:schemeClr val="accent1"/>
                </a:solidFill>
              </a:rPr>
              <a:t> PREGUNTA 1 : SU MAYOR FLUJO DE EFECTIVO DE DONDE PROVIENE?</a:t>
            </a:r>
            <a:endParaRPr lang="de-DE" b="1" dirty="0">
              <a:solidFill>
                <a:schemeClr val="accent1"/>
              </a:solidFill>
            </a:endParaRPr>
          </a:p>
        </p:txBody>
      </p:sp>
      <p:pic>
        <p:nvPicPr>
          <p:cNvPr id="1051664" name="Picture 16"/>
          <p:cNvPicPr>
            <a:picLocks noChangeAspect="1" noChangeArrowheads="1"/>
          </p:cNvPicPr>
          <p:nvPr/>
        </p:nvPicPr>
        <p:blipFill>
          <a:blip r:embed="rId4" cstate="print"/>
          <a:srcRect/>
          <a:stretch>
            <a:fillRect/>
          </a:stretch>
        </p:blipFill>
        <p:spPr bwMode="auto">
          <a:xfrm>
            <a:off x="1173708" y="2357432"/>
            <a:ext cx="5964071" cy="3907010"/>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EMPRESARIAL</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pPr algn="ctr" defTabSz="801688"/>
            <a:r>
              <a:rPr lang="de-DE" b="1" dirty="0">
                <a:solidFill>
                  <a:schemeClr val="accent1"/>
                </a:solidFill>
              </a:rPr>
              <a:t> </a:t>
            </a:r>
            <a:r>
              <a:rPr lang="de-DE" b="1" dirty="0" smtClean="0">
                <a:solidFill>
                  <a:schemeClr val="accent1"/>
                </a:solidFill>
              </a:rPr>
              <a:t> PREGUNTA 2 : </a:t>
            </a:r>
            <a:r>
              <a:rPr lang="es-ES" dirty="0"/>
              <a:t>Cotiza su empresa actualmente en la bolsa de valores de Guayaquil?</a:t>
            </a:r>
          </a:p>
          <a:p>
            <a:pPr defTabSz="801688"/>
            <a:endParaRPr lang="de-DE" b="1" dirty="0">
              <a:solidFill>
                <a:schemeClr val="accent1"/>
              </a:solidFill>
            </a:endParaRPr>
          </a:p>
        </p:txBody>
      </p:sp>
      <p:pic>
        <p:nvPicPr>
          <p:cNvPr id="1078274" name="Picture 2"/>
          <p:cNvPicPr>
            <a:picLocks noChangeAspect="1" noChangeArrowheads="1"/>
          </p:cNvPicPr>
          <p:nvPr/>
        </p:nvPicPr>
        <p:blipFill>
          <a:blip r:embed="rId4" cstate="print"/>
          <a:srcRect/>
          <a:stretch>
            <a:fillRect/>
          </a:stretch>
        </p:blipFill>
        <p:spPr bwMode="auto">
          <a:xfrm>
            <a:off x="1651379" y="2497540"/>
            <a:ext cx="5964072" cy="3585052"/>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EMPRESARIAL</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pPr algn="ctr" defTabSz="801688"/>
            <a:r>
              <a:rPr lang="de-DE" b="1" dirty="0">
                <a:solidFill>
                  <a:schemeClr val="accent1"/>
                </a:solidFill>
              </a:rPr>
              <a:t> </a:t>
            </a:r>
            <a:r>
              <a:rPr lang="de-DE" b="1" dirty="0" smtClean="0">
                <a:solidFill>
                  <a:schemeClr val="accent1"/>
                </a:solidFill>
              </a:rPr>
              <a:t> PREGUNTA 3 :</a:t>
            </a:r>
            <a:r>
              <a:rPr lang="es-ES" dirty="0"/>
              <a:t>Qué tipo de inversión la empresa suele realizar?</a:t>
            </a:r>
          </a:p>
          <a:p>
            <a:pPr algn="ctr" defTabSz="801688"/>
            <a:endParaRPr lang="de-DE" b="1" dirty="0">
              <a:solidFill>
                <a:schemeClr val="accent1"/>
              </a:solidFill>
            </a:endParaRPr>
          </a:p>
        </p:txBody>
      </p:sp>
      <p:pic>
        <p:nvPicPr>
          <p:cNvPr id="1079298" name="Picture 2"/>
          <p:cNvPicPr>
            <a:picLocks noChangeAspect="1" noChangeArrowheads="1"/>
          </p:cNvPicPr>
          <p:nvPr/>
        </p:nvPicPr>
        <p:blipFill>
          <a:blip r:embed="rId4" cstate="print"/>
          <a:srcRect/>
          <a:stretch>
            <a:fillRect/>
          </a:stretch>
        </p:blipFill>
        <p:spPr bwMode="auto">
          <a:xfrm>
            <a:off x="1314457" y="2333767"/>
            <a:ext cx="6777784" cy="4074180"/>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EMPRESARIAL</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pPr algn="ctr" defTabSz="801688"/>
            <a:r>
              <a:rPr lang="de-DE" b="1" dirty="0">
                <a:solidFill>
                  <a:schemeClr val="accent1"/>
                </a:solidFill>
              </a:rPr>
              <a:t> </a:t>
            </a:r>
            <a:r>
              <a:rPr lang="de-DE" b="1" dirty="0" smtClean="0">
                <a:solidFill>
                  <a:schemeClr val="accent1"/>
                </a:solidFill>
              </a:rPr>
              <a:t> PREGUNTA 4 :</a:t>
            </a:r>
            <a:r>
              <a:rPr lang="es-ES" dirty="0"/>
              <a:t>Cuáles son las razones por las que el Mercado de Capitales no ha despegado todavía?</a:t>
            </a:r>
          </a:p>
          <a:p>
            <a:pPr algn="ctr" defTabSz="801688"/>
            <a:endParaRPr lang="de-DE" b="1" dirty="0">
              <a:solidFill>
                <a:schemeClr val="accent1"/>
              </a:solidFill>
            </a:endParaRPr>
          </a:p>
        </p:txBody>
      </p:sp>
      <p:pic>
        <p:nvPicPr>
          <p:cNvPr id="1080322" name="Picture 2"/>
          <p:cNvPicPr>
            <a:picLocks noChangeAspect="1" noChangeArrowheads="1"/>
          </p:cNvPicPr>
          <p:nvPr/>
        </p:nvPicPr>
        <p:blipFill>
          <a:blip r:embed="rId4" cstate="print"/>
          <a:srcRect/>
          <a:stretch>
            <a:fillRect/>
          </a:stretch>
        </p:blipFill>
        <p:spPr bwMode="auto">
          <a:xfrm>
            <a:off x="517951" y="2129052"/>
            <a:ext cx="8134730" cy="4463150"/>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EMPRESARIAL</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r>
              <a:rPr lang="de-DE" b="1" dirty="0">
                <a:solidFill>
                  <a:schemeClr val="accent1"/>
                </a:solidFill>
              </a:rPr>
              <a:t> </a:t>
            </a:r>
            <a:r>
              <a:rPr lang="de-DE" b="1" dirty="0" smtClean="0">
                <a:solidFill>
                  <a:schemeClr val="accent1"/>
                </a:solidFill>
              </a:rPr>
              <a:t> PREGUNTA 5 : </a:t>
            </a:r>
            <a:r>
              <a:rPr lang="es-ES" dirty="0"/>
              <a:t>Cuales razones considera usted que han influido para que su compañía no cotice en la Bolsa de Valores?</a:t>
            </a:r>
          </a:p>
        </p:txBody>
      </p:sp>
      <p:pic>
        <p:nvPicPr>
          <p:cNvPr id="1081346" name="Picture 2"/>
          <p:cNvPicPr>
            <a:picLocks noChangeAspect="1" noChangeArrowheads="1"/>
          </p:cNvPicPr>
          <p:nvPr/>
        </p:nvPicPr>
        <p:blipFill>
          <a:blip r:embed="rId4" cstate="print"/>
          <a:srcRect/>
          <a:stretch>
            <a:fillRect/>
          </a:stretch>
        </p:blipFill>
        <p:spPr bwMode="auto">
          <a:xfrm>
            <a:off x="286604" y="2307748"/>
            <a:ext cx="8516202" cy="4429133"/>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EMPRESARIAL</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pPr algn="ctr" defTabSz="801688"/>
            <a:r>
              <a:rPr lang="de-DE" b="1" dirty="0">
                <a:solidFill>
                  <a:schemeClr val="accent1"/>
                </a:solidFill>
              </a:rPr>
              <a:t> </a:t>
            </a:r>
            <a:r>
              <a:rPr lang="de-DE" b="1" dirty="0" smtClean="0">
                <a:solidFill>
                  <a:schemeClr val="accent1"/>
                </a:solidFill>
              </a:rPr>
              <a:t> PREGUNTA 6 : </a:t>
            </a:r>
            <a:r>
              <a:rPr lang="es-ES" dirty="0"/>
              <a:t>Por cuales variables estaría usted motivado para que incursione en la Bolsa de Valores de Guayaquil?</a:t>
            </a:r>
          </a:p>
          <a:p>
            <a:pPr algn="ctr" defTabSz="801688"/>
            <a:endParaRPr lang="de-DE" b="1" dirty="0">
              <a:solidFill>
                <a:schemeClr val="accent1"/>
              </a:solidFill>
            </a:endParaRPr>
          </a:p>
        </p:txBody>
      </p:sp>
      <p:pic>
        <p:nvPicPr>
          <p:cNvPr id="1082370" name="Picture 2"/>
          <p:cNvPicPr>
            <a:picLocks noChangeAspect="1" noChangeArrowheads="1"/>
          </p:cNvPicPr>
          <p:nvPr/>
        </p:nvPicPr>
        <p:blipFill>
          <a:blip r:embed="rId4" cstate="print"/>
          <a:srcRect/>
          <a:stretch>
            <a:fillRect/>
          </a:stretch>
        </p:blipFill>
        <p:spPr bwMode="auto">
          <a:xfrm>
            <a:off x="750627" y="2091233"/>
            <a:ext cx="7983940" cy="4551713"/>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INVERSIONISTA</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pPr algn="ctr" defTabSz="801688"/>
            <a:r>
              <a:rPr lang="de-DE" b="1" dirty="0">
                <a:solidFill>
                  <a:schemeClr val="accent1"/>
                </a:solidFill>
              </a:rPr>
              <a:t> </a:t>
            </a:r>
            <a:r>
              <a:rPr lang="de-DE" b="1" dirty="0" smtClean="0">
                <a:solidFill>
                  <a:schemeClr val="accent1"/>
                </a:solidFill>
              </a:rPr>
              <a:t> PREGUNTA 1 : CUAL ES EL GRADO DE CONOCMIENTO CON REFERENTE AL MERCADO DE CAPITALES</a:t>
            </a:r>
            <a:endParaRPr lang="de-DE" b="1" dirty="0">
              <a:solidFill>
                <a:schemeClr val="accent1"/>
              </a:solidFill>
            </a:endParaRPr>
          </a:p>
        </p:txBody>
      </p:sp>
      <p:pic>
        <p:nvPicPr>
          <p:cNvPr id="1083394" name="Picture 2"/>
          <p:cNvPicPr>
            <a:picLocks noChangeAspect="1" noChangeArrowheads="1"/>
          </p:cNvPicPr>
          <p:nvPr/>
        </p:nvPicPr>
        <p:blipFill>
          <a:blip r:embed="rId4" cstate="print"/>
          <a:srcRect/>
          <a:stretch>
            <a:fillRect/>
          </a:stretch>
        </p:blipFill>
        <p:spPr bwMode="auto">
          <a:xfrm>
            <a:off x="1091822" y="2320044"/>
            <a:ext cx="6892118" cy="3856531"/>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INVERSIONISTA</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pPr algn="ctr" defTabSz="801688"/>
            <a:r>
              <a:rPr lang="de-DE" b="1" dirty="0">
                <a:solidFill>
                  <a:schemeClr val="accent1"/>
                </a:solidFill>
              </a:rPr>
              <a:t> </a:t>
            </a:r>
            <a:r>
              <a:rPr lang="de-DE" b="1" dirty="0" smtClean="0">
                <a:solidFill>
                  <a:schemeClr val="accent1"/>
                </a:solidFill>
              </a:rPr>
              <a:t> PREGUNTA 2 : </a:t>
            </a:r>
            <a:r>
              <a:rPr lang="es-ES" dirty="0" smtClean="0"/>
              <a:t>RAZONES POR NO INGRESAR EN EL MERCADO DE CAPITALES</a:t>
            </a:r>
            <a:endParaRPr lang="es-ES" dirty="0"/>
          </a:p>
          <a:p>
            <a:pPr defTabSz="801688"/>
            <a:endParaRPr lang="de-DE" b="1" dirty="0">
              <a:solidFill>
                <a:schemeClr val="accent1"/>
              </a:solidFill>
            </a:endParaRPr>
          </a:p>
        </p:txBody>
      </p:sp>
      <p:pic>
        <p:nvPicPr>
          <p:cNvPr id="1084418" name="Picture 2"/>
          <p:cNvPicPr>
            <a:picLocks noChangeAspect="1" noChangeArrowheads="1"/>
          </p:cNvPicPr>
          <p:nvPr/>
        </p:nvPicPr>
        <p:blipFill>
          <a:blip r:embed="rId4" cstate="print"/>
          <a:srcRect/>
          <a:stretch>
            <a:fillRect/>
          </a:stretch>
        </p:blipFill>
        <p:spPr bwMode="auto">
          <a:xfrm>
            <a:off x="764275" y="2225378"/>
            <a:ext cx="7656394" cy="4632622"/>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BOLSA DE VALORES</a:t>
            </a:r>
            <a:endParaRPr lang="es-EC" b="1" dirty="0"/>
          </a:p>
        </p:txBody>
      </p:sp>
      <p:sp>
        <p:nvSpPr>
          <p:cNvPr id="3" name="2 Marcador de contenido"/>
          <p:cNvSpPr>
            <a:spLocks noGrp="1"/>
          </p:cNvSpPr>
          <p:nvPr>
            <p:ph idx="1"/>
          </p:nvPr>
        </p:nvSpPr>
        <p:spPr>
          <a:xfrm>
            <a:off x="214282" y="1285860"/>
            <a:ext cx="8686800" cy="5072098"/>
          </a:xfrm>
        </p:spPr>
        <p:txBody>
          <a:bodyPr>
            <a:normAutofit fontScale="85000" lnSpcReduction="20000"/>
          </a:bodyPr>
          <a:lstStyle/>
          <a:p>
            <a:endParaRPr lang="es-EC" dirty="0" smtClean="0"/>
          </a:p>
          <a:p>
            <a:pPr algn="just"/>
            <a:r>
              <a:rPr lang="es-ES" sz="2800" dirty="0" smtClean="0">
                <a:latin typeface="Arial" pitchFamily="34" charset="0"/>
                <a:cs typeface="Arial" pitchFamily="34" charset="0"/>
              </a:rPr>
              <a:t>La Bolsa de Valores es un agente primordial y determinante en la estabilidad de la economía del mundo. </a:t>
            </a:r>
          </a:p>
          <a:p>
            <a:pPr algn="just">
              <a:buNone/>
            </a:pPr>
            <a:endParaRPr lang="es-ES" sz="2800" dirty="0" smtClean="0">
              <a:latin typeface="Arial" pitchFamily="34" charset="0"/>
              <a:cs typeface="Arial" pitchFamily="34" charset="0"/>
            </a:endParaRPr>
          </a:p>
          <a:p>
            <a:pPr algn="just"/>
            <a:r>
              <a:rPr lang="es-ES" sz="2800" dirty="0" smtClean="0">
                <a:latin typeface="Arial" pitchFamily="34" charset="0"/>
                <a:cs typeface="Arial" pitchFamily="34" charset="0"/>
              </a:rPr>
              <a:t>De no existir la bolsa de Valores la compra y venta de acciones, bonos o cualquier otro valor serian transacciones que no contarían con la debida transparencia y la determinación de los precios seria un factor que solo dependería de la voluntad de los grandes industriales lo cual sería una gran desventaja para la economía en el mundo, y en especial para los consumidores. </a:t>
            </a:r>
          </a:p>
          <a:p>
            <a:pPr algn="just">
              <a:buNone/>
            </a:pPr>
            <a:endParaRPr lang="es-ES" sz="2800" dirty="0" smtClean="0">
              <a:latin typeface="Arial" pitchFamily="34" charset="0"/>
              <a:cs typeface="Arial" pitchFamily="34" charset="0"/>
            </a:endParaRPr>
          </a:p>
          <a:p>
            <a:pPr algn="just"/>
            <a:r>
              <a:rPr lang="es-ES" sz="2800" dirty="0" smtClean="0">
                <a:latin typeface="Arial" pitchFamily="34" charset="0"/>
                <a:cs typeface="Arial" pitchFamily="34" charset="0"/>
              </a:rPr>
              <a:t>La Bolsa realiza una importante labor como barómetro de la economía local, nacional, regional y mundial.</a:t>
            </a:r>
            <a:endParaRPr lang="es-EC" sz="2800" dirty="0" smtClean="0">
              <a:latin typeface="Arial" pitchFamily="34" charset="0"/>
              <a:cs typeface="Arial" pitchFamily="34" charset="0"/>
            </a:endParaRPr>
          </a:p>
          <a:p>
            <a:endParaRPr lang="es-EC"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INTERMEDIARIO</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r>
              <a:rPr lang="de-DE" b="1" dirty="0">
                <a:solidFill>
                  <a:schemeClr val="accent1"/>
                </a:solidFill>
              </a:rPr>
              <a:t> </a:t>
            </a:r>
            <a:r>
              <a:rPr lang="de-DE" b="1" dirty="0" smtClean="0">
                <a:solidFill>
                  <a:schemeClr val="accent1"/>
                </a:solidFill>
              </a:rPr>
              <a:t> PREGUNTA 1 : </a:t>
            </a:r>
            <a:r>
              <a:rPr lang="es-ES" dirty="0"/>
              <a:t>Cuál es la actividad realizada por ustedes para atraer nuevos inversionistas?</a:t>
            </a:r>
          </a:p>
        </p:txBody>
      </p:sp>
      <p:pic>
        <p:nvPicPr>
          <p:cNvPr id="1085442" name="Picture 2"/>
          <p:cNvPicPr>
            <a:picLocks noChangeAspect="1" noChangeArrowheads="1"/>
          </p:cNvPicPr>
          <p:nvPr/>
        </p:nvPicPr>
        <p:blipFill>
          <a:blip r:embed="rId4" cstate="print"/>
          <a:srcRect/>
          <a:stretch>
            <a:fillRect/>
          </a:stretch>
        </p:blipFill>
        <p:spPr bwMode="auto">
          <a:xfrm>
            <a:off x="257064" y="2306472"/>
            <a:ext cx="8366315" cy="4121624"/>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INTERMEDIARIO</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r>
              <a:rPr lang="de-DE" b="1" dirty="0">
                <a:solidFill>
                  <a:schemeClr val="accent1"/>
                </a:solidFill>
              </a:rPr>
              <a:t> </a:t>
            </a:r>
            <a:r>
              <a:rPr lang="de-DE" b="1" dirty="0" smtClean="0">
                <a:solidFill>
                  <a:schemeClr val="accent1"/>
                </a:solidFill>
              </a:rPr>
              <a:t> PREGUNTA 2 : </a:t>
            </a:r>
            <a:r>
              <a:rPr lang="es-ES" dirty="0"/>
              <a:t>Cuál es la actividad realizada por ustedes para atraer nuevos inversionistas?</a:t>
            </a:r>
          </a:p>
        </p:txBody>
      </p:sp>
      <p:pic>
        <p:nvPicPr>
          <p:cNvPr id="1085442" name="Picture 2"/>
          <p:cNvPicPr>
            <a:picLocks noChangeAspect="1" noChangeArrowheads="1"/>
          </p:cNvPicPr>
          <p:nvPr/>
        </p:nvPicPr>
        <p:blipFill>
          <a:blip r:embed="rId4" cstate="print"/>
          <a:srcRect/>
          <a:stretch>
            <a:fillRect/>
          </a:stretch>
        </p:blipFill>
        <p:spPr bwMode="auto">
          <a:xfrm>
            <a:off x="257064" y="2306472"/>
            <a:ext cx="8366315" cy="4121624"/>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de-DE" dirty="0" smtClean="0"/>
              <a:t>RESULTADOS Y ANALISIS</a:t>
            </a:r>
            <a:endParaRPr lang="de-DE" dirty="0"/>
          </a:p>
        </p:txBody>
      </p:sp>
      <p:sp>
        <p:nvSpPr>
          <p:cNvPr id="1051660" name="Rectangle 12"/>
          <p:cNvSpPr>
            <a:spLocks noChangeArrowheads="1"/>
          </p:cNvSpPr>
          <p:nvPr/>
        </p:nvSpPr>
        <p:spPr bwMode="auto">
          <a:xfrm>
            <a:off x="327025" y="2225533"/>
            <a:ext cx="4305300" cy="3481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1663" name="Rectangle 15"/>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SECTOR INTERMEDIARIO</a:t>
            </a:r>
            <a:endParaRPr lang="de-DE" b="1" dirty="0">
              <a:solidFill>
                <a:schemeClr val="accent1"/>
              </a:solidFill>
            </a:endParaRPr>
          </a:p>
        </p:txBody>
      </p:sp>
      <p:sp>
        <p:nvSpPr>
          <p:cNvPr id="14" name="Rectangle 15"/>
          <p:cNvSpPr>
            <a:spLocks noChangeArrowheads="1"/>
          </p:cNvSpPr>
          <p:nvPr/>
        </p:nvSpPr>
        <p:spPr bwMode="auto">
          <a:xfrm>
            <a:off x="230590" y="1630932"/>
            <a:ext cx="8531273" cy="689187"/>
          </a:xfrm>
          <a:prstGeom prst="rect">
            <a:avLst/>
          </a:prstGeom>
          <a:noFill/>
          <a:ln w="9525">
            <a:noFill/>
            <a:miter lim="800000"/>
            <a:headEnd/>
            <a:tailEnd/>
          </a:ln>
        </p:spPr>
        <p:txBody>
          <a:bodyPr lIns="0" tIns="0" rIns="0" bIns="0" anchor="ctr"/>
          <a:lstStyle/>
          <a:p>
            <a:r>
              <a:rPr lang="de-DE" b="1" dirty="0">
                <a:solidFill>
                  <a:schemeClr val="accent1"/>
                </a:solidFill>
              </a:rPr>
              <a:t> </a:t>
            </a:r>
            <a:r>
              <a:rPr lang="de-DE" b="1" dirty="0" smtClean="0">
                <a:solidFill>
                  <a:schemeClr val="accent1"/>
                </a:solidFill>
              </a:rPr>
              <a:t> PREGUNTA 3 : </a:t>
            </a:r>
            <a:r>
              <a:rPr lang="es-ES" dirty="0"/>
              <a:t>En cuanto a la difusión y conocimiento acerca del Mercado de Capitales, ¿ Usted diría que es ?</a:t>
            </a:r>
          </a:p>
          <a:p>
            <a:endParaRPr lang="es-ES" dirty="0"/>
          </a:p>
        </p:txBody>
      </p:sp>
      <p:pic>
        <p:nvPicPr>
          <p:cNvPr id="1086466" name="Picture 2"/>
          <p:cNvPicPr>
            <a:picLocks noChangeAspect="1" noChangeArrowheads="1"/>
          </p:cNvPicPr>
          <p:nvPr/>
        </p:nvPicPr>
        <p:blipFill>
          <a:blip r:embed="rId4" cstate="print"/>
          <a:srcRect/>
          <a:stretch>
            <a:fillRect/>
          </a:stretch>
        </p:blipFill>
        <p:spPr bwMode="auto">
          <a:xfrm>
            <a:off x="532561" y="2183643"/>
            <a:ext cx="8065529" cy="4607190"/>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ESTRATEGIA COMERCIAL – MEDIOS DE COMUNICACION</a:t>
            </a:r>
            <a:endParaRPr lang="es-ES" dirty="0"/>
          </a:p>
        </p:txBody>
      </p:sp>
      <p:pic>
        <p:nvPicPr>
          <p:cNvPr id="1087490" name="Picture 2"/>
          <p:cNvPicPr>
            <a:picLocks noGrp="1" noChangeAspect="1" noChangeArrowheads="1"/>
          </p:cNvPicPr>
          <p:nvPr>
            <p:ph idx="1"/>
          </p:nvPr>
        </p:nvPicPr>
        <p:blipFill>
          <a:blip r:embed="rId2" cstate="print"/>
          <a:srcRect/>
          <a:stretch>
            <a:fillRect/>
          </a:stretch>
        </p:blipFill>
        <p:spPr bwMode="auto">
          <a:xfrm>
            <a:off x="791570" y="1229782"/>
            <a:ext cx="7519917" cy="4881881"/>
          </a:xfrm>
          <a:prstGeom prst="rect">
            <a:avLst/>
          </a:prstGeom>
          <a:noFill/>
          <a:ln w="12700">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de-DE" dirty="0" smtClean="0"/>
              <a:t>ESTRATEGIA COMERCIAL – BOLSA DE VALORES DE GUAYAQUIL</a:t>
            </a:r>
            <a:endParaRPr lang="de-DE" dirty="0"/>
          </a:p>
        </p:txBody>
      </p:sp>
      <p:sp>
        <p:nvSpPr>
          <p:cNvPr id="1053701" name="Rectangle 5"/>
          <p:cNvSpPr>
            <a:spLocks noChangeArrowheads="1"/>
          </p:cNvSpPr>
          <p:nvPr/>
        </p:nvSpPr>
        <p:spPr bwMode="auto">
          <a:xfrm>
            <a:off x="4710113" y="1824038"/>
            <a:ext cx="4124325" cy="3214687"/>
          </a:xfrm>
          <a:prstGeom prst="rect">
            <a:avLst/>
          </a:prstGeom>
          <a:noFill/>
          <a:ln w="9525">
            <a:noFill/>
            <a:miter lim="800000"/>
            <a:headEnd/>
            <a:tailEnd/>
          </a:ln>
          <a:effectLst/>
        </p:spPr>
        <p:txBody>
          <a:bodyPr lIns="0" rIns="0"/>
          <a:lstStyle/>
          <a:p>
            <a:pPr marL="190500" indent="-190500" algn="just" eaLnBrk="1" hangingPunct="1">
              <a:spcBef>
                <a:spcPct val="40000"/>
              </a:spcBef>
              <a:buClr>
                <a:schemeClr val="accent1"/>
              </a:buClr>
              <a:buFont typeface="Wingdings" pitchFamily="2" charset="2"/>
              <a:buChar char="§"/>
            </a:pPr>
            <a:r>
              <a:rPr lang="es-EC" dirty="0"/>
              <a:t>Según los resultados arrojados, L</a:t>
            </a:r>
            <a:r>
              <a:rPr lang="es-EC" dirty="0" smtClean="0"/>
              <a:t>a </a:t>
            </a:r>
            <a:r>
              <a:rPr lang="es-EC" dirty="0"/>
              <a:t>Bolsa de Valores ni las casas de valores, realizan una estrategia comercial para lograr aumentar el monto de negociación. Lo llamamos </a:t>
            </a:r>
            <a:r>
              <a:rPr lang="es-EC" dirty="0" smtClean="0"/>
              <a:t>conformismo.</a:t>
            </a:r>
          </a:p>
          <a:p>
            <a:pPr marL="190500" indent="-190500" algn="just" eaLnBrk="1" hangingPunct="1">
              <a:spcBef>
                <a:spcPct val="40000"/>
              </a:spcBef>
              <a:buClr>
                <a:schemeClr val="accent1"/>
              </a:buClr>
              <a:buFont typeface="Wingdings" pitchFamily="2" charset="2"/>
              <a:buChar char="§"/>
            </a:pPr>
            <a:endParaRPr lang="es-EC" dirty="0" smtClean="0"/>
          </a:p>
          <a:p>
            <a:pPr lvl="0"/>
            <a:r>
              <a:rPr lang="es-ES" b="1" i="1" dirty="0"/>
              <a:t>Difusión masiva</a:t>
            </a:r>
            <a:endParaRPr lang="es-ES" dirty="0"/>
          </a:p>
          <a:p>
            <a:r>
              <a:rPr lang="es-ES" dirty="0"/>
              <a:t>Utilizar los medios de comunicación; televisión, prensa escrita, prensa hablada, medio electrónicos.</a:t>
            </a:r>
          </a:p>
          <a:p>
            <a:pPr marL="190500" indent="-190500" algn="just" eaLnBrk="1" hangingPunct="1">
              <a:spcBef>
                <a:spcPct val="40000"/>
              </a:spcBef>
              <a:buClr>
                <a:schemeClr val="accent1"/>
              </a:buClr>
              <a:buFont typeface="Wingdings" pitchFamily="2" charset="2"/>
              <a:buChar char="§"/>
            </a:pPr>
            <a:endParaRPr lang="en-US" dirty="0"/>
          </a:p>
        </p:txBody>
      </p:sp>
      <p:sp>
        <p:nvSpPr>
          <p:cNvPr id="1053704"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a:solidFill>
                  <a:schemeClr val="accent1"/>
                </a:solidFill>
              </a:rPr>
              <a:t>Enter your subtitle here</a:t>
            </a:r>
          </a:p>
        </p:txBody>
      </p:sp>
      <p:pic>
        <p:nvPicPr>
          <p:cNvPr id="1053705" name="Picture 9"/>
          <p:cNvPicPr>
            <a:picLocks noChangeAspect="1" noChangeArrowheads="1"/>
          </p:cNvPicPr>
          <p:nvPr/>
        </p:nvPicPr>
        <p:blipFill>
          <a:blip r:embed="rId4" cstate="print"/>
          <a:srcRect/>
          <a:stretch>
            <a:fillRect/>
          </a:stretch>
        </p:blipFill>
        <p:spPr bwMode="auto">
          <a:xfrm>
            <a:off x="312051" y="1709240"/>
            <a:ext cx="3333750" cy="4476750"/>
          </a:xfrm>
          <a:prstGeom prst="rect">
            <a:avLst/>
          </a:prstGeom>
          <a:noFill/>
          <a:ln w="12700">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de-DE" dirty="0" smtClean="0"/>
              <a:t>ESTRATEGIA COMERCIAL - TELEVISION</a:t>
            </a:r>
            <a:endParaRPr lang="de-DE" dirty="0"/>
          </a:p>
        </p:txBody>
      </p:sp>
      <p:sp>
        <p:nvSpPr>
          <p:cNvPr id="1055750" name="Rectangle 6"/>
          <p:cNvSpPr>
            <a:spLocks noChangeArrowheads="1"/>
          </p:cNvSpPr>
          <p:nvPr/>
        </p:nvSpPr>
        <p:spPr bwMode="auto">
          <a:xfrm>
            <a:off x="2935288" y="1809750"/>
            <a:ext cx="5870575" cy="17033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r>
              <a:rPr lang="en-US" sz="1600" dirty="0" smtClean="0"/>
              <a:t>FECHA: LUNES – VIERNES  </a:t>
            </a:r>
          </a:p>
          <a:p>
            <a:pPr marL="190500" indent="-190500" eaLnBrk="1" hangingPunct="1">
              <a:spcBef>
                <a:spcPct val="40000"/>
              </a:spcBef>
              <a:buClr>
                <a:schemeClr val="accent1"/>
              </a:buClr>
              <a:buFont typeface="Wingdings" pitchFamily="2" charset="2"/>
              <a:buChar char="§"/>
            </a:pPr>
            <a:r>
              <a:rPr lang="en-US" sz="1600" dirty="0" smtClean="0"/>
              <a:t> TIEMPO: 2 VECES  Y 1`30” DURACION DE PUBLCIDAD</a:t>
            </a:r>
          </a:p>
          <a:p>
            <a:pPr marL="190500" indent="-190500" eaLnBrk="1" hangingPunct="1">
              <a:spcBef>
                <a:spcPct val="40000"/>
              </a:spcBef>
              <a:buClr>
                <a:schemeClr val="accent1"/>
              </a:buClr>
              <a:buFont typeface="Wingdings" pitchFamily="2" charset="2"/>
              <a:buChar char="§"/>
            </a:pPr>
            <a:r>
              <a:rPr lang="en-US" sz="1600" dirty="0" smtClean="0"/>
              <a:t>HORARIO: NOCHE – HORARIO ESTELAR</a:t>
            </a:r>
          </a:p>
          <a:p>
            <a:pPr marL="190500" indent="-190500" eaLnBrk="1" hangingPunct="1">
              <a:spcBef>
                <a:spcPct val="40000"/>
              </a:spcBef>
              <a:buClr>
                <a:schemeClr val="accent1"/>
              </a:buClr>
              <a:buFont typeface="Wingdings" pitchFamily="2" charset="2"/>
              <a:buChar char="§"/>
            </a:pPr>
            <a:r>
              <a:rPr lang="en-US" sz="1600" dirty="0" smtClean="0"/>
              <a:t>FINES DE SEMANA, EL NUMERO DE VECES SERA 5 Y TENDRA LA MISMA DURACION.</a:t>
            </a:r>
          </a:p>
          <a:p>
            <a:pPr marL="190500" indent="-190500" eaLnBrk="1" hangingPunct="1">
              <a:spcBef>
                <a:spcPct val="40000"/>
              </a:spcBef>
              <a:buClr>
                <a:schemeClr val="accent1"/>
              </a:buClr>
              <a:buFont typeface="Wingdings" pitchFamily="2" charset="2"/>
              <a:buChar char="§"/>
            </a:pPr>
            <a:r>
              <a:rPr lang="en-US" sz="1600" dirty="0" smtClean="0"/>
              <a:t>LAS TRANSMISIONES SE HRAN DURANTE HORARIO MATUTINO Y VESPERTINO</a:t>
            </a:r>
            <a:endParaRPr lang="de-DE" sz="1600" dirty="0"/>
          </a:p>
        </p:txBody>
      </p:sp>
      <p:sp>
        <p:nvSpPr>
          <p:cNvPr id="1055755" name="Rectangle 11"/>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TELEVISION </a:t>
            </a:r>
            <a:endParaRPr lang="de-DE" b="1" dirty="0">
              <a:solidFill>
                <a:schemeClr val="accent1"/>
              </a:solidFill>
            </a:endParaRPr>
          </a:p>
        </p:txBody>
      </p:sp>
      <p:pic>
        <p:nvPicPr>
          <p:cNvPr id="1055756" name="Picture 12"/>
          <p:cNvPicPr>
            <a:picLocks noChangeAspect="1" noChangeArrowheads="1"/>
          </p:cNvPicPr>
          <p:nvPr/>
        </p:nvPicPr>
        <p:blipFill>
          <a:blip r:embed="rId4" cstate="print"/>
          <a:srcRect/>
          <a:stretch>
            <a:fillRect/>
          </a:stretch>
        </p:blipFill>
        <p:spPr bwMode="auto">
          <a:xfrm>
            <a:off x="475470" y="1605887"/>
            <a:ext cx="2117606" cy="2270891"/>
          </a:xfrm>
          <a:prstGeom prst="rect">
            <a:avLst/>
          </a:prstGeom>
          <a:noFill/>
          <a:ln w="12700">
            <a:noFill/>
            <a:miter lim="800000"/>
            <a:headEnd/>
            <a:tailEnd/>
          </a:ln>
        </p:spPr>
      </p:pic>
      <p:pic>
        <p:nvPicPr>
          <p:cNvPr id="1055757" name="Picture 13"/>
          <p:cNvPicPr>
            <a:picLocks noChangeAspect="1" noChangeArrowheads="1"/>
          </p:cNvPicPr>
          <p:nvPr/>
        </p:nvPicPr>
        <p:blipFill>
          <a:blip r:embed="rId5" cstate="print"/>
          <a:srcRect/>
          <a:stretch>
            <a:fillRect/>
          </a:stretch>
        </p:blipFill>
        <p:spPr bwMode="auto">
          <a:xfrm>
            <a:off x="756482" y="4236494"/>
            <a:ext cx="2695548" cy="2137011"/>
          </a:xfrm>
          <a:prstGeom prst="rect">
            <a:avLst/>
          </a:prstGeom>
          <a:noFill/>
          <a:ln w="12700">
            <a:noFill/>
            <a:miter lim="800000"/>
            <a:headEnd/>
            <a:tailEnd/>
          </a:ln>
        </p:spPr>
      </p:pic>
      <p:sp>
        <p:nvSpPr>
          <p:cNvPr id="12" name="Rectangle 6"/>
          <p:cNvSpPr>
            <a:spLocks noChangeArrowheads="1"/>
          </p:cNvSpPr>
          <p:nvPr/>
        </p:nvSpPr>
        <p:spPr bwMode="auto">
          <a:xfrm>
            <a:off x="3688190" y="4063904"/>
            <a:ext cx="5155559" cy="1859223"/>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r>
              <a:rPr lang="en-US" sz="1600" dirty="0" smtClean="0"/>
              <a:t>ESTA PUBLICIDAD SE LA REALIZARA DURANTE UN AÑO CONSECUTIVAMENTE, PARA POSICIONARSE EN LA MENTE DEL INVERSIONISTA</a:t>
            </a:r>
            <a:endParaRPr lang="de-DE" sz="1600" dirty="0"/>
          </a:p>
        </p:txBody>
      </p:sp>
    </p:spTree>
    <p:custDataLst>
      <p:tags r:id="rId1"/>
    </p:custData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de-DE" dirty="0" smtClean="0"/>
              <a:t>ESTRATEGIA COMERCIAL – PRENSA ESCRITA</a:t>
            </a:r>
            <a:endParaRPr lang="de-DE" dirty="0"/>
          </a:p>
        </p:txBody>
      </p:sp>
      <p:sp>
        <p:nvSpPr>
          <p:cNvPr id="1057797" name="Rectangle 5"/>
          <p:cNvSpPr>
            <a:spLocks noChangeArrowheads="1"/>
          </p:cNvSpPr>
          <p:nvPr/>
        </p:nvSpPr>
        <p:spPr bwMode="auto">
          <a:xfrm>
            <a:off x="4999038" y="1806575"/>
            <a:ext cx="3863975" cy="3214688"/>
          </a:xfrm>
          <a:prstGeom prst="rect">
            <a:avLst/>
          </a:prstGeom>
          <a:noFill/>
          <a:ln w="9525">
            <a:noFill/>
            <a:miter lim="800000"/>
            <a:headEnd/>
            <a:tailEnd/>
          </a:ln>
          <a:effectLst/>
        </p:spPr>
        <p:txBody>
          <a:bodyPr lIns="0" rIns="0"/>
          <a:lstStyle/>
          <a:p>
            <a:pPr algn="just"/>
            <a:r>
              <a:rPr lang="es-ES" dirty="0"/>
              <a:t>Se consideró este medio debido a que es de interés público, es un medio masivo para todo público</a:t>
            </a:r>
            <a:r>
              <a:rPr lang="es-ES" dirty="0" smtClean="0"/>
              <a:t>.</a:t>
            </a:r>
          </a:p>
          <a:p>
            <a:pPr algn="just"/>
            <a:endParaRPr lang="es-ES" dirty="0"/>
          </a:p>
          <a:p>
            <a:pPr algn="just"/>
            <a:r>
              <a:rPr lang="es-ES" dirty="0"/>
              <a:t>Se realizará una publicación diaria, durante la semana se tratarán los diferentes papeles </a:t>
            </a:r>
            <a:r>
              <a:rPr lang="es-ES" dirty="0" smtClean="0"/>
              <a:t>negociados:</a:t>
            </a:r>
          </a:p>
          <a:p>
            <a:pPr algn="just"/>
            <a:r>
              <a:rPr lang="es-ES" dirty="0"/>
              <a:t> </a:t>
            </a:r>
            <a:r>
              <a:rPr lang="es-ES" dirty="0" smtClean="0"/>
              <a:t>1era y 2da semana del mes: Renta Fija</a:t>
            </a:r>
          </a:p>
          <a:p>
            <a:pPr algn="just"/>
            <a:r>
              <a:rPr lang="es-ES" dirty="0" smtClean="0"/>
              <a:t>3 era semana: Renta Variable.</a:t>
            </a:r>
          </a:p>
          <a:p>
            <a:pPr algn="just"/>
            <a:endParaRPr lang="es-ES" dirty="0"/>
          </a:p>
          <a:p>
            <a:pPr algn="just"/>
            <a:r>
              <a:rPr lang="es-ES" dirty="0" smtClean="0"/>
              <a:t>Para cada semana se explicara básicamente del funcionamiento de cada titulo y se los remitirá a visitar la pagina de la bolsa de valores </a:t>
            </a:r>
            <a:r>
              <a:rPr lang="es-ES" dirty="0" smtClean="0">
                <a:hlinkClick r:id="rId4"/>
              </a:rPr>
              <a:t>www.mundobvg.com</a:t>
            </a:r>
            <a:endParaRPr lang="es-ES" dirty="0" smtClean="0"/>
          </a:p>
          <a:p>
            <a:pPr algn="just"/>
            <a:endParaRPr lang="es-ES" dirty="0" smtClean="0"/>
          </a:p>
          <a:p>
            <a:pPr algn="just"/>
            <a:endParaRPr lang="es-ES" dirty="0"/>
          </a:p>
          <a:p>
            <a:endParaRPr lang="es-ES" dirty="0"/>
          </a:p>
        </p:txBody>
      </p:sp>
      <p:sp>
        <p:nvSpPr>
          <p:cNvPr id="1057800" name="Rectangle 8"/>
          <p:cNvSpPr>
            <a:spLocks noChangeArrowheads="1"/>
          </p:cNvSpPr>
          <p:nvPr/>
        </p:nvSpPr>
        <p:spPr bwMode="auto">
          <a:xfrm>
            <a:off x="323849" y="1287463"/>
            <a:ext cx="6500031" cy="336621"/>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DIARIO CON MAYOR PRESENTACION EN LA CIUDAD</a:t>
            </a:r>
            <a:endParaRPr lang="de-DE" b="1" dirty="0">
              <a:solidFill>
                <a:schemeClr val="accent1"/>
              </a:solidFill>
            </a:endParaRPr>
          </a:p>
        </p:txBody>
      </p:sp>
      <p:pic>
        <p:nvPicPr>
          <p:cNvPr id="1057801" name="Picture 9"/>
          <p:cNvPicPr>
            <a:picLocks noChangeAspect="1" noChangeArrowheads="1"/>
          </p:cNvPicPr>
          <p:nvPr/>
        </p:nvPicPr>
        <p:blipFill>
          <a:blip r:embed="rId5" cstate="print"/>
          <a:srcRect/>
          <a:stretch>
            <a:fillRect/>
          </a:stretch>
        </p:blipFill>
        <p:spPr bwMode="auto">
          <a:xfrm>
            <a:off x="254261" y="1906209"/>
            <a:ext cx="3476625" cy="3400425"/>
          </a:xfrm>
          <a:prstGeom prst="rect">
            <a:avLst/>
          </a:prstGeom>
          <a:noFill/>
          <a:ln w="12700">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de-DE" dirty="0" smtClean="0"/>
              <a:t>ESTRATEGIA COMERCIAL – MEDIO ELECTRONICOS</a:t>
            </a:r>
            <a:endParaRPr lang="de-DE" dirty="0"/>
          </a:p>
        </p:txBody>
      </p:sp>
      <p:sp>
        <p:nvSpPr>
          <p:cNvPr id="1057797" name="Rectangle 5"/>
          <p:cNvSpPr>
            <a:spLocks noChangeArrowheads="1"/>
          </p:cNvSpPr>
          <p:nvPr/>
        </p:nvSpPr>
        <p:spPr bwMode="auto">
          <a:xfrm>
            <a:off x="4999038" y="1806575"/>
            <a:ext cx="3863975" cy="3214688"/>
          </a:xfrm>
          <a:prstGeom prst="rect">
            <a:avLst/>
          </a:prstGeom>
          <a:noFill/>
          <a:ln w="9525">
            <a:noFill/>
            <a:miter lim="800000"/>
            <a:headEnd/>
            <a:tailEnd/>
          </a:ln>
          <a:effectLst/>
        </p:spPr>
        <p:txBody>
          <a:bodyPr lIns="0" rIns="0"/>
          <a:lstStyle/>
          <a:p>
            <a:pPr algn="just"/>
            <a:endParaRPr lang="es-ES" dirty="0"/>
          </a:p>
          <a:p>
            <a:pPr algn="just"/>
            <a:r>
              <a:rPr lang="es-ES" dirty="0"/>
              <a:t>En los medios de comunicación prensa escrita, se indicara que visiten la pagina de la bolsa de valores, una vez que estos se registren se les enviará la información de los beneficios de negociar en bolsa, y la capacitación que pueden recibir y los cursos que se emiten en los mismos</a:t>
            </a:r>
            <a:r>
              <a:rPr lang="es-ES" dirty="0" smtClean="0"/>
              <a:t>.</a:t>
            </a:r>
          </a:p>
          <a:p>
            <a:pPr algn="just"/>
            <a:endParaRPr lang="es-ES" dirty="0"/>
          </a:p>
          <a:p>
            <a:pPr algn="just"/>
            <a:r>
              <a:rPr lang="es-ES" dirty="0" smtClean="0"/>
              <a:t>Para los Convenios, se plantea firmarlos con el Gobierno, con la Cámara de Comercio de Guayaquil, Universidades.</a:t>
            </a:r>
            <a:endParaRPr lang="es-ES" dirty="0"/>
          </a:p>
          <a:p>
            <a:pPr algn="just"/>
            <a:endParaRPr lang="es-ES" dirty="0" smtClean="0"/>
          </a:p>
          <a:p>
            <a:pPr algn="just"/>
            <a:endParaRPr lang="es-ES" dirty="0"/>
          </a:p>
          <a:p>
            <a:endParaRPr lang="es-ES" dirty="0"/>
          </a:p>
        </p:txBody>
      </p:sp>
      <p:sp>
        <p:nvSpPr>
          <p:cNvPr id="1057800" name="Rectangle 8"/>
          <p:cNvSpPr>
            <a:spLocks noChangeArrowheads="1"/>
          </p:cNvSpPr>
          <p:nvPr/>
        </p:nvSpPr>
        <p:spPr bwMode="auto">
          <a:xfrm>
            <a:off x="323849" y="1287463"/>
            <a:ext cx="6500031" cy="336621"/>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MEDIOS ELECTRONICOS Y CONVENIOS</a:t>
            </a:r>
            <a:endParaRPr lang="de-DE" b="1" dirty="0">
              <a:solidFill>
                <a:schemeClr val="accent1"/>
              </a:solidFill>
            </a:endParaRPr>
          </a:p>
        </p:txBody>
      </p:sp>
      <p:pic>
        <p:nvPicPr>
          <p:cNvPr id="1088514" name="Picture 2"/>
          <p:cNvPicPr>
            <a:picLocks noChangeAspect="1" noChangeArrowheads="1"/>
          </p:cNvPicPr>
          <p:nvPr/>
        </p:nvPicPr>
        <p:blipFill>
          <a:blip r:embed="rId4" cstate="print"/>
          <a:srcRect/>
          <a:stretch>
            <a:fillRect/>
          </a:stretch>
        </p:blipFill>
        <p:spPr bwMode="auto">
          <a:xfrm>
            <a:off x="0" y="2497540"/>
            <a:ext cx="4852916" cy="3639687"/>
          </a:xfrm>
          <a:prstGeom prst="rect">
            <a:avLst/>
          </a:prstGeom>
          <a:noFill/>
          <a:ln w="12700">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de-DE" dirty="0" smtClean="0"/>
              <a:t>ESTRATEGIA COMERCIAL – REDISEÑO DEL LOGO</a:t>
            </a:r>
            <a:endParaRPr lang="de-DE" dirty="0"/>
          </a:p>
        </p:txBody>
      </p:sp>
      <p:sp>
        <p:nvSpPr>
          <p:cNvPr id="1059845" name="Rectangle 5"/>
          <p:cNvSpPr>
            <a:spLocks noChangeArrowheads="1"/>
          </p:cNvSpPr>
          <p:nvPr/>
        </p:nvSpPr>
        <p:spPr bwMode="auto">
          <a:xfrm>
            <a:off x="336550" y="1806575"/>
            <a:ext cx="3863975" cy="3214688"/>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US" dirty="0"/>
          </a:p>
        </p:txBody>
      </p:sp>
      <p:sp>
        <p:nvSpPr>
          <p:cNvPr id="1059848"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b="1" dirty="0" smtClean="0">
                <a:solidFill>
                  <a:schemeClr val="accent1"/>
                </a:solidFill>
              </a:rPr>
              <a:t>LOGOS</a:t>
            </a:r>
            <a:endParaRPr lang="de-DE" b="1" dirty="0">
              <a:solidFill>
                <a:schemeClr val="accent1"/>
              </a:solidFill>
            </a:endParaRPr>
          </a:p>
        </p:txBody>
      </p:sp>
      <p:pic>
        <p:nvPicPr>
          <p:cNvPr id="10" name="Picture 2"/>
          <p:cNvPicPr>
            <a:picLocks noChangeAspect="1" noChangeArrowheads="1"/>
          </p:cNvPicPr>
          <p:nvPr/>
        </p:nvPicPr>
        <p:blipFill>
          <a:blip r:embed="rId4" cstate="print"/>
          <a:srcRect/>
          <a:stretch>
            <a:fillRect/>
          </a:stretch>
        </p:blipFill>
        <p:spPr bwMode="auto">
          <a:xfrm>
            <a:off x="497010" y="2346572"/>
            <a:ext cx="3397519" cy="1543040"/>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a:off x="4990078" y="1800628"/>
            <a:ext cx="4185648" cy="2553008"/>
          </a:xfrm>
          <a:prstGeom prst="rect">
            <a:avLst/>
          </a:prstGeom>
          <a:noFill/>
          <a:ln w="9525">
            <a:noFill/>
            <a:miter lim="800000"/>
            <a:headEnd/>
            <a:tailEnd/>
          </a:ln>
          <a:effectLst/>
        </p:spPr>
      </p:pic>
    </p:spTree>
    <p:custDataLst>
      <p:tags r:id="rId1"/>
    </p:custData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n-US" sz="2800" dirty="0" err="1"/>
              <a:t>Matriz</a:t>
            </a:r>
            <a:r>
              <a:rPr lang="en-US" sz="2800" dirty="0"/>
              <a:t> Boston  Consulting Group (BCG)</a:t>
            </a:r>
            <a:r>
              <a:rPr lang="es-ES" sz="2400" dirty="0"/>
              <a:t/>
            </a:r>
            <a:br>
              <a:rPr lang="es-ES" sz="2400" dirty="0"/>
            </a:br>
            <a:endParaRPr lang="es-ES" dirty="0"/>
          </a:p>
        </p:txBody>
      </p:sp>
      <p:pic>
        <p:nvPicPr>
          <p:cNvPr id="5" name="4 Marcador de contenido"/>
          <p:cNvPicPr>
            <a:picLocks noGrp="1"/>
          </p:cNvPicPr>
          <p:nvPr>
            <p:ph idx="1"/>
          </p:nvPr>
        </p:nvPicPr>
        <p:blipFill>
          <a:blip r:embed="rId2" cstate="print"/>
          <a:srcRect/>
          <a:stretch>
            <a:fillRect/>
          </a:stretch>
        </p:blipFill>
        <p:spPr bwMode="auto">
          <a:xfrm>
            <a:off x="2269032" y="1636713"/>
            <a:ext cx="4624987" cy="4029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ctr" rtl="0">
              <a:spcBef>
                <a:spcPct val="0"/>
              </a:spcBef>
            </a:pPr>
            <a:r>
              <a:rPr lang="es-ES" sz="4000" b="1" cap="small" dirty="0" smtClean="0">
                <a:latin typeface="Arial" pitchFamily="34" charset="0"/>
                <a:cs typeface="Arial" pitchFamily="34" charset="0"/>
              </a:rPr>
              <a:t>DEFINICION DEL PROBLEMA</a:t>
            </a:r>
            <a:r>
              <a:rPr lang="es-EC" sz="1600" b="1" dirty="0"/>
              <a:t/>
            </a:r>
            <a:br>
              <a:rPr lang="es-EC" sz="1600" b="1" dirty="0"/>
            </a:br>
            <a:endParaRPr lang="es-EC" b="1" dirty="0"/>
          </a:p>
        </p:txBody>
      </p:sp>
      <p:sp>
        <p:nvSpPr>
          <p:cNvPr id="3" name="2 Marcador de contenido"/>
          <p:cNvSpPr>
            <a:spLocks noGrp="1"/>
          </p:cNvSpPr>
          <p:nvPr>
            <p:ph idx="1"/>
          </p:nvPr>
        </p:nvSpPr>
        <p:spPr>
          <a:xfrm>
            <a:off x="214282" y="1214422"/>
            <a:ext cx="8686800" cy="5286412"/>
          </a:xfrm>
        </p:spPr>
        <p:txBody>
          <a:bodyPr>
            <a:normAutofit/>
          </a:bodyPr>
          <a:lstStyle/>
          <a:p>
            <a:pPr algn="just">
              <a:buNone/>
            </a:pPr>
            <a:r>
              <a:rPr lang="es-ES" dirty="0" smtClean="0"/>
              <a:t>	La Bolsa de Valores de Guayaquil no posee las estrategias de marketing para hacer ver el mercado bursátil atractivo.</a:t>
            </a:r>
          </a:p>
          <a:p>
            <a:pPr algn="just">
              <a:buNone/>
            </a:pPr>
            <a:r>
              <a:rPr lang="es-ES" dirty="0" smtClean="0"/>
              <a:t>	</a:t>
            </a:r>
          </a:p>
          <a:p>
            <a:pPr algn="just">
              <a:buNone/>
            </a:pPr>
            <a:r>
              <a:rPr lang="es-ES" b="1" i="1" dirty="0" smtClean="0"/>
              <a:t>	ANALISIS DEL PROBLEMA:</a:t>
            </a:r>
          </a:p>
          <a:p>
            <a:pPr algn="just">
              <a:buNone/>
            </a:pPr>
            <a:r>
              <a:rPr lang="es-ES" dirty="0" smtClean="0"/>
              <a:t> 		Las empresas medianas de varios sectores no se interesan por negociar sus acciones, y se cierran a la globalización, prácticamente la mayoría de las empresas ecuatorianas aún tienen el tabú de tener empresas familiares, y que deben seguir esa tendencia.</a:t>
            </a:r>
            <a:endParaRPr lang="es-ES" b="1" i="1" dirty="0" smtClean="0"/>
          </a:p>
          <a:p>
            <a:pPr algn="just">
              <a:buNone/>
            </a:pPr>
            <a:endParaRPr lang="es-EC" b="1" i="1" dirty="0" smtClean="0"/>
          </a:p>
          <a:p>
            <a:pPr>
              <a:buNone/>
            </a:pPr>
            <a:endParaRPr lang="es-EC" dirty="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		</a:t>
            </a:r>
            <a:endParaRPr lang="es-EC" dirty="0"/>
          </a:p>
        </p:txBody>
      </p:sp>
      <p:pic>
        <p:nvPicPr>
          <p:cNvPr id="5" name="4 Marcador de contenido" descr="operacionesinscritas_08022010.gif"/>
          <p:cNvPicPr>
            <a:picLocks noGrp="1" noChangeAspect="1"/>
          </p:cNvPicPr>
          <p:nvPr>
            <p:ph idx="1"/>
          </p:nvPr>
        </p:nvPicPr>
        <p:blipFill>
          <a:blip r:embed="rId2"/>
          <a:stretch>
            <a:fillRect/>
          </a:stretch>
        </p:blipFill>
        <p:spPr>
          <a:xfrm>
            <a:off x="1637731" y="258650"/>
            <a:ext cx="5336275" cy="6211425"/>
          </a:xfrm>
        </p:spPr>
      </p:pic>
      <p:sp>
        <p:nvSpPr>
          <p:cNvPr id="4" name="3 Marcador de pie de página"/>
          <p:cNvSpPr>
            <a:spLocks noGrp="1"/>
          </p:cNvSpPr>
          <p:nvPr>
            <p:ph type="ftr" sz="quarter" idx="10"/>
          </p:nvPr>
        </p:nvSpPr>
        <p:spPr/>
        <p:txBody>
          <a:bodyPr/>
          <a:lstStyle/>
          <a:p>
            <a:r>
              <a:rPr lang="de-DE" smtClean="0"/>
              <a:t>Here comes your footer  </a:t>
            </a:r>
            <a:r>
              <a:rPr lang="de-DE" smtClean="0">
                <a:sym typeface="Wingdings" pitchFamily="2" charset="2"/>
              </a:rPr>
              <a:t></a:t>
            </a:r>
            <a:r>
              <a:rPr lang="de-DE" smtClean="0"/>
              <a:t>  Page </a:t>
            </a:r>
            <a:fld id="{2D9B8953-7585-4DE5-98A2-A9120A610F2F}" type="slidenum">
              <a:rPr lang="de-DE" smtClean="0"/>
              <a:pPr/>
              <a:t>40</a:t>
            </a:fld>
            <a:endParaRPr lang="de-DE"/>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S" dirty="0"/>
              <a:t>MATRIZ DE IMPLICACIÓN O FCB</a:t>
            </a:r>
            <a:br>
              <a:rPr lang="es-ES" dirty="0"/>
            </a:br>
            <a:endParaRPr lang="es-ES" dirty="0"/>
          </a:p>
        </p:txBody>
      </p:sp>
      <p:pic>
        <p:nvPicPr>
          <p:cNvPr id="6" name="5 Marcador de contenido"/>
          <p:cNvPicPr>
            <a:picLocks noGrp="1"/>
          </p:cNvPicPr>
          <p:nvPr>
            <p:ph idx="1"/>
          </p:nvPr>
        </p:nvPicPr>
        <p:blipFill>
          <a:blip r:embed="rId2" cstate="print"/>
          <a:srcRect/>
          <a:stretch>
            <a:fillRect/>
          </a:stretch>
        </p:blipFill>
        <p:spPr bwMode="auto">
          <a:xfrm>
            <a:off x="1187355" y="1842448"/>
            <a:ext cx="6864824" cy="41079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S" dirty="0"/>
              <a:t>ANALISIS DE PORTER</a:t>
            </a:r>
            <a:br>
              <a:rPr lang="es-ES" dirty="0"/>
            </a:br>
            <a:endParaRPr lang="es-ES" dirty="0"/>
          </a:p>
        </p:txBody>
      </p:sp>
      <p:sp>
        <p:nvSpPr>
          <p:cNvPr id="4" name="3 Marcador de contenido"/>
          <p:cNvSpPr>
            <a:spLocks noGrp="1"/>
          </p:cNvSpPr>
          <p:nvPr>
            <p:ph idx="1"/>
          </p:nvPr>
        </p:nvSpPr>
        <p:spPr/>
        <p:txBody>
          <a:bodyPr/>
          <a:lstStyle/>
          <a:p>
            <a:r>
              <a:rPr lang="es-ES" dirty="0">
                <a:solidFill>
                  <a:schemeClr val="tx1"/>
                </a:solidFill>
                <a:latin typeface="+mn-lt"/>
                <a:ea typeface="+mn-ea"/>
                <a:cs typeface="+mn-cs"/>
              </a:rPr>
              <a:t>¿Cuándo se utiliza el análisis de las 5 fuerzas de PORTER? </a:t>
            </a:r>
          </a:p>
          <a:p>
            <a:pPr lvl="0"/>
            <a:r>
              <a:rPr lang="es-ES" dirty="0">
                <a:solidFill>
                  <a:schemeClr val="tx1"/>
                </a:solidFill>
                <a:latin typeface="+mn-lt"/>
                <a:ea typeface="+mn-ea"/>
                <a:cs typeface="+mn-cs"/>
              </a:rPr>
              <a:t>Cuando deseas desarrollar una ventaja competitiva respecto a tus rivales. </a:t>
            </a:r>
          </a:p>
          <a:p>
            <a:pPr lvl="0"/>
            <a:r>
              <a:rPr lang="es-ES" dirty="0">
                <a:solidFill>
                  <a:schemeClr val="tx1"/>
                </a:solidFill>
                <a:latin typeface="+mn-lt"/>
                <a:ea typeface="+mn-ea"/>
                <a:cs typeface="+mn-cs"/>
              </a:rPr>
              <a:t>Cuando deseas entender mejor la dinámica que influye en tu industria y/o cual es tu posición en ella. </a:t>
            </a:r>
          </a:p>
          <a:p>
            <a:pPr lvl="0"/>
            <a:r>
              <a:rPr lang="es-ES" dirty="0">
                <a:solidFill>
                  <a:schemeClr val="tx1"/>
                </a:solidFill>
                <a:latin typeface="+mn-lt"/>
                <a:ea typeface="+mn-ea"/>
                <a:cs typeface="+mn-cs"/>
              </a:rPr>
              <a:t>Cuando analizas tu posición estratégica y buscas iniciativas que sean disruptivas y te hagan mejorarla. </a:t>
            </a:r>
          </a:p>
          <a:p>
            <a:r>
              <a:rPr lang="es-ES" dirty="0">
                <a:solidFill>
                  <a:schemeClr val="tx1"/>
                </a:solidFill>
                <a:latin typeface="+mn-lt"/>
                <a:ea typeface="+mn-ea"/>
                <a:cs typeface="+mn-cs"/>
              </a:rPr>
              <a:t>Vamos a ampliar el tema de entender la dinámica influyente en la industria ecuatoriana y la posición de las empresas en este sector.</a:t>
            </a:r>
          </a:p>
          <a:p>
            <a:endParaRPr lang="es-ES" dirty="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ANALISIS  -  PORTER</a:t>
            </a:r>
            <a:endParaRPr lang="es-ES" dirty="0"/>
          </a:p>
        </p:txBody>
      </p:sp>
      <p:sp>
        <p:nvSpPr>
          <p:cNvPr id="4" name="3 Marcador de texto"/>
          <p:cNvSpPr>
            <a:spLocks noGrp="1"/>
          </p:cNvSpPr>
          <p:nvPr>
            <p:ph type="body" sz="half" idx="2"/>
          </p:nvPr>
        </p:nvSpPr>
        <p:spPr/>
        <p:txBody>
          <a:bodyPr/>
          <a:lstStyle/>
          <a:p>
            <a:pPr marL="0" lvl="2">
              <a:buFont typeface="Arial" pitchFamily="34" charset="0"/>
              <a:buChar char="•"/>
            </a:pPr>
            <a:r>
              <a:rPr lang="es-ES" sz="2800" b="1" i="1" dirty="0">
                <a:solidFill>
                  <a:schemeClr val="tx1"/>
                </a:solidFill>
                <a:latin typeface="+mn-lt"/>
              </a:rPr>
              <a:t>Amenaza de nuevos competidores </a:t>
            </a:r>
          </a:p>
          <a:p>
            <a:pPr marL="0" lvl="2">
              <a:buFont typeface="Arial" pitchFamily="34" charset="0"/>
              <a:buChar char="•"/>
            </a:pPr>
            <a:r>
              <a:rPr lang="es-ES" sz="2800" b="1" i="1" dirty="0">
                <a:solidFill>
                  <a:schemeClr val="tx1"/>
                </a:solidFill>
                <a:latin typeface="+mn-lt"/>
              </a:rPr>
              <a:t>La amenaza de productos sustitutos </a:t>
            </a:r>
          </a:p>
          <a:p>
            <a:pPr marL="0" lvl="2">
              <a:buFont typeface="Arial" pitchFamily="34" charset="0"/>
              <a:buChar char="•"/>
            </a:pPr>
            <a:r>
              <a:rPr lang="es-ES" sz="2800" b="1" i="1" dirty="0">
                <a:solidFill>
                  <a:schemeClr val="tx1"/>
                </a:solidFill>
                <a:latin typeface="+mn-lt"/>
              </a:rPr>
              <a:t>Intensidad de la rivalidad de los competidores </a:t>
            </a:r>
          </a:p>
          <a:p>
            <a:endParaRPr lang="es-ES" dirty="0"/>
          </a:p>
        </p:txBody>
      </p:sp>
      <p:pic>
        <p:nvPicPr>
          <p:cNvPr id="6" name="5 Marcador de contenido"/>
          <p:cNvPicPr>
            <a:picLocks noGrp="1"/>
          </p:cNvPicPr>
          <p:nvPr>
            <p:ph idx="1"/>
          </p:nvPr>
        </p:nvPicPr>
        <p:blipFill>
          <a:blip r:embed="rId2" cstate="print"/>
          <a:srcRect/>
          <a:stretch>
            <a:fillRect/>
          </a:stretch>
        </p:blipFill>
        <p:spPr bwMode="auto">
          <a:xfrm>
            <a:off x="4254238" y="1932604"/>
            <a:ext cx="3753374" cy="253400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TOMADO DEL DIARIO EL UNIVERSO</a:t>
            </a:r>
            <a:endParaRPr lang="es-EC" dirty="0"/>
          </a:p>
        </p:txBody>
      </p:sp>
      <p:sp>
        <p:nvSpPr>
          <p:cNvPr id="3" name="2 Marcador de contenido"/>
          <p:cNvSpPr>
            <a:spLocks noGrp="1"/>
          </p:cNvSpPr>
          <p:nvPr>
            <p:ph idx="1"/>
          </p:nvPr>
        </p:nvSpPr>
        <p:spPr>
          <a:xfrm>
            <a:off x="3534107" y="273050"/>
            <a:ext cx="5111750" cy="5853113"/>
          </a:xfrm>
        </p:spPr>
        <p:txBody>
          <a:bodyPr/>
          <a:lstStyle/>
          <a:p>
            <a:r>
              <a:rPr lang="es-EC" b="1" dirty="0" smtClean="0"/>
              <a:t>Más de diez firmas fueron en dos meses a bolsas de Valores</a:t>
            </a:r>
          </a:p>
          <a:p>
            <a:r>
              <a:rPr lang="es-EC" sz="2000" dirty="0" smtClean="0"/>
              <a:t>Una embotelladora de gaseosas, un ingenio azucarero, dos bancos, un almacén de electrodomésticos y otras industrias están en la lista de más de diez firmas que en los últimos dos meses registraron operaciones en las bolsas de Valores de Quito y Guayaquil.</a:t>
            </a:r>
          </a:p>
          <a:p>
            <a:r>
              <a:rPr lang="es-EC" sz="2000" u="sng" dirty="0" smtClean="0"/>
              <a:t>A  través de emisiones de obligaciones, papeles comerciales y titularizaciones este grupo de compañías ha inscrito entre diciembre y enero de este año más de  550 millones de dólares en estas operaciones, que representan un mayor movimiento frente a similares periodos anteriores.</a:t>
            </a:r>
            <a:r>
              <a:rPr lang="es-EC" sz="2000" dirty="0" smtClean="0"/>
              <a:t/>
            </a:r>
            <a:br>
              <a:rPr lang="es-EC" sz="2000" dirty="0" smtClean="0"/>
            </a:br>
            <a:endParaRPr lang="es-EC" sz="2000" dirty="0"/>
          </a:p>
        </p:txBody>
      </p:sp>
      <p:pic>
        <p:nvPicPr>
          <p:cNvPr id="6" name="imgNA1" descr="http://src.eluniverso.com/data/recursos/imagenes/pr08b070210,photo01_228_168.jpg"/>
          <p:cNvPicPr/>
          <p:nvPr/>
        </p:nvPicPr>
        <p:blipFill>
          <a:blip r:embed="rId2"/>
          <a:srcRect/>
          <a:stretch>
            <a:fillRect/>
          </a:stretch>
        </p:blipFill>
        <p:spPr bwMode="auto">
          <a:xfrm>
            <a:off x="674711" y="2328649"/>
            <a:ext cx="2819116" cy="2407124"/>
          </a:xfrm>
          <a:prstGeom prst="rect">
            <a:avLst/>
          </a:prstGeom>
          <a:noFill/>
          <a:ln w="9525">
            <a:noFill/>
            <a:miter lim="800000"/>
            <a:headEnd/>
            <a:tailEnd/>
          </a:ln>
        </p:spPr>
      </p:pic>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TOMADO DEL DIARIO EL UNIVERSO</a:t>
            </a:r>
            <a:endParaRPr lang="es-EC" dirty="0"/>
          </a:p>
        </p:txBody>
      </p:sp>
      <p:sp>
        <p:nvSpPr>
          <p:cNvPr id="3" name="2 Marcador de contenido"/>
          <p:cNvSpPr>
            <a:spLocks noGrp="1"/>
          </p:cNvSpPr>
          <p:nvPr>
            <p:ph idx="1"/>
          </p:nvPr>
        </p:nvSpPr>
        <p:spPr/>
        <p:txBody>
          <a:bodyPr/>
          <a:lstStyle/>
          <a:p>
            <a:r>
              <a:rPr lang="es-EC" b="1" dirty="0" smtClean="0"/>
              <a:t>Más de diez firmas fueron en dos meses a bolsas de Valores</a:t>
            </a:r>
          </a:p>
          <a:p>
            <a:r>
              <a:rPr lang="es-EC" sz="1400" b="1" u="sng" dirty="0" smtClean="0">
                <a:solidFill>
                  <a:schemeClr val="tx1">
                    <a:lumMod val="75000"/>
                    <a:lumOff val="25000"/>
                  </a:schemeClr>
                </a:solidFill>
              </a:rPr>
              <a:t>Todos estos instrumentos (de deuda) constituyen mecanismos que usan las empresas emisoras a fin obtener, a través de inversionistas públicos y privados, recursos para el financiamiento de sus operaciones o planes de expansión.</a:t>
            </a:r>
            <a:r>
              <a:rPr lang="es-EC" sz="1400" dirty="0" smtClean="0">
                <a:solidFill>
                  <a:schemeClr val="tx1">
                    <a:lumMod val="75000"/>
                    <a:lumOff val="25000"/>
                  </a:schemeClr>
                </a:solidFill>
              </a:rPr>
              <a:t/>
            </a:r>
            <a:br>
              <a:rPr lang="es-EC" sz="1400" dirty="0" smtClean="0">
                <a:solidFill>
                  <a:schemeClr val="tx1">
                    <a:lumMod val="75000"/>
                    <a:lumOff val="25000"/>
                  </a:schemeClr>
                </a:solidFill>
              </a:rPr>
            </a:br>
            <a:r>
              <a:rPr lang="es-EC" sz="1400" b="1" u="sng" dirty="0" smtClean="0"/>
              <a:t/>
            </a:r>
            <a:br>
              <a:rPr lang="es-EC" sz="1400" b="1" u="sng" dirty="0" smtClean="0"/>
            </a:br>
            <a:r>
              <a:rPr lang="es-EC" sz="1400" b="1" u="sng" dirty="0" smtClean="0"/>
              <a:t>Según Patricio Peña, presidente de la Bolsa de Valores de Quito, este comportamiento ‘inusual’ en el mercado bursátil se debe a que cada vez es más difícil acceder a una operación de crédito en las entidades financieras y, si se las obtiene, los plazos son cortos.</a:t>
            </a:r>
            <a:br>
              <a:rPr lang="es-EC" sz="1400" b="1" u="sng" dirty="0" smtClean="0"/>
            </a:br>
            <a:r>
              <a:rPr lang="es-EC" sz="1400" dirty="0" smtClean="0"/>
              <a:t/>
            </a:r>
            <a:br>
              <a:rPr lang="es-EC" sz="1400" dirty="0" smtClean="0"/>
            </a:br>
            <a:r>
              <a:rPr lang="es-EC" sz="1400" dirty="0" err="1" smtClean="0"/>
              <a:t>Unibanco</a:t>
            </a:r>
            <a:r>
              <a:rPr lang="es-EC" sz="1400" dirty="0" smtClean="0"/>
              <a:t>, por ejemplo, emitió  25 millones de dólares en la titularización de  flujos de la tarjeta de crédito </a:t>
            </a:r>
            <a:r>
              <a:rPr lang="es-EC" sz="1400" dirty="0" err="1" smtClean="0"/>
              <a:t>Cuotafácil</a:t>
            </a:r>
            <a:r>
              <a:rPr lang="es-EC" sz="1400" dirty="0" smtClean="0"/>
              <a:t>, según Andrés </a:t>
            </a:r>
            <a:r>
              <a:rPr lang="es-EC" sz="1400" dirty="0" err="1" smtClean="0"/>
              <a:t>Jervis</a:t>
            </a:r>
            <a:r>
              <a:rPr lang="es-EC" sz="1400" dirty="0" smtClean="0"/>
              <a:t>, presidente del banco.</a:t>
            </a:r>
            <a:br>
              <a:rPr lang="es-EC" sz="1400" dirty="0" smtClean="0"/>
            </a:br>
            <a:r>
              <a:rPr lang="es-EC" sz="1400" dirty="0" smtClean="0"/>
              <a:t/>
            </a:r>
            <a:br>
              <a:rPr lang="es-EC" sz="1400" dirty="0" smtClean="0"/>
            </a:br>
            <a:r>
              <a:rPr lang="es-EC" sz="1400" dirty="0" smtClean="0"/>
              <a:t>El ejecutivo indicó que uno de los principales beneficios de operar en la Bolsa de Valores es que ofrece la oportunidad de captar recursos a largo plazo y a un costo razonable.</a:t>
            </a:r>
            <a:r>
              <a:rPr lang="es-EC" dirty="0" smtClean="0"/>
              <a:t/>
            </a:r>
            <a:br>
              <a:rPr lang="es-EC" dirty="0" smtClean="0"/>
            </a:br>
            <a:endParaRPr lang="es-EC" b="1" dirty="0" smtClean="0"/>
          </a:p>
        </p:txBody>
      </p:sp>
      <p:pic>
        <p:nvPicPr>
          <p:cNvPr id="6" name="imgNA1" descr="http://src.eluniverso.com/data/recursos/imagenes/pr08b070210,photo01_228_168.jpg"/>
          <p:cNvPicPr/>
          <p:nvPr/>
        </p:nvPicPr>
        <p:blipFill>
          <a:blip r:embed="rId2"/>
          <a:srcRect/>
          <a:stretch>
            <a:fillRect/>
          </a:stretch>
        </p:blipFill>
        <p:spPr bwMode="auto">
          <a:xfrm>
            <a:off x="674711" y="2328649"/>
            <a:ext cx="2819116" cy="2407124"/>
          </a:xfrm>
          <a:prstGeom prst="rect">
            <a:avLst/>
          </a:prstGeom>
          <a:noFill/>
          <a:ln w="9525">
            <a:noFill/>
            <a:miter lim="800000"/>
            <a:headEnd/>
            <a:tailEnd/>
          </a:ln>
        </p:spPr>
      </p:pic>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TOMADO DEL DIARIO EL UNIVERSO</a:t>
            </a:r>
            <a:endParaRPr lang="es-EC" dirty="0"/>
          </a:p>
        </p:txBody>
      </p:sp>
      <p:sp>
        <p:nvSpPr>
          <p:cNvPr id="3" name="2 Marcador de contenido"/>
          <p:cNvSpPr>
            <a:spLocks noGrp="1"/>
          </p:cNvSpPr>
          <p:nvPr>
            <p:ph idx="1"/>
          </p:nvPr>
        </p:nvSpPr>
        <p:spPr/>
        <p:txBody>
          <a:bodyPr/>
          <a:lstStyle/>
          <a:p>
            <a:r>
              <a:rPr lang="es-EC" b="1" dirty="0" smtClean="0"/>
              <a:t>Más de diez firmas fueron en dos meses a bolsas de Valores</a:t>
            </a:r>
          </a:p>
          <a:p>
            <a:pPr algn="just"/>
            <a:r>
              <a:rPr lang="es-EC" sz="2000" dirty="0" smtClean="0"/>
              <a:t>Según  Peña, la reciente crisis económica mundial también favoreció al mercado bursátil, pues los inversionistas, frente a los problemas que presentó la banca, volcaron su confianza hacia la Bolsa de Valores.</a:t>
            </a:r>
            <a:br>
              <a:rPr lang="es-EC" sz="2000" dirty="0" smtClean="0"/>
            </a:br>
            <a:r>
              <a:rPr lang="es-EC" sz="2000" dirty="0" smtClean="0"/>
              <a:t/>
            </a:r>
            <a:br>
              <a:rPr lang="es-EC" sz="2000" dirty="0" smtClean="0"/>
            </a:br>
            <a:r>
              <a:rPr lang="es-EC" sz="2000" dirty="0" smtClean="0"/>
              <a:t>El monto de emisiones inscrito en estos dos meses refleja un incremento del 242%, en relación con el mismo periodo anterior.</a:t>
            </a:r>
            <a:r>
              <a:rPr lang="es-EC" dirty="0" smtClean="0"/>
              <a:t/>
            </a:r>
            <a:br>
              <a:rPr lang="es-EC" dirty="0" smtClean="0"/>
            </a:br>
            <a:r>
              <a:rPr lang="es-EC" dirty="0" smtClean="0"/>
              <a:t/>
            </a:r>
            <a:br>
              <a:rPr lang="es-EC" dirty="0" smtClean="0"/>
            </a:br>
            <a:endParaRPr lang="es-EC" b="1" dirty="0" smtClean="0"/>
          </a:p>
        </p:txBody>
      </p:sp>
      <p:pic>
        <p:nvPicPr>
          <p:cNvPr id="6" name="imgNA1" descr="http://src.eluniverso.com/data/recursos/imagenes/pr08b070210,photo01_228_168.jpg"/>
          <p:cNvPicPr/>
          <p:nvPr/>
        </p:nvPicPr>
        <p:blipFill>
          <a:blip r:embed="rId2"/>
          <a:srcRect/>
          <a:stretch>
            <a:fillRect/>
          </a:stretch>
        </p:blipFill>
        <p:spPr bwMode="auto">
          <a:xfrm>
            <a:off x="674711" y="2328649"/>
            <a:ext cx="2819116" cy="2407124"/>
          </a:xfrm>
          <a:prstGeom prst="rect">
            <a:avLst/>
          </a:prstGeom>
          <a:noFill/>
          <a:ln w="9525">
            <a:noFill/>
            <a:miter lim="800000"/>
            <a:headEnd/>
            <a:tailEnd/>
          </a:ln>
        </p:spPr>
      </p:pic>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MARKETING MIX	</a:t>
            </a:r>
            <a:endParaRPr lang="es-ES" dirty="0"/>
          </a:p>
        </p:txBody>
      </p:sp>
      <p:sp>
        <p:nvSpPr>
          <p:cNvPr id="4" name="3 Marcador de texto"/>
          <p:cNvSpPr>
            <a:spLocks noGrp="1"/>
          </p:cNvSpPr>
          <p:nvPr>
            <p:ph type="body" sz="half" idx="2"/>
          </p:nvPr>
        </p:nvSpPr>
        <p:spPr>
          <a:xfrm>
            <a:off x="457201" y="1516988"/>
            <a:ext cx="8154536" cy="4842870"/>
          </a:xfrm>
        </p:spPr>
        <p:txBody>
          <a:bodyPr/>
          <a:lstStyle/>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p:txBody>
      </p:sp>
      <p:pic>
        <p:nvPicPr>
          <p:cNvPr id="1133570" name="Picture 2"/>
          <p:cNvPicPr>
            <a:picLocks noChangeAspect="1" noChangeArrowheads="1"/>
          </p:cNvPicPr>
          <p:nvPr/>
        </p:nvPicPr>
        <p:blipFill>
          <a:blip r:embed="rId2" cstate="print"/>
          <a:srcRect/>
          <a:stretch>
            <a:fillRect/>
          </a:stretch>
        </p:blipFill>
        <p:spPr bwMode="auto">
          <a:xfrm>
            <a:off x="2593225" y="1424753"/>
            <a:ext cx="4162417" cy="4094918"/>
          </a:xfrm>
          <a:prstGeom prst="rect">
            <a:avLst/>
          </a:prstGeom>
          <a:noFill/>
          <a:ln w="12700">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5697940" cy="1091726"/>
          </a:xfrm>
        </p:spPr>
        <p:txBody>
          <a:bodyPr/>
          <a:lstStyle/>
          <a:p>
            <a:r>
              <a:rPr lang="es-ES" dirty="0" smtClean="0"/>
              <a:t>MARKETING </a:t>
            </a:r>
            <a:r>
              <a:rPr lang="es-ES" dirty="0" smtClean="0"/>
              <a:t>MIX -  PRODUCTOS</a:t>
            </a:r>
            <a:r>
              <a:rPr lang="es-ES" dirty="0" smtClean="0"/>
              <a:t>	</a:t>
            </a:r>
            <a:endParaRPr lang="es-ES" dirty="0"/>
          </a:p>
        </p:txBody>
      </p:sp>
      <p:sp>
        <p:nvSpPr>
          <p:cNvPr id="4" name="3 Marcador de texto"/>
          <p:cNvSpPr>
            <a:spLocks noGrp="1"/>
          </p:cNvSpPr>
          <p:nvPr>
            <p:ph type="body" sz="half" idx="2"/>
          </p:nvPr>
        </p:nvSpPr>
        <p:spPr>
          <a:xfrm>
            <a:off x="457201" y="1516988"/>
            <a:ext cx="8154536" cy="4842870"/>
          </a:xfrm>
        </p:spPr>
        <p:txBody>
          <a:bodyPr/>
          <a:lstStyle/>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a:p>
          <a:p>
            <a:endParaRPr lang="es-ES" dirty="0"/>
          </a:p>
        </p:txBody>
      </p:sp>
      <p:pic>
        <p:nvPicPr>
          <p:cNvPr id="1145858" name="Picture 2"/>
          <p:cNvPicPr>
            <a:picLocks noChangeAspect="1" noChangeArrowheads="1"/>
          </p:cNvPicPr>
          <p:nvPr/>
        </p:nvPicPr>
        <p:blipFill>
          <a:blip r:embed="rId2"/>
          <a:srcRect/>
          <a:stretch>
            <a:fillRect/>
          </a:stretch>
        </p:blipFill>
        <p:spPr bwMode="auto">
          <a:xfrm>
            <a:off x="1337481" y="1467908"/>
            <a:ext cx="6387152" cy="442842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5711588" cy="422986"/>
          </a:xfrm>
        </p:spPr>
        <p:txBody>
          <a:bodyPr/>
          <a:lstStyle/>
          <a:p>
            <a:r>
              <a:rPr lang="es-ES" dirty="0" smtClean="0"/>
              <a:t>MARKETING </a:t>
            </a:r>
            <a:r>
              <a:rPr lang="es-ES" dirty="0" smtClean="0"/>
              <a:t>MIX - PLAZA</a:t>
            </a:r>
            <a:r>
              <a:rPr lang="es-ES" dirty="0" smtClean="0"/>
              <a:t>	</a:t>
            </a:r>
            <a:endParaRPr lang="es-ES" dirty="0"/>
          </a:p>
        </p:txBody>
      </p:sp>
      <p:sp>
        <p:nvSpPr>
          <p:cNvPr id="4" name="3 Marcador de texto"/>
          <p:cNvSpPr>
            <a:spLocks noGrp="1"/>
          </p:cNvSpPr>
          <p:nvPr>
            <p:ph type="body" sz="half" idx="2"/>
          </p:nvPr>
        </p:nvSpPr>
        <p:spPr>
          <a:xfrm>
            <a:off x="457201" y="1516988"/>
            <a:ext cx="8154536" cy="4842870"/>
          </a:xfrm>
        </p:spPr>
        <p:txBody>
          <a:bodyPr/>
          <a:lstStyle/>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endParaRPr lang="es-ES" dirty="0"/>
          </a:p>
        </p:txBody>
      </p:sp>
      <p:pic>
        <p:nvPicPr>
          <p:cNvPr id="1146882" name="Picture 2"/>
          <p:cNvPicPr>
            <a:picLocks noChangeAspect="1" noChangeArrowheads="1"/>
          </p:cNvPicPr>
          <p:nvPr/>
        </p:nvPicPr>
        <p:blipFill>
          <a:blip r:embed="rId2"/>
          <a:srcRect/>
          <a:stretch>
            <a:fillRect/>
          </a:stretch>
        </p:blipFill>
        <p:spPr bwMode="auto">
          <a:xfrm>
            <a:off x="1128272" y="1019531"/>
            <a:ext cx="6696445" cy="505372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t>ANALISIS DEL PROBLEMA:</a:t>
            </a:r>
            <a:endParaRPr lang="es-EC" dirty="0"/>
          </a:p>
        </p:txBody>
      </p:sp>
      <p:sp>
        <p:nvSpPr>
          <p:cNvPr id="3" name="2 Marcador de contenido"/>
          <p:cNvSpPr>
            <a:spLocks noGrp="1"/>
          </p:cNvSpPr>
          <p:nvPr>
            <p:ph idx="1"/>
          </p:nvPr>
        </p:nvSpPr>
        <p:spPr>
          <a:xfrm>
            <a:off x="214282" y="1643050"/>
            <a:ext cx="8686800" cy="4168773"/>
          </a:xfrm>
        </p:spPr>
        <p:txBody>
          <a:bodyPr>
            <a:normAutofit lnSpcReduction="10000"/>
          </a:bodyPr>
          <a:lstStyle/>
          <a:p>
            <a:pPr algn="just">
              <a:buNone/>
            </a:pPr>
            <a:r>
              <a:rPr lang="es-ES" dirty="0" smtClean="0"/>
              <a:t>		</a:t>
            </a:r>
          </a:p>
          <a:p>
            <a:pPr algn="just">
              <a:buNone/>
            </a:pPr>
            <a:endParaRPr lang="es-ES" sz="3000" dirty="0" smtClean="0"/>
          </a:p>
          <a:p>
            <a:pPr algn="just">
              <a:buNone/>
            </a:pPr>
            <a:r>
              <a:rPr lang="es-ES" sz="3000" dirty="0" smtClean="0"/>
              <a:t>		Adicionalmente para poder cotizar sus valores en la bolsa, las empresas primero deben hacer públicos sus estados financieros, puesto que </a:t>
            </a:r>
            <a:r>
              <a:rPr lang="es-EC" sz="3000" dirty="0" smtClean="0"/>
              <a:t>atreves</a:t>
            </a:r>
            <a:r>
              <a:rPr lang="es-ES" sz="3000" dirty="0" smtClean="0"/>
              <a:t> de ellos se pueden determinar los indicadores que permiten saber la situación financiera de las compañías.</a:t>
            </a:r>
          </a:p>
          <a:p>
            <a:pPr algn="just">
              <a:buNone/>
            </a:pPr>
            <a:r>
              <a:rPr lang="es-EC" sz="2800" dirty="0" smtClean="0"/>
              <a:t>		</a:t>
            </a:r>
            <a:endParaRPr lang="es-EC" sz="3000" dirty="0" smtClean="0"/>
          </a:p>
          <a:p>
            <a:pPr>
              <a:buNone/>
            </a:pPr>
            <a:endParaRPr lang="es-EC" dirty="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008125" cy="695941"/>
          </a:xfrm>
        </p:spPr>
        <p:txBody>
          <a:bodyPr/>
          <a:lstStyle/>
          <a:p>
            <a:r>
              <a:rPr lang="es-ES" dirty="0" smtClean="0"/>
              <a:t>MARKETING MIX	</a:t>
            </a:r>
            <a:r>
              <a:rPr lang="es-ES" dirty="0" smtClean="0"/>
              <a:t>- PRECIOS</a:t>
            </a:r>
            <a:endParaRPr lang="es-ES" dirty="0"/>
          </a:p>
        </p:txBody>
      </p:sp>
      <p:sp>
        <p:nvSpPr>
          <p:cNvPr id="4" name="3 Marcador de texto"/>
          <p:cNvSpPr>
            <a:spLocks noGrp="1"/>
          </p:cNvSpPr>
          <p:nvPr>
            <p:ph type="body" sz="half" idx="2"/>
          </p:nvPr>
        </p:nvSpPr>
        <p:spPr>
          <a:xfrm>
            <a:off x="457201" y="1516988"/>
            <a:ext cx="8154536" cy="4842870"/>
          </a:xfrm>
        </p:spPr>
        <p:txBody>
          <a:bodyPr/>
          <a:lstStyle/>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endParaRPr lang="es-ES" dirty="0"/>
          </a:p>
        </p:txBody>
      </p:sp>
      <p:sp>
        <p:nvSpPr>
          <p:cNvPr id="5" name="4 Rectángulo"/>
          <p:cNvSpPr/>
          <p:nvPr/>
        </p:nvSpPr>
        <p:spPr>
          <a:xfrm>
            <a:off x="5104263" y="691193"/>
            <a:ext cx="3643952" cy="5632311"/>
          </a:xfrm>
          <a:prstGeom prst="rect">
            <a:avLst/>
          </a:prstGeom>
        </p:spPr>
        <p:txBody>
          <a:bodyPr wrap="square">
            <a:spAutoFit/>
          </a:bodyPr>
          <a:lstStyle/>
          <a:p>
            <a:pPr algn="just"/>
            <a:r>
              <a:rPr lang="es-ES" dirty="0" smtClean="0"/>
              <a:t>PRECIO: Los precios de los productos en su totalidad son variables, empezando con el producto acciones, cada emisor genera acciones con un valor a la par de $1,00 dólar, pero el precio de la acción en el mercado varia de acorde como se encuentre posicionada, como estén sus flujos entre otras variables. Los precios de las acciones pueden estar entre $1, $3, $35, $55 dólares americanos y así sucesivamente.</a:t>
            </a:r>
          </a:p>
          <a:p>
            <a:pPr algn="just"/>
            <a:r>
              <a:rPr lang="es-ES" dirty="0" smtClean="0"/>
              <a:t>Para el tema de titularizaciones, estas en cambio recopilan una cartera de una empresa y salen emisiones por $ 5.000,00, $10.000,00, etc. dólares americanos.</a:t>
            </a:r>
            <a:endParaRPr lang="es-ES" dirty="0"/>
          </a:p>
        </p:txBody>
      </p:sp>
      <p:pic>
        <p:nvPicPr>
          <p:cNvPr id="1147907" name="Picture 3"/>
          <p:cNvPicPr>
            <a:picLocks noChangeAspect="1" noChangeArrowheads="1"/>
          </p:cNvPicPr>
          <p:nvPr/>
        </p:nvPicPr>
        <p:blipFill>
          <a:blip r:embed="rId2"/>
          <a:srcRect/>
          <a:stretch>
            <a:fillRect/>
          </a:stretch>
        </p:blipFill>
        <p:spPr bwMode="auto">
          <a:xfrm>
            <a:off x="0" y="1211238"/>
            <a:ext cx="4772771" cy="475283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7325" y="0"/>
            <a:ext cx="3008313" cy="1162050"/>
          </a:xfrm>
        </p:spPr>
        <p:txBody>
          <a:bodyPr/>
          <a:lstStyle/>
          <a:p>
            <a:r>
              <a:rPr lang="es-ES" dirty="0" smtClean="0"/>
              <a:t>MARKETING MIX	</a:t>
            </a:r>
            <a:endParaRPr lang="es-ES" dirty="0"/>
          </a:p>
        </p:txBody>
      </p:sp>
      <p:sp>
        <p:nvSpPr>
          <p:cNvPr id="4" name="3 Marcador de texto"/>
          <p:cNvSpPr>
            <a:spLocks noGrp="1"/>
          </p:cNvSpPr>
          <p:nvPr>
            <p:ph type="body" sz="half" idx="2"/>
          </p:nvPr>
        </p:nvSpPr>
        <p:spPr>
          <a:xfrm>
            <a:off x="457201" y="1516988"/>
            <a:ext cx="8154536" cy="4842870"/>
          </a:xfrm>
        </p:spPr>
        <p:txBody>
          <a:bodyPr/>
          <a:lstStyle/>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endParaRPr lang="es-ES" dirty="0"/>
          </a:p>
        </p:txBody>
      </p:sp>
      <p:pic>
        <p:nvPicPr>
          <p:cNvPr id="1148931" name="Picture 3"/>
          <p:cNvPicPr>
            <a:picLocks noChangeAspect="1" noChangeArrowheads="1"/>
          </p:cNvPicPr>
          <p:nvPr/>
        </p:nvPicPr>
        <p:blipFill>
          <a:blip r:embed="rId2"/>
          <a:srcRect/>
          <a:stretch>
            <a:fillRect/>
          </a:stretch>
        </p:blipFill>
        <p:spPr bwMode="auto">
          <a:xfrm>
            <a:off x="401889" y="1128713"/>
            <a:ext cx="7745824" cy="5490451"/>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7325" y="0"/>
            <a:ext cx="6748818" cy="764275"/>
          </a:xfrm>
        </p:spPr>
        <p:txBody>
          <a:bodyPr/>
          <a:lstStyle/>
          <a:p>
            <a:r>
              <a:rPr lang="es-ES" dirty="0" smtClean="0"/>
              <a:t>MARKETING </a:t>
            </a:r>
            <a:r>
              <a:rPr lang="es-ES" dirty="0" smtClean="0"/>
              <a:t>MIX –PUBLICIDAD</a:t>
            </a:r>
            <a:r>
              <a:rPr lang="es-ES" dirty="0" smtClean="0"/>
              <a:t>	</a:t>
            </a:r>
            <a:endParaRPr lang="es-ES" dirty="0"/>
          </a:p>
        </p:txBody>
      </p:sp>
      <p:sp>
        <p:nvSpPr>
          <p:cNvPr id="4" name="3 Marcador de texto"/>
          <p:cNvSpPr>
            <a:spLocks noGrp="1"/>
          </p:cNvSpPr>
          <p:nvPr>
            <p:ph type="body" sz="half" idx="2"/>
          </p:nvPr>
        </p:nvSpPr>
        <p:spPr>
          <a:xfrm>
            <a:off x="457201" y="1516988"/>
            <a:ext cx="8154536" cy="4842870"/>
          </a:xfrm>
        </p:spPr>
        <p:txBody>
          <a:bodyPr/>
          <a:lstStyle/>
          <a:p>
            <a:pPr algn="just"/>
            <a:endParaRPr lang="es-ES" dirty="0" smtClean="0"/>
          </a:p>
          <a:p>
            <a:pPr algn="just"/>
            <a:endParaRPr lang="es-ES" dirty="0" smtClean="0"/>
          </a:p>
          <a:p>
            <a:pPr algn="just"/>
            <a:endParaRPr lang="es-ES" dirty="0" smtClean="0"/>
          </a:p>
          <a:p>
            <a:pPr algn="just"/>
            <a:endParaRPr lang="es-ES" dirty="0" smtClean="0"/>
          </a:p>
          <a:p>
            <a:pPr algn="just"/>
            <a:endParaRPr lang="es-ES" dirty="0" smtClean="0"/>
          </a:p>
          <a:p>
            <a:endParaRPr lang="es-ES" dirty="0"/>
          </a:p>
        </p:txBody>
      </p:sp>
      <p:pic>
        <p:nvPicPr>
          <p:cNvPr id="1149954" name="Picture 2"/>
          <p:cNvPicPr>
            <a:picLocks noChangeAspect="1" noChangeArrowheads="1"/>
          </p:cNvPicPr>
          <p:nvPr/>
        </p:nvPicPr>
        <p:blipFill>
          <a:blip r:embed="rId2"/>
          <a:srcRect/>
          <a:stretch>
            <a:fillRect/>
          </a:stretch>
        </p:blipFill>
        <p:spPr bwMode="auto">
          <a:xfrm>
            <a:off x="0" y="1097581"/>
            <a:ext cx="5896899" cy="4580382"/>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5696742" y="2510312"/>
            <a:ext cx="3447258" cy="210263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PLAN FINANCIERO – BOLSA DE VALORES DE GUAYAQUIL</a:t>
            </a:r>
            <a:endParaRPr lang="es-ES" dirty="0"/>
          </a:p>
        </p:txBody>
      </p:sp>
      <p:pic>
        <p:nvPicPr>
          <p:cNvPr id="1134594" name="Picture 2"/>
          <p:cNvPicPr>
            <a:picLocks noGrp="1" noChangeAspect="1" noChangeArrowheads="1"/>
          </p:cNvPicPr>
          <p:nvPr>
            <p:ph idx="1"/>
          </p:nvPr>
        </p:nvPicPr>
        <p:blipFill>
          <a:blip r:embed="rId2" cstate="print"/>
          <a:srcRect/>
          <a:stretch>
            <a:fillRect/>
          </a:stretch>
        </p:blipFill>
        <p:spPr bwMode="auto">
          <a:xfrm>
            <a:off x="1883391" y="1692227"/>
            <a:ext cx="5092140" cy="4237754"/>
          </a:xfrm>
          <a:prstGeom prst="rect">
            <a:avLst/>
          </a:prstGeom>
          <a:noFill/>
          <a:ln w="12700">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0"/>
            <a:ext cx="7772400" cy="1470025"/>
          </a:xfrm>
        </p:spPr>
        <p:txBody>
          <a:bodyPr/>
          <a:lstStyle/>
          <a:p>
            <a:r>
              <a:rPr lang="es-EC" i="1" dirty="0" smtClean="0"/>
              <a:t>PLAN FINANCIERO</a:t>
            </a:r>
            <a:endParaRPr lang="es-EC" dirty="0"/>
          </a:p>
        </p:txBody>
      </p:sp>
      <p:sp>
        <p:nvSpPr>
          <p:cNvPr id="9" name="8 Subtítulo"/>
          <p:cNvSpPr>
            <a:spLocks noGrp="1"/>
          </p:cNvSpPr>
          <p:nvPr>
            <p:ph type="subTitle" idx="1"/>
          </p:nvPr>
        </p:nvSpPr>
        <p:spPr>
          <a:xfrm>
            <a:off x="357158" y="1428736"/>
            <a:ext cx="8215370" cy="5286412"/>
          </a:xfrm>
        </p:spPr>
        <p:txBody>
          <a:bodyPr>
            <a:noAutofit/>
          </a:bodyPr>
          <a:lstStyle/>
          <a:p>
            <a:r>
              <a:rPr lang="es-ES" b="1" i="1" dirty="0" smtClean="0">
                <a:solidFill>
                  <a:srgbClr val="002060"/>
                </a:solidFill>
              </a:rPr>
              <a:t>Objetivos:</a:t>
            </a:r>
            <a:endParaRPr lang="es-EC" b="1" dirty="0">
              <a:solidFill>
                <a:srgbClr val="002060"/>
              </a:solidFill>
            </a:endParaRPr>
          </a:p>
          <a:p>
            <a:r>
              <a:rPr lang="es-ES" sz="1200" dirty="0">
                <a:solidFill>
                  <a:srgbClr val="002060"/>
                </a:solidFill>
              </a:rPr>
              <a:t> </a:t>
            </a:r>
            <a:endParaRPr lang="es-EC" sz="1200" dirty="0">
              <a:solidFill>
                <a:srgbClr val="002060"/>
              </a:solidFill>
            </a:endParaRPr>
          </a:p>
          <a:p>
            <a:pPr algn="just"/>
            <a:r>
              <a:rPr lang="es-ES" sz="2400" dirty="0">
                <a:solidFill>
                  <a:srgbClr val="002060"/>
                </a:solidFill>
              </a:rPr>
              <a:t>El objetivo de este capítulo es ordenar y sistematizar la información de carácter monetario</a:t>
            </a:r>
            <a:r>
              <a:rPr lang="es-ES" sz="2400" dirty="0" smtClean="0">
                <a:solidFill>
                  <a:srgbClr val="002060"/>
                </a:solidFill>
              </a:rPr>
              <a:t>, establecer la inversión, los costos y gastos que enfrentará el proyecto durante un periodo determinado de vida, así como los ingresos provenientes de las ventas de los diferentes productos.</a:t>
            </a:r>
          </a:p>
          <a:p>
            <a:pPr algn="just"/>
            <a:endParaRPr lang="es-EC" sz="1200" dirty="0">
              <a:solidFill>
                <a:srgbClr val="002060"/>
              </a:solidFill>
            </a:endParaRPr>
          </a:p>
          <a:p>
            <a:pPr algn="just"/>
            <a:r>
              <a:rPr lang="es-ES" sz="2400" dirty="0">
                <a:solidFill>
                  <a:srgbClr val="002060"/>
                </a:solidFill>
              </a:rPr>
              <a:t> </a:t>
            </a:r>
            <a:endParaRPr lang="es-EC" sz="2000" dirty="0">
              <a:solidFill>
                <a:srgbClr val="002060"/>
              </a:solidFill>
            </a:endParaRP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500043"/>
            <a:ext cx="7772400" cy="928694"/>
          </a:xfrm>
        </p:spPr>
        <p:txBody>
          <a:bodyPr>
            <a:normAutofit/>
          </a:bodyPr>
          <a:lstStyle/>
          <a:p>
            <a:pPr algn="l"/>
            <a:r>
              <a:rPr lang="es-EC" sz="4000" i="1" dirty="0"/>
              <a:t>Inversión y Financiamiento</a:t>
            </a:r>
            <a:endParaRPr lang="es-EC" sz="4000" dirty="0"/>
          </a:p>
        </p:txBody>
      </p:sp>
      <p:sp>
        <p:nvSpPr>
          <p:cNvPr id="3" name="2 Subtítulo"/>
          <p:cNvSpPr>
            <a:spLocks noGrp="1"/>
          </p:cNvSpPr>
          <p:nvPr>
            <p:ph type="subTitle" idx="1"/>
          </p:nvPr>
        </p:nvSpPr>
        <p:spPr>
          <a:xfrm>
            <a:off x="571472" y="2071678"/>
            <a:ext cx="8072494" cy="4429156"/>
          </a:xfrm>
        </p:spPr>
        <p:txBody>
          <a:bodyPr>
            <a:normAutofit fontScale="92500" lnSpcReduction="10000"/>
          </a:bodyPr>
          <a:lstStyle/>
          <a:p>
            <a:endParaRPr lang="en-US" dirty="0"/>
          </a:p>
          <a:p>
            <a:endParaRPr lang="en-US" dirty="0" smtClean="0"/>
          </a:p>
          <a:p>
            <a:endParaRPr lang="en-US" dirty="0"/>
          </a:p>
          <a:p>
            <a:endParaRPr lang="en-US" dirty="0" smtClean="0"/>
          </a:p>
          <a:p>
            <a:endParaRPr lang="en-US" dirty="0"/>
          </a:p>
          <a:p>
            <a:endParaRPr lang="en-US" dirty="0" smtClean="0"/>
          </a:p>
          <a:p>
            <a:pPr algn="just"/>
            <a:endParaRPr lang="es-ES" sz="2200" i="1" dirty="0" smtClean="0">
              <a:solidFill>
                <a:schemeClr val="tx1"/>
              </a:solidFill>
            </a:endParaRPr>
          </a:p>
          <a:p>
            <a:pPr algn="just"/>
            <a:endParaRPr lang="es-ES" i="1" dirty="0"/>
          </a:p>
          <a:p>
            <a:pPr algn="just"/>
            <a:endParaRPr lang="es-ES" sz="2200" i="1" dirty="0" smtClean="0">
              <a:solidFill>
                <a:schemeClr val="tx1"/>
              </a:solidFill>
            </a:endParaRPr>
          </a:p>
          <a:p>
            <a:pPr algn="just"/>
            <a:endParaRPr lang="es-ES" i="1" dirty="0"/>
          </a:p>
          <a:p>
            <a:pPr algn="just"/>
            <a:endParaRPr lang="es-ES" sz="2200" i="1" dirty="0" smtClean="0">
              <a:solidFill>
                <a:schemeClr val="tx1"/>
              </a:solidFill>
            </a:endParaRPr>
          </a:p>
          <a:p>
            <a:pPr algn="just"/>
            <a:endParaRPr lang="es-ES" i="1" dirty="0"/>
          </a:p>
          <a:p>
            <a:pPr algn="just"/>
            <a:endParaRPr lang="es-ES" sz="2200" i="1" dirty="0" smtClean="0">
              <a:solidFill>
                <a:schemeClr val="tx1"/>
              </a:solidFill>
            </a:endParaRPr>
          </a:p>
          <a:p>
            <a:pPr algn="just"/>
            <a:r>
              <a:rPr lang="es-ES" sz="2200" i="1" dirty="0" smtClean="0">
                <a:solidFill>
                  <a:schemeClr val="tx1"/>
                </a:solidFill>
              </a:rPr>
              <a:t>Cabe </a:t>
            </a:r>
            <a:r>
              <a:rPr lang="es-ES" sz="2200" i="1" dirty="0">
                <a:solidFill>
                  <a:schemeClr val="tx1"/>
                </a:solidFill>
              </a:rPr>
              <a:t>mencionar que la forma de financiamiento </a:t>
            </a:r>
            <a:r>
              <a:rPr lang="es-ES" sz="2200" i="1" dirty="0" smtClean="0">
                <a:solidFill>
                  <a:schemeClr val="tx1"/>
                </a:solidFill>
              </a:rPr>
              <a:t>sugerida de </a:t>
            </a:r>
            <a:r>
              <a:rPr lang="es-ES" sz="2200" i="1" dirty="0">
                <a:solidFill>
                  <a:schemeClr val="tx1"/>
                </a:solidFill>
              </a:rPr>
              <a:t>este proyecto, </a:t>
            </a:r>
            <a:r>
              <a:rPr lang="es-ES" sz="2200" i="1" dirty="0" smtClean="0">
                <a:solidFill>
                  <a:schemeClr val="tx1"/>
                </a:solidFill>
              </a:rPr>
              <a:t>es </a:t>
            </a:r>
            <a:r>
              <a:rPr lang="es-ES" sz="2200" i="1" dirty="0">
                <a:solidFill>
                  <a:schemeClr val="tx1"/>
                </a:solidFill>
              </a:rPr>
              <a:t>mediante un préstamo directo </a:t>
            </a:r>
            <a:r>
              <a:rPr lang="es-ES" sz="2200" i="1" dirty="0" smtClean="0">
                <a:solidFill>
                  <a:schemeClr val="tx1"/>
                </a:solidFill>
              </a:rPr>
              <a:t> al CFN .</a:t>
            </a:r>
            <a:endParaRPr lang="en-US" sz="2200" i="1" dirty="0">
              <a:solidFill>
                <a:schemeClr val="tx1"/>
              </a:solidFill>
            </a:endParaRPr>
          </a:p>
          <a:p>
            <a:endParaRPr lang="es-EC" sz="220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214282" y="1428736"/>
            <a:ext cx="7282648" cy="431443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28596" y="285728"/>
            <a:ext cx="7772400" cy="1470025"/>
          </a:xfrm>
        </p:spPr>
        <p:txBody>
          <a:bodyPr/>
          <a:lstStyle/>
          <a:p>
            <a:pPr algn="l"/>
            <a:r>
              <a:rPr lang="en-US" dirty="0" err="1" smtClean="0"/>
              <a:t>Consideraciones</a:t>
            </a:r>
            <a:r>
              <a:rPr lang="en-US" dirty="0" smtClean="0"/>
              <a:t>:</a:t>
            </a:r>
            <a:endParaRPr lang="es-EC" dirty="0"/>
          </a:p>
        </p:txBody>
      </p:sp>
      <p:sp>
        <p:nvSpPr>
          <p:cNvPr id="5" name="4 Subtítulo"/>
          <p:cNvSpPr>
            <a:spLocks noGrp="1"/>
          </p:cNvSpPr>
          <p:nvPr>
            <p:ph type="subTitle" idx="1"/>
          </p:nvPr>
        </p:nvSpPr>
        <p:spPr>
          <a:xfrm>
            <a:off x="214282" y="2285992"/>
            <a:ext cx="8572560" cy="3214710"/>
          </a:xfrm>
        </p:spPr>
        <p:txBody>
          <a:bodyPr>
            <a:normAutofit fontScale="92500" lnSpcReduction="20000"/>
          </a:bodyPr>
          <a:lstStyle/>
          <a:p>
            <a:pPr algn="just"/>
            <a:r>
              <a:rPr lang="es-EC" sz="2800" dirty="0">
                <a:solidFill>
                  <a:schemeClr val="tx1"/>
                </a:solidFill>
              </a:rPr>
              <a:t>Lo que </a:t>
            </a:r>
            <a:r>
              <a:rPr lang="es-EC" sz="2800" dirty="0" smtClean="0">
                <a:solidFill>
                  <a:schemeClr val="tx1"/>
                </a:solidFill>
              </a:rPr>
              <a:t>planteamos </a:t>
            </a:r>
            <a:r>
              <a:rPr lang="es-EC" sz="2800" dirty="0">
                <a:solidFill>
                  <a:schemeClr val="tx1"/>
                </a:solidFill>
              </a:rPr>
              <a:t>para validar el proyecto es; que los  montos de negociaciones  igual o superior a $20 millones, bajen a 10 </a:t>
            </a:r>
            <a:r>
              <a:rPr lang="es-EC" sz="2800" dirty="0" smtClean="0">
                <a:solidFill>
                  <a:schemeClr val="tx1"/>
                </a:solidFill>
              </a:rPr>
              <a:t>millones manteniendo la comisión del 0.09%, </a:t>
            </a:r>
            <a:r>
              <a:rPr lang="es-EC" sz="2800" dirty="0">
                <a:solidFill>
                  <a:schemeClr val="tx1"/>
                </a:solidFill>
              </a:rPr>
              <a:t>con esto aumentaría el nivel de transacciones a negociar aproximadamente a un 50</a:t>
            </a:r>
            <a:r>
              <a:rPr lang="es-EC" sz="2800" dirty="0" smtClean="0">
                <a:solidFill>
                  <a:schemeClr val="tx1"/>
                </a:solidFill>
              </a:rPr>
              <a:t>% de la tasa de crecimiento vigente,  </a:t>
            </a:r>
            <a:r>
              <a:rPr lang="es-EC" sz="2800" dirty="0">
                <a:solidFill>
                  <a:schemeClr val="tx1"/>
                </a:solidFill>
              </a:rPr>
              <a:t>lo que implicaría que la tasa de crecimiento </a:t>
            </a:r>
            <a:r>
              <a:rPr lang="es-EC" sz="2800" dirty="0" smtClean="0">
                <a:solidFill>
                  <a:schemeClr val="tx1"/>
                </a:solidFill>
              </a:rPr>
              <a:t>se ubique en un </a:t>
            </a:r>
            <a:r>
              <a:rPr lang="es-EC" sz="2800" dirty="0">
                <a:solidFill>
                  <a:schemeClr val="tx1"/>
                </a:solidFill>
              </a:rPr>
              <a:t>15</a:t>
            </a:r>
            <a:r>
              <a:rPr lang="es-EC" sz="2800" dirty="0" smtClean="0">
                <a:solidFill>
                  <a:schemeClr val="tx1"/>
                </a:solidFill>
              </a:rPr>
              <a:t>% anual. </a:t>
            </a:r>
            <a:r>
              <a:rPr lang="es-EC" sz="2800" dirty="0">
                <a:solidFill>
                  <a:schemeClr val="tx1"/>
                </a:solidFill>
              </a:rPr>
              <a:t>Y el resto de comisiones mantendrían los costos actuales. </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1423835"/>
            <a:ext cx="8052584" cy="4156094"/>
          </a:xfrm>
          <a:prstGeom prst="rect">
            <a:avLst/>
          </a:prstGeom>
          <a:noFill/>
          <a:ln w="9525">
            <a:noFill/>
            <a:miter lim="800000"/>
            <a:headEnd/>
            <a:tailEnd/>
          </a:ln>
          <a:effectLst/>
        </p:spPr>
      </p:pic>
      <p:sp>
        <p:nvSpPr>
          <p:cNvPr id="6" name="5 CuadroTexto"/>
          <p:cNvSpPr txBox="1"/>
          <p:nvPr/>
        </p:nvSpPr>
        <p:spPr>
          <a:xfrm>
            <a:off x="900752" y="586854"/>
            <a:ext cx="6059606" cy="400110"/>
          </a:xfrm>
          <a:prstGeom prst="rect">
            <a:avLst/>
          </a:prstGeom>
          <a:noFill/>
        </p:spPr>
        <p:txBody>
          <a:bodyPr wrap="square" rtlCol="0">
            <a:spAutoFit/>
          </a:bodyPr>
          <a:lstStyle/>
          <a:p>
            <a:r>
              <a:rPr lang="es-ES" sz="2000" b="1" dirty="0" smtClean="0"/>
              <a:t>MONTOS DE NEGOCIACIONES ESPERADOS</a:t>
            </a:r>
            <a:endParaRPr lang="es-ES" sz="2000" b="1" dirty="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EC" dirty="0" smtClean="0"/>
              <a:t>VENTAS PROYECTADAS  - ANALISIS INCREMENTAL</a:t>
            </a:r>
            <a:endParaRPr lang="es-EC" dirty="0"/>
          </a:p>
        </p:txBody>
      </p:sp>
      <p:pic>
        <p:nvPicPr>
          <p:cNvPr id="4098" name="Picture 2"/>
          <p:cNvPicPr>
            <a:picLocks noChangeAspect="1" noChangeArrowheads="1"/>
          </p:cNvPicPr>
          <p:nvPr/>
        </p:nvPicPr>
        <p:blipFill>
          <a:blip r:embed="rId2" cstate="print"/>
          <a:srcRect/>
          <a:stretch>
            <a:fillRect/>
          </a:stretch>
        </p:blipFill>
        <p:spPr bwMode="auto">
          <a:xfrm>
            <a:off x="1298649" y="1843717"/>
            <a:ext cx="6357982" cy="251677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213563" y="4101937"/>
            <a:ext cx="6429420" cy="2510403"/>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14282" y="428604"/>
            <a:ext cx="7772400" cy="1470025"/>
          </a:xfrm>
        </p:spPr>
        <p:txBody>
          <a:bodyPr/>
          <a:lstStyle/>
          <a:p>
            <a:pPr algn="l"/>
            <a:r>
              <a:rPr lang="es-ES" sz="3200" b="1" i="1" dirty="0" smtClean="0">
                <a:solidFill>
                  <a:schemeClr val="tx1"/>
                </a:solidFill>
              </a:rPr>
              <a:t>Proyección Costos sin Estrategia</a:t>
            </a:r>
            <a:r>
              <a:rPr lang="es-EC" sz="3200" b="1" dirty="0" smtClean="0">
                <a:solidFill>
                  <a:schemeClr val="tx1"/>
                </a:solidFill>
              </a:rPr>
              <a:t/>
            </a:r>
            <a:br>
              <a:rPr lang="es-EC" sz="3200" b="1" dirty="0" smtClean="0">
                <a:solidFill>
                  <a:schemeClr val="tx1"/>
                </a:solidFill>
              </a:rPr>
            </a:br>
            <a:endParaRPr lang="es-EC" sz="3200" dirty="0"/>
          </a:p>
        </p:txBody>
      </p:sp>
      <p:sp>
        <p:nvSpPr>
          <p:cNvPr id="5" name="4 Subtítulo"/>
          <p:cNvSpPr>
            <a:spLocks noGrp="1"/>
          </p:cNvSpPr>
          <p:nvPr>
            <p:ph type="subTitle" idx="1"/>
          </p:nvPr>
        </p:nvSpPr>
        <p:spPr>
          <a:xfrm>
            <a:off x="357158" y="1857364"/>
            <a:ext cx="8429684" cy="1785950"/>
          </a:xfrm>
        </p:spPr>
        <p:txBody>
          <a:bodyPr>
            <a:noAutofit/>
          </a:bodyPr>
          <a:lstStyle/>
          <a:p>
            <a:pPr algn="just"/>
            <a:r>
              <a:rPr lang="es-ES" sz="2400" dirty="0">
                <a:solidFill>
                  <a:schemeClr val="tx1"/>
                </a:solidFill>
              </a:rPr>
              <a:t> </a:t>
            </a:r>
            <a:r>
              <a:rPr lang="es-EC" sz="2400" dirty="0" smtClean="0">
                <a:solidFill>
                  <a:schemeClr val="tx1"/>
                </a:solidFill>
              </a:rPr>
              <a:t>En </a:t>
            </a:r>
            <a:r>
              <a:rPr lang="es-EC" sz="2400" dirty="0">
                <a:solidFill>
                  <a:schemeClr val="tx1"/>
                </a:solidFill>
              </a:rPr>
              <a:t>cuanto los costos, han tenido un crecimiento promedio del 5%, por lo que se estima que va a crecer de la misma manera los siguientes años si el negocio sigue igual sin implementar la reingeniería como se muestra en la tabla. Actualmente los costos representan el 74% de los ingresos por ventas</a:t>
            </a:r>
          </a:p>
          <a:p>
            <a:pPr algn="just"/>
            <a:endParaRPr lang="es-EC" sz="2400" dirty="0">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1000100" y="4143380"/>
            <a:ext cx="7912757" cy="250033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latin typeface="Arial" pitchFamily="34" charset="0"/>
                <a:cs typeface="Arial" pitchFamily="34" charset="0"/>
              </a:rPr>
              <a:t>OPORTUNIDADES</a:t>
            </a:r>
            <a:endParaRPr lang="es-EC" b="1" dirty="0">
              <a:latin typeface="Arial" pitchFamily="34" charset="0"/>
              <a:cs typeface="Arial" pitchFamily="34" charset="0"/>
            </a:endParaRPr>
          </a:p>
        </p:txBody>
      </p:sp>
      <p:sp>
        <p:nvSpPr>
          <p:cNvPr id="3" name="2 Marcador de contenido"/>
          <p:cNvSpPr>
            <a:spLocks noGrp="1"/>
          </p:cNvSpPr>
          <p:nvPr>
            <p:ph idx="1"/>
          </p:nvPr>
        </p:nvSpPr>
        <p:spPr>
          <a:xfrm>
            <a:off x="285720" y="1571612"/>
            <a:ext cx="8686800" cy="4857784"/>
          </a:xfrm>
        </p:spPr>
        <p:txBody>
          <a:bodyPr>
            <a:normAutofit fontScale="92500"/>
          </a:bodyPr>
          <a:lstStyle/>
          <a:p>
            <a:pPr algn="just">
              <a:buNone/>
            </a:pPr>
            <a:r>
              <a:rPr lang="es-ES" dirty="0" smtClean="0"/>
              <a:t>		</a:t>
            </a:r>
            <a:r>
              <a:rPr lang="es-ES" sz="3000" dirty="0" smtClean="0">
                <a:latin typeface="Arial" pitchFamily="34" charset="0"/>
                <a:cs typeface="Arial" pitchFamily="34" charset="0"/>
              </a:rPr>
              <a:t>Hemos identificado algunas oportunidades posibles y medibles para el desarrollo del mercado bursátil, estas son:</a:t>
            </a:r>
          </a:p>
          <a:p>
            <a:pPr algn="just">
              <a:buNone/>
            </a:pPr>
            <a:endParaRPr lang="es-ES" sz="3000" dirty="0" smtClean="0">
              <a:latin typeface="Arial" pitchFamily="34" charset="0"/>
              <a:cs typeface="Arial" pitchFamily="34" charset="0"/>
            </a:endParaRPr>
          </a:p>
          <a:p>
            <a:pPr lvl="0" algn="just"/>
            <a:r>
              <a:rPr lang="es-ES" sz="3000" dirty="0" smtClean="0">
                <a:latin typeface="Arial" pitchFamily="34" charset="0"/>
                <a:cs typeface="Arial" pitchFamily="34" charset="0"/>
              </a:rPr>
              <a:t>Integrar y promover nuevos sectores económicos al entorno bursátil. </a:t>
            </a:r>
          </a:p>
          <a:p>
            <a:pPr lvl="0" algn="just"/>
            <a:r>
              <a:rPr lang="es-ES" sz="3000" dirty="0" smtClean="0">
                <a:latin typeface="Arial" pitchFamily="34" charset="0"/>
                <a:cs typeface="Arial" pitchFamily="34" charset="0"/>
              </a:rPr>
              <a:t> </a:t>
            </a:r>
            <a:r>
              <a:rPr lang="es-EC" sz="3000" dirty="0" smtClean="0">
                <a:latin typeface="Arial" pitchFamily="34" charset="0"/>
                <a:cs typeface="Arial" pitchFamily="34" charset="0"/>
              </a:rPr>
              <a:t>Venta de acciones de proyectos a través de la BVG. </a:t>
            </a:r>
          </a:p>
          <a:p>
            <a:pPr algn="just"/>
            <a:r>
              <a:rPr lang="es-ES" sz="3000" dirty="0" smtClean="0">
                <a:latin typeface="Arial" pitchFamily="34" charset="0"/>
                <a:cs typeface="Arial" pitchFamily="34" charset="0"/>
              </a:rPr>
              <a:t>Desarrollar la formación y especialización para futuros profesionales en Mercado de Capitales </a:t>
            </a:r>
            <a:endParaRPr lang="es-EC" sz="3000" dirty="0" smtClean="0">
              <a:latin typeface="Arial" pitchFamily="34" charset="0"/>
              <a:cs typeface="Arial" pitchFamily="34" charset="0"/>
            </a:endParaRPr>
          </a:p>
          <a:p>
            <a:pPr lvl="0"/>
            <a:endParaRPr lang="es-ES" dirty="0" smtClean="0"/>
          </a:p>
          <a:p>
            <a:pPr lvl="0"/>
            <a:endParaRPr lang="es-EC" dirty="0" smtClean="0"/>
          </a:p>
          <a:p>
            <a:endParaRPr lang="es-ES" dirty="0" smtClean="0"/>
          </a:p>
          <a:p>
            <a:pPr lvl="1">
              <a:buClr>
                <a:schemeClr val="accent6">
                  <a:lumMod val="75000"/>
                </a:schemeClr>
              </a:buClr>
              <a:buFont typeface="Wingdings" pitchFamily="2" charset="2"/>
              <a:buChar char="§"/>
            </a:pPr>
            <a:endParaRPr lang="es-ES" dirty="0" smtClean="0"/>
          </a:p>
          <a:p>
            <a:pPr marL="914400" lvl="1" indent="-514350">
              <a:buClr>
                <a:schemeClr val="accent1">
                  <a:lumMod val="50000"/>
                </a:schemeClr>
              </a:buClr>
              <a:buFont typeface="Wingdings" pitchFamily="2" charset="2"/>
              <a:buChar char="v"/>
            </a:pPr>
            <a:endParaRPr lang="es-EC" dirty="0" smtClean="0"/>
          </a:p>
          <a:p>
            <a:pPr>
              <a:buNone/>
            </a:pPr>
            <a:endParaRPr lang="es-EC" dirty="0"/>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srcRect/>
          <a:stretch>
            <a:fillRect/>
          </a:stretch>
        </p:blipFill>
        <p:spPr bwMode="auto">
          <a:xfrm>
            <a:off x="1000100" y="5214926"/>
            <a:ext cx="7711523" cy="1643074"/>
          </a:xfrm>
          <a:prstGeom prst="rect">
            <a:avLst/>
          </a:prstGeom>
          <a:noFill/>
          <a:ln w="9525">
            <a:noFill/>
            <a:miter lim="800000"/>
            <a:headEnd/>
            <a:tailEnd/>
          </a:ln>
          <a:effectLst/>
        </p:spPr>
      </p:pic>
      <p:sp>
        <p:nvSpPr>
          <p:cNvPr id="4" name="3 Título"/>
          <p:cNvSpPr>
            <a:spLocks noGrp="1"/>
          </p:cNvSpPr>
          <p:nvPr>
            <p:ph type="ctrTitle"/>
          </p:nvPr>
        </p:nvSpPr>
        <p:spPr>
          <a:xfrm>
            <a:off x="500034" y="428604"/>
            <a:ext cx="7772400" cy="1045624"/>
          </a:xfrm>
        </p:spPr>
        <p:txBody>
          <a:bodyPr>
            <a:normAutofit fontScale="90000"/>
          </a:bodyPr>
          <a:lstStyle/>
          <a:p>
            <a:pPr algn="l"/>
            <a:r>
              <a:rPr lang="es-ES" sz="3200" b="1" i="1" dirty="0" smtClean="0">
                <a:solidFill>
                  <a:schemeClr val="tx1"/>
                </a:solidFill>
              </a:rPr>
              <a:t>Proyección </a:t>
            </a:r>
            <a:r>
              <a:rPr lang="es-ES" sz="3600" b="1" i="1" dirty="0" smtClean="0">
                <a:solidFill>
                  <a:schemeClr val="tx1"/>
                </a:solidFill>
              </a:rPr>
              <a:t>Costos</a:t>
            </a:r>
            <a:r>
              <a:rPr lang="es-ES" sz="3200" b="1" i="1" dirty="0" smtClean="0">
                <a:solidFill>
                  <a:schemeClr val="tx1"/>
                </a:solidFill>
              </a:rPr>
              <a:t> con Estrategia</a:t>
            </a:r>
            <a:r>
              <a:rPr lang="es-EC" sz="3200" b="1" dirty="0" smtClean="0">
                <a:solidFill>
                  <a:schemeClr val="tx1"/>
                </a:solidFill>
              </a:rPr>
              <a:t/>
            </a:r>
            <a:br>
              <a:rPr lang="es-EC" sz="3200" b="1" dirty="0" smtClean="0">
                <a:solidFill>
                  <a:schemeClr val="tx1"/>
                </a:solidFill>
              </a:rPr>
            </a:br>
            <a:endParaRPr lang="es-EC" sz="3200" dirty="0"/>
          </a:p>
        </p:txBody>
      </p:sp>
      <p:sp>
        <p:nvSpPr>
          <p:cNvPr id="5" name="4 Subtítulo"/>
          <p:cNvSpPr>
            <a:spLocks noGrp="1"/>
          </p:cNvSpPr>
          <p:nvPr>
            <p:ph type="subTitle" idx="1"/>
          </p:nvPr>
        </p:nvSpPr>
        <p:spPr>
          <a:xfrm>
            <a:off x="357158" y="1571612"/>
            <a:ext cx="8429684" cy="3571900"/>
          </a:xfrm>
        </p:spPr>
        <p:txBody>
          <a:bodyPr>
            <a:noAutofit/>
          </a:bodyPr>
          <a:lstStyle/>
          <a:p>
            <a:pPr algn="just"/>
            <a:r>
              <a:rPr lang="es-EC" sz="2400" dirty="0" smtClean="0">
                <a:solidFill>
                  <a:schemeClr val="tx1"/>
                </a:solidFill>
              </a:rPr>
              <a:t>Con el proyecto </a:t>
            </a:r>
            <a:r>
              <a:rPr lang="es-ES" sz="2400" dirty="0" smtClean="0">
                <a:solidFill>
                  <a:schemeClr val="tx1"/>
                </a:solidFill>
              </a:rPr>
              <a:t>se incrementaría  </a:t>
            </a:r>
            <a:r>
              <a:rPr lang="es-ES" sz="2400" dirty="0">
                <a:solidFill>
                  <a:schemeClr val="tx1"/>
                </a:solidFill>
              </a:rPr>
              <a:t>82% en promedio con el proyecto, esto se debe inicialmente a los costos de inversión. Pero a futuro mediante </a:t>
            </a:r>
            <a:r>
              <a:rPr lang="es-EC" sz="2400" dirty="0">
                <a:solidFill>
                  <a:schemeClr val="tx1"/>
                </a:solidFill>
              </a:rPr>
              <a:t>las estrategias propuestas por la </a:t>
            </a:r>
            <a:r>
              <a:rPr lang="es-EC" sz="2400" dirty="0" smtClean="0">
                <a:solidFill>
                  <a:schemeClr val="tx1"/>
                </a:solidFill>
              </a:rPr>
              <a:t>reingeniería,</a:t>
            </a:r>
            <a:r>
              <a:rPr lang="es-ES" sz="2400" dirty="0" smtClean="0">
                <a:solidFill>
                  <a:schemeClr val="tx1"/>
                </a:solidFill>
              </a:rPr>
              <a:t> </a:t>
            </a:r>
            <a:r>
              <a:rPr lang="es-ES" sz="2400" dirty="0">
                <a:solidFill>
                  <a:schemeClr val="tx1"/>
                </a:solidFill>
              </a:rPr>
              <a:t>los costos irán disminuyendo por el proceso de recuperación de la inversión, el incremento en los ingresos y la baja en el gasto de publicidad, ya que en los primeros años la meta es, que la </a:t>
            </a:r>
            <a:r>
              <a:rPr lang="es-ES" sz="2400" dirty="0" smtClean="0">
                <a:solidFill>
                  <a:schemeClr val="tx1"/>
                </a:solidFill>
              </a:rPr>
              <a:t>BVG </a:t>
            </a:r>
            <a:r>
              <a:rPr lang="es-ES" sz="2400" dirty="0">
                <a:solidFill>
                  <a:schemeClr val="tx1"/>
                </a:solidFill>
              </a:rPr>
              <a:t>se posicione en la mente de los clientes y a mediano plazo este gasto ya no será tan representativo, llegando a costos de menos del 60% sobre los ingresos.</a:t>
            </a:r>
            <a:endParaRPr lang="es-EC" sz="2400" dirty="0">
              <a:solidFill>
                <a:schemeClr val="tx1"/>
              </a:solidFill>
            </a:endParaRPr>
          </a:p>
          <a:p>
            <a:pPr algn="just"/>
            <a:endParaRPr lang="es-EC" sz="2400"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85720" y="357166"/>
            <a:ext cx="7772400" cy="1470025"/>
          </a:xfrm>
        </p:spPr>
        <p:txBody>
          <a:bodyPr>
            <a:normAutofit/>
          </a:bodyPr>
          <a:lstStyle/>
          <a:p>
            <a:pPr lvl="2" algn="l" rtl="0">
              <a:spcBef>
                <a:spcPct val="0"/>
              </a:spcBef>
            </a:pPr>
            <a:r>
              <a:rPr lang="es-ES" sz="3200" b="1" i="1" dirty="0">
                <a:latin typeface="+mn-lt"/>
              </a:rPr>
              <a:t>Gastos Proyectados de Publicidad</a:t>
            </a:r>
            <a:r>
              <a:rPr lang="es-EC" sz="3200" dirty="0">
                <a:latin typeface="+mn-lt"/>
              </a:rPr>
              <a:t/>
            </a:r>
            <a:br>
              <a:rPr lang="es-EC" sz="3200" dirty="0">
                <a:latin typeface="+mn-lt"/>
              </a:rPr>
            </a:br>
            <a:endParaRPr lang="es-EC" sz="3200" dirty="0">
              <a:latin typeface="+mn-lt"/>
            </a:endParaRPr>
          </a:p>
        </p:txBody>
      </p:sp>
      <p:sp>
        <p:nvSpPr>
          <p:cNvPr id="5" name="4 Subtítulo"/>
          <p:cNvSpPr>
            <a:spLocks noGrp="1"/>
          </p:cNvSpPr>
          <p:nvPr>
            <p:ph type="subTitle" idx="1"/>
          </p:nvPr>
        </p:nvSpPr>
        <p:spPr>
          <a:xfrm>
            <a:off x="714348" y="1643050"/>
            <a:ext cx="7500990" cy="1214446"/>
          </a:xfrm>
        </p:spPr>
        <p:txBody>
          <a:bodyPr>
            <a:normAutofit fontScale="92500" lnSpcReduction="10000"/>
          </a:bodyPr>
          <a:lstStyle/>
          <a:p>
            <a:pPr algn="just"/>
            <a:r>
              <a:rPr lang="es-EC" dirty="0">
                <a:solidFill>
                  <a:schemeClr val="tx1"/>
                </a:solidFill>
              </a:rPr>
              <a:t>Para cumplir los objetivos de Marketing hemos asignado un presupuesto, en los que se incluye lo </a:t>
            </a:r>
            <a:r>
              <a:rPr lang="es-EC" dirty="0" smtClean="0">
                <a:solidFill>
                  <a:schemeClr val="tx1"/>
                </a:solidFill>
              </a:rPr>
              <a:t>gasto </a:t>
            </a:r>
            <a:r>
              <a:rPr lang="es-EC" dirty="0">
                <a:solidFill>
                  <a:schemeClr val="tx1"/>
                </a:solidFill>
              </a:rPr>
              <a:t>en publicidad </a:t>
            </a:r>
            <a:r>
              <a:rPr lang="es-EC" dirty="0" smtClean="0">
                <a:solidFill>
                  <a:schemeClr val="tx1"/>
                </a:solidFill>
              </a:rPr>
              <a:t>referente a: televisión, radio, prensa escrita, entre otros los que </a:t>
            </a:r>
            <a:r>
              <a:rPr lang="es-EC" dirty="0">
                <a:solidFill>
                  <a:schemeClr val="tx1"/>
                </a:solidFill>
              </a:rPr>
              <a:t>se </a:t>
            </a:r>
            <a:r>
              <a:rPr lang="es-EC" dirty="0" smtClean="0">
                <a:solidFill>
                  <a:schemeClr val="tx1"/>
                </a:solidFill>
              </a:rPr>
              <a:t>pueden </a:t>
            </a:r>
            <a:r>
              <a:rPr lang="es-EC" dirty="0">
                <a:solidFill>
                  <a:schemeClr val="tx1"/>
                </a:solidFill>
              </a:rPr>
              <a:t>analizar en la siguiente tabla.</a:t>
            </a:r>
          </a:p>
          <a:p>
            <a:pPr algn="just"/>
            <a:endParaRPr lang="es-EC" dirty="0">
              <a:solidFill>
                <a:schemeClr val="tx1"/>
              </a:solidFill>
            </a:endParaRPr>
          </a:p>
        </p:txBody>
      </p:sp>
      <p:sp>
        <p:nvSpPr>
          <p:cNvPr id="9" name="8 CuadroTexto"/>
          <p:cNvSpPr txBox="1"/>
          <p:nvPr/>
        </p:nvSpPr>
        <p:spPr>
          <a:xfrm>
            <a:off x="285720" y="2857496"/>
            <a:ext cx="8358246" cy="3693319"/>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s-EC" dirty="0"/>
          </a:p>
        </p:txBody>
      </p:sp>
      <p:graphicFrame>
        <p:nvGraphicFramePr>
          <p:cNvPr id="12" name="11 Tabla"/>
          <p:cNvGraphicFramePr>
            <a:graphicFrameLocks noGrp="1"/>
          </p:cNvGraphicFramePr>
          <p:nvPr/>
        </p:nvGraphicFramePr>
        <p:xfrm>
          <a:off x="714348" y="2743199"/>
          <a:ext cx="7856446" cy="3794079"/>
        </p:xfrm>
        <a:graphic>
          <a:graphicData uri="http://schemas.openxmlformats.org/drawingml/2006/table">
            <a:tbl>
              <a:tblPr/>
              <a:tblGrid>
                <a:gridCol w="2523261"/>
                <a:gridCol w="876753"/>
                <a:gridCol w="496668"/>
                <a:gridCol w="876753"/>
                <a:gridCol w="602070"/>
                <a:gridCol w="741008"/>
                <a:gridCol w="823254"/>
                <a:gridCol w="916679"/>
              </a:tblGrid>
              <a:tr h="974643">
                <a:tc>
                  <a:txBody>
                    <a:bodyPr/>
                    <a:lstStyle/>
                    <a:p>
                      <a:pPr algn="ctr">
                        <a:lnSpc>
                          <a:spcPct val="115000"/>
                        </a:lnSpc>
                        <a:spcAft>
                          <a:spcPts val="1000"/>
                        </a:spcAft>
                      </a:pPr>
                      <a:r>
                        <a:rPr lang="es-EC" sz="1100" b="1" dirty="0">
                          <a:solidFill>
                            <a:srgbClr val="000000"/>
                          </a:solidFill>
                          <a:latin typeface="Calibri"/>
                          <a:ea typeface="Times New Roman"/>
                          <a:cs typeface="Times New Roman"/>
                        </a:rPr>
                        <a:t>PUBLICIDAD</a:t>
                      </a:r>
                      <a:endParaRPr lang="es-EC" sz="1100" dirty="0">
                        <a:latin typeface="Calibri"/>
                        <a:ea typeface="Calibri"/>
                        <a:cs typeface="Times New Roman"/>
                      </a:endParaRPr>
                    </a:p>
                  </a:txBody>
                  <a:tcPr marL="43370" marR="4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15000"/>
                        </a:lnSpc>
                        <a:spcAft>
                          <a:spcPts val="1000"/>
                        </a:spcAft>
                      </a:pPr>
                      <a:r>
                        <a:rPr lang="es-EC" sz="1100" b="1">
                          <a:solidFill>
                            <a:srgbClr val="000000"/>
                          </a:solidFill>
                          <a:latin typeface="Calibri"/>
                          <a:ea typeface="Times New Roman"/>
                          <a:cs typeface="Times New Roman"/>
                        </a:rPr>
                        <a:t>TIEMPO/</a:t>
                      </a:r>
                      <a:endParaRPr lang="es-EC" sz="1100">
                        <a:latin typeface="Calibri"/>
                        <a:ea typeface="Calibri"/>
                        <a:cs typeface="Times New Roman"/>
                      </a:endParaRPr>
                    </a:p>
                    <a:p>
                      <a:pPr marL="71755" marR="71755" algn="ctr">
                        <a:lnSpc>
                          <a:spcPct val="115000"/>
                        </a:lnSpc>
                        <a:spcAft>
                          <a:spcPts val="1000"/>
                        </a:spcAft>
                      </a:pPr>
                      <a:r>
                        <a:rPr lang="es-EC" sz="1100" b="1">
                          <a:solidFill>
                            <a:srgbClr val="000000"/>
                          </a:solidFill>
                          <a:latin typeface="Calibri"/>
                          <a:ea typeface="Times New Roman"/>
                          <a:cs typeface="Times New Roman"/>
                        </a:rPr>
                        <a:t>DIAS</a:t>
                      </a:r>
                      <a:endParaRPr lang="es-EC" sz="1100">
                        <a:latin typeface="Calibri"/>
                        <a:ea typeface="Calibri"/>
                        <a:cs typeface="Times New Roman"/>
                      </a:endParaRPr>
                    </a:p>
                  </a:txBody>
                  <a:tcPr marL="43370" marR="433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15000"/>
                        </a:lnSpc>
                        <a:spcAft>
                          <a:spcPts val="1000"/>
                        </a:spcAft>
                      </a:pPr>
                      <a:r>
                        <a:rPr lang="es-EC" sz="1100" b="1">
                          <a:solidFill>
                            <a:srgbClr val="000000"/>
                          </a:solidFill>
                          <a:latin typeface="Calibri"/>
                          <a:ea typeface="Times New Roman"/>
                          <a:cs typeface="Times New Roman"/>
                        </a:rPr>
                        <a:t># VECES</a:t>
                      </a:r>
                      <a:endParaRPr lang="es-EC" sz="1100">
                        <a:latin typeface="Calibri"/>
                        <a:ea typeface="Calibri"/>
                        <a:cs typeface="Times New Roman"/>
                      </a:endParaRPr>
                    </a:p>
                  </a:txBody>
                  <a:tcPr marL="43370" marR="433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15000"/>
                        </a:lnSpc>
                        <a:spcAft>
                          <a:spcPts val="1000"/>
                        </a:spcAft>
                      </a:pPr>
                      <a:r>
                        <a:rPr lang="es-EC" sz="1100" b="1">
                          <a:solidFill>
                            <a:srgbClr val="000000"/>
                          </a:solidFill>
                          <a:latin typeface="Calibri"/>
                          <a:ea typeface="Times New Roman"/>
                          <a:cs typeface="Times New Roman"/>
                        </a:rPr>
                        <a:t>DURACION/</a:t>
                      </a:r>
                      <a:endParaRPr lang="es-EC" sz="1100">
                        <a:latin typeface="Calibri"/>
                        <a:ea typeface="Calibri"/>
                        <a:cs typeface="Times New Roman"/>
                      </a:endParaRPr>
                    </a:p>
                    <a:p>
                      <a:pPr marL="71755" marR="71755" algn="ctr">
                        <a:lnSpc>
                          <a:spcPct val="115000"/>
                        </a:lnSpc>
                        <a:spcAft>
                          <a:spcPts val="1000"/>
                        </a:spcAft>
                      </a:pPr>
                      <a:r>
                        <a:rPr lang="es-EC" sz="1100" b="1">
                          <a:solidFill>
                            <a:srgbClr val="000000"/>
                          </a:solidFill>
                          <a:latin typeface="Calibri"/>
                          <a:ea typeface="Times New Roman"/>
                          <a:cs typeface="Times New Roman"/>
                        </a:rPr>
                        <a:t>MINUTOS</a:t>
                      </a:r>
                      <a:endParaRPr lang="es-EC" sz="1100">
                        <a:latin typeface="Calibri"/>
                        <a:ea typeface="Calibri"/>
                        <a:cs typeface="Times New Roman"/>
                      </a:endParaRPr>
                    </a:p>
                  </a:txBody>
                  <a:tcPr marL="43370" marR="433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15000"/>
                        </a:lnSpc>
                        <a:spcAft>
                          <a:spcPts val="1000"/>
                        </a:spcAft>
                      </a:pPr>
                      <a:r>
                        <a:rPr lang="es-EC" sz="1100" b="1">
                          <a:solidFill>
                            <a:srgbClr val="000000"/>
                          </a:solidFill>
                          <a:latin typeface="Calibri"/>
                          <a:ea typeface="Times New Roman"/>
                          <a:cs typeface="Times New Roman"/>
                        </a:rPr>
                        <a:t>DIARIO</a:t>
                      </a:r>
                      <a:endParaRPr lang="es-EC" sz="1100">
                        <a:latin typeface="Calibri"/>
                        <a:ea typeface="Calibri"/>
                        <a:cs typeface="Times New Roman"/>
                      </a:endParaRPr>
                    </a:p>
                  </a:txBody>
                  <a:tcPr marL="43370" marR="433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15000"/>
                        </a:lnSpc>
                        <a:spcAft>
                          <a:spcPts val="1000"/>
                        </a:spcAft>
                      </a:pPr>
                      <a:r>
                        <a:rPr lang="es-EC" sz="1100" b="1">
                          <a:solidFill>
                            <a:srgbClr val="000000"/>
                          </a:solidFill>
                          <a:latin typeface="Calibri"/>
                          <a:ea typeface="Times New Roman"/>
                          <a:cs typeface="Times New Roman"/>
                        </a:rPr>
                        <a:t>SEMANAL</a:t>
                      </a:r>
                      <a:endParaRPr lang="es-EC" sz="1100">
                        <a:latin typeface="Calibri"/>
                        <a:ea typeface="Calibri"/>
                        <a:cs typeface="Times New Roman"/>
                      </a:endParaRPr>
                    </a:p>
                  </a:txBody>
                  <a:tcPr marL="43370" marR="433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15000"/>
                        </a:lnSpc>
                        <a:spcAft>
                          <a:spcPts val="1000"/>
                        </a:spcAft>
                      </a:pPr>
                      <a:r>
                        <a:rPr lang="es-EC" sz="1100" b="1">
                          <a:solidFill>
                            <a:srgbClr val="000000"/>
                          </a:solidFill>
                          <a:latin typeface="Calibri"/>
                          <a:ea typeface="Times New Roman"/>
                          <a:cs typeface="Times New Roman"/>
                        </a:rPr>
                        <a:t>MENSUAL</a:t>
                      </a:r>
                      <a:endParaRPr lang="es-EC" sz="1100">
                        <a:latin typeface="Calibri"/>
                        <a:ea typeface="Calibri"/>
                        <a:cs typeface="Times New Roman"/>
                      </a:endParaRPr>
                    </a:p>
                  </a:txBody>
                  <a:tcPr marL="43370" marR="433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15000"/>
                        </a:lnSpc>
                        <a:spcAft>
                          <a:spcPts val="1000"/>
                        </a:spcAft>
                      </a:pPr>
                      <a:r>
                        <a:rPr lang="es-EC" sz="1100" b="1">
                          <a:solidFill>
                            <a:srgbClr val="000000"/>
                          </a:solidFill>
                          <a:latin typeface="Calibri"/>
                          <a:ea typeface="Times New Roman"/>
                          <a:cs typeface="Times New Roman"/>
                        </a:rPr>
                        <a:t>ANUAL</a:t>
                      </a:r>
                      <a:endParaRPr lang="es-EC" sz="1100">
                        <a:latin typeface="Calibri"/>
                        <a:ea typeface="Calibri"/>
                        <a:cs typeface="Times New Roman"/>
                      </a:endParaRPr>
                    </a:p>
                  </a:txBody>
                  <a:tcPr marL="43370" marR="433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54335">
                <a:tc>
                  <a:txBody>
                    <a:bodyPr/>
                    <a:lstStyle/>
                    <a:p>
                      <a:pPr algn="just">
                        <a:lnSpc>
                          <a:spcPct val="115000"/>
                        </a:lnSpc>
                        <a:spcAft>
                          <a:spcPts val="1000"/>
                        </a:spcAft>
                      </a:pPr>
                      <a:r>
                        <a:rPr lang="es-EC" sz="1000">
                          <a:solidFill>
                            <a:srgbClr val="000000"/>
                          </a:solidFill>
                          <a:latin typeface="Calibri"/>
                          <a:ea typeface="Times New Roman"/>
                          <a:cs typeface="Times New Roman"/>
                        </a:rPr>
                        <a:t>TELEVISION NACIONAL HORARIO NOCTURNO LUNES-VIERNES</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5</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2</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2</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500.00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2,500.00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10,000.00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120,000.00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335">
                <a:tc>
                  <a:txBody>
                    <a:bodyPr/>
                    <a:lstStyle/>
                    <a:p>
                      <a:pPr algn="just">
                        <a:lnSpc>
                          <a:spcPct val="115000"/>
                        </a:lnSpc>
                        <a:spcAft>
                          <a:spcPts val="1000"/>
                        </a:spcAft>
                      </a:pPr>
                      <a:r>
                        <a:rPr lang="es-EC" sz="1000">
                          <a:solidFill>
                            <a:srgbClr val="000000"/>
                          </a:solidFill>
                          <a:latin typeface="Calibri"/>
                          <a:ea typeface="Times New Roman"/>
                          <a:cs typeface="Times New Roman"/>
                        </a:rPr>
                        <a:t>TELEVISION NACIONAL HORARIO MATUTINO SABADOS Y DOMINGOS</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2</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5</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2</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dirty="0">
                          <a:solidFill>
                            <a:srgbClr val="000000"/>
                          </a:solidFill>
                          <a:latin typeface="Calibri"/>
                          <a:ea typeface="Calibri"/>
                          <a:cs typeface="Times New Roman"/>
                        </a:rPr>
                        <a:t>650.00</a:t>
                      </a:r>
                      <a:endParaRPr lang="es-EC" sz="1100" dirty="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1,300.00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5,200.00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62,400.00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788">
                <a:tc>
                  <a:txBody>
                    <a:bodyPr/>
                    <a:lstStyle/>
                    <a:p>
                      <a:pPr algn="just">
                        <a:lnSpc>
                          <a:spcPct val="115000"/>
                        </a:lnSpc>
                        <a:spcAft>
                          <a:spcPts val="1000"/>
                        </a:spcAft>
                      </a:pPr>
                      <a:r>
                        <a:rPr lang="es-EC" sz="1000" dirty="0">
                          <a:solidFill>
                            <a:srgbClr val="000000"/>
                          </a:solidFill>
                          <a:latin typeface="Calibri"/>
                          <a:ea typeface="Times New Roman"/>
                          <a:cs typeface="Times New Roman"/>
                        </a:rPr>
                        <a:t>PRENSA ESCRITA EL MAYOR DIARIO Y CON PRESENCIA EN LA CIUDAD DE GYE</a:t>
                      </a:r>
                      <a:endParaRPr lang="es-EC" sz="1100" dirty="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dirty="0">
                          <a:solidFill>
                            <a:srgbClr val="000000"/>
                          </a:solidFill>
                          <a:latin typeface="Calibri"/>
                          <a:ea typeface="Times New Roman"/>
                          <a:cs typeface="Times New Roman"/>
                        </a:rPr>
                        <a:t>7</a:t>
                      </a:r>
                      <a:endParaRPr lang="es-EC" sz="1100" dirty="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1</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50.00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350.00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1,400.00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16,800.00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306">
                <a:tc>
                  <a:txBody>
                    <a:bodyPr/>
                    <a:lstStyle/>
                    <a:p>
                      <a:pPr algn="just">
                        <a:lnSpc>
                          <a:spcPct val="115000"/>
                        </a:lnSpc>
                        <a:spcAft>
                          <a:spcPts val="1000"/>
                        </a:spcAft>
                      </a:pPr>
                      <a:r>
                        <a:rPr lang="es-EC" sz="1000">
                          <a:solidFill>
                            <a:srgbClr val="000000"/>
                          </a:solidFill>
                          <a:latin typeface="Calibri"/>
                          <a:ea typeface="Times New Roman"/>
                          <a:cs typeface="Times New Roman"/>
                        </a:rPr>
                        <a:t>REVISTAS DE NEGOCIOS</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12</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100">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100">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200.00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2,400.00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306">
                <a:tc>
                  <a:txBody>
                    <a:bodyPr/>
                    <a:lstStyle/>
                    <a:p>
                      <a:pPr algn="just">
                        <a:lnSpc>
                          <a:spcPct val="115000"/>
                        </a:lnSpc>
                        <a:spcAft>
                          <a:spcPts val="1000"/>
                        </a:spcAft>
                      </a:pPr>
                      <a:r>
                        <a:rPr lang="es-EC" sz="1000">
                          <a:solidFill>
                            <a:srgbClr val="000000"/>
                          </a:solidFill>
                          <a:latin typeface="Calibri"/>
                          <a:ea typeface="Times New Roman"/>
                          <a:cs typeface="Times New Roman"/>
                        </a:rPr>
                        <a:t>VALLAS PUBLICITARIAS</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30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100">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100">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3,500.00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42,000.00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031">
                <a:tc>
                  <a:txBody>
                    <a:bodyPr/>
                    <a:lstStyle/>
                    <a:p>
                      <a:pPr algn="just">
                        <a:lnSpc>
                          <a:spcPct val="115000"/>
                        </a:lnSpc>
                        <a:spcAft>
                          <a:spcPts val="1000"/>
                        </a:spcAft>
                      </a:pPr>
                      <a:r>
                        <a:rPr lang="es-EC" sz="1000">
                          <a:solidFill>
                            <a:srgbClr val="000000"/>
                          </a:solidFill>
                          <a:latin typeface="Calibri"/>
                          <a:ea typeface="Times New Roman"/>
                          <a:cs typeface="Times New Roman"/>
                        </a:rPr>
                        <a:t>FERIAS NACIONALES E INTERNACIONALES</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latin typeface="Calibri"/>
                          <a:ea typeface="Times New Roman"/>
                          <a:cs typeface="Times New Roman"/>
                        </a:rPr>
                        <a:t>2</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100">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100">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100">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latin typeface="Calibri"/>
                          <a:ea typeface="Calibri"/>
                          <a:cs typeface="Times New Roman"/>
                        </a:rPr>
                        <a:t>15,000.00</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335">
                <a:tc>
                  <a:txBody>
                    <a:bodyPr/>
                    <a:lstStyle/>
                    <a:p>
                      <a:pPr algn="r">
                        <a:lnSpc>
                          <a:spcPct val="115000"/>
                        </a:lnSpc>
                        <a:spcAft>
                          <a:spcPts val="1000"/>
                        </a:spcAft>
                      </a:pPr>
                      <a:r>
                        <a:rPr lang="es-EC" sz="1100" b="1">
                          <a:solidFill>
                            <a:srgbClr val="000000"/>
                          </a:solidFill>
                          <a:latin typeface="Calibri"/>
                          <a:ea typeface="Times New Roman"/>
                          <a:cs typeface="Times New Roman"/>
                        </a:rPr>
                        <a:t>TOTAL</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50000"/>
                        </a:lnSpc>
                      </a:pPr>
                      <a:endParaRPr lang="es-EC" sz="1100">
                        <a:latin typeface="Calibri"/>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s-EC" sz="1100" b="1">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s-EC" sz="1100" b="1">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s-EC" sz="1100" b="1">
                          <a:solidFill>
                            <a:srgbClr val="000000"/>
                          </a:solidFill>
                          <a:latin typeface="Calibri"/>
                          <a:ea typeface="Calibri"/>
                          <a:cs typeface="Times New Roman"/>
                        </a:rPr>
                        <a:t> </a:t>
                      </a:r>
                      <a:endParaRPr lang="es-EC" sz="110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1000"/>
                        </a:spcAft>
                      </a:pPr>
                      <a:r>
                        <a:rPr lang="es-EC" sz="1100" b="1" dirty="0">
                          <a:solidFill>
                            <a:srgbClr val="000000"/>
                          </a:solidFill>
                          <a:latin typeface="Calibri"/>
                          <a:ea typeface="Calibri"/>
                          <a:cs typeface="Times New Roman"/>
                        </a:rPr>
                        <a:t>258,600.00</a:t>
                      </a:r>
                      <a:endParaRPr lang="es-EC" sz="1100" dirty="0">
                        <a:latin typeface="Calibri"/>
                        <a:ea typeface="Calibri"/>
                        <a:cs typeface="Times New Roman"/>
                      </a:endParaRPr>
                    </a:p>
                  </a:txBody>
                  <a:tcPr marL="43370" marR="433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85720" y="500042"/>
            <a:ext cx="7772400" cy="1470025"/>
          </a:xfrm>
        </p:spPr>
        <p:txBody>
          <a:bodyPr/>
          <a:lstStyle/>
          <a:p>
            <a:r>
              <a:rPr lang="en-US" sz="4000" dirty="0" smtClean="0">
                <a:solidFill>
                  <a:schemeClr val="tx1"/>
                </a:solidFill>
              </a:rPr>
              <a:t>Capital de </a:t>
            </a:r>
            <a:r>
              <a:rPr lang="en-US" sz="4000" dirty="0" err="1" smtClean="0">
                <a:solidFill>
                  <a:schemeClr val="tx1"/>
                </a:solidFill>
              </a:rPr>
              <a:t>Trabajo</a:t>
            </a:r>
            <a:r>
              <a:rPr lang="en-US" sz="4000" dirty="0" smtClean="0">
                <a:solidFill>
                  <a:schemeClr val="tx1"/>
                </a:solidFill>
              </a:rPr>
              <a:t>: Deficit </a:t>
            </a:r>
            <a:r>
              <a:rPr lang="en-US" sz="4000" dirty="0" err="1" smtClean="0">
                <a:solidFill>
                  <a:schemeClr val="tx1"/>
                </a:solidFill>
              </a:rPr>
              <a:t>Maximo</a:t>
            </a:r>
            <a:r>
              <a:rPr lang="en-US" sz="4000" dirty="0" smtClean="0">
                <a:solidFill>
                  <a:schemeClr val="tx1"/>
                </a:solidFill>
              </a:rPr>
              <a:t> </a:t>
            </a:r>
            <a:r>
              <a:rPr lang="en-US" sz="4000" dirty="0" err="1" smtClean="0">
                <a:solidFill>
                  <a:schemeClr val="tx1"/>
                </a:solidFill>
              </a:rPr>
              <a:t>Acumulado</a:t>
            </a:r>
            <a:r>
              <a:rPr lang="es-EC" sz="4000" dirty="0" smtClean="0">
                <a:solidFill>
                  <a:schemeClr val="tx1"/>
                </a:solidFill>
              </a:rPr>
              <a:t/>
            </a:r>
            <a:br>
              <a:rPr lang="es-EC" sz="4000" dirty="0" smtClean="0">
                <a:solidFill>
                  <a:schemeClr val="tx1"/>
                </a:solidFill>
              </a:rPr>
            </a:br>
            <a:endParaRPr lang="es-EC" dirty="0"/>
          </a:p>
        </p:txBody>
      </p:sp>
      <p:sp>
        <p:nvSpPr>
          <p:cNvPr id="5" name="4 Subtítulo"/>
          <p:cNvSpPr>
            <a:spLocks noGrp="1"/>
          </p:cNvSpPr>
          <p:nvPr>
            <p:ph type="subTitle" idx="1"/>
          </p:nvPr>
        </p:nvSpPr>
        <p:spPr>
          <a:xfrm>
            <a:off x="299998" y="2571744"/>
            <a:ext cx="8844002" cy="3614766"/>
          </a:xfrm>
        </p:spPr>
        <p:txBody>
          <a:bodyPr/>
          <a:lstStyle/>
          <a:p>
            <a:endParaRPr lang="en-US" dirty="0" smtClean="0"/>
          </a:p>
          <a:p>
            <a:endParaRPr lang="en-US" dirty="0"/>
          </a:p>
          <a:p>
            <a:endParaRPr lang="en-US" dirty="0" smtClean="0"/>
          </a:p>
          <a:p>
            <a:endParaRPr lang="en-US" sz="1200" dirty="0" smtClean="0">
              <a:solidFill>
                <a:schemeClr val="tx1"/>
              </a:solidFill>
            </a:endParaRPr>
          </a:p>
          <a:p>
            <a:r>
              <a:rPr lang="en-US" sz="2400" dirty="0" smtClean="0">
                <a:solidFill>
                  <a:schemeClr val="tx1"/>
                </a:solidFill>
              </a:rPr>
              <a:t>Capital de </a:t>
            </a:r>
            <a:r>
              <a:rPr lang="en-US" sz="2400" dirty="0" err="1" smtClean="0">
                <a:solidFill>
                  <a:schemeClr val="tx1"/>
                </a:solidFill>
              </a:rPr>
              <a:t>Trabajo</a:t>
            </a:r>
            <a:r>
              <a:rPr lang="en-US" sz="2400" dirty="0" smtClean="0">
                <a:solidFill>
                  <a:schemeClr val="tx1"/>
                </a:solidFill>
              </a:rPr>
              <a:t>: Deficit </a:t>
            </a:r>
            <a:r>
              <a:rPr lang="en-US" sz="2400" dirty="0" err="1" smtClean="0">
                <a:solidFill>
                  <a:schemeClr val="tx1"/>
                </a:solidFill>
              </a:rPr>
              <a:t>Maximo</a:t>
            </a:r>
            <a:r>
              <a:rPr lang="en-US" sz="2400" dirty="0" smtClean="0">
                <a:solidFill>
                  <a:schemeClr val="tx1"/>
                </a:solidFill>
              </a:rPr>
              <a:t> </a:t>
            </a:r>
            <a:r>
              <a:rPr lang="en-US" sz="2400" dirty="0" err="1" smtClean="0">
                <a:solidFill>
                  <a:schemeClr val="tx1"/>
                </a:solidFill>
              </a:rPr>
              <a:t>Acumulado</a:t>
            </a:r>
            <a:endParaRPr lang="es-EC" sz="2400" dirty="0">
              <a:solidFill>
                <a:schemeClr val="tx1"/>
              </a:solidFill>
            </a:endParaRPr>
          </a:p>
        </p:txBody>
      </p:sp>
      <p:graphicFrame>
        <p:nvGraphicFramePr>
          <p:cNvPr id="29697" name="Object 1"/>
          <p:cNvGraphicFramePr>
            <a:graphicFrameLocks noChangeAspect="1"/>
          </p:cNvGraphicFramePr>
          <p:nvPr/>
        </p:nvGraphicFramePr>
        <p:xfrm>
          <a:off x="2635925" y="1433015"/>
          <a:ext cx="3789341" cy="3511262"/>
        </p:xfrm>
        <a:graphic>
          <a:graphicData uri="http://schemas.openxmlformats.org/presentationml/2006/ole">
            <p:oleObj spid="_x0000_s1073154" name="Documento" r:id="rId3" imgW="2960349" imgH="2757019" progId="Word.Document.12">
              <p:embed/>
            </p:oleObj>
          </a:graphicData>
        </a:graphic>
      </p:graphicFrame>
      <p:pic>
        <p:nvPicPr>
          <p:cNvPr id="29699" name="Picture 3"/>
          <p:cNvPicPr>
            <a:picLocks noChangeAspect="1" noChangeArrowheads="1"/>
          </p:cNvPicPr>
          <p:nvPr/>
        </p:nvPicPr>
        <p:blipFill>
          <a:blip r:embed="rId4" cstate="print"/>
          <a:srcRect/>
          <a:stretch>
            <a:fillRect/>
          </a:stretch>
        </p:blipFill>
        <p:spPr bwMode="auto">
          <a:xfrm>
            <a:off x="214282" y="5214950"/>
            <a:ext cx="8786874" cy="100013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18979" y="245660"/>
          <a:ext cx="9262979" cy="6612339"/>
        </p:xfrm>
        <a:graphic>
          <a:graphicData uri="http://schemas.openxmlformats.org/presentationml/2006/ole">
            <p:oleObj spid="_x0000_s1074178" name="Documento" r:id="rId3" imgW="7471208" imgH="7336369" progId="Word.Document.12">
              <p:embed/>
            </p:oleObj>
          </a:graphicData>
        </a:graphic>
      </p:graphicFrame>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00034" y="285728"/>
            <a:ext cx="7772400" cy="1470025"/>
          </a:xfrm>
        </p:spPr>
        <p:txBody>
          <a:bodyPr>
            <a:normAutofit/>
          </a:bodyPr>
          <a:lstStyle/>
          <a:p>
            <a:pPr algn="l"/>
            <a:r>
              <a:rPr lang="es-ES" sz="3200" b="1" dirty="0">
                <a:latin typeface="+mn-lt"/>
              </a:rPr>
              <a:t>TASA DE DESCUENTO (TMAR)</a:t>
            </a:r>
            <a:r>
              <a:rPr lang="es-EC" sz="3200" b="1" dirty="0">
                <a:latin typeface="+mn-lt"/>
              </a:rPr>
              <a:t/>
            </a:r>
            <a:br>
              <a:rPr lang="es-EC" sz="3200" b="1" dirty="0">
                <a:latin typeface="+mn-lt"/>
              </a:rPr>
            </a:br>
            <a:endParaRPr lang="es-EC" sz="3200" dirty="0">
              <a:latin typeface="+mn-lt"/>
            </a:endParaRPr>
          </a:p>
        </p:txBody>
      </p:sp>
      <p:sp>
        <p:nvSpPr>
          <p:cNvPr id="5" name="4 Subtítulo"/>
          <p:cNvSpPr>
            <a:spLocks noGrp="1"/>
          </p:cNvSpPr>
          <p:nvPr>
            <p:ph type="subTitle" idx="1"/>
          </p:nvPr>
        </p:nvSpPr>
        <p:spPr>
          <a:xfrm>
            <a:off x="714348" y="1500174"/>
            <a:ext cx="7786742" cy="4572032"/>
          </a:xfrm>
        </p:spPr>
        <p:txBody>
          <a:bodyPr>
            <a:normAutofit fontScale="92500" lnSpcReduction="20000"/>
          </a:bodyPr>
          <a:lstStyle/>
          <a:p>
            <a:pPr algn="just"/>
            <a:endParaRPr lang="es-EC" sz="2200" dirty="0">
              <a:solidFill>
                <a:schemeClr val="tx1"/>
              </a:solidFill>
            </a:endParaRPr>
          </a:p>
          <a:p>
            <a:pPr algn="just"/>
            <a:r>
              <a:rPr lang="es-EC" sz="2600" dirty="0">
                <a:solidFill>
                  <a:schemeClr val="tx1"/>
                </a:solidFill>
              </a:rPr>
              <a:t>La TMAR es la tasa mínima atractiva de retorno, la cual es más alta que la tasa esperada de un banco o alguna inversión segura que comprenda un riesgo mínimo de inversión. </a:t>
            </a:r>
          </a:p>
          <a:p>
            <a:pPr algn="just"/>
            <a:r>
              <a:rPr lang="es-EC" sz="2600" dirty="0">
                <a:solidFill>
                  <a:schemeClr val="tx1"/>
                </a:solidFill>
              </a:rPr>
              <a:t> </a:t>
            </a:r>
          </a:p>
          <a:p>
            <a:pPr algn="just"/>
            <a:r>
              <a:rPr lang="es-EC" sz="2600" dirty="0">
                <a:solidFill>
                  <a:schemeClr val="tx1"/>
                </a:solidFill>
              </a:rPr>
              <a:t>Para este caso en particular no </a:t>
            </a:r>
            <a:r>
              <a:rPr lang="es-EC" sz="2600" dirty="0" smtClean="0">
                <a:solidFill>
                  <a:schemeClr val="tx1"/>
                </a:solidFill>
              </a:rPr>
              <a:t>se calculo </a:t>
            </a:r>
            <a:r>
              <a:rPr lang="es-EC" sz="2600" dirty="0">
                <a:solidFill>
                  <a:schemeClr val="tx1"/>
                </a:solidFill>
              </a:rPr>
              <a:t>la TMAR, debido a la naturaleza del proyecto que es para una Corporación Civil y sin fines de lucro, y se tomo como referencia la tasa del </a:t>
            </a:r>
            <a:r>
              <a:rPr lang="es-EC" sz="2600" b="1" i="1" dirty="0">
                <a:solidFill>
                  <a:schemeClr val="tx1"/>
                </a:solidFill>
              </a:rPr>
              <a:t>20%</a:t>
            </a:r>
            <a:r>
              <a:rPr lang="es-EC" sz="2600" dirty="0">
                <a:solidFill>
                  <a:schemeClr val="tx1"/>
                </a:solidFill>
              </a:rPr>
              <a:t>, como tasa mínima para realizarlo, este valor se lo obtuvo de la CORPEI. Vale recalcar que esta entidad utiliza esta tasa para proyectos de similar </a:t>
            </a:r>
            <a:r>
              <a:rPr lang="es-EC" sz="2600" dirty="0" smtClean="0">
                <a:solidFill>
                  <a:schemeClr val="tx1"/>
                </a:solidFill>
              </a:rPr>
              <a:t>naturaleza con una larga experiencia en proyectos.</a:t>
            </a:r>
            <a:endParaRPr lang="es-EC" sz="2600" dirty="0">
              <a:solidFill>
                <a:schemeClr val="tx1"/>
              </a:solidFill>
            </a:endParaRPr>
          </a:p>
          <a:p>
            <a:pPr algn="just"/>
            <a:endParaRPr lang="es-EC"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63557" y="0"/>
            <a:ext cx="7772400" cy="1000132"/>
          </a:xfrm>
        </p:spPr>
        <p:txBody>
          <a:bodyPr>
            <a:normAutofit/>
          </a:bodyPr>
          <a:lstStyle/>
          <a:p>
            <a:pPr algn="l"/>
            <a:r>
              <a:rPr lang="es-ES" sz="3200" b="1" dirty="0"/>
              <a:t>FLUJO DE </a:t>
            </a:r>
            <a:r>
              <a:rPr lang="es-ES" sz="3200" b="1" dirty="0" smtClean="0"/>
              <a:t>CAJA - INCREMENTAL</a:t>
            </a:r>
            <a:endParaRPr lang="es-EC" sz="3200" dirty="0"/>
          </a:p>
        </p:txBody>
      </p:sp>
      <p:sp>
        <p:nvSpPr>
          <p:cNvPr id="5" name="4 Subtítulo"/>
          <p:cNvSpPr>
            <a:spLocks noGrp="1"/>
          </p:cNvSpPr>
          <p:nvPr>
            <p:ph type="subTitle" idx="1"/>
          </p:nvPr>
        </p:nvSpPr>
        <p:spPr>
          <a:xfrm>
            <a:off x="232012" y="1091822"/>
            <a:ext cx="8411953" cy="5266136"/>
          </a:xfrm>
        </p:spPr>
        <p:txBody>
          <a:bodyPr>
            <a:noAutofit/>
          </a:bodyPr>
          <a:lstStyle/>
          <a:p>
            <a:pPr algn="just"/>
            <a:r>
              <a:rPr lang="es-ES" sz="2000" dirty="0">
                <a:solidFill>
                  <a:schemeClr val="tx1"/>
                </a:solidFill>
              </a:rPr>
              <a:t>Para la construcción del presente flujo hemos considerado el análisis incremental el cual se</a:t>
            </a:r>
            <a:r>
              <a:rPr lang="es-EC" sz="2000" dirty="0">
                <a:solidFill>
                  <a:schemeClr val="tx1"/>
                </a:solidFill>
              </a:rPr>
              <a:t> basa en la evaluación de alternativas. En este caso se tiene la situación sin reingeniería y la situación aplicando la reingeniería. Las cuales permitirán un mejor análisis del proyecto y así conocer la verdadera rentabilidad del mismo</a:t>
            </a:r>
          </a:p>
          <a:p>
            <a:pPr algn="just"/>
            <a:r>
              <a:rPr lang="es-EC" sz="2000" dirty="0">
                <a:solidFill>
                  <a:schemeClr val="tx1"/>
                </a:solidFill>
              </a:rPr>
              <a:t> </a:t>
            </a:r>
          </a:p>
          <a:p>
            <a:pPr algn="just"/>
            <a:r>
              <a:rPr lang="es-EC" sz="2000" dirty="0" smtClean="0">
                <a:solidFill>
                  <a:schemeClr val="tx1"/>
                </a:solidFill>
              </a:rPr>
              <a:t>Para </a:t>
            </a:r>
            <a:r>
              <a:rPr lang="es-EC" sz="2000" dirty="0">
                <a:solidFill>
                  <a:schemeClr val="tx1"/>
                </a:solidFill>
              </a:rPr>
              <a:t>la construcción del flujo </a:t>
            </a:r>
            <a:r>
              <a:rPr lang="es-EC" sz="2000" dirty="0" smtClean="0">
                <a:solidFill>
                  <a:schemeClr val="tx1"/>
                </a:solidFill>
              </a:rPr>
              <a:t>con </a:t>
            </a:r>
            <a:r>
              <a:rPr lang="es-EC" sz="2000" dirty="0">
                <a:solidFill>
                  <a:schemeClr val="tx1"/>
                </a:solidFill>
              </a:rPr>
              <a:t>reingeniería, se basa en los siguientes supuestos: crecimiento del 15% de los ingresos, costos en base a las tasas de inflación, gastos de publicidad con reducción del 5% anual a partir del segundo año, descontados a una tasa de descuento social.</a:t>
            </a:r>
          </a:p>
          <a:p>
            <a:pPr algn="just"/>
            <a:endParaRPr lang="es-EC" sz="2000"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57158" y="0"/>
            <a:ext cx="7772400" cy="1470025"/>
          </a:xfrm>
        </p:spPr>
        <p:txBody>
          <a:bodyPr/>
          <a:lstStyle/>
          <a:p>
            <a:r>
              <a:rPr lang="es-EC" dirty="0" smtClean="0"/>
              <a:t>FLUJO DE CAJA INCREMENTAL</a:t>
            </a:r>
            <a:endParaRPr lang="es-EC" dirty="0"/>
          </a:p>
        </p:txBody>
      </p:sp>
      <p:graphicFrame>
        <p:nvGraphicFramePr>
          <p:cNvPr id="7" name="6 Tabla"/>
          <p:cNvGraphicFramePr>
            <a:graphicFrameLocks noGrp="1"/>
          </p:cNvGraphicFramePr>
          <p:nvPr/>
        </p:nvGraphicFramePr>
        <p:xfrm>
          <a:off x="1571604" y="1785926"/>
          <a:ext cx="6072230" cy="4680608"/>
        </p:xfrm>
        <a:graphic>
          <a:graphicData uri="http://schemas.openxmlformats.org/drawingml/2006/table">
            <a:tbl>
              <a:tblPr/>
              <a:tblGrid>
                <a:gridCol w="214314"/>
                <a:gridCol w="1857388"/>
                <a:gridCol w="2000264"/>
                <a:gridCol w="2000264"/>
              </a:tblGrid>
              <a:tr h="460388">
                <a:tc gridSpan="4">
                  <a:txBody>
                    <a:bodyPr/>
                    <a:lstStyle/>
                    <a:p>
                      <a:pPr algn="ctr">
                        <a:lnSpc>
                          <a:spcPct val="150000"/>
                        </a:lnSpc>
                        <a:spcAft>
                          <a:spcPts val="0"/>
                        </a:spcAft>
                      </a:pPr>
                      <a:r>
                        <a:rPr lang="es-ES" sz="1200" b="1" dirty="0">
                          <a:latin typeface="Calibri"/>
                          <a:ea typeface="Calibri"/>
                          <a:cs typeface="Times New Roman"/>
                        </a:rPr>
                        <a:t>FLUJO DE CAJA INCREMENTAL</a:t>
                      </a:r>
                      <a:endParaRPr lang="es-EC" sz="11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422022">
                <a:tc>
                  <a:txBody>
                    <a:bodyPr/>
                    <a:lstStyle/>
                    <a:p>
                      <a:pPr algn="just">
                        <a:lnSpc>
                          <a:spcPct val="150000"/>
                        </a:lnSpc>
                        <a:spcAft>
                          <a:spcPts val="0"/>
                        </a:spcAft>
                      </a:pPr>
                      <a:r>
                        <a:rPr lang="es-ES" sz="1100">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latin typeface="Calibri"/>
                          <a:ea typeface="Calibri"/>
                          <a:cs typeface="Times New Roman"/>
                        </a:rPr>
                        <a:t>FLUJO DE CAJA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b="1">
                          <a:latin typeface="Calibri"/>
                          <a:ea typeface="Calibri"/>
                          <a:cs typeface="Times New Roman"/>
                        </a:rPr>
                        <a:t>FLUJO DE CAJA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b="1">
                          <a:latin typeface="Calibri"/>
                          <a:ea typeface="Calibri"/>
                          <a:cs typeface="Times New Roman"/>
                        </a:rPr>
                        <a:t>FLUJO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22022">
                <a:tc>
                  <a:txBody>
                    <a:bodyPr/>
                    <a:lstStyle/>
                    <a:p>
                      <a:pPr algn="just">
                        <a:lnSpc>
                          <a:spcPct val="150000"/>
                        </a:lnSpc>
                        <a:spcAft>
                          <a:spcPts val="0"/>
                        </a:spcAft>
                      </a:pPr>
                      <a:r>
                        <a:rPr lang="es-ES" sz="1100">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dirty="0">
                          <a:latin typeface="Calibri"/>
                          <a:ea typeface="Calibri"/>
                          <a:cs typeface="Times New Roman"/>
                        </a:rPr>
                        <a:t>SIN REINGENIERIA</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b="1">
                          <a:latin typeface="Calibri"/>
                          <a:ea typeface="Calibri"/>
                          <a:cs typeface="Times New Roman"/>
                        </a:rPr>
                        <a:t>CON REINGENIERIA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b="1">
                          <a:latin typeface="Calibri"/>
                          <a:ea typeface="Calibri"/>
                          <a:cs typeface="Times New Roman"/>
                        </a:rPr>
                        <a:t>INCREMENTAL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22022">
                <a:tc>
                  <a:txBody>
                    <a:bodyPr/>
                    <a:lstStyle/>
                    <a:p>
                      <a:pPr algn="just">
                        <a:lnSpc>
                          <a:spcPct val="150000"/>
                        </a:lnSpc>
                        <a:spcAft>
                          <a:spcPts val="0"/>
                        </a:spcAft>
                      </a:pPr>
                      <a:r>
                        <a:rPr lang="es-ES" sz="1100" b="1" dirty="0">
                          <a:latin typeface="Calibri"/>
                          <a:ea typeface="Calibri"/>
                          <a:cs typeface="Times New Roman"/>
                        </a:rPr>
                        <a:t>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100">
                          <a:latin typeface="Calibri"/>
                          <a:ea typeface="Calibri"/>
                          <a:cs typeface="Times New Roman"/>
                        </a:rPr>
                        <a:t>-359,070.00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100">
                          <a:latin typeface="Calibri"/>
                          <a:ea typeface="Calibri"/>
                          <a:cs typeface="Times New Roman"/>
                        </a:rPr>
                        <a:t>-359,070.00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2022">
                <a:tc>
                  <a:txBody>
                    <a:bodyPr/>
                    <a:lstStyle/>
                    <a:p>
                      <a:pPr algn="just">
                        <a:lnSpc>
                          <a:spcPct val="150000"/>
                        </a:lnSpc>
                        <a:spcAft>
                          <a:spcPts val="0"/>
                        </a:spcAft>
                      </a:pPr>
                      <a:r>
                        <a:rPr lang="es-ES" sz="1100" b="1">
                          <a:latin typeface="Calibri"/>
                          <a:ea typeface="Calibri"/>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a:latin typeface="Calibri"/>
                          <a:ea typeface="Calibri"/>
                          <a:cs typeface="Times New Roman"/>
                        </a:rPr>
                        <a:t>617,414.79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641,021.10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23,606.31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2022">
                <a:tc>
                  <a:txBody>
                    <a:bodyPr/>
                    <a:lstStyle/>
                    <a:p>
                      <a:pPr algn="just">
                        <a:lnSpc>
                          <a:spcPct val="150000"/>
                        </a:lnSpc>
                        <a:spcAft>
                          <a:spcPts val="0"/>
                        </a:spcAft>
                      </a:pPr>
                      <a:r>
                        <a:rPr lang="es-ES" sz="1100" b="1">
                          <a:latin typeface="Calibri"/>
                          <a:ea typeface="Calibri"/>
                          <a:cs typeface="Times New Roman"/>
                        </a:rPr>
                        <a:t>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a:latin typeface="Calibri"/>
                          <a:ea typeface="Calibri"/>
                          <a:cs typeface="Times New Roman"/>
                        </a:rPr>
                        <a:t>710,488.56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963,986.93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253,498.37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2022">
                <a:tc>
                  <a:txBody>
                    <a:bodyPr/>
                    <a:lstStyle/>
                    <a:p>
                      <a:pPr algn="just">
                        <a:lnSpc>
                          <a:spcPct val="150000"/>
                        </a:lnSpc>
                        <a:spcAft>
                          <a:spcPts val="0"/>
                        </a:spcAft>
                      </a:pPr>
                      <a:r>
                        <a:rPr lang="es-ES" sz="1100" b="1">
                          <a:latin typeface="Calibri"/>
                          <a:ea typeface="Calibri"/>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a:latin typeface="Calibri"/>
                          <a:ea typeface="Calibri"/>
                          <a:cs typeface="Times New Roman"/>
                        </a:rPr>
                        <a:t>915,872.75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1,362,102.37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446,229.62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2022">
                <a:tc>
                  <a:txBody>
                    <a:bodyPr/>
                    <a:lstStyle/>
                    <a:p>
                      <a:pPr algn="just">
                        <a:lnSpc>
                          <a:spcPct val="150000"/>
                        </a:lnSpc>
                        <a:spcAft>
                          <a:spcPts val="0"/>
                        </a:spcAft>
                      </a:pPr>
                      <a:r>
                        <a:rPr lang="es-ES" sz="1100" b="1">
                          <a:latin typeface="Calibri"/>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a:latin typeface="Calibri"/>
                          <a:ea typeface="Calibri"/>
                          <a:cs typeface="Times New Roman"/>
                        </a:rPr>
                        <a:t>1,148,067.14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1,843,607.54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695,540.39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2022">
                <a:tc>
                  <a:txBody>
                    <a:bodyPr/>
                    <a:lstStyle/>
                    <a:p>
                      <a:pPr algn="just">
                        <a:lnSpc>
                          <a:spcPct val="150000"/>
                        </a:lnSpc>
                        <a:spcAft>
                          <a:spcPts val="0"/>
                        </a:spcAft>
                      </a:pPr>
                      <a:r>
                        <a:rPr lang="es-ES" sz="1100" b="1">
                          <a:latin typeface="Calibri"/>
                          <a:ea typeface="Calibri"/>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50000"/>
                        </a:lnSpc>
                        <a:spcAft>
                          <a:spcPts val="0"/>
                        </a:spcAft>
                      </a:pPr>
                      <a:r>
                        <a:rPr lang="es-ES" sz="1100" dirty="0">
                          <a:latin typeface="Calibri"/>
                          <a:ea typeface="Calibri"/>
                          <a:cs typeface="Times New Roman"/>
                        </a:rPr>
                        <a:t>1,410,066.35</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2,418,809.38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1,008,743.03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2022">
                <a:tc>
                  <a:txBody>
                    <a:bodyPr/>
                    <a:lstStyle/>
                    <a:p>
                      <a:pPr algn="just">
                        <a:lnSpc>
                          <a:spcPct val="150000"/>
                        </a:lnSpc>
                        <a:spcAft>
                          <a:spcPts val="0"/>
                        </a:spcAft>
                      </a:pPr>
                      <a:r>
                        <a:rPr lang="es-ES" sz="1100">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2022">
                <a:tc>
                  <a:txBody>
                    <a:bodyPr/>
                    <a:lstStyle/>
                    <a:p>
                      <a:pPr algn="just">
                        <a:lnSpc>
                          <a:spcPct val="150000"/>
                        </a:lnSpc>
                      </a:pPr>
                      <a:endParaRPr lang="es-EC" sz="11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1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100" dirty="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100" dirty="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57158" y="0"/>
            <a:ext cx="8429684" cy="3571900"/>
          </a:xfrm>
        </p:spPr>
        <p:txBody>
          <a:bodyPr>
            <a:normAutofit fontScale="90000"/>
          </a:bodyPr>
          <a:lstStyle/>
          <a:p>
            <a:pPr algn="l"/>
            <a:r>
              <a:rPr lang="es-ES" sz="3200" b="1" dirty="0" smtClean="0"/>
              <a:t>Tasa Interna de Retorno (TIR)</a:t>
            </a:r>
            <a:br>
              <a:rPr lang="es-ES" sz="3200" b="1" dirty="0" smtClean="0"/>
            </a:br>
            <a:r>
              <a:rPr lang="es-ES" sz="3200" b="1" dirty="0"/>
              <a:t/>
            </a:r>
            <a:br>
              <a:rPr lang="es-ES" sz="3200" b="1" dirty="0"/>
            </a:br>
            <a:r>
              <a:rPr lang="es-ES" sz="3200" b="1" dirty="0" smtClean="0"/>
              <a:t/>
            </a:r>
            <a:br>
              <a:rPr lang="es-ES" sz="3200" b="1" dirty="0" smtClean="0"/>
            </a:br>
            <a:r>
              <a:rPr lang="es-ES" sz="2700" dirty="0">
                <a:latin typeface="+mn-lt"/>
              </a:rPr>
              <a:t>TIR, Es la tasa interna de retorno que sirve para descontar flujos de dineros entre el presente y los flujos venideros, para lo cual previa la realización del flujo incremental, se obtuvo los siguientes valores:</a:t>
            </a:r>
            <a:r>
              <a:rPr lang="es-EC" sz="3200" dirty="0"/>
              <a:t/>
            </a:r>
            <a:br>
              <a:rPr lang="es-EC" sz="3200" dirty="0"/>
            </a:br>
            <a:endParaRPr lang="es-EC" sz="3200" dirty="0"/>
          </a:p>
        </p:txBody>
      </p:sp>
      <p:graphicFrame>
        <p:nvGraphicFramePr>
          <p:cNvPr id="10" name="9 Tabla"/>
          <p:cNvGraphicFramePr>
            <a:graphicFrameLocks noGrp="1"/>
          </p:cNvGraphicFramePr>
          <p:nvPr/>
        </p:nvGraphicFramePr>
        <p:xfrm>
          <a:off x="1877402" y="3350312"/>
          <a:ext cx="5572164" cy="2932883"/>
        </p:xfrm>
        <a:graphic>
          <a:graphicData uri="http://schemas.openxmlformats.org/drawingml/2006/table">
            <a:tbl>
              <a:tblPr/>
              <a:tblGrid>
                <a:gridCol w="889691"/>
                <a:gridCol w="1747032"/>
                <a:gridCol w="1851636"/>
                <a:gridCol w="1083805"/>
              </a:tblGrid>
              <a:tr h="306609">
                <a:tc>
                  <a:txBody>
                    <a:bodyPr/>
                    <a:lstStyle/>
                    <a:p>
                      <a:pPr algn="l">
                        <a:lnSpc>
                          <a:spcPct val="115000"/>
                        </a:lnSpc>
                        <a:spcAft>
                          <a:spcPts val="1000"/>
                        </a:spcAft>
                      </a:pPr>
                      <a:r>
                        <a:rPr lang="es-EC" sz="1100" dirty="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1000"/>
                        </a:spcAft>
                      </a:pPr>
                      <a:r>
                        <a:rPr lang="es-EC" sz="1400" b="1" dirty="0">
                          <a:solidFill>
                            <a:srgbClr val="000000"/>
                          </a:solidFill>
                          <a:latin typeface="Calibri"/>
                          <a:ea typeface="Times New Roman"/>
                          <a:cs typeface="Times New Roman"/>
                        </a:rPr>
                        <a:t>T. I. R (Diferencial)</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a:txBody>
                    <a:bodyPr/>
                    <a:lstStyle/>
                    <a:p>
                      <a:pPr algn="l">
                        <a:lnSpc>
                          <a:spcPct val="115000"/>
                        </a:lnSpc>
                        <a:spcAft>
                          <a:spcPts val="1000"/>
                        </a:spcAft>
                      </a:pPr>
                      <a:r>
                        <a:rPr lang="es-EC"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99925">
                <a:tc>
                  <a:txBody>
                    <a:bodyPr/>
                    <a:lstStyle/>
                    <a:p>
                      <a:pPr algn="l">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400" dirty="0">
                          <a:latin typeface="Calibri"/>
                          <a:ea typeface="Calibri"/>
                          <a:cs typeface="Times New Roman"/>
                        </a:rPr>
                        <a:t>VAN</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lnSpc>
                          <a:spcPct val="150000"/>
                        </a:lnSpc>
                        <a:spcAft>
                          <a:spcPts val="0"/>
                        </a:spcAft>
                      </a:pPr>
                      <a:r>
                        <a:rPr lang="es-EC" sz="1400" kern="1200" dirty="0">
                          <a:solidFill>
                            <a:schemeClr val="tx1"/>
                          </a:solidFill>
                          <a:latin typeface="Calibri"/>
                          <a:ea typeface="Calibri"/>
                          <a:cs typeface="Times New Roman"/>
                        </a:rPr>
                        <a:t>$ 696,412.41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99925">
                <a:tc>
                  <a:txBody>
                    <a:bodyPr/>
                    <a:lstStyle/>
                    <a:p>
                      <a:pPr algn="l">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400" dirty="0">
                          <a:latin typeface="Calibri"/>
                          <a:ea typeface="Calibri"/>
                          <a:cs typeface="Times New Roman"/>
                        </a:rPr>
                        <a:t>TIR</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smtClean="0">
                          <a:latin typeface="Calibri"/>
                          <a:ea typeface="Calibri"/>
                          <a:cs typeface="Times New Roman"/>
                        </a:rPr>
                        <a:t>68%</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99925">
                <a:tc>
                  <a:txBody>
                    <a:bodyPr/>
                    <a:lstStyle/>
                    <a:p>
                      <a:pPr algn="l">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400">
                          <a:latin typeface="Calibri"/>
                          <a:ea typeface="Calibri"/>
                          <a:cs typeface="Times New Roman"/>
                        </a:rPr>
                        <a:t>TMAR</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Calibri"/>
                          <a:ea typeface="Calibri"/>
                          <a:cs typeface="Times New Roman"/>
                        </a:rPr>
                        <a:t>20%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99925">
                <a:tc>
                  <a:txBody>
                    <a:bodyPr/>
                    <a:lstStyle/>
                    <a:p>
                      <a:pPr algn="l">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400" dirty="0" err="1">
                          <a:latin typeface="Calibri"/>
                          <a:ea typeface="Calibri"/>
                          <a:cs typeface="Times New Roman"/>
                        </a:rPr>
                        <a:t>VP@i</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latin typeface="Calibri"/>
                          <a:ea typeface="Calibri"/>
                          <a:cs typeface="Times New Roman"/>
                        </a:rPr>
                        <a:t>$ 0.00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99925">
                <a:tc>
                  <a:txBody>
                    <a:bodyPr/>
                    <a:lstStyle/>
                    <a:p>
                      <a:pPr algn="l">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400" dirty="0">
                          <a:latin typeface="Calibri"/>
                          <a:ea typeface="Calibri"/>
                          <a:cs typeface="Times New Roman"/>
                        </a:rPr>
                        <a:t>VP@20%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lnSpc>
                          <a:spcPct val="150000"/>
                        </a:lnSpc>
                        <a:spcAft>
                          <a:spcPts val="0"/>
                        </a:spcAft>
                      </a:pPr>
                      <a:r>
                        <a:rPr lang="es-EC" sz="1400" kern="1200" dirty="0" smtClean="0">
                          <a:solidFill>
                            <a:schemeClr val="tx1"/>
                          </a:solidFill>
                          <a:latin typeface="+mn-lt"/>
                          <a:ea typeface="Calibri"/>
                          <a:cs typeface="Times New Roman"/>
                        </a:rPr>
                        <a:t>$ 696,412.41 </a:t>
                      </a:r>
                      <a:endParaRPr lang="es-EC" sz="1400" kern="1200"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1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6114">
                <a:tc>
                  <a:txBody>
                    <a:bodyPr/>
                    <a:lstStyle/>
                    <a:p>
                      <a:pPr algn="l">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50000"/>
                        </a:lnSpc>
                      </a:pPr>
                      <a:endParaRPr lang="es-EC" sz="14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pPr>
                      <a:endParaRPr lang="es-EC" sz="1400" dirty="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06609">
                <a:tc gridSpan="4">
                  <a:txBody>
                    <a:bodyPr/>
                    <a:lstStyle/>
                    <a:p>
                      <a:pPr algn="ctr">
                        <a:lnSpc>
                          <a:spcPct val="115000"/>
                        </a:lnSpc>
                        <a:spcAft>
                          <a:spcPts val="1000"/>
                        </a:spcAft>
                      </a:pPr>
                      <a:r>
                        <a:rPr lang="es-EC" sz="1400" b="1" dirty="0">
                          <a:solidFill>
                            <a:srgbClr val="000000"/>
                          </a:solidFill>
                          <a:latin typeface="Calibri"/>
                          <a:ea typeface="Times New Roman"/>
                          <a:cs typeface="Times New Roman"/>
                        </a:rPr>
                        <a:t>SI TIR &gt; TMAR, SE JUSTIFICA LA INVERSION ADICIONAL</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57158" y="285729"/>
            <a:ext cx="7772400" cy="1000132"/>
          </a:xfrm>
        </p:spPr>
        <p:txBody>
          <a:bodyPr>
            <a:normAutofit/>
          </a:bodyPr>
          <a:lstStyle/>
          <a:p>
            <a:pPr algn="l"/>
            <a:r>
              <a:rPr lang="en-US" sz="3200" b="1" dirty="0" smtClean="0"/>
              <a:t>Valor Actual </a:t>
            </a:r>
            <a:r>
              <a:rPr lang="en-US" sz="3200" b="1" dirty="0" err="1" smtClean="0"/>
              <a:t>Neto</a:t>
            </a:r>
            <a:r>
              <a:rPr lang="en-US" sz="3200" b="1" dirty="0" smtClean="0"/>
              <a:t> (VAN)</a:t>
            </a:r>
            <a:endParaRPr lang="es-EC" sz="3200" b="1" dirty="0"/>
          </a:p>
        </p:txBody>
      </p:sp>
      <p:sp>
        <p:nvSpPr>
          <p:cNvPr id="5" name="4 Subtítulo"/>
          <p:cNvSpPr>
            <a:spLocks noGrp="1"/>
          </p:cNvSpPr>
          <p:nvPr>
            <p:ph type="subTitle" idx="1"/>
          </p:nvPr>
        </p:nvSpPr>
        <p:spPr>
          <a:xfrm>
            <a:off x="357158" y="1500174"/>
            <a:ext cx="8429684" cy="1785950"/>
          </a:xfrm>
        </p:spPr>
        <p:txBody>
          <a:bodyPr>
            <a:normAutofit fontScale="92500" lnSpcReduction="20000"/>
          </a:bodyPr>
          <a:lstStyle/>
          <a:p>
            <a:pPr algn="just"/>
            <a:r>
              <a:rPr lang="es-EC" sz="2800" dirty="0">
                <a:solidFill>
                  <a:schemeClr val="tx1"/>
                </a:solidFill>
              </a:rPr>
              <a:t>El VAN, es el valor presente neto de los flujos  a un </a:t>
            </a:r>
            <a:r>
              <a:rPr lang="es-EC" sz="2800" dirty="0" smtClean="0">
                <a:solidFill>
                  <a:schemeClr val="tx1"/>
                </a:solidFill>
              </a:rPr>
              <a:t>tasa de </a:t>
            </a:r>
            <a:r>
              <a:rPr lang="es-EC" sz="2800" dirty="0">
                <a:solidFill>
                  <a:schemeClr val="tx1"/>
                </a:solidFill>
              </a:rPr>
              <a:t>descuento o a un costo promedio ponderado de </a:t>
            </a:r>
            <a:r>
              <a:rPr lang="es-EC" sz="2800" dirty="0" smtClean="0">
                <a:solidFill>
                  <a:schemeClr val="tx1"/>
                </a:solidFill>
              </a:rPr>
              <a:t>capitales, </a:t>
            </a:r>
            <a:r>
              <a:rPr lang="es-EC" sz="2800" dirty="0">
                <a:solidFill>
                  <a:schemeClr val="tx1"/>
                </a:solidFill>
              </a:rPr>
              <a:t>para nosotros esta tasa representa el 20%, obteniendo los siguientes resultados </a:t>
            </a:r>
            <a:r>
              <a:rPr lang="es-EC" sz="2800" dirty="0" smtClean="0">
                <a:solidFill>
                  <a:schemeClr val="tx1"/>
                </a:solidFill>
              </a:rPr>
              <a:t>:</a:t>
            </a:r>
            <a:endParaRPr lang="es-EC" sz="2800" dirty="0">
              <a:solidFill>
                <a:schemeClr val="tx1"/>
              </a:solidFill>
            </a:endParaRPr>
          </a:p>
          <a:p>
            <a:endParaRPr lang="es-EC" dirty="0"/>
          </a:p>
        </p:txBody>
      </p:sp>
      <p:graphicFrame>
        <p:nvGraphicFramePr>
          <p:cNvPr id="7" name="6 Tabla"/>
          <p:cNvGraphicFramePr>
            <a:graphicFrameLocks noGrp="1"/>
          </p:cNvGraphicFramePr>
          <p:nvPr/>
        </p:nvGraphicFramePr>
        <p:xfrm>
          <a:off x="3000364" y="3357562"/>
          <a:ext cx="3547127" cy="2385836"/>
        </p:xfrm>
        <a:graphic>
          <a:graphicData uri="http://schemas.openxmlformats.org/drawingml/2006/table">
            <a:tbl>
              <a:tblPr/>
              <a:tblGrid>
                <a:gridCol w="1774571"/>
                <a:gridCol w="1772556"/>
              </a:tblGrid>
              <a:tr h="596459">
                <a:tc gridSpan="2">
                  <a:txBody>
                    <a:bodyPr/>
                    <a:lstStyle/>
                    <a:p>
                      <a:pPr algn="ctr">
                        <a:lnSpc>
                          <a:spcPct val="115000"/>
                        </a:lnSpc>
                        <a:spcAft>
                          <a:spcPts val="1000"/>
                        </a:spcAft>
                      </a:pPr>
                      <a:r>
                        <a:rPr lang="es-EC" sz="2000" b="1" dirty="0">
                          <a:solidFill>
                            <a:srgbClr val="000000"/>
                          </a:solidFill>
                          <a:latin typeface="Calibri"/>
                          <a:ea typeface="Times New Roman"/>
                          <a:cs typeface="Times New Roman"/>
                        </a:rPr>
                        <a:t>VAN (Flujo Incremental)</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r>
              <a:tr h="596459">
                <a:tc>
                  <a:txBody>
                    <a:bodyPr/>
                    <a:lstStyle/>
                    <a:p>
                      <a:pPr algn="ctr">
                        <a:lnSpc>
                          <a:spcPct val="115000"/>
                        </a:lnSpc>
                        <a:spcAft>
                          <a:spcPts val="1000"/>
                        </a:spcAft>
                      </a:pPr>
                      <a:r>
                        <a:rPr lang="es-EC" sz="2000" b="1" dirty="0">
                          <a:solidFill>
                            <a:srgbClr val="000000"/>
                          </a:solidFill>
                          <a:latin typeface="Calibri"/>
                          <a:ea typeface="Times New Roman"/>
                          <a:cs typeface="Times New Roman"/>
                        </a:rPr>
                        <a:t>VAN</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lnSpc>
                          <a:spcPct val="115000"/>
                        </a:lnSpc>
                        <a:spcAft>
                          <a:spcPts val="1000"/>
                        </a:spcAft>
                      </a:pPr>
                      <a:r>
                        <a:rPr lang="es-EC" sz="2000" b="1" kern="1200" dirty="0" smtClean="0">
                          <a:solidFill>
                            <a:srgbClr val="000000"/>
                          </a:solidFill>
                          <a:latin typeface="Calibri"/>
                          <a:ea typeface="Times New Roman"/>
                          <a:cs typeface="Times New Roman"/>
                        </a:rPr>
                        <a:t>$ 696,412.41 </a:t>
                      </a:r>
                      <a:endParaRPr lang="es-EC" sz="2000" b="1" kern="1200" dirty="0">
                        <a:solidFill>
                          <a:srgbClr val="000000"/>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459">
                <a:tc>
                  <a:txBody>
                    <a:bodyPr/>
                    <a:lstStyle/>
                    <a:p>
                      <a:pPr algn="ctr">
                        <a:lnSpc>
                          <a:spcPct val="115000"/>
                        </a:lnSpc>
                        <a:spcAft>
                          <a:spcPts val="1000"/>
                        </a:spcAft>
                      </a:pPr>
                      <a:r>
                        <a:rPr lang="es-EC" sz="2000" b="1">
                          <a:solidFill>
                            <a:srgbClr val="000000"/>
                          </a:solidFill>
                          <a:latin typeface="Calibri"/>
                          <a:ea typeface="Times New Roman"/>
                          <a:cs typeface="Times New Roman"/>
                        </a:rPr>
                        <a:t>TIR</a:t>
                      </a:r>
                      <a:endParaRPr lang="es-EC"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2000" b="1" dirty="0" smtClean="0">
                          <a:latin typeface="Calibri"/>
                          <a:ea typeface="Calibri"/>
                          <a:cs typeface="Times New Roman"/>
                        </a:rPr>
                        <a:t>68%</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459">
                <a:tc>
                  <a:txBody>
                    <a:bodyPr/>
                    <a:lstStyle/>
                    <a:p>
                      <a:pPr algn="ctr">
                        <a:lnSpc>
                          <a:spcPct val="115000"/>
                        </a:lnSpc>
                        <a:spcAft>
                          <a:spcPts val="1000"/>
                        </a:spcAft>
                      </a:pPr>
                      <a:r>
                        <a:rPr lang="es-EC" sz="2000" b="1">
                          <a:solidFill>
                            <a:srgbClr val="000000"/>
                          </a:solidFill>
                          <a:latin typeface="Calibri"/>
                          <a:ea typeface="Times New Roman"/>
                          <a:cs typeface="Times New Roman"/>
                        </a:rPr>
                        <a:t>TMAR</a:t>
                      </a:r>
                      <a:endParaRPr lang="es-EC" sz="20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2000" b="1" dirty="0">
                          <a:solidFill>
                            <a:srgbClr val="000000"/>
                          </a:solidFill>
                          <a:latin typeface="Calibri"/>
                          <a:ea typeface="Times New Roman"/>
                          <a:cs typeface="Times New Roman"/>
                        </a:rPr>
                        <a:t>20%</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28596" y="357167"/>
            <a:ext cx="7772400" cy="928694"/>
          </a:xfrm>
        </p:spPr>
        <p:txBody>
          <a:bodyPr>
            <a:normAutofit/>
          </a:bodyPr>
          <a:lstStyle/>
          <a:p>
            <a:pPr algn="l"/>
            <a:r>
              <a:rPr lang="es-ES" sz="3200" b="1" dirty="0" err="1" smtClean="0"/>
              <a:t>Pay</a:t>
            </a:r>
            <a:r>
              <a:rPr lang="es-ES" sz="3200" b="1" dirty="0" smtClean="0"/>
              <a:t> back</a:t>
            </a:r>
            <a:endParaRPr lang="es-EC" sz="3200" dirty="0"/>
          </a:p>
        </p:txBody>
      </p:sp>
      <p:sp>
        <p:nvSpPr>
          <p:cNvPr id="5" name="4 Subtítulo"/>
          <p:cNvSpPr>
            <a:spLocks noGrp="1"/>
          </p:cNvSpPr>
          <p:nvPr>
            <p:ph type="subTitle" idx="1"/>
          </p:nvPr>
        </p:nvSpPr>
        <p:spPr>
          <a:xfrm>
            <a:off x="428596" y="1500174"/>
            <a:ext cx="8286808" cy="2071702"/>
          </a:xfrm>
        </p:spPr>
        <p:txBody>
          <a:bodyPr>
            <a:normAutofit fontScale="85000" lnSpcReduction="20000"/>
          </a:bodyPr>
          <a:lstStyle/>
          <a:p>
            <a:pPr algn="just"/>
            <a:r>
              <a:rPr lang="es-EC" sz="3100" dirty="0">
                <a:solidFill>
                  <a:schemeClr val="tx1"/>
                </a:solidFill>
              </a:rPr>
              <a:t>El Periodo de Recuperación descontado (</a:t>
            </a:r>
            <a:r>
              <a:rPr lang="es-EC" sz="3100" dirty="0" err="1">
                <a:solidFill>
                  <a:schemeClr val="tx1"/>
                </a:solidFill>
              </a:rPr>
              <a:t>Payback</a:t>
            </a:r>
            <a:r>
              <a:rPr lang="es-EC" sz="3100" dirty="0">
                <a:solidFill>
                  <a:schemeClr val="tx1"/>
                </a:solidFill>
              </a:rPr>
              <a:t>) demuestra que la inversión </a:t>
            </a:r>
            <a:r>
              <a:rPr lang="es-EC" sz="3100" dirty="0" smtClean="0">
                <a:solidFill>
                  <a:schemeClr val="tx1"/>
                </a:solidFill>
              </a:rPr>
              <a:t>del proyecto es </a:t>
            </a:r>
            <a:r>
              <a:rPr lang="es-EC" sz="3100" dirty="0">
                <a:solidFill>
                  <a:schemeClr val="tx1"/>
                </a:solidFill>
              </a:rPr>
              <a:t>recuperada en </a:t>
            </a:r>
            <a:r>
              <a:rPr lang="es-EC" sz="3100" dirty="0" smtClean="0">
                <a:solidFill>
                  <a:schemeClr val="tx1"/>
                </a:solidFill>
              </a:rPr>
              <a:t>2 años y 3 meses. </a:t>
            </a:r>
            <a:r>
              <a:rPr lang="es-EC" sz="3100" dirty="0">
                <a:solidFill>
                  <a:schemeClr val="tx1"/>
                </a:solidFill>
              </a:rPr>
              <a:t>A continuación se presenta el cuadro con sus respectivos rubros a una tasa de rentabilidad exigida del 12%.</a:t>
            </a:r>
          </a:p>
          <a:p>
            <a:pPr algn="just"/>
            <a:r>
              <a:rPr lang="es-EC" sz="3100" dirty="0">
                <a:solidFill>
                  <a:schemeClr val="tx1"/>
                </a:solidFill>
              </a:rPr>
              <a:t> </a:t>
            </a:r>
          </a:p>
          <a:p>
            <a:endParaRPr lang="es-EC" dirty="0"/>
          </a:p>
        </p:txBody>
      </p:sp>
      <p:graphicFrame>
        <p:nvGraphicFramePr>
          <p:cNvPr id="7" name="6 Tabla"/>
          <p:cNvGraphicFramePr>
            <a:graphicFrameLocks noGrp="1"/>
          </p:cNvGraphicFramePr>
          <p:nvPr/>
        </p:nvGraphicFramePr>
        <p:xfrm>
          <a:off x="285720" y="3143248"/>
          <a:ext cx="8501122" cy="2214578"/>
        </p:xfrm>
        <a:graphic>
          <a:graphicData uri="http://schemas.openxmlformats.org/drawingml/2006/table">
            <a:tbl>
              <a:tblPr/>
              <a:tblGrid>
                <a:gridCol w="1319316"/>
                <a:gridCol w="1246744"/>
                <a:gridCol w="1063454"/>
                <a:gridCol w="1217902"/>
                <a:gridCol w="1217902"/>
                <a:gridCol w="1217902"/>
                <a:gridCol w="1217902"/>
              </a:tblGrid>
              <a:tr h="304175">
                <a:tc gridSpan="7">
                  <a:txBody>
                    <a:bodyPr/>
                    <a:lstStyle/>
                    <a:p>
                      <a:pPr algn="ctr">
                        <a:lnSpc>
                          <a:spcPct val="115000"/>
                        </a:lnSpc>
                        <a:spcAft>
                          <a:spcPts val="1000"/>
                        </a:spcAft>
                      </a:pPr>
                      <a:r>
                        <a:rPr lang="es-EC" sz="1400" b="1" dirty="0">
                          <a:solidFill>
                            <a:srgbClr val="000000"/>
                          </a:solidFill>
                          <a:latin typeface="Calibri"/>
                          <a:ea typeface="Times New Roman"/>
                          <a:cs typeface="Times New Roman"/>
                        </a:rPr>
                        <a:t>PERIODO DE RECUPERACION</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4175">
                <a:tc>
                  <a:txBody>
                    <a:bodyPr/>
                    <a:lstStyle/>
                    <a:p>
                      <a:pPr algn="just">
                        <a:lnSpc>
                          <a:spcPct val="115000"/>
                        </a:lnSpc>
                        <a:spcAft>
                          <a:spcPts val="1000"/>
                        </a:spcAft>
                      </a:pPr>
                      <a:r>
                        <a:rPr lang="es-EC" sz="1400">
                          <a:solidFill>
                            <a:srgbClr val="000000"/>
                          </a:solidFill>
                          <a:latin typeface="Calibri"/>
                          <a:ea typeface="Times New Roman"/>
                          <a:cs typeface="Times New Roman"/>
                        </a:rPr>
                        <a:t> </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400" b="1" dirty="0">
                          <a:solidFill>
                            <a:srgbClr val="000000"/>
                          </a:solidFill>
                          <a:latin typeface="Calibri"/>
                          <a:ea typeface="Times New Roman"/>
                          <a:cs typeface="Times New Roman"/>
                        </a:rPr>
                        <a:t>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1000"/>
                        </a:spcAft>
                      </a:pPr>
                      <a:r>
                        <a:rPr lang="es-EC" sz="1400" b="1">
                          <a:solidFill>
                            <a:srgbClr val="000000"/>
                          </a:solidFill>
                          <a:latin typeface="Calibri"/>
                          <a:ea typeface="Times New Roman"/>
                          <a:cs typeface="Times New Roman"/>
                        </a:rPr>
                        <a:t>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1000"/>
                        </a:spcAft>
                      </a:pPr>
                      <a:r>
                        <a:rPr lang="es-EC" sz="1400" b="1">
                          <a:solidFill>
                            <a:srgbClr val="000000"/>
                          </a:solidFill>
                          <a:latin typeface="Calibri"/>
                          <a:ea typeface="Times New Roman"/>
                          <a:cs typeface="Times New Roman"/>
                        </a:rPr>
                        <a:t>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1000"/>
                        </a:spcAft>
                      </a:pPr>
                      <a:r>
                        <a:rPr lang="es-EC" sz="1400" b="1">
                          <a:solidFill>
                            <a:srgbClr val="000000"/>
                          </a:solidFill>
                          <a:latin typeface="Calibri"/>
                          <a:ea typeface="Times New Roman"/>
                          <a:cs typeface="Times New Roman"/>
                        </a:rPr>
                        <a:t>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1000"/>
                        </a:spcAft>
                      </a:pPr>
                      <a:r>
                        <a:rPr lang="es-EC" sz="1400" b="1">
                          <a:solidFill>
                            <a:srgbClr val="000000"/>
                          </a:solidFill>
                          <a:latin typeface="Calibri"/>
                          <a:ea typeface="Times New Roman"/>
                          <a:cs typeface="Times New Roman"/>
                        </a:rPr>
                        <a:t>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1000"/>
                        </a:spcAft>
                      </a:pPr>
                      <a:r>
                        <a:rPr lang="es-EC" sz="1400" b="1">
                          <a:solidFill>
                            <a:srgbClr val="000000"/>
                          </a:solidFill>
                          <a:latin typeface="Calibri"/>
                          <a:ea typeface="Times New Roman"/>
                          <a:cs typeface="Times New Roman"/>
                        </a:rPr>
                        <a:t>5</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608352">
                <a:tc>
                  <a:txBody>
                    <a:bodyPr/>
                    <a:lstStyle/>
                    <a:p>
                      <a:pPr algn="just">
                        <a:lnSpc>
                          <a:spcPct val="115000"/>
                        </a:lnSpc>
                        <a:spcAft>
                          <a:spcPts val="1000"/>
                        </a:spcAft>
                      </a:pPr>
                      <a:r>
                        <a:rPr lang="es-EC" sz="1400" b="1">
                          <a:solidFill>
                            <a:srgbClr val="000000"/>
                          </a:solidFill>
                          <a:latin typeface="Calibri"/>
                          <a:ea typeface="Times New Roman"/>
                          <a:cs typeface="Times New Roman"/>
                        </a:rPr>
                        <a:t>Periodo de Recuperación</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a:lnSpc>
                          <a:spcPct val="115000"/>
                        </a:lnSpc>
                        <a:spcAft>
                          <a:spcPts val="1000"/>
                        </a:spcAft>
                      </a:pPr>
                      <a:r>
                        <a:rPr lang="es-EC" sz="1400" dirty="0">
                          <a:solidFill>
                            <a:srgbClr val="000000"/>
                          </a:solidFill>
                          <a:latin typeface="Calibri"/>
                          <a:ea typeface="Calibri"/>
                          <a:cs typeface="Times New Roman"/>
                        </a:rPr>
                        <a:t>-359,070.00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es-EC" sz="1400" dirty="0">
                          <a:solidFill>
                            <a:srgbClr val="000000"/>
                          </a:solidFill>
                          <a:latin typeface="Calibri"/>
                          <a:ea typeface="Calibri"/>
                          <a:cs typeface="Times New Roman"/>
                        </a:rPr>
                        <a:t>23,606.31</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400">
                          <a:solidFill>
                            <a:srgbClr val="000000"/>
                          </a:solidFill>
                          <a:latin typeface="Calibri"/>
                          <a:ea typeface="Calibri"/>
                          <a:cs typeface="Times New Roman"/>
                        </a:rPr>
                        <a:t>253,498.37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400">
                          <a:solidFill>
                            <a:srgbClr val="000000"/>
                          </a:solidFill>
                          <a:latin typeface="Calibri"/>
                          <a:ea typeface="Calibri"/>
                          <a:cs typeface="Times New Roman"/>
                        </a:rPr>
                        <a:t>446,229.62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400" dirty="0">
                          <a:solidFill>
                            <a:srgbClr val="000000"/>
                          </a:solidFill>
                          <a:latin typeface="Calibri"/>
                          <a:ea typeface="Calibri"/>
                          <a:cs typeface="Times New Roman"/>
                        </a:rPr>
                        <a:t>695,540.39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400" kern="1200" dirty="0">
                          <a:solidFill>
                            <a:srgbClr val="000000"/>
                          </a:solidFill>
                          <a:latin typeface="Calibri"/>
                          <a:ea typeface="Calibri"/>
                          <a:cs typeface="Times New Roman"/>
                        </a:rPr>
                        <a:t>1,008,743.03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25">
                <a:tc>
                  <a:txBody>
                    <a:bodyPr/>
                    <a:lstStyle/>
                    <a:p>
                      <a:pPr algn="just">
                        <a:lnSpc>
                          <a:spcPct val="115000"/>
                        </a:lnSpc>
                        <a:spcAft>
                          <a:spcPts val="1000"/>
                        </a:spcAft>
                      </a:pPr>
                      <a:r>
                        <a:rPr lang="es-EC" sz="1400" b="1">
                          <a:solidFill>
                            <a:srgbClr val="000000"/>
                          </a:solidFill>
                          <a:latin typeface="Calibri"/>
                          <a:ea typeface="Times New Roman"/>
                          <a:cs typeface="Times New Roman"/>
                        </a:rPr>
                        <a:t>PayBack</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just">
                        <a:lnSpc>
                          <a:spcPct val="115000"/>
                        </a:lnSpc>
                        <a:spcAft>
                          <a:spcPts val="1000"/>
                        </a:spcAft>
                      </a:pPr>
                      <a:r>
                        <a:rPr lang="es-EC" sz="1400">
                          <a:solidFill>
                            <a:srgbClr val="000000"/>
                          </a:solidFill>
                          <a:latin typeface="Calibri"/>
                          <a:ea typeface="Calibri"/>
                          <a:cs typeface="Times New Roman"/>
                        </a:rPr>
                        <a:t>       (359,070.00)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1000"/>
                        </a:spcAft>
                      </a:pPr>
                      <a:r>
                        <a:rPr lang="es-EC" sz="1400" dirty="0">
                          <a:solidFill>
                            <a:srgbClr val="000000"/>
                          </a:solidFill>
                          <a:latin typeface="Calibri"/>
                          <a:ea typeface="Calibri"/>
                          <a:cs typeface="Times New Roman"/>
                        </a:rPr>
                        <a:t>    (335,463.69)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dirty="0">
                          <a:solidFill>
                            <a:srgbClr val="000000"/>
                          </a:solidFill>
                          <a:latin typeface="Calibri"/>
                          <a:ea typeface="Calibri"/>
                          <a:cs typeface="Times New Roman"/>
                        </a:rPr>
                        <a:t>      (81,965.32)</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a:solidFill>
                            <a:srgbClr val="000000"/>
                          </a:solidFill>
                          <a:latin typeface="Calibri"/>
                          <a:ea typeface="Calibri"/>
                          <a:cs typeface="Times New Roman"/>
                        </a:rPr>
                        <a:t>      364,264.30 </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a:solidFill>
                            <a:srgbClr val="000000"/>
                          </a:solidFill>
                          <a:latin typeface="Calibri"/>
                          <a:ea typeface="Calibri"/>
                          <a:cs typeface="Times New Roman"/>
                        </a:rPr>
                        <a:t>    1,059,804.69 </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dirty="0">
                          <a:solidFill>
                            <a:srgbClr val="000000"/>
                          </a:solidFill>
                          <a:latin typeface="Calibri"/>
                          <a:ea typeface="Calibri"/>
                          <a:cs typeface="Times New Roman"/>
                        </a:rPr>
                        <a:t>    3,128,352.41 </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751">
                <a:tc>
                  <a:txBody>
                    <a:bodyPr/>
                    <a:lstStyle/>
                    <a:p>
                      <a:pPr algn="just">
                        <a:lnSpc>
                          <a:spcPct val="150000"/>
                        </a:lnSpc>
                      </a:pPr>
                      <a:endParaRPr lang="es-EC" sz="14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4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40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400" dirty="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400" dirty="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400" dirty="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s-EC" sz="1400" dirty="0">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cxnSp>
        <p:nvCxnSpPr>
          <p:cNvPr id="9" name="8 Conector recto de flecha"/>
          <p:cNvCxnSpPr/>
          <p:nvPr/>
        </p:nvCxnSpPr>
        <p:spPr>
          <a:xfrm>
            <a:off x="4786314" y="5357826"/>
            <a:ext cx="642942" cy="158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latin typeface="Arial" pitchFamily="34" charset="0"/>
                <a:cs typeface="Arial" pitchFamily="34" charset="0"/>
              </a:rPr>
              <a:t>OPORTUNIDADES</a:t>
            </a:r>
            <a:endParaRPr lang="es-EC" dirty="0"/>
          </a:p>
        </p:txBody>
      </p:sp>
      <p:sp>
        <p:nvSpPr>
          <p:cNvPr id="3" name="2 Marcador de contenido"/>
          <p:cNvSpPr>
            <a:spLocks noGrp="1"/>
          </p:cNvSpPr>
          <p:nvPr>
            <p:ph idx="1"/>
          </p:nvPr>
        </p:nvSpPr>
        <p:spPr/>
        <p:txBody>
          <a:bodyPr>
            <a:normAutofit/>
          </a:bodyPr>
          <a:lstStyle/>
          <a:p>
            <a:pPr lvl="0" algn="just"/>
            <a:r>
              <a:rPr lang="es-ES" dirty="0" smtClean="0">
                <a:latin typeface="Arial" pitchFamily="34" charset="0"/>
                <a:cs typeface="Arial" pitchFamily="34" charset="0"/>
              </a:rPr>
              <a:t>Promover y desarrollar el mercado secundario</a:t>
            </a:r>
            <a:endParaRPr lang="es-EC" dirty="0" smtClean="0">
              <a:latin typeface="Arial" pitchFamily="34" charset="0"/>
              <a:cs typeface="Arial" pitchFamily="34" charset="0"/>
            </a:endParaRPr>
          </a:p>
          <a:p>
            <a:pPr lvl="0" algn="just"/>
            <a:r>
              <a:rPr lang="es-ES" dirty="0" smtClean="0">
                <a:latin typeface="Arial" pitchFamily="34" charset="0"/>
                <a:cs typeface="Arial" pitchFamily="34" charset="0"/>
              </a:rPr>
              <a:t>Dinamizar y potenciar su imagen, como una bolsa eficiente en el ámbito local, regional y mundial.</a:t>
            </a:r>
            <a:endParaRPr lang="es-EC" dirty="0" smtClean="0">
              <a:latin typeface="Arial" pitchFamily="34" charset="0"/>
              <a:cs typeface="Arial" pitchFamily="34" charset="0"/>
            </a:endParaRPr>
          </a:p>
          <a:p>
            <a:pPr lvl="0" algn="just"/>
            <a:r>
              <a:rPr lang="es-ES" dirty="0" smtClean="0">
                <a:latin typeface="Arial" pitchFamily="34" charset="0"/>
                <a:cs typeface="Arial" pitchFamily="34" charset="0"/>
              </a:rPr>
              <a:t>Culturizar a la sociedad y empresarios, sobre el manejo y la importancia  del desarrollo bursátil como medidor de la economía local y nacional.</a:t>
            </a:r>
            <a:endParaRPr lang="es-EC" dirty="0" smtClean="0">
              <a:latin typeface="Arial" pitchFamily="34" charset="0"/>
              <a:cs typeface="Arial" pitchFamily="34" charset="0"/>
            </a:endParaRPr>
          </a:p>
          <a:p>
            <a:pPr lvl="0" algn="just"/>
            <a:r>
              <a:rPr lang="es-ES" dirty="0" smtClean="0">
                <a:latin typeface="Arial" pitchFamily="34" charset="0"/>
                <a:cs typeface="Arial" pitchFamily="34" charset="0"/>
              </a:rPr>
              <a:t>Obtener una Certificación a la Calidad en el servicio que ofrece.</a:t>
            </a:r>
            <a:endParaRPr lang="es-EC"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85720" y="571480"/>
            <a:ext cx="7772400" cy="902748"/>
          </a:xfrm>
        </p:spPr>
        <p:txBody>
          <a:bodyPr>
            <a:normAutofit fontScale="90000"/>
          </a:bodyPr>
          <a:lstStyle/>
          <a:p>
            <a:pPr algn="l"/>
            <a:r>
              <a:rPr lang="es-EC" sz="3600" b="1" dirty="0" smtClean="0"/>
              <a:t>Análisis de Sensibilidad </a:t>
            </a:r>
            <a:r>
              <a:rPr lang="es-EC" sz="3600" b="1" dirty="0" err="1" smtClean="0"/>
              <a:t>Univariable</a:t>
            </a:r>
            <a:r>
              <a:rPr lang="es-EC" dirty="0"/>
              <a:t/>
            </a:r>
            <a:br>
              <a:rPr lang="es-EC" dirty="0"/>
            </a:br>
            <a:endParaRPr lang="es-EC" dirty="0"/>
          </a:p>
        </p:txBody>
      </p:sp>
      <p:sp>
        <p:nvSpPr>
          <p:cNvPr id="5" name="4 Subtítulo"/>
          <p:cNvSpPr>
            <a:spLocks noGrp="1"/>
          </p:cNvSpPr>
          <p:nvPr>
            <p:ph type="subTitle" idx="1"/>
          </p:nvPr>
        </p:nvSpPr>
        <p:spPr>
          <a:xfrm>
            <a:off x="785786" y="2000240"/>
            <a:ext cx="7715304" cy="5000660"/>
          </a:xfrm>
        </p:spPr>
        <p:txBody>
          <a:bodyPr>
            <a:normAutofit/>
          </a:bodyPr>
          <a:lstStyle/>
          <a:p>
            <a:pPr algn="just"/>
            <a:r>
              <a:rPr lang="es-EC" sz="2400" dirty="0">
                <a:solidFill>
                  <a:schemeClr val="tx1"/>
                </a:solidFill>
              </a:rPr>
              <a:t>El análisis de sensibilidad ayudará a mantener un control minucioso del comportamiento de cambios en el VAN con respecto a variaciones de las principales variables del proyecto, las cuales son: % de Crecimiento sobre los ingresos y los costos en 3 diferentes escenarios (Optimista, Normal, Pesimista). Esto ayuda a visualizar la  variación máxima de la tasa de descuento que el proyecto pueda soportar para que mantenga su viabilidad. A continuación se muestran las tablas con las variaciones antes mencionadas:</a:t>
            </a:r>
          </a:p>
          <a:p>
            <a:pPr algn="just"/>
            <a:endParaRPr lang="es-EC" sz="2400"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2214546" y="1071546"/>
          <a:ext cx="4786346" cy="2105844"/>
        </p:xfrm>
        <a:graphic>
          <a:graphicData uri="http://schemas.openxmlformats.org/drawingml/2006/table">
            <a:tbl>
              <a:tblPr/>
              <a:tblGrid>
                <a:gridCol w="1017811"/>
                <a:gridCol w="1566352"/>
                <a:gridCol w="1343606"/>
                <a:gridCol w="858577"/>
              </a:tblGrid>
              <a:tr h="312867">
                <a:tc gridSpan="4">
                  <a:txBody>
                    <a:bodyPr/>
                    <a:lstStyle/>
                    <a:p>
                      <a:pPr algn="ctr">
                        <a:lnSpc>
                          <a:spcPct val="115000"/>
                        </a:lnSpc>
                        <a:spcAft>
                          <a:spcPts val="1000"/>
                        </a:spcAft>
                      </a:pPr>
                      <a:r>
                        <a:rPr lang="es-EC" sz="1400" b="1" dirty="0">
                          <a:solidFill>
                            <a:srgbClr val="000000"/>
                          </a:solidFill>
                          <a:latin typeface="Calibri"/>
                          <a:ea typeface="Times New Roman"/>
                          <a:cs typeface="Times New Roman"/>
                        </a:rPr>
                        <a:t>ANALISIS DE SENSIBILIDAD (Ingresos)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16622">
                <a:tc>
                  <a:txBody>
                    <a:bodyPr/>
                    <a:lstStyle/>
                    <a:p>
                      <a:pPr algn="ctr">
                        <a:lnSpc>
                          <a:spcPct val="115000"/>
                        </a:lnSpc>
                        <a:spcAft>
                          <a:spcPts val="1000"/>
                        </a:spcAft>
                      </a:pPr>
                      <a:r>
                        <a:rPr lang="es-EC" sz="1100" b="1">
                          <a:solidFill>
                            <a:srgbClr val="000000"/>
                          </a:solidFill>
                          <a:latin typeface="Calibri"/>
                          <a:ea typeface="Times New Roman"/>
                          <a:cs typeface="Times New Roman"/>
                        </a:rPr>
                        <a:t>ESCENARIO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latin typeface="Calibri"/>
                          <a:ea typeface="Times New Roman"/>
                          <a:cs typeface="Times New Roman"/>
                        </a:rPr>
                        <a:t>% CREC. INGRESOS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latin typeface="Calibri"/>
                          <a:ea typeface="Times New Roman"/>
                          <a:cs typeface="Times New Roman"/>
                        </a:rPr>
                        <a:t>VAN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dirty="0">
                          <a:solidFill>
                            <a:srgbClr val="000000"/>
                          </a:solidFill>
                          <a:latin typeface="Calibri"/>
                          <a:ea typeface="Times New Roman"/>
                          <a:cs typeface="Times New Roman"/>
                        </a:rPr>
                        <a:t>TIR</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22">
                <a:tc>
                  <a:txBody>
                    <a:bodyPr/>
                    <a:lstStyle/>
                    <a:p>
                      <a:pPr algn="ctr">
                        <a:lnSpc>
                          <a:spcPct val="115000"/>
                        </a:lnSpc>
                        <a:spcAft>
                          <a:spcPts val="1000"/>
                        </a:spcAft>
                      </a:pPr>
                      <a:r>
                        <a:rPr lang="es-EC" sz="1100" b="1">
                          <a:solidFill>
                            <a:srgbClr val="000000"/>
                          </a:solidFill>
                          <a:latin typeface="Calibri"/>
                          <a:ea typeface="Times New Roman"/>
                          <a:cs typeface="Times New Roman"/>
                        </a:rPr>
                        <a:t>Optimista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latin typeface="Calibri"/>
                          <a:ea typeface="Times New Roman"/>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100" b="1" i="0" u="none" strike="noStrike" dirty="0">
                          <a:solidFill>
                            <a:srgbClr val="000000"/>
                          </a:solidFill>
                          <a:latin typeface="Calibri"/>
                        </a:rPr>
                        <a:t>$ 1,570,179.31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100" b="1" i="0" u="none" strike="noStrike" dirty="0">
                          <a:solidFill>
                            <a:srgbClr val="000000"/>
                          </a:solidFill>
                          <a:latin typeface="Calibri"/>
                        </a:rPr>
                        <a:t>101%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97">
                <a:tc>
                  <a:txBody>
                    <a:bodyPr/>
                    <a:lstStyle/>
                    <a:p>
                      <a:pPr algn="ctr">
                        <a:lnSpc>
                          <a:spcPct val="115000"/>
                        </a:lnSpc>
                        <a:spcAft>
                          <a:spcPts val="1000"/>
                        </a:spcAft>
                      </a:pPr>
                      <a:r>
                        <a:rPr lang="es-EC" sz="1100" b="1">
                          <a:solidFill>
                            <a:srgbClr val="000000"/>
                          </a:solidFill>
                          <a:latin typeface="Calibri"/>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dirty="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1">
                <a:tc>
                  <a:txBody>
                    <a:bodyPr/>
                    <a:lstStyle/>
                    <a:p>
                      <a:pPr algn="ctr">
                        <a:lnSpc>
                          <a:spcPct val="115000"/>
                        </a:lnSpc>
                        <a:spcAft>
                          <a:spcPts val="1000"/>
                        </a:spcAft>
                      </a:pPr>
                      <a:r>
                        <a:rPr lang="es-EC" sz="1100" b="1">
                          <a:solidFill>
                            <a:srgbClr val="000000"/>
                          </a:solidFill>
                          <a:latin typeface="Calibri"/>
                          <a:ea typeface="Times New Roman"/>
                          <a:cs typeface="Times New Roman"/>
                        </a:rPr>
                        <a:t>Normal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s-EC" sz="1100" b="1">
                          <a:solidFill>
                            <a:srgbClr val="000000"/>
                          </a:solidFill>
                          <a:latin typeface="Calibri"/>
                          <a:ea typeface="Times New Roman"/>
                          <a:cs typeface="Times New Roman"/>
                        </a:rPr>
                        <a:t>15%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lnSpc>
                          <a:spcPct val="150000"/>
                        </a:lnSpc>
                        <a:spcAft>
                          <a:spcPts val="0"/>
                        </a:spcAft>
                      </a:pPr>
                      <a:r>
                        <a:rPr lang="es-EC" sz="1100" kern="1200" dirty="0" smtClean="0">
                          <a:solidFill>
                            <a:srgbClr val="000000"/>
                          </a:solidFill>
                          <a:latin typeface="Calibri"/>
                          <a:ea typeface="Calibri"/>
                          <a:cs typeface="Times New Roman"/>
                        </a:rPr>
                        <a:t>$ 696,412.41 </a:t>
                      </a:r>
                      <a:endParaRPr lang="es-EC" sz="1100" kern="1200" dirty="0">
                        <a:solidFill>
                          <a:srgbClr val="00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s-EC" sz="1100" b="1" dirty="0" smtClean="0">
                          <a:solidFill>
                            <a:srgbClr val="000000"/>
                          </a:solidFill>
                          <a:latin typeface="Calibri"/>
                          <a:ea typeface="Times New Roman"/>
                          <a:cs typeface="Times New Roman"/>
                        </a:rPr>
                        <a:t>68%</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5312">
                <a:tc>
                  <a:txBody>
                    <a:bodyPr/>
                    <a:lstStyle/>
                    <a:p>
                      <a:pPr algn="ctr">
                        <a:lnSpc>
                          <a:spcPct val="115000"/>
                        </a:lnSpc>
                        <a:spcAft>
                          <a:spcPts val="1000"/>
                        </a:spcAft>
                      </a:pPr>
                      <a:r>
                        <a:rPr lang="es-EC" sz="1100" b="1">
                          <a:solidFill>
                            <a:srgbClr val="000000"/>
                          </a:solidFill>
                          <a:latin typeface="Calibri"/>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dirty="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22">
                <a:tc>
                  <a:txBody>
                    <a:bodyPr/>
                    <a:lstStyle/>
                    <a:p>
                      <a:pPr algn="ctr">
                        <a:lnSpc>
                          <a:spcPct val="115000"/>
                        </a:lnSpc>
                        <a:spcAft>
                          <a:spcPts val="1000"/>
                        </a:spcAft>
                      </a:pPr>
                      <a:r>
                        <a:rPr lang="es-EC" sz="1100" b="1">
                          <a:solidFill>
                            <a:srgbClr val="000000"/>
                          </a:solidFill>
                          <a:latin typeface="Calibri"/>
                          <a:ea typeface="Times New Roman"/>
                          <a:cs typeface="Times New Roman"/>
                        </a:rPr>
                        <a:t>Pesimista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dirty="0" smtClean="0">
                          <a:solidFill>
                            <a:srgbClr val="000000"/>
                          </a:solidFill>
                          <a:latin typeface="+mn-lt"/>
                          <a:ea typeface="Times New Roman"/>
                          <a:cs typeface="Times New Roman"/>
                        </a:rPr>
                        <a:t>10.686%</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dirty="0">
                          <a:solidFill>
                            <a:srgbClr val="000000"/>
                          </a:solidFill>
                          <a:latin typeface="Calibri"/>
                          <a:ea typeface="Times New Roman"/>
                          <a:cs typeface="Times New Roman"/>
                        </a:rPr>
                        <a:t>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dirty="0">
                          <a:solidFill>
                            <a:srgbClr val="000000"/>
                          </a:solidFill>
                          <a:latin typeface="Calibri"/>
                          <a:ea typeface="Times New Roman"/>
                          <a:cs typeface="Times New Roman"/>
                        </a:rPr>
                        <a:t>20%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2071670" y="3714752"/>
          <a:ext cx="5072097" cy="2283799"/>
        </p:xfrm>
        <a:graphic>
          <a:graphicData uri="http://schemas.openxmlformats.org/drawingml/2006/table">
            <a:tbl>
              <a:tblPr/>
              <a:tblGrid>
                <a:gridCol w="1178475"/>
                <a:gridCol w="1487421"/>
                <a:gridCol w="1517868"/>
                <a:gridCol w="888333"/>
              </a:tblGrid>
              <a:tr h="392832">
                <a:tc gridSpan="4">
                  <a:txBody>
                    <a:bodyPr/>
                    <a:lstStyle/>
                    <a:p>
                      <a:pPr algn="ctr">
                        <a:lnSpc>
                          <a:spcPct val="150000"/>
                        </a:lnSpc>
                        <a:spcAft>
                          <a:spcPts val="0"/>
                        </a:spcAft>
                      </a:pPr>
                      <a:r>
                        <a:rPr lang="es-ES" sz="1400" b="1" dirty="0">
                          <a:latin typeface="Calibri"/>
                          <a:ea typeface="Calibri"/>
                          <a:cs typeface="Times New Roman"/>
                        </a:rPr>
                        <a:t>ANALISIS DE SENSIBILIDAD (Costos)</a:t>
                      </a:r>
                      <a:endParaRPr lang="es-EC"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92986">
                <a:tc>
                  <a:txBody>
                    <a:bodyPr/>
                    <a:lstStyle/>
                    <a:p>
                      <a:pPr algn="ctr">
                        <a:lnSpc>
                          <a:spcPct val="150000"/>
                        </a:lnSpc>
                        <a:spcAft>
                          <a:spcPts val="0"/>
                        </a:spcAft>
                      </a:pPr>
                      <a:r>
                        <a:rPr lang="es-ES" sz="1100" b="1">
                          <a:latin typeface="Calibri"/>
                          <a:ea typeface="Calibri"/>
                          <a:cs typeface="Times New Roman"/>
                        </a:rPr>
                        <a:t>ESCENARIO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latin typeface="Calibri"/>
                          <a:ea typeface="Calibri"/>
                          <a:cs typeface="Times New Roman"/>
                        </a:rPr>
                        <a:t>% CREC. COSTOS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latin typeface="Calibri"/>
                          <a:ea typeface="Calibri"/>
                          <a:cs typeface="Times New Roman"/>
                        </a:rPr>
                        <a:t>VAN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latin typeface="Calibri"/>
                          <a:ea typeface="Calibri"/>
                          <a:cs typeface="Times New Roman"/>
                        </a:rPr>
                        <a:t>TIR</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87">
                <a:tc>
                  <a:txBody>
                    <a:bodyPr/>
                    <a:lstStyle/>
                    <a:p>
                      <a:pPr algn="ctr">
                        <a:lnSpc>
                          <a:spcPct val="150000"/>
                        </a:lnSpc>
                        <a:spcAft>
                          <a:spcPts val="0"/>
                        </a:spcAft>
                      </a:pPr>
                      <a:r>
                        <a:rPr lang="es-ES" sz="1100">
                          <a:latin typeface="Calibri"/>
                          <a:ea typeface="Calibri"/>
                          <a:cs typeface="Times New Roman"/>
                        </a:rPr>
                        <a:t>Optimista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Calibri"/>
                          <a:ea typeface="Calibri"/>
                          <a:cs typeface="Times New Roman"/>
                        </a:rPr>
                        <a:t>$ 895,539.89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Calibri"/>
                          <a:ea typeface="Calibri"/>
                          <a:cs typeface="Times New Roman"/>
                        </a:rPr>
                        <a:t>78%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41">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87">
                <a:tc>
                  <a:txBody>
                    <a:bodyPr/>
                    <a:lstStyle/>
                    <a:p>
                      <a:pPr algn="ctr">
                        <a:lnSpc>
                          <a:spcPct val="150000"/>
                        </a:lnSpc>
                        <a:spcAft>
                          <a:spcPts val="0"/>
                        </a:spcAft>
                      </a:pPr>
                      <a:r>
                        <a:rPr lang="es-ES" sz="1100">
                          <a:latin typeface="Calibri"/>
                          <a:ea typeface="Calibri"/>
                          <a:cs typeface="Times New Roman"/>
                        </a:rPr>
                        <a:t>Normal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S" sz="1100">
                          <a:latin typeface="Calibri"/>
                          <a:ea typeface="Calibri"/>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S" sz="1100">
                          <a:solidFill>
                            <a:srgbClr val="000000"/>
                          </a:solidFill>
                          <a:latin typeface="Calibri"/>
                          <a:ea typeface="Calibri"/>
                          <a:cs typeface="Times New Roman"/>
                        </a:rPr>
                        <a:t>$ 696,412.41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s-ES" sz="1100">
                          <a:solidFill>
                            <a:srgbClr val="000000"/>
                          </a:solidFill>
                          <a:latin typeface="Calibri"/>
                          <a:ea typeface="Calibri"/>
                          <a:cs typeface="Times New Roman"/>
                        </a:rPr>
                        <a:t>68%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6736">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87">
                <a:tc>
                  <a:txBody>
                    <a:bodyPr/>
                    <a:lstStyle/>
                    <a:p>
                      <a:pPr algn="ctr">
                        <a:lnSpc>
                          <a:spcPct val="150000"/>
                        </a:lnSpc>
                        <a:spcAft>
                          <a:spcPts val="0"/>
                        </a:spcAft>
                      </a:pPr>
                      <a:r>
                        <a:rPr lang="es-ES" sz="1100">
                          <a:latin typeface="Calibri"/>
                          <a:ea typeface="Calibri"/>
                          <a:cs typeface="Times New Roman"/>
                        </a:rPr>
                        <a:t>Pesimista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10%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latin typeface="Calibri"/>
                          <a:ea typeface="Calibri"/>
                          <a:cs typeface="Times New Roman"/>
                        </a:rPr>
                        <a:t>$ 497,284.93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latin typeface="Calibri"/>
                          <a:ea typeface="Calibri"/>
                          <a:cs typeface="Times New Roman"/>
                        </a:rPr>
                        <a:t>57%</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9921" y="327546"/>
            <a:ext cx="7772400" cy="1321550"/>
          </a:xfrm>
        </p:spPr>
        <p:txBody>
          <a:bodyPr>
            <a:noAutofit/>
          </a:bodyPr>
          <a:lstStyle/>
          <a:p>
            <a:r>
              <a:rPr lang="es-ES" sz="3200" b="1" dirty="0"/>
              <a:t>CONCLUSIONES</a:t>
            </a:r>
            <a:r>
              <a:rPr lang="es-EC" sz="3200" b="1" dirty="0"/>
              <a:t/>
            </a:r>
            <a:br>
              <a:rPr lang="es-EC" sz="3200" b="1" dirty="0"/>
            </a:br>
            <a:endParaRPr lang="es-EC" sz="3200" dirty="0"/>
          </a:p>
        </p:txBody>
      </p:sp>
      <p:sp>
        <p:nvSpPr>
          <p:cNvPr id="5" name="4 Subtítulo"/>
          <p:cNvSpPr>
            <a:spLocks noGrp="1"/>
          </p:cNvSpPr>
          <p:nvPr>
            <p:ph type="subTitle" idx="1"/>
          </p:nvPr>
        </p:nvSpPr>
        <p:spPr>
          <a:xfrm>
            <a:off x="329862" y="1314652"/>
            <a:ext cx="8572560" cy="4714908"/>
          </a:xfrm>
        </p:spPr>
        <p:txBody>
          <a:bodyPr>
            <a:noAutofit/>
          </a:bodyPr>
          <a:lstStyle/>
          <a:p>
            <a:pPr algn="just"/>
            <a:r>
              <a:rPr lang="es-EC" sz="2000" dirty="0">
                <a:solidFill>
                  <a:schemeClr val="tx1"/>
                </a:solidFill>
              </a:rPr>
              <a:t>Es apreciable el aporte económico que hace la Bolsa de Valores de Guayaquil al desarrollo de nuestro país, principalmente a través del ahorro de los inversionistas, el cual posteriormente se refleja en los proyectos de inversión que efectúan los emisores y las empresas cotizantes</a:t>
            </a:r>
            <a:r>
              <a:rPr lang="es-EC" sz="2000" dirty="0" smtClean="0">
                <a:solidFill>
                  <a:schemeClr val="tx1"/>
                </a:solidFill>
              </a:rPr>
              <a:t>.</a:t>
            </a:r>
          </a:p>
          <a:p>
            <a:pPr algn="just"/>
            <a:endParaRPr lang="es-EC" sz="2000" dirty="0" smtClean="0">
              <a:solidFill>
                <a:schemeClr val="tx1"/>
              </a:solidFill>
            </a:endParaRPr>
          </a:p>
          <a:p>
            <a:pPr algn="just"/>
            <a:r>
              <a:rPr lang="es-EC" sz="2000" dirty="0" smtClean="0">
                <a:solidFill>
                  <a:schemeClr val="tx1"/>
                </a:solidFill>
              </a:rPr>
              <a:t>La Bolsa de Valores es un agente primordial y determinante en la estabilidad de la economía del mundo.</a:t>
            </a:r>
          </a:p>
          <a:p>
            <a:pPr algn="just"/>
            <a:endParaRPr lang="es-EC" sz="2000" dirty="0" smtClean="0">
              <a:solidFill>
                <a:schemeClr val="tx1"/>
              </a:solidFill>
            </a:endParaRPr>
          </a:p>
          <a:p>
            <a:pPr algn="just"/>
            <a:r>
              <a:rPr lang="es-EC" sz="2000" dirty="0">
                <a:solidFill>
                  <a:schemeClr val="tx1"/>
                </a:solidFill>
              </a:rPr>
              <a:t>Es ineludible la necesidad de inversión y difusión por parte de la Bolsa de Valores hacia la parte de capacitación y publicidad  en el medio, debido a las grandes mitos y brechas de información que existen para ciertas empresas e inversionistas, las cuales al disminuir sus brechas dinamizarían el mercado bursátil</a:t>
            </a:r>
            <a:r>
              <a:rPr lang="es-EC" sz="2000" dirty="0" smtClean="0">
                <a:solidFill>
                  <a:schemeClr val="tx1"/>
                </a:solidFill>
              </a:rPr>
              <a:t>.</a:t>
            </a:r>
            <a:endParaRPr lang="es-EC" sz="2000"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29803" y="2579427"/>
            <a:ext cx="5855104" cy="3100009"/>
          </a:xfrm>
        </p:spPr>
        <p:txBody>
          <a:bodyPr/>
          <a:lstStyle/>
          <a:p>
            <a:r>
              <a:rPr lang="es-ES" sz="3600" dirty="0" smtClean="0">
                <a:latin typeface="Arial Rounded MT Bold" pitchFamily="34" charset="0"/>
              </a:rPr>
              <a:t>GRACIAS</a:t>
            </a:r>
            <a:endParaRPr lang="es-ES" sz="3600" dirty="0">
              <a:latin typeface="Arial Rounded MT Bold" pitchFamily="34" charset="0"/>
            </a:endParaRPr>
          </a:p>
        </p:txBody>
      </p:sp>
      <p:sp>
        <p:nvSpPr>
          <p:cNvPr id="4" name="3 Marcador de pie de página"/>
          <p:cNvSpPr>
            <a:spLocks noGrp="1"/>
          </p:cNvSpPr>
          <p:nvPr>
            <p:ph type="ftr" sz="quarter" idx="10"/>
          </p:nvPr>
        </p:nvSpPr>
        <p:spPr/>
        <p:txBody>
          <a:bodyPr/>
          <a:lstStyle/>
          <a:p>
            <a:r>
              <a:rPr lang="de-DE" smtClean="0"/>
              <a:t>Here comes your footer  </a:t>
            </a:r>
            <a:r>
              <a:rPr lang="de-DE" smtClean="0">
                <a:sym typeface="Wingdings" pitchFamily="2" charset="2"/>
              </a:rPr>
              <a:t></a:t>
            </a:r>
            <a:r>
              <a:rPr lang="de-DE" smtClean="0"/>
              <a:t>  Page </a:t>
            </a:r>
            <a:fld id="{2D9B8953-7585-4DE5-98A2-A9120A610F2F}" type="slidenum">
              <a:rPr lang="de-DE" smtClean="0"/>
              <a:pPr/>
              <a:t>73</a:t>
            </a:fld>
            <a:endParaRPr lang="de-DE"/>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latin typeface="Arial" pitchFamily="34" charset="0"/>
                <a:cs typeface="Arial" pitchFamily="34" charset="0"/>
              </a:rPr>
              <a:t>CARACTERISTICAS DEL PRODUCTO O SERVICIO</a:t>
            </a:r>
            <a:endParaRPr lang="es-EC" b="1" dirty="0">
              <a:latin typeface="Arial" pitchFamily="34" charset="0"/>
              <a:cs typeface="Arial" pitchFamily="34" charset="0"/>
            </a:endParaRPr>
          </a:p>
        </p:txBody>
      </p:sp>
      <p:sp>
        <p:nvSpPr>
          <p:cNvPr id="3" name="2 Marcador de contenido"/>
          <p:cNvSpPr>
            <a:spLocks noGrp="1"/>
          </p:cNvSpPr>
          <p:nvPr>
            <p:ph idx="1"/>
          </p:nvPr>
        </p:nvSpPr>
        <p:spPr>
          <a:xfrm>
            <a:off x="304800" y="1428736"/>
            <a:ext cx="8686800" cy="4786346"/>
          </a:xfrm>
        </p:spPr>
        <p:txBody>
          <a:bodyPr>
            <a:normAutofit fontScale="85000" lnSpcReduction="10000"/>
          </a:bodyPr>
          <a:lstStyle/>
          <a:p>
            <a:pPr lvl="0" algn="just"/>
            <a:endParaRPr lang="es-ES" sz="2400" dirty="0" smtClean="0">
              <a:latin typeface="Arial" pitchFamily="34" charset="0"/>
              <a:cs typeface="Arial" pitchFamily="34" charset="0"/>
            </a:endParaRPr>
          </a:p>
          <a:p>
            <a:pPr lvl="0" algn="just"/>
            <a:r>
              <a:rPr lang="es-ES" sz="2600" dirty="0" smtClean="0">
                <a:latin typeface="Arial" pitchFamily="34" charset="0"/>
                <a:cs typeface="Arial" pitchFamily="34" charset="0"/>
              </a:rPr>
              <a:t>Ampliar y diversificar sus fuentes de financiación en las 	mejores condiciones (financiación barata y a largo plazo).</a:t>
            </a:r>
          </a:p>
          <a:p>
            <a:pPr lvl="0" algn="just">
              <a:buNone/>
            </a:pPr>
            <a:r>
              <a:rPr lang="es-ES" sz="2600" dirty="0" smtClean="0">
                <a:latin typeface="Arial" pitchFamily="34" charset="0"/>
                <a:cs typeface="Arial" pitchFamily="34" charset="0"/>
              </a:rPr>
              <a:t> </a:t>
            </a:r>
            <a:endParaRPr lang="es-EC" sz="2600" dirty="0" smtClean="0">
              <a:latin typeface="Arial" pitchFamily="34" charset="0"/>
              <a:cs typeface="Arial" pitchFamily="34" charset="0"/>
            </a:endParaRPr>
          </a:p>
          <a:p>
            <a:pPr lvl="0" algn="just"/>
            <a:r>
              <a:rPr lang="es-ES" sz="2600" dirty="0" smtClean="0">
                <a:latin typeface="Arial" pitchFamily="34" charset="0"/>
                <a:cs typeface="Arial" pitchFamily="34" charset="0"/>
              </a:rPr>
              <a:t>Asegurar, en ciertos supuestos o ante determinados eventos, la 	continuidad del negocio facilitando la transmisión de la propiedad a un precio público y establecido por el libre juego de 	oferta y demanda. </a:t>
            </a:r>
          </a:p>
          <a:p>
            <a:pPr lvl="0" algn="just">
              <a:buNone/>
            </a:pPr>
            <a:endParaRPr lang="es-ES" sz="2600" dirty="0" smtClean="0">
              <a:latin typeface="Arial" pitchFamily="34" charset="0"/>
              <a:cs typeface="Arial" pitchFamily="34" charset="0"/>
            </a:endParaRPr>
          </a:p>
          <a:p>
            <a:pPr algn="just"/>
            <a:r>
              <a:rPr lang="es-ES" sz="2600" dirty="0" smtClean="0">
                <a:latin typeface="Arial" pitchFamily="34" charset="0"/>
                <a:cs typeface="Arial" pitchFamily="34" charset="0"/>
              </a:rPr>
              <a:t>Potenciar y mejorar su imagen puesto que, además de resultar 	más conocida, la empresa deberá cumplir con unos requisitos 	de transparencia e información y su gestión será refrendada 	por sus accionistas.</a:t>
            </a:r>
            <a:endParaRPr lang="es-EC" sz="2600" dirty="0" smtClean="0">
              <a:latin typeface="Arial" pitchFamily="34" charset="0"/>
              <a:cs typeface="Arial" pitchFamily="34" charset="0"/>
            </a:endParaRPr>
          </a:p>
          <a:p>
            <a:pPr lvl="0" algn="just"/>
            <a:endParaRPr lang="es-ES" sz="3000" dirty="0" smtClean="0">
              <a:latin typeface="Arial" pitchFamily="34" charset="0"/>
              <a:cs typeface="Arial" pitchFamily="34" charset="0"/>
            </a:endParaRPr>
          </a:p>
          <a:p>
            <a:pPr lvl="0" algn="just"/>
            <a:endParaRPr lang="es-EC" sz="3000" dirty="0" smtClean="0">
              <a:latin typeface="Arial" pitchFamily="34" charset="0"/>
              <a:cs typeface="Arial" pitchFamily="34" charset="0"/>
            </a:endParaRPr>
          </a:p>
          <a:p>
            <a:endParaRPr lang="es-EC"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latin typeface="Arial" pitchFamily="34" charset="0"/>
                <a:cs typeface="Arial" pitchFamily="34" charset="0"/>
              </a:rPr>
              <a:t>CARACTERISTICAS DEL PRODUCTO O SERVICIO</a:t>
            </a:r>
            <a:endParaRPr lang="es-EC" dirty="0"/>
          </a:p>
        </p:txBody>
      </p:sp>
      <p:sp>
        <p:nvSpPr>
          <p:cNvPr id="3" name="2 Marcador de contenido"/>
          <p:cNvSpPr>
            <a:spLocks noGrp="1"/>
          </p:cNvSpPr>
          <p:nvPr>
            <p:ph idx="1"/>
          </p:nvPr>
        </p:nvSpPr>
        <p:spPr/>
        <p:txBody>
          <a:bodyPr>
            <a:normAutofit fontScale="92500"/>
          </a:bodyPr>
          <a:lstStyle/>
          <a:p>
            <a:pPr lvl="0"/>
            <a:endParaRPr lang="es-ES" sz="2600" dirty="0" smtClean="0">
              <a:latin typeface="Arial" pitchFamily="34" charset="0"/>
              <a:cs typeface="Arial" pitchFamily="34" charset="0"/>
            </a:endParaRPr>
          </a:p>
          <a:p>
            <a:pPr lvl="0"/>
            <a:r>
              <a:rPr lang="es-ES" sz="2600" dirty="0" smtClean="0">
                <a:latin typeface="Arial" pitchFamily="34" charset="0"/>
                <a:cs typeface="Arial" pitchFamily="34" charset="0"/>
              </a:rPr>
              <a:t>Motivar a los empleados, y a otros agentes relacionados con la 	empresa, vendiéndoles acciones de la empresa en condiciones 	ventajosas o pagando en especie, a través de acciones de la empresa, ligando el salario a la productividad. </a:t>
            </a:r>
          </a:p>
          <a:p>
            <a:pPr>
              <a:buNone/>
            </a:pPr>
            <a:endParaRPr lang="es-EC" sz="2600" dirty="0" smtClean="0">
              <a:latin typeface="Arial" pitchFamily="34" charset="0"/>
              <a:cs typeface="Arial" pitchFamily="34" charset="0"/>
            </a:endParaRPr>
          </a:p>
          <a:p>
            <a:r>
              <a:rPr lang="es-ES" sz="2600" dirty="0" smtClean="0">
                <a:latin typeface="Arial" pitchFamily="34" charset="0"/>
                <a:cs typeface="Arial" pitchFamily="34" charset="0"/>
              </a:rPr>
              <a:t>Estimular y disciplinar la gestión a través de la presión de los 	accionistas, que exigirán una estrategia a largo plazo. </a:t>
            </a:r>
            <a:endParaRPr lang="es-EC" sz="2600" dirty="0" smtClean="0">
              <a:latin typeface="Arial" pitchFamily="34" charset="0"/>
              <a:cs typeface="Arial" pitchFamily="34" charset="0"/>
            </a:endParaRPr>
          </a:p>
          <a:p>
            <a:pPr lvl="0"/>
            <a:endParaRPr lang="es-EC" dirty="0" smtClean="0"/>
          </a:p>
          <a:p>
            <a:endParaRPr lang="es-EC" dirty="0"/>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ags/tag1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8ptFLU8EmW8ZqSOTh0hw"/>
</p:tagLst>
</file>

<file path=ppt/tags/tag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9.xml><?xml version="1.0" encoding="utf-8"?>
<p:tagLst xmlns:a="http://schemas.openxmlformats.org/drawingml/2006/main" xmlns:r="http://schemas.openxmlformats.org/officeDocument/2006/relationships" xmlns:p="http://schemas.openxmlformats.org/presentationml/2006/main">
  <p:tag name="JPM_SLIDE_ROLE" val="jpmPage"/>
</p:tagLst>
</file>

<file path=ppt/theme/theme1.xml><?xml version="1.0" encoding="utf-8"?>
<a:theme xmlns:a="http://schemas.openxmlformats.org/drawingml/2006/main" name="Standarddesign">
  <a:themeElements>
    <a:clrScheme name="Standarddesign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2696</Words>
  <Application>Microsoft Office PowerPoint</Application>
  <PresentationFormat>Presentación en pantalla (4:3)</PresentationFormat>
  <Paragraphs>543</Paragraphs>
  <Slides>73</Slides>
  <Notes>24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73</vt:i4>
      </vt:variant>
    </vt:vector>
  </HeadingPairs>
  <TitlesOfParts>
    <vt:vector size="75" baseType="lpstr">
      <vt:lpstr>Standarddesign</vt:lpstr>
      <vt:lpstr>Documento</vt:lpstr>
      <vt:lpstr>PROYECTO DE GRADUACIÓN</vt:lpstr>
      <vt:lpstr>El mercado ecuatoriano tiene un gran potencial para realizar inversiones que produzcan alta rentabilidad en diversos sectores económicos, y que corresponde a la BVG ser el vehículo que difunda una cultura bursátil en el entorno y trasmita el know-how del mercado de valores.  El mercado de valores en general, canaliza los recursos financieros hacia las actividades productivas a través de las negociaciones de valores.  Constituye una fuente directa de financiamiento y una opción de rentabilidad para los inversionistas. </vt:lpstr>
      <vt:lpstr>BOLSA DE VALORES</vt:lpstr>
      <vt:lpstr>DEFINICION DEL PROBLEMA </vt:lpstr>
      <vt:lpstr>ANALISIS DEL PROBLEMA:</vt:lpstr>
      <vt:lpstr>OPORTUNIDADES</vt:lpstr>
      <vt:lpstr>OPORTUNIDADES</vt:lpstr>
      <vt:lpstr>CARACTERISTICAS DEL PRODUCTO O SERVICIO</vt:lpstr>
      <vt:lpstr>CARACTERISTICAS DEL PRODUCTO O SERVICIO</vt:lpstr>
      <vt:lpstr>CARACTERISTICAS DEL PRODUCTO O SERVICIO</vt:lpstr>
      <vt:lpstr>CARACTERISTICAS DEL PRODUCTO O SERVICIO</vt:lpstr>
      <vt:lpstr>ALCANCE</vt:lpstr>
      <vt:lpstr>OBJETIVO GENERAL</vt:lpstr>
      <vt:lpstr>OBJETIVOS ESPECIFICOS</vt:lpstr>
      <vt:lpstr>OBJETIVOS ESPECIFICOS</vt:lpstr>
      <vt:lpstr>INVESTIGACION DE MERCADOS</vt:lpstr>
      <vt:lpstr>ESTUDIO ORGANIZACIONAL (BVG)</vt:lpstr>
      <vt:lpstr>Diapositiva 18</vt:lpstr>
      <vt:lpstr>ANALISIS  FODA  - BVG</vt:lpstr>
      <vt:lpstr>ANALISIS  FODA  - BVG</vt:lpstr>
      <vt:lpstr>ANALISIS DE MERCADO</vt:lpstr>
      <vt:lpstr>RESULTADOS Y ANALISIS</vt:lpstr>
      <vt:lpstr>RESULTADOS Y ANALISIS</vt:lpstr>
      <vt:lpstr>RESULTADOS Y ANALISIS</vt:lpstr>
      <vt:lpstr>RESULTADOS Y ANALISIS</vt:lpstr>
      <vt:lpstr>RESULTADOS Y ANALISIS</vt:lpstr>
      <vt:lpstr>RESULTADOS Y ANALISIS</vt:lpstr>
      <vt:lpstr>RESULTADOS Y ANALISIS</vt:lpstr>
      <vt:lpstr>RESULTADOS Y ANALISIS</vt:lpstr>
      <vt:lpstr>RESULTADOS Y ANALISIS</vt:lpstr>
      <vt:lpstr>RESULTADOS Y ANALISIS</vt:lpstr>
      <vt:lpstr>RESULTADOS Y ANALISIS</vt:lpstr>
      <vt:lpstr>ESTRATEGIA COMERCIAL – MEDIOS DE COMUNICACION</vt:lpstr>
      <vt:lpstr>ESTRATEGIA COMERCIAL – BOLSA DE VALORES DE GUAYAQUIL</vt:lpstr>
      <vt:lpstr>ESTRATEGIA COMERCIAL - TELEVISION</vt:lpstr>
      <vt:lpstr>ESTRATEGIA COMERCIAL – PRENSA ESCRITA</vt:lpstr>
      <vt:lpstr>ESTRATEGIA COMERCIAL – MEDIO ELECTRONICOS</vt:lpstr>
      <vt:lpstr>ESTRATEGIA COMERCIAL – REDISEÑO DEL LOGO</vt:lpstr>
      <vt:lpstr>Matriz Boston  Consulting Group (BCG) </vt:lpstr>
      <vt:lpstr>`  </vt:lpstr>
      <vt:lpstr>MATRIZ DE IMPLICACIÓN O FCB </vt:lpstr>
      <vt:lpstr>ANALISIS DE PORTER </vt:lpstr>
      <vt:lpstr>ANALISIS  -  PORTER</vt:lpstr>
      <vt:lpstr>TOMADO DEL DIARIO EL UNIVERSO</vt:lpstr>
      <vt:lpstr>TOMADO DEL DIARIO EL UNIVERSO</vt:lpstr>
      <vt:lpstr>TOMADO DEL DIARIO EL UNIVERSO</vt:lpstr>
      <vt:lpstr>MARKETING MIX </vt:lpstr>
      <vt:lpstr>MARKETING MIX -  PRODUCTOS </vt:lpstr>
      <vt:lpstr>MARKETING MIX - PLAZA </vt:lpstr>
      <vt:lpstr>MARKETING MIX - PRECIOS</vt:lpstr>
      <vt:lpstr>MARKETING MIX </vt:lpstr>
      <vt:lpstr>MARKETING MIX –PUBLICIDAD </vt:lpstr>
      <vt:lpstr>PLAN FINANCIERO – BOLSA DE VALORES DE GUAYAQUIL</vt:lpstr>
      <vt:lpstr>PLAN FINANCIERO</vt:lpstr>
      <vt:lpstr>Inversión y Financiamiento</vt:lpstr>
      <vt:lpstr>Consideraciones:</vt:lpstr>
      <vt:lpstr>Diapositiva 57</vt:lpstr>
      <vt:lpstr>VENTAS PROYECTADAS  - ANALISIS INCREMENTAL</vt:lpstr>
      <vt:lpstr>Proyección Costos sin Estrategia </vt:lpstr>
      <vt:lpstr>Proyección Costos con Estrategia </vt:lpstr>
      <vt:lpstr>Gastos Proyectados de Publicidad </vt:lpstr>
      <vt:lpstr>Capital de Trabajo: Deficit Maximo Acumulado </vt:lpstr>
      <vt:lpstr>Diapositiva 63</vt:lpstr>
      <vt:lpstr>TASA DE DESCUENTO (TMAR) </vt:lpstr>
      <vt:lpstr>FLUJO DE CAJA - INCREMENTAL</vt:lpstr>
      <vt:lpstr>FLUJO DE CAJA INCREMENTAL</vt:lpstr>
      <vt:lpstr>Tasa Interna de Retorno (TIR)   TIR, Es la tasa interna de retorno que sirve para descontar flujos de dineros entre el presente y los flujos venideros, para lo cual previa la realización del flujo incremental, se obtuvo los siguientes valores: </vt:lpstr>
      <vt:lpstr>Valor Actual Neto (VAN)</vt:lpstr>
      <vt:lpstr>Pay back</vt:lpstr>
      <vt:lpstr>Análisis de Sensibilidad Univariable </vt:lpstr>
      <vt:lpstr>Diapositiva 71</vt:lpstr>
      <vt:lpstr>CONCLUSIONES </vt:lpstr>
      <vt:lpstr>Diapositiva 73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Inscale GmbH &amp; Co. KG</dc:creator>
  <cp:lastModifiedBy>Carlos Victor</cp:lastModifiedBy>
  <cp:revision>533</cp:revision>
  <cp:lastPrinted>2005-03-15T07:48:11Z</cp:lastPrinted>
  <dcterms:created xsi:type="dcterms:W3CDTF">2004-11-16T16:03:16Z</dcterms:created>
  <dcterms:modified xsi:type="dcterms:W3CDTF">2010-03-01T21:31:06Z</dcterms:modified>
</cp:coreProperties>
</file>