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handoutMasterIdLst>
    <p:handoutMasterId r:id="rId52"/>
  </p:handoutMasterIdLst>
  <p:sldIdLst>
    <p:sldId id="256" r:id="rId2"/>
    <p:sldId id="372" r:id="rId3"/>
    <p:sldId id="330" r:id="rId4"/>
    <p:sldId id="329" r:id="rId5"/>
    <p:sldId id="312" r:id="rId6"/>
    <p:sldId id="266" r:id="rId7"/>
    <p:sldId id="331" r:id="rId8"/>
    <p:sldId id="371" r:id="rId9"/>
    <p:sldId id="332" r:id="rId10"/>
    <p:sldId id="367" r:id="rId11"/>
    <p:sldId id="368" r:id="rId12"/>
    <p:sldId id="355" r:id="rId13"/>
    <p:sldId id="316" r:id="rId14"/>
    <p:sldId id="317" r:id="rId15"/>
    <p:sldId id="320" r:id="rId16"/>
    <p:sldId id="321" r:id="rId17"/>
    <p:sldId id="319" r:id="rId18"/>
    <p:sldId id="328" r:id="rId19"/>
    <p:sldId id="325" r:id="rId20"/>
    <p:sldId id="326" r:id="rId21"/>
    <p:sldId id="262" r:id="rId22"/>
    <p:sldId id="257" r:id="rId23"/>
    <p:sldId id="356" r:id="rId24"/>
    <p:sldId id="339" r:id="rId25"/>
    <p:sldId id="340" r:id="rId26"/>
    <p:sldId id="341" r:id="rId27"/>
    <p:sldId id="338" r:id="rId28"/>
    <p:sldId id="334" r:id="rId29"/>
    <p:sldId id="336" r:id="rId30"/>
    <p:sldId id="337" r:id="rId31"/>
    <p:sldId id="335" r:id="rId32"/>
    <p:sldId id="265" r:id="rId33"/>
    <p:sldId id="342" r:id="rId34"/>
    <p:sldId id="344" r:id="rId35"/>
    <p:sldId id="357" r:id="rId36"/>
    <p:sldId id="347" r:id="rId37"/>
    <p:sldId id="348" r:id="rId38"/>
    <p:sldId id="358" r:id="rId39"/>
    <p:sldId id="361" r:id="rId40"/>
    <p:sldId id="370" r:id="rId41"/>
    <p:sldId id="349" r:id="rId42"/>
    <p:sldId id="353" r:id="rId43"/>
    <p:sldId id="350" r:id="rId44"/>
    <p:sldId id="352" r:id="rId45"/>
    <p:sldId id="359" r:id="rId46"/>
    <p:sldId id="354" r:id="rId47"/>
    <p:sldId id="360" r:id="rId48"/>
    <p:sldId id="362" r:id="rId49"/>
    <p:sldId id="363" r:id="rId50"/>
    <p:sldId id="365" r:id="rId51"/>
  </p:sldIdLst>
  <p:sldSz cx="9144000" cy="6858000" type="screen4x3"/>
  <p:notesSz cx="9945688" cy="6858000"/>
  <p:photoAlbum/>
  <p:defaultTextStyle>
    <a:defPPr>
      <a:defRPr lang="es-ES"/>
    </a:defPPr>
    <a:lvl1pPr algn="ctr" rtl="0" eaLnBrk="0" fontAlgn="base" hangingPunct="0">
      <a:spcBef>
        <a:spcPct val="20000"/>
      </a:spcBef>
      <a:spcAft>
        <a:spcPct val="0"/>
      </a:spcAft>
      <a:buFont typeface="Arial" charset="0"/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Font typeface="Arial" charset="0"/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Font typeface="Arial" charset="0"/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Font typeface="Arial" charset="0"/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Font typeface="Arial" charset="0"/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366CC"/>
    <a:srgbClr val="FF00FF"/>
    <a:srgbClr val="0A898C"/>
    <a:srgbClr val="FFFFFF"/>
    <a:srgbClr val="006600"/>
    <a:srgbClr val="651D0F"/>
    <a:srgbClr val="BB130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903" autoAdjust="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tefania\Escritorio\CAPITULO%205.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chart>
    <c:title>
      <c:tx>
        <c:rich>
          <a:bodyPr/>
          <a:lstStyle/>
          <a:p>
            <a:pPr>
              <a:defRPr lang="es-EC"/>
            </a:pPr>
            <a:r>
              <a:rPr lang="es-EC"/>
              <a:t>TMAR VS. VAN</a:t>
            </a:r>
          </a:p>
        </c:rich>
      </c:tx>
    </c:title>
    <c:plotArea>
      <c:layout/>
      <c:lineChart>
        <c:grouping val="stacked"/>
        <c:ser>
          <c:idx val="0"/>
          <c:order val="0"/>
          <c:tx>
            <c:strRef>
              <c:f>'TMAR VS VAN'!$B$6</c:f>
              <c:strCache>
                <c:ptCount val="1"/>
                <c:pt idx="0">
                  <c:v>TMAR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cat>
            <c:numRef>
              <c:f>'TMAR VS VAN'!$C$6:$H$6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0.16000000000000006</c:v>
                </c:pt>
                <c:pt idx="2">
                  <c:v>0.18000000000000008</c:v>
                </c:pt>
                <c:pt idx="3">
                  <c:v>0.2</c:v>
                </c:pt>
                <c:pt idx="4">
                  <c:v>0.22000000000000006</c:v>
                </c:pt>
                <c:pt idx="5">
                  <c:v>0.24000000000000007</c:v>
                </c:pt>
              </c:numCache>
            </c:numRef>
          </c:cat>
          <c:val>
            <c:numRef>
              <c:f>'TMAR VS VAN'!$C$6:$H$6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0.16000000000000006</c:v>
                </c:pt>
                <c:pt idx="2">
                  <c:v>0.18000000000000008</c:v>
                </c:pt>
                <c:pt idx="3">
                  <c:v>0.2</c:v>
                </c:pt>
                <c:pt idx="4">
                  <c:v>0.22000000000000006</c:v>
                </c:pt>
                <c:pt idx="5">
                  <c:v>0.24000000000000007</c:v>
                </c:pt>
              </c:numCache>
            </c:numRef>
          </c:val>
        </c:ser>
        <c:ser>
          <c:idx val="1"/>
          <c:order val="1"/>
          <c:tx>
            <c:strRef>
              <c:f>'TMAR VS VAN'!$B$8</c:f>
              <c:strCache>
                <c:ptCount val="1"/>
                <c:pt idx="0">
                  <c:v>VAN</c:v>
                </c:pt>
              </c:strCache>
            </c:strRef>
          </c:tx>
          <c:cat>
            <c:numRef>
              <c:f>'TMAR VS VAN'!$C$6:$H$6</c:f>
              <c:numCache>
                <c:formatCode>0%</c:formatCode>
                <c:ptCount val="6"/>
                <c:pt idx="0">
                  <c:v>0.14000000000000001</c:v>
                </c:pt>
                <c:pt idx="1">
                  <c:v>0.16000000000000006</c:v>
                </c:pt>
                <c:pt idx="2">
                  <c:v>0.18000000000000008</c:v>
                </c:pt>
                <c:pt idx="3">
                  <c:v>0.2</c:v>
                </c:pt>
                <c:pt idx="4">
                  <c:v>0.22000000000000006</c:v>
                </c:pt>
                <c:pt idx="5">
                  <c:v>0.24000000000000007</c:v>
                </c:pt>
              </c:numCache>
            </c:numRef>
          </c:cat>
          <c:val>
            <c:numRef>
              <c:f>'TMAR VS VAN'!$C$8:$H$8</c:f>
              <c:numCache>
                <c:formatCode>_("$"\ * #,##0.00_);_("$"\ * \(#,##0.00\);_("$"\ * "-"??_);_(@_)</c:formatCode>
                <c:ptCount val="6"/>
                <c:pt idx="0">
                  <c:v>10536.615723550713</c:v>
                </c:pt>
                <c:pt idx="1">
                  <c:v>8997.662686631531</c:v>
                </c:pt>
                <c:pt idx="2">
                  <c:v>7603.2024457545431</c:v>
                </c:pt>
                <c:pt idx="3">
                  <c:v>6337.6425833354733</c:v>
                </c:pt>
                <c:pt idx="4">
                  <c:v>5187.2989311783713</c:v>
                </c:pt>
                <c:pt idx="5">
                  <c:v>4140.1350882880979</c:v>
                </c:pt>
              </c:numCache>
            </c:numRef>
          </c:val>
        </c:ser>
        <c:marker val="1"/>
        <c:axId val="64745856"/>
        <c:axId val="64747392"/>
      </c:lineChart>
      <c:catAx>
        <c:axId val="64745856"/>
        <c:scaling>
          <c:orientation val="minMax"/>
        </c:scaling>
        <c:axPos val="b"/>
        <c:numFmt formatCode="0%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64747392"/>
        <c:crosses val="autoZero"/>
        <c:auto val="1"/>
        <c:lblAlgn val="ctr"/>
        <c:lblOffset val="100"/>
      </c:catAx>
      <c:valAx>
        <c:axId val="64747392"/>
        <c:scaling>
          <c:orientation val="minMax"/>
        </c:scaling>
        <c:axPos val="l"/>
        <c:majorGridlines/>
        <c:numFmt formatCode="#,##0.00" sourceLinked="0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64745856"/>
        <c:crosses val="autoZero"/>
        <c:crossBetween val="between"/>
      </c:valAx>
    </c:plotArea>
    <c:legend>
      <c:legendPos val="r"/>
      <c:txPr>
        <a:bodyPr/>
        <a:lstStyle/>
        <a:p>
          <a:pPr>
            <a:defRPr lang="es-EC" b="1"/>
          </a:pPr>
          <a:endParaRPr lang="es-ES"/>
        </a:p>
      </c:txPr>
    </c:legend>
    <c:plotVisOnly val="1"/>
  </c:chart>
  <c:spPr>
    <a:gradFill>
      <a:gsLst>
        <a:gs pos="0">
          <a:srgbClr val="CCCCFF"/>
        </a:gs>
        <a:gs pos="17999">
          <a:srgbClr val="99CCFF"/>
        </a:gs>
        <a:gs pos="36000">
          <a:srgbClr val="9966FF"/>
        </a:gs>
        <a:gs pos="61000">
          <a:srgbClr val="CC99FF"/>
        </a:gs>
        <a:gs pos="82001">
          <a:srgbClr val="99CCFF"/>
        </a:gs>
        <a:gs pos="100000">
          <a:srgbClr val="CCCCFF"/>
        </a:gs>
      </a:gsLst>
      <a:lin ang="5400000" scaled="0"/>
    </a:gradFill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AE852DF0-5BF0-4904-8A64-0285DFF30F81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97F70E2F-6E12-4162-92CB-A9B6F057C9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97862-9F8F-4EDA-8E5E-117B274DF1A2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49AD-9A69-4CAF-88BB-DDB6003CD2D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43E4-2038-4444-BA80-31AF629DE95A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2533-BD58-4D64-AE2F-04C8C7F0C3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33BFF-6D0E-4FA0-A152-33D152783AAD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990B-2F21-47CC-8AEA-82F5F0F9AF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7431-1BF6-49FB-9250-2EC3CCCEF001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F2E7-D3D1-4F96-B607-450B94B434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422D-9EC4-4A81-BDB7-E8A89FAF2618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8F8E3-29D8-4352-8952-B2109FAD00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4E57-C3A3-4E17-8E90-454D1B387ED0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30501-E7E8-4AE2-AFDA-B9C4646C6A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AF521-CC72-41C4-A4F1-C67C5F6F5FA0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F8E8-8C62-49D8-A28F-53AB63F5BB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207F-9719-4F3F-9355-8B31A4C593C2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E405-E67E-4A29-A621-3A694ADDA6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7605-5E61-4D88-8C2C-542DC9BAF382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941CD-256B-4E39-A9EA-5F6755CCB4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71AAB-ED52-4842-8863-F5DD6F205771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D89D-D1BE-40D4-9B9D-435DE77C56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C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78DB7-F693-43B4-B680-2D95853BE279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6CEA-1578-4759-BDAA-124E29F88B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EC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C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55D5A6-E6EB-42D4-865B-B9C4E261A347}" type="datetimeFigureOut">
              <a:rPr lang="es-ES"/>
              <a:pPr>
                <a:defRPr/>
              </a:pPr>
              <a:t>05/05/2010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133B0B-033A-450A-B7FD-C5B44181A6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img205.imageshack.us/img205/5315/coctelsw3.jpg" TargetMode="External"/><Relationship Id="rId5" Type="http://schemas.openxmlformats.org/officeDocument/2006/relationships/image" Target="../media/image4.jpeg"/><Relationship Id="rId4" Type="http://schemas.openxmlformats.org/officeDocument/2006/relationships/image" Target="http://rinconcitodelsurarequipa.com/cocteles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914400" y="1676400"/>
            <a:ext cx="701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s-ES" sz="2000" b="1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“Los mejores cocteles sin alcohol, una alternativa sana para salir de fiesta ”</a:t>
            </a:r>
            <a:r>
              <a:rPr lang="es-ES" sz="36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  <a:defRPr/>
            </a:pPr>
            <a:r>
              <a:rPr lang="es-ES" sz="3600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Times New Roman" pitchFamily="18" charset="0"/>
              </a:rPr>
              <a:t> </a:t>
            </a:r>
            <a:endParaRPr lang="es-ES" sz="3600" dirty="0">
              <a:solidFill>
                <a:schemeClr val="accent3">
                  <a:lumMod val="75000"/>
                </a:schemeClr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7" name="6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8" name="67 Rectángulo"/>
          <p:cNvSpPr/>
          <p:nvPr/>
        </p:nvSpPr>
        <p:spPr>
          <a:xfrm>
            <a:off x="828675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3" name="72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2" name="71 Rectángulo"/>
          <p:cNvSpPr>
            <a:spLocks noChangeArrowheads="1"/>
          </p:cNvSpPr>
          <p:nvPr/>
        </p:nvSpPr>
        <p:spPr bwMode="auto">
          <a:xfrm rot="5400000">
            <a:off x="450056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1" name="70 Rectángulo"/>
          <p:cNvSpPr>
            <a:spLocks noChangeArrowheads="1"/>
          </p:cNvSpPr>
          <p:nvPr/>
        </p:nvSpPr>
        <p:spPr bwMode="auto">
          <a:xfrm rot="5400000">
            <a:off x="4071937" y="210026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785813" y="3071813"/>
            <a:ext cx="7858125" cy="1587"/>
          </a:xfrm>
          <a:prstGeom prst="line">
            <a:avLst/>
          </a:prstGeom>
          <a:ln cmpd="thinThick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Medio marco"/>
          <p:cNvSpPr/>
          <p:nvPr/>
        </p:nvSpPr>
        <p:spPr>
          <a:xfrm>
            <a:off x="533400" y="2590800"/>
            <a:ext cx="7162800" cy="304800"/>
          </a:xfrm>
          <a:prstGeom prst="halfFrame">
            <a:avLst>
              <a:gd name="adj1" fmla="val 24762"/>
              <a:gd name="adj2" fmla="val 33333"/>
            </a:avLst>
          </a:prstGeom>
          <a:solidFill>
            <a:schemeClr val="accent4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76" name="75 Medio marco"/>
          <p:cNvSpPr>
            <a:spLocks noChangeArrowheads="1"/>
          </p:cNvSpPr>
          <p:nvPr/>
        </p:nvSpPr>
        <p:spPr bwMode="auto">
          <a:xfrm rot="10800000">
            <a:off x="1676400" y="5562600"/>
            <a:ext cx="6100763" cy="500063"/>
          </a:xfrm>
          <a:custGeom>
            <a:avLst/>
            <a:gdLst>
              <a:gd name="T0" fmla="*/ 4318902 w 4929187"/>
              <a:gd name="T1" fmla="*/ 61913 h 500062"/>
              <a:gd name="T2" fmla="*/ 83343 w 4929187"/>
              <a:gd name="T3" fmla="*/ 491607 h 500062"/>
              <a:gd name="T4" fmla="*/ 0 w 4929187"/>
              <a:gd name="T5" fmla="*/ 250031 h 500062"/>
              <a:gd name="T6" fmla="*/ 2464594 w 4929187"/>
              <a:gd name="T7" fmla="*/ 0 h 5000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929187"/>
              <a:gd name="T13" fmla="*/ 0 h 500062"/>
              <a:gd name="T14" fmla="*/ 4929187 w 4929187"/>
              <a:gd name="T15" fmla="*/ 500062 h 500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29187" h="500062">
                <a:moveTo>
                  <a:pt x="0" y="0"/>
                </a:moveTo>
                <a:lnTo>
                  <a:pt x="4929187" y="0"/>
                </a:lnTo>
                <a:lnTo>
                  <a:pt x="3708622" y="123825"/>
                </a:lnTo>
                <a:lnTo>
                  <a:pt x="166686" y="123825"/>
                </a:lnTo>
                <a:lnTo>
                  <a:pt x="166686" y="483152"/>
                </a:lnTo>
                <a:lnTo>
                  <a:pt x="0" y="500062"/>
                </a:lnTo>
                <a:close/>
              </a:path>
            </a:pathLst>
          </a:custGeom>
          <a:solidFill>
            <a:srgbClr val="B3A2C7">
              <a:alpha val="5294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latin typeface="+mn-lt"/>
            </a:endParaRPr>
          </a:p>
        </p:txBody>
      </p:sp>
      <p:sp>
        <p:nvSpPr>
          <p:cNvPr id="2060" name="Rectangle 22"/>
          <p:cNvSpPr>
            <a:spLocks noChangeArrowheads="1"/>
          </p:cNvSpPr>
          <p:nvPr/>
        </p:nvSpPr>
        <p:spPr bwMode="auto">
          <a:xfrm>
            <a:off x="228600" y="304800"/>
            <a:ext cx="800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Elaboración y Comercialización Artesanal de Cocteles sin Alcohol a Base de Frutas Tropicales en San Marino Shopping Center</a:t>
            </a:r>
          </a:p>
        </p:txBody>
      </p:sp>
      <p:sp>
        <p:nvSpPr>
          <p:cNvPr id="2061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2357438" y="4929188"/>
            <a:ext cx="4071937" cy="1309687"/>
          </a:xfrm>
          <a:noFill/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Karla Luzmila Córdova Chacón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Tania Yanina Navia Burgos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s-ES" sz="2000" smtClean="0">
                <a:solidFill>
                  <a:schemeClr val="tx1"/>
                </a:solidFill>
                <a:latin typeface="Arial" charset="0"/>
                <a:cs typeface="Arial" charset="0"/>
              </a:rPr>
              <a:t>Deysi Erika Villón Beltrán</a:t>
            </a:r>
          </a:p>
        </p:txBody>
      </p:sp>
      <p:pic>
        <p:nvPicPr>
          <p:cNvPr id="2062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3000375" y="2643188"/>
            <a:ext cx="2500313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4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285875" y="85725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Rectángulo"/>
          <p:cNvSpPr/>
          <p:nvPr/>
        </p:nvSpPr>
        <p:spPr>
          <a:xfrm rot="5400000">
            <a:off x="4250531" y="1678782"/>
            <a:ext cx="428625" cy="8501062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4" name="4 Rectángulo"/>
          <p:cNvSpPr/>
          <p:nvPr/>
        </p:nvSpPr>
        <p:spPr>
          <a:xfrm rot="5400000">
            <a:off x="4286250" y="1928813"/>
            <a:ext cx="428625" cy="8429625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5" name="4 Rectángulo"/>
          <p:cNvSpPr/>
          <p:nvPr/>
        </p:nvSpPr>
        <p:spPr>
          <a:xfrm rot="5400000">
            <a:off x="4607719" y="2107407"/>
            <a:ext cx="428625" cy="807243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6" name="16 CuadroTexto"/>
          <p:cNvSpPr txBox="1"/>
          <p:nvPr/>
        </p:nvSpPr>
        <p:spPr>
          <a:xfrm>
            <a:off x="2357438" y="714375"/>
            <a:ext cx="5715000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TAMAÑO DE LA MUESTRA</a:t>
            </a:r>
          </a:p>
        </p:txBody>
      </p:sp>
      <p:sp>
        <p:nvSpPr>
          <p:cNvPr id="11279" name="2 Marcador de contenido"/>
          <p:cNvSpPr txBox="1">
            <a:spLocks/>
          </p:cNvSpPr>
          <p:nvPr/>
        </p:nvSpPr>
        <p:spPr bwMode="auto">
          <a:xfrm>
            <a:off x="1143000" y="1643063"/>
            <a:ext cx="73914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Se</a:t>
            </a:r>
            <a:r>
              <a:rPr lang="es-ES" sz="2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escogió para esta investigación trabajar con un nivel de confianza del 95% y se estableció un margen de error de 5%.</a:t>
            </a:r>
          </a:p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</a:p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Se consultó la tabla normal, y el valor Z que se relaciona al 95% de nivel de confianza es de 1,96</a:t>
            </a:r>
          </a:p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s-ES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Ø"/>
            </a:pP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La probabilidad de éxito será del 50%, lo que se entiende como el porcentaje de clientes potenciales que consumirían los cocteles sin alcohol a base de frutas tropicales, el otro 50% estará dado por aquellas personas que decidan optar por comprarle a la competencia.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8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285875" y="85725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Rectángulo"/>
          <p:cNvSpPr/>
          <p:nvPr/>
        </p:nvSpPr>
        <p:spPr>
          <a:xfrm rot="5400000">
            <a:off x="4250531" y="1678782"/>
            <a:ext cx="428625" cy="8501062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4" name="4 Rectángulo"/>
          <p:cNvSpPr/>
          <p:nvPr/>
        </p:nvSpPr>
        <p:spPr>
          <a:xfrm rot="5400000">
            <a:off x="4286250" y="1928813"/>
            <a:ext cx="428625" cy="8429625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5" name="4 Rectángulo"/>
          <p:cNvSpPr/>
          <p:nvPr/>
        </p:nvSpPr>
        <p:spPr>
          <a:xfrm rot="5400000">
            <a:off x="4607719" y="2107407"/>
            <a:ext cx="428625" cy="807243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6" name="16 CuadroTexto"/>
          <p:cNvSpPr txBox="1"/>
          <p:nvPr/>
        </p:nvSpPr>
        <p:spPr>
          <a:xfrm>
            <a:off x="2357438" y="714375"/>
            <a:ext cx="5715000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TAMAÑO DE LA MUESTRA</a:t>
            </a:r>
          </a:p>
        </p:txBody>
      </p:sp>
      <p:sp>
        <p:nvSpPr>
          <p:cNvPr id="12303" name="2 Marcador de contenido"/>
          <p:cNvSpPr txBox="1">
            <a:spLocks/>
          </p:cNvSpPr>
          <p:nvPr/>
        </p:nvSpPr>
        <p:spPr bwMode="auto">
          <a:xfrm>
            <a:off x="1357313" y="1928813"/>
            <a:ext cx="670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just" eaLnBrk="1" hangingPunct="1">
              <a:lnSpc>
                <a:spcPct val="170000"/>
              </a:lnSpc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Debido a que nuestra población es considerada como infinita se procedió a utilizar la fórmula expuesta a continuación para el cálculo del tamaño de la muestra.</a:t>
            </a:r>
          </a:p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endParaRPr lang="es-ES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endParaRPr lang="es-ES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es-ES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</a:pPr>
            <a:endParaRPr lang="es-ES" sz="2000" b="1" u="sng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273050" indent="-273050" algn="just"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es-ES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2304" name="Picture 2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2928938" y="3929063"/>
            <a:ext cx="35337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6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7" name="6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8" name="67 Rectángulo"/>
          <p:cNvSpPr/>
          <p:nvPr/>
        </p:nvSpPr>
        <p:spPr>
          <a:xfrm>
            <a:off x="828675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3" name="72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2" name="71 Rectángulo"/>
          <p:cNvSpPr>
            <a:spLocks noChangeArrowheads="1"/>
          </p:cNvSpPr>
          <p:nvPr/>
        </p:nvSpPr>
        <p:spPr bwMode="auto">
          <a:xfrm rot="5400000">
            <a:off x="450056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1" name="70 Rectángulo"/>
          <p:cNvSpPr>
            <a:spLocks noChangeArrowheads="1"/>
          </p:cNvSpPr>
          <p:nvPr/>
        </p:nvSpPr>
        <p:spPr bwMode="auto">
          <a:xfrm rot="5400000">
            <a:off x="4071937" y="210026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785813" y="3071813"/>
            <a:ext cx="7858125" cy="1587"/>
          </a:xfrm>
          <a:prstGeom prst="line">
            <a:avLst/>
          </a:prstGeom>
          <a:ln cmpd="thinThick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Medio marco"/>
          <p:cNvSpPr/>
          <p:nvPr/>
        </p:nvSpPr>
        <p:spPr>
          <a:xfrm>
            <a:off x="533400" y="2590800"/>
            <a:ext cx="7162800" cy="304800"/>
          </a:xfrm>
          <a:prstGeom prst="halfFrame">
            <a:avLst>
              <a:gd name="adj1" fmla="val 24762"/>
              <a:gd name="adj2" fmla="val 33333"/>
            </a:avLst>
          </a:prstGeom>
          <a:solidFill>
            <a:schemeClr val="accent4">
              <a:lumMod val="60000"/>
              <a:lumOff val="40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tx1"/>
              </a:solidFill>
            </a:endParaRPr>
          </a:p>
        </p:txBody>
      </p:sp>
      <p:sp>
        <p:nvSpPr>
          <p:cNvPr id="76" name="75 Medio marco"/>
          <p:cNvSpPr>
            <a:spLocks noChangeArrowheads="1"/>
          </p:cNvSpPr>
          <p:nvPr/>
        </p:nvSpPr>
        <p:spPr bwMode="auto">
          <a:xfrm rot="10800000">
            <a:off x="1676400" y="5562600"/>
            <a:ext cx="6100763" cy="500063"/>
          </a:xfrm>
          <a:custGeom>
            <a:avLst/>
            <a:gdLst>
              <a:gd name="T0" fmla="*/ 4318902 w 4929187"/>
              <a:gd name="T1" fmla="*/ 61913 h 500062"/>
              <a:gd name="T2" fmla="*/ 83343 w 4929187"/>
              <a:gd name="T3" fmla="*/ 491607 h 500062"/>
              <a:gd name="T4" fmla="*/ 0 w 4929187"/>
              <a:gd name="T5" fmla="*/ 250031 h 500062"/>
              <a:gd name="T6" fmla="*/ 2464594 w 4929187"/>
              <a:gd name="T7" fmla="*/ 0 h 50006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929187"/>
              <a:gd name="T13" fmla="*/ 0 h 500062"/>
              <a:gd name="T14" fmla="*/ 4929187 w 4929187"/>
              <a:gd name="T15" fmla="*/ 500062 h 5000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29187" h="500062">
                <a:moveTo>
                  <a:pt x="0" y="0"/>
                </a:moveTo>
                <a:lnTo>
                  <a:pt x="4929187" y="0"/>
                </a:lnTo>
                <a:lnTo>
                  <a:pt x="3708622" y="123825"/>
                </a:lnTo>
                <a:lnTo>
                  <a:pt x="166686" y="123825"/>
                </a:lnTo>
                <a:lnTo>
                  <a:pt x="166686" y="483152"/>
                </a:lnTo>
                <a:lnTo>
                  <a:pt x="0" y="500062"/>
                </a:lnTo>
                <a:close/>
              </a:path>
            </a:pathLst>
          </a:custGeom>
          <a:solidFill>
            <a:srgbClr val="B3A2C7">
              <a:alpha val="5294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latin typeface="+mn-lt"/>
            </a:endParaRPr>
          </a:p>
        </p:txBody>
      </p:sp>
      <p:sp>
        <p:nvSpPr>
          <p:cNvPr id="2060" name="Rectangle 22"/>
          <p:cNvSpPr>
            <a:spLocks noChangeArrowheads="1"/>
          </p:cNvSpPr>
          <p:nvPr/>
        </p:nvSpPr>
        <p:spPr bwMode="auto">
          <a:xfrm>
            <a:off x="857250" y="1500188"/>
            <a:ext cx="650081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s-ES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ANÁLISIS    DE  LOS  RESULTADOS</a:t>
            </a:r>
          </a:p>
        </p:txBody>
      </p:sp>
      <p:pic>
        <p:nvPicPr>
          <p:cNvPr id="13324" name="Picture 2" descr="Análisis, mejora, resultad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286125"/>
            <a:ext cx="33337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/>
          <p:nvPr/>
        </p:nvSpPr>
        <p:spPr>
          <a:xfrm>
            <a:off x="828675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-3285331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-3060699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-2823368" y="3607594"/>
            <a:ext cx="6502400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-2573337" y="3714750"/>
            <a:ext cx="6288088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464844" y="2178844"/>
            <a:ext cx="214312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46" name="Rectangle 18"/>
          <p:cNvSpPr>
            <a:spLocks noChangeArrowheads="1"/>
          </p:cNvSpPr>
          <p:nvPr/>
        </p:nvSpPr>
        <p:spPr bwMode="auto">
          <a:xfrm>
            <a:off x="571500" y="3143250"/>
            <a:ext cx="7620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  <a:tabLst>
                <a:tab pos="2928938" algn="ctr"/>
              </a:tabLst>
            </a:pPr>
            <a:r>
              <a:rPr lang="es-ES" sz="1800">
                <a:solidFill>
                  <a:srgbClr val="000099"/>
                </a:solidFill>
                <a:latin typeface="Arial" charset="0"/>
                <a:cs typeface="Arial" charset="0"/>
              </a:rPr>
              <a:t> </a:t>
            </a:r>
          </a:p>
          <a:p>
            <a:pPr algn="l">
              <a:spcBef>
                <a:spcPct val="0"/>
              </a:spcBef>
              <a:buFontTx/>
              <a:buNone/>
              <a:tabLst>
                <a:tab pos="2928938" algn="ctr"/>
              </a:tabLst>
            </a:pPr>
            <a:r>
              <a:rPr lang="es-ES" sz="1800" b="1">
                <a:solidFill>
                  <a:srgbClr val="000099"/>
                </a:solidFill>
                <a:latin typeface="Arial" charset="0"/>
                <a:cs typeface="Arial" charset="0"/>
              </a:rPr>
              <a:t>¿Está interesado/a en consumir cocteles y sin alcohol a base de frutas tropicales?</a:t>
            </a:r>
            <a:r>
              <a:rPr lang="es-ES" sz="180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4347" name="Chart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143375"/>
            <a:ext cx="396081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Rectangle 17"/>
          <p:cNvSpPr>
            <a:spLocks noChangeArrowheads="1"/>
          </p:cNvSpPr>
          <p:nvPr/>
        </p:nvSpPr>
        <p:spPr bwMode="auto">
          <a:xfrm>
            <a:off x="571500" y="500063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s-ES" sz="2000" b="1">
                <a:solidFill>
                  <a:srgbClr val="000099"/>
                </a:solidFill>
                <a:latin typeface="Arial" charset="0"/>
                <a:cs typeface="Arial" charset="0"/>
              </a:rPr>
              <a:t>¿Ha consumido cocteles sin alcohol?</a:t>
            </a:r>
            <a:r>
              <a:rPr lang="es-ES" sz="200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4349" name="Chart 1"/>
          <p:cNvPicPr>
            <a:picLocks noChangeArrowheads="1"/>
          </p:cNvPicPr>
          <p:nvPr/>
        </p:nvPicPr>
        <p:blipFill>
          <a:blip r:embed="rId3"/>
          <a:srcRect b="-108"/>
          <a:stretch>
            <a:fillRect/>
          </a:stretch>
        </p:blipFill>
        <p:spPr bwMode="auto">
          <a:xfrm>
            <a:off x="2357438" y="1071563"/>
            <a:ext cx="3500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368" name="Rectangle 18"/>
          <p:cNvSpPr>
            <a:spLocks noChangeArrowheads="1"/>
          </p:cNvSpPr>
          <p:nvPr/>
        </p:nvSpPr>
        <p:spPr bwMode="auto">
          <a:xfrm>
            <a:off x="3086100" y="2481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3200400" y="2433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5370" name="Rectangle 16"/>
          <p:cNvSpPr>
            <a:spLocks/>
          </p:cNvSpPr>
          <p:nvPr/>
        </p:nvSpPr>
        <p:spPr bwMode="auto">
          <a:xfrm>
            <a:off x="609600" y="381000"/>
            <a:ext cx="563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s-ES" sz="1800" b="1">
                <a:solidFill>
                  <a:srgbClr val="000099"/>
                </a:solidFill>
                <a:latin typeface="Arial" charset="0"/>
                <a:cs typeface="Arial" charset="0"/>
              </a:rPr>
              <a:t>Marque en que rango de edad se encuentra</a:t>
            </a:r>
            <a:r>
              <a:rPr lang="es-ES" sz="2000" b="1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5371" name="Chart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143000"/>
            <a:ext cx="4438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Rectangle 19"/>
          <p:cNvSpPr>
            <a:spLocks noChangeArrowheads="1"/>
          </p:cNvSpPr>
          <p:nvPr/>
        </p:nvSpPr>
        <p:spPr bwMode="auto">
          <a:xfrm>
            <a:off x="762000" y="3048000"/>
            <a:ext cx="76676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ES" sz="1800" b="1">
                <a:solidFill>
                  <a:srgbClr val="000099"/>
                </a:solidFill>
                <a:latin typeface="Arial" charset="0"/>
                <a:cs typeface="Arial" charset="0"/>
              </a:rPr>
              <a:t>Ha escuchado sobre el coctel sin alcohol a base de frutas tropicales y sus beneficios en comparación con el tradicional coctel?</a:t>
            </a:r>
            <a:endParaRPr lang="es-ES" sz="180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es-ES" sz="180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pic>
        <p:nvPicPr>
          <p:cNvPr id="15373" name="Chart 1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962400"/>
            <a:ext cx="47196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4" y="2178844"/>
            <a:ext cx="214312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393" name="Rectangle 17"/>
          <p:cNvSpPr>
            <a:spLocks noChangeArrowheads="1"/>
          </p:cNvSpPr>
          <p:nvPr/>
        </p:nvSpPr>
        <p:spPr bwMode="auto">
          <a:xfrm>
            <a:off x="838200" y="228600"/>
            <a:ext cx="76962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  <a:tabLst>
                <a:tab pos="2928938" algn="ctr"/>
              </a:tabLst>
            </a:pPr>
            <a:r>
              <a:rPr lang="es-ES" sz="1800" b="1">
                <a:solidFill>
                  <a:srgbClr val="000099"/>
                </a:solidFill>
                <a:latin typeface="Arial" charset="0"/>
                <a:cs typeface="Arial" charset="0"/>
              </a:rPr>
              <a:t>Sabiendo los beneficios del coctel sin alcohol a base de frutas tropicales (no contiene alcohol, tiene vitaminas, ayuda a la digestión) y que da la misma satisfacción que el coctel tradicional, estaría dispuesto a sustituirlo?</a:t>
            </a:r>
          </a:p>
          <a:p>
            <a:pPr algn="just">
              <a:spcBef>
                <a:spcPct val="0"/>
              </a:spcBef>
              <a:buFontTx/>
              <a:buNone/>
              <a:tabLst>
                <a:tab pos="2928938" algn="ctr"/>
              </a:tabLst>
            </a:pPr>
            <a:endParaRPr lang="es-ES" sz="180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  <a:tabLst>
                <a:tab pos="2928938" algn="ctr"/>
              </a:tabLst>
            </a:pPr>
            <a:r>
              <a:rPr lang="es-ES" sz="1200">
                <a:solidFill>
                  <a:srgbClr val="000099"/>
                </a:solidFill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16394" name="Rectangle 18"/>
          <p:cNvSpPr>
            <a:spLocks noChangeArrowheads="1"/>
          </p:cNvSpPr>
          <p:nvPr/>
        </p:nvSpPr>
        <p:spPr bwMode="auto">
          <a:xfrm>
            <a:off x="762000" y="3581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ES" sz="1800" b="1">
                <a:solidFill>
                  <a:srgbClr val="000099"/>
                </a:solidFill>
                <a:latin typeface="Arial" charset="0"/>
                <a:cs typeface="Arial" charset="0"/>
              </a:rPr>
              <a:t>¿En qué porcentaje realizaría la sustitución del coctel tradicional a los cocteles sin alcohol a base de frutas tropicales? </a:t>
            </a:r>
          </a:p>
        </p:txBody>
      </p:sp>
      <p:sp>
        <p:nvSpPr>
          <p:cNvPr id="16395" name="Rectangle 20"/>
          <p:cNvSpPr>
            <a:spLocks noChangeArrowheads="1"/>
          </p:cNvSpPr>
          <p:nvPr/>
        </p:nvSpPr>
        <p:spPr bwMode="auto">
          <a:xfrm>
            <a:off x="2201863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6396" name="Rectangle 16"/>
          <p:cNvSpPr>
            <a:spLocks noChangeArrowheads="1"/>
          </p:cNvSpPr>
          <p:nvPr/>
        </p:nvSpPr>
        <p:spPr bwMode="auto">
          <a:xfrm>
            <a:off x="3367088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16397" name="Chart 2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472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Rectangle 18"/>
          <p:cNvSpPr>
            <a:spLocks noChangeArrowheads="1"/>
          </p:cNvSpPr>
          <p:nvPr/>
        </p:nvSpPr>
        <p:spPr bwMode="auto">
          <a:xfrm>
            <a:off x="312420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16399" name="Chart 21"/>
          <p:cNvPicPr>
            <a:picLocks noChangeArrowheads="1"/>
          </p:cNvPicPr>
          <p:nvPr/>
        </p:nvPicPr>
        <p:blipFill>
          <a:blip r:embed="rId3"/>
          <a:srcRect b="-76"/>
          <a:stretch>
            <a:fillRect/>
          </a:stretch>
        </p:blipFill>
        <p:spPr bwMode="auto">
          <a:xfrm>
            <a:off x="2286000" y="4286250"/>
            <a:ext cx="4724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18" name="Rectangle 17"/>
          <p:cNvSpPr>
            <a:spLocks noChangeArrowheads="1"/>
          </p:cNvSpPr>
          <p:nvPr/>
        </p:nvSpPr>
        <p:spPr bwMode="auto">
          <a:xfrm>
            <a:off x="762000" y="304800"/>
            <a:ext cx="754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  <a:tabLst>
                <a:tab pos="2928938" algn="ctr"/>
              </a:tabLst>
            </a:pPr>
            <a:r>
              <a:rPr lang="es-ES" sz="1800" b="1">
                <a:solidFill>
                  <a:srgbClr val="000099"/>
                </a:solidFill>
                <a:latin typeface="Arial" charset="0"/>
                <a:cs typeface="Arial" charset="0"/>
              </a:rPr>
              <a:t>¿Qué tipo de coctel sin alcohol a base de frutas tropicales  le agradaría consumir?</a:t>
            </a:r>
            <a:r>
              <a:rPr lang="es-ES" sz="180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7419" name="Rectangle 18"/>
          <p:cNvSpPr>
            <a:spLocks noChangeArrowheads="1"/>
          </p:cNvSpPr>
          <p:nvPr/>
        </p:nvSpPr>
        <p:spPr bwMode="auto">
          <a:xfrm>
            <a:off x="685800" y="30480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s-ES" sz="1800" b="1">
                <a:solidFill>
                  <a:srgbClr val="000099"/>
                </a:solidFill>
                <a:latin typeface="Arial" charset="0"/>
                <a:cs typeface="Arial" charset="0"/>
              </a:rPr>
              <a:t>¿En qué lugares adquiere o le gustaría adquirir los cocteles sin alcohol a base de frutas tropicales? </a:t>
            </a:r>
          </a:p>
        </p:txBody>
      </p:sp>
      <p:sp>
        <p:nvSpPr>
          <p:cNvPr id="17420" name="Rectangle 20"/>
          <p:cNvSpPr>
            <a:spLocks noChangeArrowheads="1"/>
          </p:cNvSpPr>
          <p:nvPr/>
        </p:nvSpPr>
        <p:spPr bwMode="auto">
          <a:xfrm>
            <a:off x="2201863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7421" name="Rectangle 14"/>
          <p:cNvSpPr>
            <a:spLocks noChangeArrowheads="1"/>
          </p:cNvSpPr>
          <p:nvPr/>
        </p:nvSpPr>
        <p:spPr bwMode="auto">
          <a:xfrm>
            <a:off x="2909888" y="259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3100388" y="2395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17423" name="Chart 23"/>
          <p:cNvPicPr>
            <a:picLocks noChangeArrowheads="1"/>
          </p:cNvPicPr>
          <p:nvPr/>
        </p:nvPicPr>
        <p:blipFill>
          <a:blip r:embed="rId2"/>
          <a:srcRect b="-92"/>
          <a:stretch>
            <a:fillRect/>
          </a:stretch>
        </p:blipFill>
        <p:spPr bwMode="auto">
          <a:xfrm>
            <a:off x="2514600" y="1071563"/>
            <a:ext cx="37004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2909888" y="2595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17425" name="Chart 1"/>
          <p:cNvPicPr>
            <a:picLocks noChangeArrowheads="1"/>
          </p:cNvPicPr>
          <p:nvPr/>
        </p:nvPicPr>
        <p:blipFill>
          <a:blip r:embed="rId3"/>
          <a:srcRect b="-27"/>
          <a:stretch>
            <a:fillRect/>
          </a:stretch>
        </p:blipFill>
        <p:spPr bwMode="auto">
          <a:xfrm>
            <a:off x="2571750" y="3714750"/>
            <a:ext cx="401637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762000" y="457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Tx/>
              <a:buNone/>
              <a:tabLst>
                <a:tab pos="2928938" algn="ctr"/>
              </a:tabLst>
            </a:pPr>
            <a:r>
              <a:rPr lang="es-ES" sz="1800" b="1">
                <a:solidFill>
                  <a:srgbClr val="000099"/>
                </a:solidFill>
                <a:latin typeface="Arial" charset="0"/>
                <a:cs typeface="Arial" charset="0"/>
              </a:rPr>
              <a:t>¿Cuánto estaría dispuesto a pagar por este producto?</a:t>
            </a:r>
            <a:r>
              <a:rPr lang="es-ES" sz="180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443" name="Rectangle 20"/>
          <p:cNvSpPr>
            <a:spLocks noChangeArrowheads="1"/>
          </p:cNvSpPr>
          <p:nvPr/>
        </p:nvSpPr>
        <p:spPr bwMode="auto">
          <a:xfrm>
            <a:off x="2201863" y="253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8444" name="Rectangle 18"/>
          <p:cNvSpPr>
            <a:spLocks noChangeArrowheads="1"/>
          </p:cNvSpPr>
          <p:nvPr/>
        </p:nvSpPr>
        <p:spPr bwMode="auto">
          <a:xfrm>
            <a:off x="3000375" y="256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18445" name="Chart 2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95400"/>
            <a:ext cx="31432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318135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18447" name="Chart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19200"/>
            <a:ext cx="3048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Rectangle 22"/>
          <p:cNvSpPr>
            <a:spLocks noChangeArrowheads="1"/>
          </p:cNvSpPr>
          <p:nvPr/>
        </p:nvSpPr>
        <p:spPr bwMode="auto">
          <a:xfrm>
            <a:off x="3048000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8449" name="Rectangle 24"/>
          <p:cNvSpPr>
            <a:spLocks noChangeArrowheads="1"/>
          </p:cNvSpPr>
          <p:nvPr/>
        </p:nvSpPr>
        <p:spPr bwMode="auto">
          <a:xfrm>
            <a:off x="3086100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18450" name="Rectangle 26"/>
          <p:cNvSpPr>
            <a:spLocks noChangeArrowheads="1"/>
          </p:cNvSpPr>
          <p:nvPr/>
        </p:nvSpPr>
        <p:spPr bwMode="auto">
          <a:xfrm>
            <a:off x="3252788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18451" name="Chart 3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733800"/>
            <a:ext cx="3200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2" name="Rectangle 28"/>
          <p:cNvSpPr>
            <a:spLocks noChangeArrowheads="1"/>
          </p:cNvSpPr>
          <p:nvPr/>
        </p:nvSpPr>
        <p:spPr bwMode="auto">
          <a:xfrm>
            <a:off x="3281363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18453" name="Chart 3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86200"/>
            <a:ext cx="3048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990600" y="1371600"/>
            <a:ext cx="6781800" cy="40386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25603" name="2 Marcador de contenido"/>
          <p:cNvSpPr>
            <a:spLocks noGrp="1"/>
          </p:cNvSpPr>
          <p:nvPr>
            <p:ph idx="4294967295"/>
          </p:nvPr>
        </p:nvSpPr>
        <p:spPr>
          <a:xfrm>
            <a:off x="1285875" y="1785938"/>
            <a:ext cx="4929188" cy="3643312"/>
          </a:xfrm>
        </p:spPr>
        <p:txBody>
          <a:bodyPr rtlCol="0" anchor="ctr">
            <a:normAutofit lnSpcReduction="10000"/>
          </a:bodyPr>
          <a:lstStyle/>
          <a:p>
            <a:pPr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800" dirty="0" smtClean="0">
                <a:latin typeface="Arial" charset="0"/>
                <a:cs typeface="Arial" charset="0"/>
              </a:rPr>
              <a:t>Aceptación en el mercado en un 80%</a:t>
            </a:r>
          </a:p>
          <a:p>
            <a:pPr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800" dirty="0" smtClean="0">
                <a:latin typeface="Arial" charset="0"/>
                <a:cs typeface="Arial" charset="0"/>
              </a:rPr>
              <a:t>Cocteles de mayor demanda: Cítricos y Dulces.</a:t>
            </a:r>
          </a:p>
          <a:p>
            <a:pPr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800" dirty="0" smtClean="0">
                <a:latin typeface="Arial" charset="0"/>
                <a:cs typeface="Arial" charset="0"/>
              </a:rPr>
              <a:t>Horarios preferidos: tarde y noche.</a:t>
            </a:r>
          </a:p>
          <a:p>
            <a:pPr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800" dirty="0" smtClean="0">
                <a:latin typeface="Arial" charset="0"/>
                <a:cs typeface="Arial" charset="0"/>
              </a:rPr>
              <a:t>Centros comerciales</a:t>
            </a:r>
          </a:p>
          <a:p>
            <a:pPr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1800" dirty="0" smtClean="0">
                <a:latin typeface="Arial" charset="0"/>
                <a:cs typeface="Arial" charset="0"/>
              </a:rPr>
              <a:t>Intervalo de precios: $ 3.00 - $4.00</a:t>
            </a:r>
          </a:p>
          <a:p>
            <a:pPr algn="just" eaLnBrk="1" fontAlgn="auto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1800" dirty="0" smtClean="0">
                <a:latin typeface="Arial" charset="0"/>
                <a:cs typeface="Arial" charset="0"/>
              </a:rPr>
              <a:t/>
            </a:r>
            <a:br>
              <a:rPr lang="es-ES" sz="1800" dirty="0" smtClean="0">
                <a:latin typeface="Arial" charset="0"/>
                <a:cs typeface="Arial" charset="0"/>
              </a:rPr>
            </a:br>
            <a:endParaRPr lang="es-ES" sz="1800" dirty="0" smtClean="0">
              <a:latin typeface="Arial" charset="0"/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/>
          <p:nvPr/>
        </p:nvSpPr>
        <p:spPr>
          <a:xfrm>
            <a:off x="828675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9" name="8 Rectángulo"/>
          <p:cNvSpPr/>
          <p:nvPr/>
        </p:nvSpPr>
        <p:spPr>
          <a:xfrm>
            <a:off x="8072438" y="642938"/>
            <a:ext cx="428625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rot="5400000">
            <a:off x="450056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6434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786312" y="1857376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-3285331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-3060699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-2823368" y="3607594"/>
            <a:ext cx="6502400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-2573337" y="3714750"/>
            <a:ext cx="6288088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19 CuadroTexto"/>
          <p:cNvSpPr txBox="1">
            <a:spLocks noChangeArrowheads="1"/>
          </p:cNvSpPr>
          <p:nvPr/>
        </p:nvSpPr>
        <p:spPr bwMode="auto">
          <a:xfrm>
            <a:off x="1763713" y="549275"/>
            <a:ext cx="60229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000099"/>
                </a:solidFill>
                <a:latin typeface="Arial" charset="0"/>
                <a:cs typeface="Arial" charset="0"/>
              </a:rPr>
              <a:t>CONCLUSIÓN DE LA ENCUESTA</a:t>
            </a:r>
          </a:p>
        </p:txBody>
      </p:sp>
      <p:sp>
        <p:nvSpPr>
          <p:cNvPr id="19473" name="2 Marcador de contenido"/>
          <p:cNvSpPr>
            <a:spLocks/>
          </p:cNvSpPr>
          <p:nvPr/>
        </p:nvSpPr>
        <p:spPr bwMode="auto">
          <a:xfrm>
            <a:off x="838200" y="1676400"/>
            <a:ext cx="602297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 eaLnBrk="1" hangingPunct="1">
              <a:spcBef>
                <a:spcPct val="0"/>
              </a:spcBef>
            </a:pPr>
            <a:r>
              <a:rPr lang="es-ES" sz="2000">
                <a:latin typeface="Arial" charset="0"/>
                <a:cs typeface="Arial" charset="0"/>
              </a:rPr>
              <a:t> </a:t>
            </a:r>
          </a:p>
          <a:p>
            <a:pPr marL="342900" indent="-342900" algn="just" eaLnBrk="1" hangingPunct="1">
              <a:spcBef>
                <a:spcPct val="0"/>
              </a:spcBef>
            </a:pPr>
            <a:endParaRPr lang="es-ES" sz="1800">
              <a:latin typeface="Arial" charset="0"/>
              <a:cs typeface="Arial" charset="0"/>
            </a:endParaRPr>
          </a:p>
          <a:p>
            <a:pPr marL="342900" indent="-342900" algn="just" eaLnBrk="1" hangingPunct="1">
              <a:spcBef>
                <a:spcPct val="0"/>
              </a:spcBef>
            </a:pPr>
            <a:r>
              <a:rPr lang="es-ES" sz="2000">
                <a:latin typeface="Arial" charset="0"/>
                <a:cs typeface="Arial" charset="0"/>
              </a:rPr>
              <a:t> </a:t>
            </a:r>
          </a:p>
        </p:txBody>
      </p:sp>
      <p:pic>
        <p:nvPicPr>
          <p:cNvPr id="19474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684213" y="33337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5" name="Picture 21" descr="http://biblioteca.itson.mx/oa/educacion/oa1/ParadigmasInvestigacion/img/conclusion_imag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214688"/>
            <a:ext cx="19637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143000" y="1295400"/>
            <a:ext cx="7239000" cy="42672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s-ES" sz="4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rgbClr val="FFFFFF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43200" y="457200"/>
            <a:ext cx="4829175" cy="5540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3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MICROSEGMENTACIÓN</a:t>
            </a:r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2528888" y="2133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pic>
        <p:nvPicPr>
          <p:cNvPr id="20496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285875" y="357188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28750"/>
            <a:ext cx="5110163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755650" y="1524000"/>
            <a:ext cx="7016750" cy="41148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/>
          <p:nvPr/>
        </p:nvSpPr>
        <p:spPr>
          <a:xfrm>
            <a:off x="828675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9" name="8 Rectángulo"/>
          <p:cNvSpPr/>
          <p:nvPr/>
        </p:nvSpPr>
        <p:spPr>
          <a:xfrm>
            <a:off x="8072438" y="642938"/>
            <a:ext cx="428625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rot="5400000">
            <a:off x="450056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6434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786312" y="1857376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-3285331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-3060699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-2823368" y="3607594"/>
            <a:ext cx="6502400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-2573337" y="3714750"/>
            <a:ext cx="6288088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19 CuadroTexto"/>
          <p:cNvSpPr txBox="1">
            <a:spLocks noChangeArrowheads="1"/>
          </p:cNvSpPr>
          <p:nvPr/>
        </p:nvSpPr>
        <p:spPr bwMode="auto">
          <a:xfrm>
            <a:off x="2411413" y="476250"/>
            <a:ext cx="5327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b="1">
                <a:solidFill>
                  <a:srgbClr val="BB1301"/>
                </a:solidFill>
                <a:latin typeface="Agency FB" pitchFamily="34" charset="0"/>
              </a:rPr>
              <a:t>DIFERENCIA ENTRE EL COCTEL SIN Y CON ALCOHOL</a:t>
            </a:r>
            <a:endParaRPr lang="es-ES">
              <a:solidFill>
                <a:srgbClr val="BB1301"/>
              </a:solidFill>
              <a:latin typeface="Agency FB" pitchFamily="34" charset="0"/>
            </a:endParaRPr>
          </a:p>
        </p:txBody>
      </p:sp>
      <p:sp>
        <p:nvSpPr>
          <p:cNvPr id="32" name="31 Redondear rectángulo de esquina diagonal"/>
          <p:cNvSpPr>
            <a:spLocks noChangeArrowheads="1"/>
          </p:cNvSpPr>
          <p:nvPr/>
        </p:nvSpPr>
        <p:spPr bwMode="auto">
          <a:xfrm>
            <a:off x="1341438" y="2205038"/>
            <a:ext cx="2654300" cy="3240087"/>
          </a:xfrm>
          <a:custGeom>
            <a:avLst/>
            <a:gdLst>
              <a:gd name="T0" fmla="*/ 2424113 w 2424113"/>
              <a:gd name="T1" fmla="*/ 1256507 h 2513013"/>
              <a:gd name="T2" fmla="*/ 1212057 w 2424113"/>
              <a:gd name="T3" fmla="*/ 2513013 h 2513013"/>
              <a:gd name="T4" fmla="*/ 0 w 2424113"/>
              <a:gd name="T5" fmla="*/ 1256507 h 2513013"/>
              <a:gd name="T6" fmla="*/ 1212057 w 2424113"/>
              <a:gd name="T7" fmla="*/ 0 h 25130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335 w 2424113"/>
              <a:gd name="T13" fmla="*/ 118335 h 2513013"/>
              <a:gd name="T14" fmla="*/ 2305778 w 2424113"/>
              <a:gd name="T15" fmla="*/ 2394678 h 25130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113" h="2513013">
                <a:moveTo>
                  <a:pt x="404027" y="0"/>
                </a:moveTo>
                <a:lnTo>
                  <a:pt x="2424113" y="0"/>
                </a:lnTo>
                <a:lnTo>
                  <a:pt x="2424113" y="2108986"/>
                </a:lnTo>
                <a:cubicBezTo>
                  <a:pt x="2424113" y="2332123"/>
                  <a:pt x="2243223" y="2513012"/>
                  <a:pt x="2020086" y="2513013"/>
                </a:cubicBezTo>
                <a:lnTo>
                  <a:pt x="0" y="2513013"/>
                </a:lnTo>
                <a:lnTo>
                  <a:pt x="0" y="404027"/>
                </a:lnTo>
                <a:cubicBezTo>
                  <a:pt x="0" y="180889"/>
                  <a:pt x="180889" y="0"/>
                  <a:pt x="404027" y="0"/>
                </a:cubicBezTo>
                <a:cubicBezTo>
                  <a:pt x="404027" y="0"/>
                  <a:pt x="404027" y="0"/>
                  <a:pt x="404027" y="0"/>
                </a:cubicBezTo>
                <a:close/>
              </a:path>
            </a:pathLst>
          </a:custGeom>
          <a:solidFill>
            <a:srgbClr val="DDD9C3">
              <a:alpha val="81175"/>
            </a:srgbClr>
          </a:solidFill>
          <a:ln w="38100" algn="ctr">
            <a:noFill/>
            <a:miter lim="800000"/>
            <a:headEnd/>
            <a:tailEnd/>
          </a:ln>
          <a:effectLst>
            <a:outerShdw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9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971550" y="333375"/>
            <a:ext cx="10064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31 Redondear rectángulo de esquina diagonal"/>
          <p:cNvSpPr>
            <a:spLocks noChangeArrowheads="1"/>
          </p:cNvSpPr>
          <p:nvPr/>
        </p:nvSpPr>
        <p:spPr bwMode="auto">
          <a:xfrm>
            <a:off x="4787900" y="2205038"/>
            <a:ext cx="2590800" cy="3235325"/>
          </a:xfrm>
          <a:custGeom>
            <a:avLst/>
            <a:gdLst>
              <a:gd name="T0" fmla="*/ 2424113 w 2424113"/>
              <a:gd name="T1" fmla="*/ 1256507 h 2513013"/>
              <a:gd name="T2" fmla="*/ 1212057 w 2424113"/>
              <a:gd name="T3" fmla="*/ 2513013 h 2513013"/>
              <a:gd name="T4" fmla="*/ 0 w 2424113"/>
              <a:gd name="T5" fmla="*/ 1256507 h 2513013"/>
              <a:gd name="T6" fmla="*/ 1212057 w 2424113"/>
              <a:gd name="T7" fmla="*/ 0 h 25130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8335 w 2424113"/>
              <a:gd name="T13" fmla="*/ 118335 h 2513013"/>
              <a:gd name="T14" fmla="*/ 2305778 w 2424113"/>
              <a:gd name="T15" fmla="*/ 2394678 h 25130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24113" h="2513013">
                <a:moveTo>
                  <a:pt x="404027" y="0"/>
                </a:moveTo>
                <a:lnTo>
                  <a:pt x="2424113" y="0"/>
                </a:lnTo>
                <a:lnTo>
                  <a:pt x="2424113" y="2108986"/>
                </a:lnTo>
                <a:cubicBezTo>
                  <a:pt x="2424113" y="2332123"/>
                  <a:pt x="2243223" y="2513012"/>
                  <a:pt x="2020086" y="2513013"/>
                </a:cubicBezTo>
                <a:lnTo>
                  <a:pt x="0" y="2513013"/>
                </a:lnTo>
                <a:lnTo>
                  <a:pt x="0" y="404027"/>
                </a:lnTo>
                <a:cubicBezTo>
                  <a:pt x="0" y="180889"/>
                  <a:pt x="180889" y="0"/>
                  <a:pt x="404027" y="0"/>
                </a:cubicBezTo>
                <a:cubicBezTo>
                  <a:pt x="404027" y="0"/>
                  <a:pt x="404027" y="0"/>
                  <a:pt x="404027" y="0"/>
                </a:cubicBezTo>
                <a:close/>
              </a:path>
            </a:pathLst>
          </a:custGeom>
          <a:solidFill>
            <a:srgbClr val="DDD9C3">
              <a:alpha val="81175"/>
            </a:srgbClr>
          </a:solidFill>
          <a:ln w="38100" algn="ctr">
            <a:noFill/>
            <a:miter lim="800000"/>
            <a:headEnd/>
            <a:tailEnd/>
          </a:ln>
          <a:effectLst>
            <a:outerShdw algn="ctr" rotWithShape="0">
              <a:srgbClr val="000000">
                <a:alpha val="70000"/>
              </a:srgbClr>
            </a:outerShdw>
          </a:effectLst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91" name="Picture 90" descr="http://rinconcitodelsurarequipa.com/cocteles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1692275" y="2565400"/>
            <a:ext cx="18716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92" descr="http://img205.imageshack.us/img205/5315/coctelsw3.jpg"/>
          <p:cNvPicPr>
            <a:picLocks noChangeAspect="1" noChangeArrowheads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5076825" y="2565400"/>
            <a:ext cx="20875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3"/>
          <p:cNvSpPr>
            <a:spLocks noChangeArrowheads="1"/>
          </p:cNvSpPr>
          <p:nvPr/>
        </p:nvSpPr>
        <p:spPr bwMode="auto">
          <a:xfrm>
            <a:off x="3246438" y="2663825"/>
            <a:ext cx="2765425" cy="2493963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endParaRPr lang="es-EC" altLang="en-US" sz="2400">
              <a:latin typeface="Times New Roman" pitchFamily="18" charset="0"/>
            </a:endParaRP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 flipV="1">
            <a:off x="3733800" y="2971800"/>
            <a:ext cx="1697038" cy="1120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201"/>
                  <a:pt x="5444" y="11601"/>
                  <a:pt x="5533" y="11992"/>
                </a:cubicBezTo>
                <a:lnTo>
                  <a:pt x="266" y="13184"/>
                </a:lnTo>
                <a:cubicBezTo>
                  <a:pt x="89" y="12402"/>
                  <a:pt x="0" y="11602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B54D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C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786188" y="4240213"/>
            <a:ext cx="1966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C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Los Competidores</a:t>
            </a:r>
            <a:endParaRPr lang="es-ES" altLang="en-US" sz="16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existentes</a:t>
            </a:r>
            <a:r>
              <a:rPr lang="es-ES" altLang="en-US" sz="1600">
                <a:latin typeface="Arial" charset="0"/>
              </a:rPr>
              <a:t> </a:t>
            </a:r>
            <a:endParaRPr lang="es-EC" altLang="en-US" sz="1600">
              <a:latin typeface="Arial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3833813" y="3048000"/>
            <a:ext cx="1698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s-ES" altLang="en-US" sz="1600" b="1">
                <a:solidFill>
                  <a:srgbClr val="FFFFFF"/>
                </a:solidFill>
                <a:latin typeface="Arial" charset="0"/>
                <a:cs typeface="Arial" charset="0"/>
              </a:rPr>
              <a:t>Rivalidad entre</a:t>
            </a:r>
            <a:r>
              <a:rPr lang="es-ES" altLang="en-US" sz="1600">
                <a:latin typeface="Arial" charset="0"/>
                <a:cs typeface="Times New Roman" pitchFamily="18" charset="0"/>
              </a:rPr>
              <a:t> </a:t>
            </a:r>
            <a:endParaRPr lang="es-EC" altLang="en-US" sz="1600">
              <a:latin typeface="Arial" charset="0"/>
              <a:cs typeface="Times New Roman" pitchFamily="18" charset="0"/>
            </a:endParaRPr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609600" y="3276600"/>
            <a:ext cx="2209800" cy="1676400"/>
          </a:xfrm>
          <a:prstGeom prst="wedgeRectCallout">
            <a:avLst>
              <a:gd name="adj1" fmla="val 81755"/>
              <a:gd name="adj2" fmla="val -11838"/>
            </a:avLst>
          </a:prstGeom>
          <a:solidFill>
            <a:srgbClr val="B54D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s-EC" altLang="en-US" sz="1600" b="1" u="sng">
                <a:solidFill>
                  <a:srgbClr val="FFFFFF"/>
                </a:solidFill>
                <a:latin typeface="Arial" charset="0"/>
                <a:cs typeface="Arial" charset="0"/>
              </a:rPr>
              <a:t>Proveedores</a:t>
            </a:r>
            <a:endParaRPr lang="es-ES" altLang="en-US" sz="16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Crea Vera s.a</a:t>
            </a:r>
            <a:endParaRPr lang="es-ES" altLang="en-US" sz="160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Mercado “Caraguay</a:t>
            </a:r>
            <a:r>
              <a:rPr lang="es-EC" alt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”</a:t>
            </a:r>
            <a:r>
              <a:rPr lang="es-ES" altLang="en-US" sz="2000">
                <a:latin typeface="Times New Roman" pitchFamily="18" charset="0"/>
              </a:rPr>
              <a:t> </a:t>
            </a:r>
            <a:endParaRPr lang="es-EC" altLang="en-US" sz="2000">
              <a:latin typeface="Times New Roman" pitchFamily="18" charset="0"/>
            </a:endParaRPr>
          </a:p>
        </p:txBody>
      </p:sp>
      <p:sp>
        <p:nvSpPr>
          <p:cNvPr id="21511" name="AutoShape 8"/>
          <p:cNvSpPr>
            <a:spLocks noChangeArrowheads="1"/>
          </p:cNvSpPr>
          <p:nvPr/>
        </p:nvSpPr>
        <p:spPr bwMode="auto">
          <a:xfrm>
            <a:off x="2590800" y="1371600"/>
            <a:ext cx="2438400" cy="1295400"/>
          </a:xfrm>
          <a:prstGeom prst="wedgeRectCallout">
            <a:avLst>
              <a:gd name="adj1" fmla="val 34569"/>
              <a:gd name="adj2" fmla="val 84190"/>
            </a:avLst>
          </a:prstGeom>
          <a:solidFill>
            <a:srgbClr val="B54D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 b="1" u="sng">
                <a:solidFill>
                  <a:srgbClr val="FFFFFF"/>
                </a:solidFill>
                <a:latin typeface="Arial" charset="0"/>
                <a:cs typeface="Arial" charset="0"/>
              </a:rPr>
              <a:t>Competidores</a:t>
            </a:r>
            <a:endParaRPr lang="es-ES" altLang="en-US" sz="16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Se desconoce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de otras empresas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con las mismas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caracteristicas</a:t>
            </a:r>
            <a:r>
              <a:rPr lang="es-EC" altLang="en-US" sz="120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  <a:r>
              <a:rPr lang="es-ES" altLang="en-US" sz="1200">
                <a:latin typeface="Arial" charset="0"/>
              </a:rPr>
              <a:t> </a:t>
            </a:r>
            <a:endParaRPr lang="es-EC" altLang="en-US" sz="1200">
              <a:latin typeface="Arial" charset="0"/>
            </a:endParaRPr>
          </a:p>
        </p:txBody>
      </p:sp>
      <p:sp>
        <p:nvSpPr>
          <p:cNvPr id="21512" name="AutoShape 9"/>
          <p:cNvSpPr>
            <a:spLocks noChangeArrowheads="1"/>
          </p:cNvSpPr>
          <p:nvPr/>
        </p:nvSpPr>
        <p:spPr bwMode="auto">
          <a:xfrm>
            <a:off x="6477000" y="2819400"/>
            <a:ext cx="2133600" cy="2082800"/>
          </a:xfrm>
          <a:prstGeom prst="wedgeRectCallout">
            <a:avLst>
              <a:gd name="adj1" fmla="val -91069"/>
              <a:gd name="adj2" fmla="val 6176"/>
            </a:avLst>
          </a:prstGeom>
          <a:solidFill>
            <a:srgbClr val="B54D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 b="1" u="sng">
                <a:solidFill>
                  <a:srgbClr val="FFFFFF"/>
                </a:solidFill>
                <a:latin typeface="Arial" charset="0"/>
                <a:cs typeface="Arial" charset="0"/>
              </a:rPr>
              <a:t>Compradores</a:t>
            </a:r>
            <a:endParaRPr lang="es-ES" altLang="en-US" sz="16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Personas en general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ya que es unproducto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natural y lo pueden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consumir a cualquier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edad.</a:t>
            </a:r>
            <a:endParaRPr lang="es-ES" altLang="en-US" sz="1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13" name="AutoShape 10"/>
          <p:cNvSpPr>
            <a:spLocks noChangeArrowheads="1"/>
          </p:cNvSpPr>
          <p:nvPr/>
        </p:nvSpPr>
        <p:spPr bwMode="auto">
          <a:xfrm>
            <a:off x="4572000" y="5410200"/>
            <a:ext cx="1587500" cy="1219200"/>
          </a:xfrm>
          <a:prstGeom prst="wedgeRectCallout">
            <a:avLst>
              <a:gd name="adj1" fmla="val -46898"/>
              <a:gd name="adj2" fmla="val -97917"/>
            </a:avLst>
          </a:prstGeom>
          <a:solidFill>
            <a:srgbClr val="B54D6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s-EC" altLang="en-US" sz="1600" b="1" u="sng">
                <a:solidFill>
                  <a:srgbClr val="FFFFFF"/>
                </a:solidFill>
                <a:latin typeface="Arial" charset="0"/>
                <a:cs typeface="Arial" charset="0"/>
              </a:rPr>
              <a:t>Sustitutos</a:t>
            </a:r>
            <a:endParaRPr lang="es-ES" altLang="en-US" sz="16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Frutabar</a:t>
            </a:r>
            <a:endParaRPr lang="es-ES" altLang="en-US" sz="160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s-EC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Friday´s</a:t>
            </a:r>
            <a:endParaRPr lang="es-ES" altLang="en-US" sz="160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600">
                <a:solidFill>
                  <a:srgbClr val="FFFFFF"/>
                </a:solidFill>
                <a:latin typeface="Arial" charset="0"/>
                <a:cs typeface="Arial" charset="0"/>
              </a:rPr>
              <a:t>Mambo Juice</a:t>
            </a:r>
            <a:endParaRPr lang="es-ES" altLang="en-US" sz="1600">
              <a:solidFill>
                <a:srgbClr val="FFFFFF"/>
              </a:solidFill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C" altLang="en-US" sz="1600" b="1" u="sng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4708525" y="1844675"/>
            <a:ext cx="1735138" cy="687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Amenazas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Nuevas Entradas</a:t>
            </a: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2971800" y="5410200"/>
            <a:ext cx="1628775" cy="593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Amenaza de los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Substitutos</a:t>
            </a: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6472238" y="4640263"/>
            <a:ext cx="1412875" cy="1165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Poder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Negociación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Compradores</a:t>
            </a:r>
          </a:p>
        </p:txBody>
      </p:sp>
      <p:sp>
        <p:nvSpPr>
          <p:cNvPr id="21517" name="Rectangle 14"/>
          <p:cNvSpPr>
            <a:spLocks noChangeArrowheads="1"/>
          </p:cNvSpPr>
          <p:nvPr/>
        </p:nvSpPr>
        <p:spPr bwMode="auto">
          <a:xfrm>
            <a:off x="838200" y="2514600"/>
            <a:ext cx="1327150" cy="1182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Poder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Negociación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C" altLang="en-US" sz="1600">
                <a:latin typeface="Arial" charset="0"/>
              </a:rPr>
              <a:t>Proveedores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2714625" y="500063"/>
            <a:ext cx="4630738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FUERZAS DE PORTER</a:t>
            </a:r>
          </a:p>
        </p:txBody>
      </p:sp>
      <p:pic>
        <p:nvPicPr>
          <p:cNvPr id="21519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857250" y="28575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dondear rectángulo de esquina diagonal"/>
          <p:cNvSpPr/>
          <p:nvPr/>
        </p:nvSpPr>
        <p:spPr>
          <a:xfrm>
            <a:off x="1143000" y="1143000"/>
            <a:ext cx="7010400" cy="45720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540" name="1 Título"/>
          <p:cNvSpPr txBox="1">
            <a:spLocks/>
          </p:cNvSpPr>
          <p:nvPr/>
        </p:nvSpPr>
        <p:spPr bwMode="auto">
          <a:xfrm>
            <a:off x="1428750" y="2500313"/>
            <a:ext cx="7105650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057400" lvl="4" indent="-2286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S" sz="2800"/>
              <a:t>. </a:t>
            </a:r>
          </a:p>
          <a:p>
            <a:pPr marL="2057400" lvl="4" indent="-228600"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ES" sz="2800"/>
          </a:p>
        </p:txBody>
      </p:sp>
      <p:sp>
        <p:nvSpPr>
          <p:cNvPr id="21" name="20 CuadroTexto"/>
          <p:cNvSpPr txBox="1"/>
          <p:nvPr/>
        </p:nvSpPr>
        <p:spPr>
          <a:xfrm>
            <a:off x="2286000" y="428625"/>
            <a:ext cx="5715000" cy="9540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ANÁLISIS DE LA COMPETENCIA</a:t>
            </a:r>
          </a:p>
        </p:txBody>
      </p:sp>
      <p:sp>
        <p:nvSpPr>
          <p:cNvPr id="22542" name="Rectangle 19"/>
          <p:cNvSpPr>
            <a:spLocks noChangeArrowheads="1"/>
          </p:cNvSpPr>
          <p:nvPr/>
        </p:nvSpPr>
        <p:spPr bwMode="auto">
          <a:xfrm>
            <a:off x="1285875" y="1571625"/>
            <a:ext cx="6553200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000">
                <a:latin typeface="Andalus" pitchFamily="2" charset="-78"/>
                <a:cs typeface="Andalus" pitchFamily="2" charset="-78"/>
              </a:rPr>
              <a:t>	</a:t>
            </a:r>
            <a:r>
              <a:rPr lang="es-ES" sz="1800">
                <a:latin typeface="Arial" charset="0"/>
                <a:cs typeface="Arial" charset="0"/>
              </a:rPr>
              <a:t>Existe en el mercado diferentes productos sustitutos al nuestro, es por eso que la competencia será ardua ya que muchos establecimientos como </a:t>
            </a:r>
            <a:r>
              <a:rPr lang="es-ES" sz="1800" b="1">
                <a:latin typeface="Arial" charset="0"/>
                <a:cs typeface="Arial" charset="0"/>
              </a:rPr>
              <a:t>FRUTABAR, MAMBO JUICE, FRIDAY’S</a:t>
            </a:r>
            <a:r>
              <a:rPr lang="es-ES" sz="1800">
                <a:latin typeface="Arial" charset="0"/>
                <a:cs typeface="Arial" charset="0"/>
              </a:rPr>
              <a:t>, entre otros, están posicionados en la mente de los consumidores y del mercado.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sz="1800"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800">
                <a:latin typeface="Arial" charset="0"/>
                <a:cs typeface="Arial" charset="0"/>
              </a:rPr>
              <a:t>	Se realizará una estrategia de marketing y publicidad para poder entrar en el mercado y ser líderes en lo que concierne a bebidas no alcohólicas</a:t>
            </a:r>
            <a:r>
              <a:rPr lang="es-ES" sz="2000">
                <a:latin typeface="Andalus" pitchFamily="2" charset="-78"/>
                <a:cs typeface="Andalus" pitchFamily="2" charset="-78"/>
              </a:rPr>
              <a:t>.</a:t>
            </a:r>
          </a:p>
        </p:txBody>
      </p:sp>
      <p:pic>
        <p:nvPicPr>
          <p:cNvPr id="22543" name="Picture 11" descr="http://weblogs.sun-sentinel.com/features/food/restaurants/blog/frida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19600"/>
            <a:ext cx="1981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29" descr="http://www.esasnosonpenas.com/img/logo_frutaba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724400"/>
            <a:ext cx="194468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23" descr="http://www.mwdwebs.com/images/mambo-juicebar.jpg"/>
          <p:cNvPicPr>
            <a:picLocks noChangeAspect="1" noChangeArrowheads="1"/>
          </p:cNvPicPr>
          <p:nvPr/>
        </p:nvPicPr>
        <p:blipFill>
          <a:blip r:embed="rId4"/>
          <a:srcRect l="20325" t="23692" r="20844" b="25751"/>
          <a:stretch>
            <a:fillRect/>
          </a:stretch>
        </p:blipFill>
        <p:spPr bwMode="auto">
          <a:xfrm>
            <a:off x="3962400" y="4419600"/>
            <a:ext cx="1665288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67"/>
          <p:cNvPicPr>
            <a:picLocks noChangeAspect="1" noChangeArrowheads="1"/>
          </p:cNvPicPr>
          <p:nvPr/>
        </p:nvPicPr>
        <p:blipFill>
          <a:blip r:embed="rId5"/>
          <a:srcRect b="22134"/>
          <a:stretch>
            <a:fillRect/>
          </a:stretch>
        </p:blipFill>
        <p:spPr bwMode="auto">
          <a:xfrm>
            <a:off x="1071563" y="3571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685800" y="990600"/>
            <a:ext cx="7239000" cy="45720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/>
          <p:nvPr/>
        </p:nvSpPr>
        <p:spPr>
          <a:xfrm>
            <a:off x="830580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-3285331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-3060699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-2823368" y="3607594"/>
            <a:ext cx="6502400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-2573337" y="3714750"/>
            <a:ext cx="6288088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 rot="5400000">
            <a:off x="450056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 rot="5400000">
            <a:off x="46434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 rot="5400000">
            <a:off x="4786312" y="1857376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566" name="1 Título"/>
          <p:cNvSpPr txBox="1">
            <a:spLocks/>
          </p:cNvSpPr>
          <p:nvPr/>
        </p:nvSpPr>
        <p:spPr bwMode="auto">
          <a:xfrm>
            <a:off x="990600" y="1285875"/>
            <a:ext cx="662940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s-ES" sz="2000" u="sng">
                <a:latin typeface="Arial" charset="0"/>
                <a:cs typeface="Arial" charset="0"/>
              </a:rPr>
              <a:t>POTENCIALES CLIENTES: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sz="2400" u="sng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s-ES" sz="1800">
                <a:latin typeface="Arial" charset="0"/>
                <a:cs typeface="Arial" charset="0"/>
              </a:rPr>
              <a:t>Personas interesadas en probar una bebida natural diferente que sea beneficiosa para la salud; personas que no les guste  o no puedan consumir productos con alcohol o bebidas que contengan preservantes, para quienes les guste divertirse y a un público novedoso.</a:t>
            </a:r>
            <a:r>
              <a:rPr lang="es-ES" sz="2400" u="sng">
                <a:latin typeface="Arial" charset="0"/>
                <a:cs typeface="Arial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s-EC" sz="1800">
                <a:latin typeface="Arial" charset="0"/>
                <a:cs typeface="Arial" charset="0"/>
              </a:rPr>
              <a:t>Nuestros potenciales clientes tendrán en su mayoría entre 23 y 27 años de edad.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s-ES" sz="2400" u="sng">
              <a:latin typeface="Arial" charset="0"/>
              <a:cs typeface="Arial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s-ES" sz="2400" u="sng">
              <a:latin typeface="Arial" charset="0"/>
              <a:cs typeface="Arial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214563" y="642938"/>
            <a:ext cx="4881562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ANALISIS DE LA OFERTA</a:t>
            </a:r>
          </a:p>
        </p:txBody>
      </p:sp>
      <p:pic>
        <p:nvPicPr>
          <p:cNvPr id="23568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642938" y="500063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000125" y="1357313"/>
            <a:ext cx="7467600" cy="1643062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C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SUPUESTOS:</a:t>
            </a:r>
            <a:endParaRPr lang="es-EC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demanda de nuestro producto se incrementará en un 10% anual.</a:t>
            </a:r>
          </a:p>
          <a:p>
            <a:pPr algn="just">
              <a:defRPr/>
            </a:pPr>
            <a:r>
              <a: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porcentaje total de las clases sociales media, media alta y alta es de 30,28%.</a:t>
            </a:r>
          </a:p>
          <a:p>
            <a:pPr algn="just">
              <a:defRPr/>
            </a:pPr>
            <a:r>
              <a: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edad de los posibles consumidores fluctúa entre 15 – 44 años de edad.</a:t>
            </a:r>
          </a:p>
          <a:p>
            <a:pPr algn="just">
              <a:defRPr/>
            </a:pPr>
            <a:r>
              <a:rPr lang="es-EC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 tanto la demanda anual es de 18754 para nuestro producto, de igual forma se presenta los resultados para demanda mensual y diaria: </a:t>
            </a:r>
            <a:endParaRPr lang="es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286000" y="428625"/>
            <a:ext cx="5573713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ANALISIS DE LA DEMANDA</a:t>
            </a:r>
          </a:p>
        </p:txBody>
      </p:sp>
      <p:pic>
        <p:nvPicPr>
          <p:cNvPr id="24591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258888" y="404813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21"/>
          <p:cNvPicPr>
            <a:picLocks noChangeAspect="1" noChangeArrowheads="1"/>
          </p:cNvPicPr>
          <p:nvPr/>
        </p:nvPicPr>
        <p:blipFill>
          <a:blip r:embed="rId3"/>
          <a:srcRect l="27251" t="30254" r="20195" b="45525"/>
          <a:stretch>
            <a:fillRect/>
          </a:stretch>
        </p:blipFill>
        <p:spPr bwMode="auto">
          <a:xfrm>
            <a:off x="2500313" y="3071813"/>
            <a:ext cx="46434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1071563" y="4214813"/>
            <a:ext cx="7358062" cy="954087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 algn="l">
              <a:buFont typeface="Arial" pitchFamily="34" charset="0"/>
              <a:buNone/>
              <a:defRPr/>
            </a:pPr>
            <a:r>
              <a:rPr lang="es-EC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A continuación se presenta la demanda proyectada para los próximos 5 años:</a:t>
            </a:r>
            <a:endParaRPr lang="es-EC" sz="1050" dirty="0">
              <a:latin typeface="Arial" pitchFamily="34" charset="0"/>
              <a:cs typeface="Arial" pitchFamily="34" charset="0"/>
            </a:endParaRPr>
          </a:p>
          <a:p>
            <a:pPr algn="l">
              <a:spcBef>
                <a:spcPct val="0"/>
              </a:spcBef>
              <a:buFontTx/>
              <a:buNone/>
              <a:defRPr/>
            </a:pPr>
            <a:endParaRPr lang="es-EC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94" name="Picture 21"/>
          <p:cNvPicPr>
            <a:picLocks noChangeAspect="1" noChangeArrowheads="1"/>
          </p:cNvPicPr>
          <p:nvPr/>
        </p:nvPicPr>
        <p:blipFill>
          <a:blip r:embed="rId4"/>
          <a:srcRect l="19099" t="37505" r="9003" b="53848"/>
          <a:stretch>
            <a:fillRect/>
          </a:stretch>
        </p:blipFill>
        <p:spPr bwMode="auto">
          <a:xfrm>
            <a:off x="1071563" y="4500563"/>
            <a:ext cx="6643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Rectangle 8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219200" y="1219200"/>
            <a:ext cx="7162800" cy="45720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PRODUCTO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Nuestro producto tiene las siguientes características: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C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Calidad.-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Nuestro producto tendrá las normas de calidad correspondientes.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Presentación.-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Diferentes presentaciones para  la decisión de compra al momento de elección del consumidor.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Costo Promedio</a:t>
            </a:r>
            <a:r>
              <a:rPr lang="es-EC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.-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Los  precios  de los productos  son razonables y accesibles.</a:t>
            </a: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Apariencia.-</a:t>
            </a: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El sabor, la presentación y los beneficios son factores importantes que se conservan en las propiedades del producto.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000375" y="714375"/>
            <a:ext cx="4038600" cy="457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MARKETING MIX: 4 P´S</a:t>
            </a:r>
          </a:p>
        </p:txBody>
      </p:sp>
      <p:sp>
        <p:nvSpPr>
          <p:cNvPr id="25615" name="17 Rectángulo"/>
          <p:cNvSpPr>
            <a:spLocks noChangeArrowheads="1"/>
          </p:cNvSpPr>
          <p:nvPr/>
        </p:nvSpPr>
        <p:spPr bwMode="auto">
          <a:xfrm>
            <a:off x="1295400" y="2286000"/>
            <a:ext cx="701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000">
                <a:latin typeface="Arial" charset="0"/>
                <a:cs typeface="Arial" charset="0"/>
              </a:rPr>
              <a:t>	</a:t>
            </a:r>
            <a:endParaRPr lang="es-ES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616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428750" y="642938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990600" y="1219200"/>
            <a:ext cx="7653338" cy="45720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PRECIO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precio toma en consideración la rentabilidad, la probabilidad de reacción de la competencia, y cualquier otra variable asociada al valor de la transacción por el producto.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Según el estudio realizado las personas estarían dispuestas a pagar en promedio por este producto como:                                                                                                                   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Mínimo: $ 3,00.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Máximo: $ 4,00.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C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E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14625" y="642938"/>
            <a:ext cx="4181475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MARKETING MIX: 4 P´S</a:t>
            </a:r>
          </a:p>
        </p:txBody>
      </p:sp>
      <p:sp>
        <p:nvSpPr>
          <p:cNvPr id="26639" name="17 Rectángulo"/>
          <p:cNvSpPr>
            <a:spLocks noChangeArrowheads="1"/>
          </p:cNvSpPr>
          <p:nvPr/>
        </p:nvSpPr>
        <p:spPr bwMode="auto">
          <a:xfrm>
            <a:off x="1295400" y="2286000"/>
            <a:ext cx="701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000">
                <a:latin typeface="Arial" charset="0"/>
                <a:cs typeface="Arial" charset="0"/>
              </a:rPr>
              <a:t>	</a:t>
            </a:r>
            <a:endParaRPr lang="es-ES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640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928688" y="1143000"/>
            <a:ext cx="7391400" cy="3419475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PLAZA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Ubicación: 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TROPIBAR estará ubicado en una isla en el Centro Comercial San Marino Shopping Center,  en el segundo piso.</a:t>
            </a:r>
          </a:p>
          <a:p>
            <a:pPr algn="just">
              <a:defRPr/>
            </a:pPr>
            <a:endParaRPr lang="es-EC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local tendrá alrededor de 9 m</a:t>
            </a:r>
            <a:r>
              <a:rPr lang="es-EC" sz="18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C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un espacio suficiente para ubicar los equipos necesarios para iniciar la producción y comercialización de los cocteles sin alcohol.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C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E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209800" y="428625"/>
            <a:ext cx="4862513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charset="0"/>
              </a:rPr>
              <a:t>MARKETING MIX: 4 P´S</a:t>
            </a:r>
          </a:p>
        </p:txBody>
      </p:sp>
      <p:pic>
        <p:nvPicPr>
          <p:cNvPr id="27663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Picture 45" descr="http://www.panoramio.com/photos/original/3192295.jpg"/>
          <p:cNvPicPr>
            <a:picLocks noChangeAspect="1" noChangeArrowheads="1"/>
          </p:cNvPicPr>
          <p:nvPr/>
        </p:nvPicPr>
        <p:blipFill>
          <a:blip r:embed="rId3"/>
          <a:srcRect t="25827"/>
          <a:stretch>
            <a:fillRect/>
          </a:stretch>
        </p:blipFill>
        <p:spPr bwMode="auto">
          <a:xfrm>
            <a:off x="2000250" y="3929063"/>
            <a:ext cx="25082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Picture 111"/>
          <p:cNvPicPr>
            <a:picLocks noChangeAspect="1" noChangeArrowheads="1"/>
          </p:cNvPicPr>
          <p:nvPr/>
        </p:nvPicPr>
        <p:blipFill>
          <a:blip r:embed="rId4"/>
          <a:srcRect l="27165" t="31276" r="45856" b="29622"/>
          <a:stretch>
            <a:fillRect/>
          </a:stretch>
        </p:blipFill>
        <p:spPr bwMode="auto">
          <a:xfrm>
            <a:off x="5072063" y="3929063"/>
            <a:ext cx="2159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071563" y="1500188"/>
            <a:ext cx="7391400" cy="2776537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s-ES" sz="18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PROMOCIÓN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promoción para nuestro producto se realizará de la siguiente forma, de tal manera  influir en las ventas de nuestro producto. Que son las siguientes: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Volantes, Vallas Publicitarias y Revistas.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Publicidad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Servicio, calidad y diferenciación del producto y servicio.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s-EC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E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86063" y="714375"/>
            <a:ext cx="4500562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MARKETING MIX: 4 P´S</a:t>
            </a:r>
          </a:p>
        </p:txBody>
      </p:sp>
      <p:sp>
        <p:nvSpPr>
          <p:cNvPr id="28687" name="17 Rectángulo"/>
          <p:cNvSpPr>
            <a:spLocks noChangeArrowheads="1"/>
          </p:cNvSpPr>
          <p:nvPr/>
        </p:nvSpPr>
        <p:spPr bwMode="auto">
          <a:xfrm>
            <a:off x="1295400" y="2286000"/>
            <a:ext cx="701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000">
                <a:latin typeface="Arial" charset="0"/>
                <a:cs typeface="Arial" charset="0"/>
              </a:rPr>
              <a:t>	</a:t>
            </a:r>
            <a:endParaRPr lang="es-ES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8688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34"/>
          <p:cNvPicPr>
            <a:picLocks noChangeAspect="1" noChangeArrowheads="1"/>
          </p:cNvPicPr>
          <p:nvPr/>
        </p:nvPicPr>
        <p:blipFill>
          <a:blip r:embed="rId3"/>
          <a:srcRect l="21053" t="29858" r="23415" b="19653"/>
          <a:stretch>
            <a:fillRect/>
          </a:stretch>
        </p:blipFill>
        <p:spPr bwMode="auto">
          <a:xfrm>
            <a:off x="2484438" y="4013200"/>
            <a:ext cx="430212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5" descr="http://www.virtual5.com.mx/articulos/wp-content/uploads/2009/11/exito-organizacion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619125"/>
            <a:ext cx="33575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1 Título"/>
          <p:cNvSpPr>
            <a:spLocks noGrp="1"/>
          </p:cNvSpPr>
          <p:nvPr>
            <p:ph type="title" idx="4294967295"/>
          </p:nvPr>
        </p:nvSpPr>
        <p:spPr>
          <a:xfrm>
            <a:off x="4357688" y="4214813"/>
            <a:ext cx="4500562" cy="838200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ORGANIZACIONAL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rot="5400000">
            <a:off x="3929062" y="1857376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lecha derecha"/>
          <p:cNvSpPr/>
          <p:nvPr/>
        </p:nvSpPr>
        <p:spPr>
          <a:xfrm>
            <a:off x="2714625" y="4357688"/>
            <a:ext cx="1714500" cy="428625"/>
          </a:xfrm>
          <a:prstGeom prst="rightArrow">
            <a:avLst/>
          </a:prstGeom>
          <a:solidFill>
            <a:srgbClr val="FF00FF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 dirty="0">
              <a:solidFill>
                <a:srgbClr val="FF00FF"/>
              </a:solidFill>
            </a:endParaRPr>
          </a:p>
        </p:txBody>
      </p:sp>
      <p:sp>
        <p:nvSpPr>
          <p:cNvPr id="2971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s-EC" sz="1800">
              <a:latin typeface="Arial" charset="0"/>
            </a:endParaRPr>
          </a:p>
        </p:txBody>
      </p:sp>
      <p:sp>
        <p:nvSpPr>
          <p:cNvPr id="29714" name="1 Título"/>
          <p:cNvSpPr>
            <a:spLocks/>
          </p:cNvSpPr>
          <p:nvPr/>
        </p:nvSpPr>
        <p:spPr bwMode="auto">
          <a:xfrm>
            <a:off x="1143000" y="3179763"/>
            <a:ext cx="23574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sz="3600" b="1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ESTUDIO</a:t>
            </a:r>
          </a:p>
        </p:txBody>
      </p:sp>
      <p:pic>
        <p:nvPicPr>
          <p:cNvPr id="29715" name="Picture 67"/>
          <p:cNvPicPr>
            <a:picLocks noChangeAspect="1" noChangeArrowheads="1"/>
          </p:cNvPicPr>
          <p:nvPr/>
        </p:nvPicPr>
        <p:blipFill>
          <a:blip r:embed="rId3"/>
          <a:srcRect b="22134"/>
          <a:stretch>
            <a:fillRect/>
          </a:stretch>
        </p:blipFill>
        <p:spPr bwMode="auto">
          <a:xfrm>
            <a:off x="1187450" y="333375"/>
            <a:ext cx="9556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143000" y="1600200"/>
            <a:ext cx="7086600" cy="37338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857500" y="571500"/>
            <a:ext cx="2928938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MISIÓN</a:t>
            </a:r>
          </a:p>
        </p:txBody>
      </p:sp>
      <p:sp>
        <p:nvSpPr>
          <p:cNvPr id="30735" name="17 Rectángulo"/>
          <p:cNvSpPr>
            <a:spLocks noChangeArrowheads="1"/>
          </p:cNvSpPr>
          <p:nvPr/>
        </p:nvSpPr>
        <p:spPr bwMode="auto">
          <a:xfrm>
            <a:off x="1295400" y="2286000"/>
            <a:ext cx="7015163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sz="2000">
                <a:latin typeface="Arial" charset="0"/>
                <a:cs typeface="Arial" charset="0"/>
              </a:rPr>
              <a:t>	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Producir y vender bebidas que superen las expectativas de calidad de nuestros clientes, brindar excelente servicio y un precio justo que asegure la viabilidad a largo plazo, un rendimiento adecuado,  estabilidad económica  a los empleados, aumentando el crecimiento económico de la ciudad.</a:t>
            </a:r>
          </a:p>
        </p:txBody>
      </p:sp>
      <p:pic>
        <p:nvPicPr>
          <p:cNvPr id="30736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1027113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066800" y="1524000"/>
            <a:ext cx="6705600" cy="41148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4099" name="2 Marcador de contenido"/>
          <p:cNvSpPr>
            <a:spLocks noGrp="1"/>
          </p:cNvSpPr>
          <p:nvPr>
            <p:ph idx="4294967295"/>
          </p:nvPr>
        </p:nvSpPr>
        <p:spPr>
          <a:xfrm>
            <a:off x="428625" y="1571625"/>
            <a:ext cx="5791200" cy="4191000"/>
          </a:xfrm>
        </p:spPr>
        <p:txBody>
          <a:bodyPr anchor="ctr"/>
          <a:lstStyle/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es-ES" sz="2000" smtClean="0">
                <a:solidFill>
                  <a:srgbClr val="000000"/>
                </a:solidFill>
                <a:latin typeface="Arial" charset="0"/>
                <a:cs typeface="Arial" charset="0"/>
              </a:rPr>
              <a:t>		El producto consiste en ofrecer al mercado de Guayaquil, una bebida libre de alcohol, dirigida a personas que deseen compartir una ocasión especial con sus seres queridos sin tener que abstenerse a beber; ya que cuando nos encontramos en alguna fiesta o reunión siempre habrá alguien a quién no le guste o no pueda consumir alcohol; es así que pensamos en TROPIBAR, donde se elaboran cocteles sin alcohol a base de frutas tropicales.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/>
          <p:nvPr/>
        </p:nvSpPr>
        <p:spPr>
          <a:xfrm>
            <a:off x="828675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9" name="8 Rectángulo"/>
          <p:cNvSpPr/>
          <p:nvPr/>
        </p:nvSpPr>
        <p:spPr>
          <a:xfrm>
            <a:off x="8072438" y="642938"/>
            <a:ext cx="428625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rot="5400000">
            <a:off x="450056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6434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572000" y="1928813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-3285331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-3060699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-2823368" y="3607594"/>
            <a:ext cx="6502400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-2573337" y="3714750"/>
            <a:ext cx="6288088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19 CuadroTexto"/>
          <p:cNvSpPr txBox="1">
            <a:spLocks noChangeArrowheads="1"/>
          </p:cNvSpPr>
          <p:nvPr/>
        </p:nvSpPr>
        <p:spPr bwMode="auto">
          <a:xfrm>
            <a:off x="1857375" y="785813"/>
            <a:ext cx="579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2800" b="1">
                <a:solidFill>
                  <a:srgbClr val="000099"/>
                </a:solidFill>
                <a:latin typeface="Arial" charset="0"/>
                <a:cs typeface="Arial" charset="0"/>
              </a:rPr>
              <a:t>DESCRIPCIÓN DEL PRODUCTO</a:t>
            </a:r>
            <a:endParaRPr lang="es-ES" sz="280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31 Redondear rectángulo de esquina diagonal"/>
          <p:cNvSpPr/>
          <p:nvPr/>
        </p:nvSpPr>
        <p:spPr>
          <a:xfrm rot="21026550">
            <a:off x="6718300" y="2038350"/>
            <a:ext cx="2424113" cy="2513013"/>
          </a:xfrm>
          <a:prstGeom prst="round2DiagRect">
            <a:avLst/>
          </a:prstGeom>
          <a:solidFill>
            <a:schemeClr val="bg2">
              <a:lumMod val="90000"/>
              <a:alpha val="81000"/>
            </a:schemeClr>
          </a:solidFill>
          <a:ln>
            <a:noFill/>
          </a:ln>
          <a:effectLst>
            <a:outerShdw blurRad="914400" dir="165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pic>
        <p:nvPicPr>
          <p:cNvPr id="4114" name="Picture 18" descr="Coctel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514600"/>
            <a:ext cx="1943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67"/>
          <p:cNvPicPr>
            <a:picLocks noChangeAspect="1" noChangeArrowheads="1"/>
          </p:cNvPicPr>
          <p:nvPr/>
        </p:nvPicPr>
        <p:blipFill>
          <a:blip r:embed="rId3"/>
          <a:srcRect b="22134"/>
          <a:stretch>
            <a:fillRect/>
          </a:stretch>
        </p:blipFill>
        <p:spPr bwMode="auto">
          <a:xfrm>
            <a:off x="571500" y="571500"/>
            <a:ext cx="1206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066800" y="1447800"/>
            <a:ext cx="7239000" cy="34290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786188" y="571500"/>
            <a:ext cx="1600200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VISIÓN</a:t>
            </a:r>
          </a:p>
        </p:txBody>
      </p:sp>
      <p:sp>
        <p:nvSpPr>
          <p:cNvPr id="31759" name="17 Rectángulo"/>
          <p:cNvSpPr>
            <a:spLocks noChangeArrowheads="1"/>
          </p:cNvSpPr>
          <p:nvPr/>
        </p:nvSpPr>
        <p:spPr bwMode="auto">
          <a:xfrm>
            <a:off x="1295400" y="2286000"/>
            <a:ext cx="701516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sz="2000">
                <a:latin typeface="Arial" charset="0"/>
                <a:cs typeface="Arial" charset="0"/>
              </a:rPr>
              <a:t>	</a:t>
            </a:r>
            <a:r>
              <a:rPr lang="es-ES" sz="2000">
                <a:solidFill>
                  <a:srgbClr val="000000"/>
                </a:solidFill>
                <a:latin typeface="Arial" charset="0"/>
                <a:cs typeface="Arial" charset="0"/>
              </a:rPr>
              <a:t>Ser reconocido como la marca líder del mercado local capaz de suministrar constantemente variedad de cocteles con excelente sabor y por ser el único coctel sin alcohol a base de frutas tropicales exóticas disponible en cualquier momento.</a:t>
            </a:r>
          </a:p>
        </p:txBody>
      </p:sp>
      <p:pic>
        <p:nvPicPr>
          <p:cNvPr id="31760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47800" y="1447800"/>
            <a:ext cx="6858000" cy="41148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85750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14625" y="714375"/>
            <a:ext cx="4005263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ORGANIGRAMA</a:t>
            </a:r>
          </a:p>
        </p:txBody>
      </p:sp>
      <p:pic>
        <p:nvPicPr>
          <p:cNvPr id="32783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8"/>
          <p:cNvPicPr>
            <a:picLocks noChangeAspect="1" noChangeArrowheads="1"/>
          </p:cNvPicPr>
          <p:nvPr/>
        </p:nvPicPr>
        <p:blipFill>
          <a:blip r:embed="rId3"/>
          <a:srcRect l="29927" t="26501" r="23221" b="29655"/>
          <a:stretch>
            <a:fillRect/>
          </a:stretch>
        </p:blipFill>
        <p:spPr bwMode="auto">
          <a:xfrm>
            <a:off x="2286000" y="1785938"/>
            <a:ext cx="54292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643437" y="2357438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 rot="5400000">
            <a:off x="3929062" y="1857376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20 Redondear rectángulo de esquina diagonal"/>
          <p:cNvSpPr/>
          <p:nvPr/>
        </p:nvSpPr>
        <p:spPr>
          <a:xfrm>
            <a:off x="304800" y="914400"/>
            <a:ext cx="8534400" cy="51816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23" name="22 CuadroTexto"/>
          <p:cNvSpPr txBox="1"/>
          <p:nvPr/>
        </p:nvSpPr>
        <p:spPr>
          <a:xfrm>
            <a:off x="2286000" y="214313"/>
            <a:ext cx="4929188" cy="5842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ANALISIS FODA</a:t>
            </a:r>
          </a:p>
        </p:txBody>
      </p:sp>
      <p:sp>
        <p:nvSpPr>
          <p:cNvPr id="36875" name="_s1028"/>
          <p:cNvSpPr>
            <a:spLocks noChangeArrowheads="1"/>
          </p:cNvSpPr>
          <p:nvPr/>
        </p:nvSpPr>
        <p:spPr bwMode="auto">
          <a:xfrm rot="5400000">
            <a:off x="-1066800" y="2819400"/>
            <a:ext cx="53340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lIns="0" tIns="0" rIns="0" bIns="0"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3500" b="1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F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Manejamos un producto 100% libre de alcohol.</a:t>
            </a:r>
          </a:p>
          <a:p>
            <a:pPr algn="just" eaLnBrk="1" hangingPunct="1">
              <a:spcBef>
                <a:spcPct val="0"/>
              </a:spcBef>
              <a:defRPr/>
            </a:pPr>
            <a:endParaRPr lang="es-ES" sz="20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_tradnl" sz="20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Variedad en el mercado de bebidas.</a:t>
            </a:r>
            <a:r>
              <a:rPr lang="es-ES" sz="20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20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_tradnl" sz="20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Marcamos diferencia en el mercado de bebidas.</a:t>
            </a:r>
            <a:r>
              <a:rPr lang="es-ES" sz="20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MX" sz="18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  <a:endParaRPr lang="es-ES" sz="18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6876" name="_s1028"/>
          <p:cNvSpPr>
            <a:spLocks noChangeArrowheads="1"/>
          </p:cNvSpPr>
          <p:nvPr/>
        </p:nvSpPr>
        <p:spPr bwMode="auto">
          <a:xfrm rot="5400000">
            <a:off x="1000125" y="2809875"/>
            <a:ext cx="531495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lIns="0" tIns="0" rIns="0" bIns="0" anchor="ctr"/>
          <a:lstStyle/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s-ES" sz="3500" b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3500" b="1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O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" sz="18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Un amplio mercado de consumidores de productos naturales.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ES" sz="20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_tradnl" sz="20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Buena aceptación en el público</a:t>
            </a:r>
            <a:r>
              <a:rPr lang="es-ES" sz="20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MX" sz="20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" sz="20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Pioneros en el mercado</a:t>
            </a:r>
          </a:p>
          <a:p>
            <a:pPr algn="l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MX" sz="20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l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18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6877" name="_s1028"/>
          <p:cNvSpPr>
            <a:spLocks noChangeArrowheads="1"/>
          </p:cNvSpPr>
          <p:nvPr/>
        </p:nvSpPr>
        <p:spPr bwMode="auto">
          <a:xfrm rot="5400000">
            <a:off x="2971800" y="2895600"/>
            <a:ext cx="5334000" cy="1828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lIns="0" tIns="0" rIns="0" bIns="0" anchor="ctr"/>
          <a:lstStyle/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s-ES" sz="3500" b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s-ES" sz="3500" b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s-ES" sz="3500" b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3500" b="1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D</a:t>
            </a: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" sz="19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Dificultad de aceptación.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_tradnl" sz="19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La tradición en el medio de consumir bebidas con alcohol.</a:t>
            </a:r>
            <a:r>
              <a:rPr lang="es-ES" sz="19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" sz="19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Producto nuevo en el mercado .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6878" name="_s1028"/>
          <p:cNvSpPr>
            <a:spLocks noChangeArrowheads="1"/>
          </p:cNvSpPr>
          <p:nvPr/>
        </p:nvSpPr>
        <p:spPr bwMode="auto">
          <a:xfrm rot="5400000">
            <a:off x="4914900" y="2857500"/>
            <a:ext cx="5334000" cy="1905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lIns="0" tIns="0" rIns="0" bIns="0"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3600" b="1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600" b="1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" sz="18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Amenaza de entrada de nuevos competidores.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es-MX" sz="18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_tradnl" sz="18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Competencia con precios más bajos.</a:t>
            </a:r>
            <a:r>
              <a:rPr lang="es-ES" sz="18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ES" sz="18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S_tradnl" sz="18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Costos de materia prima (estacionalidad de las frutas)</a:t>
            </a:r>
            <a:r>
              <a:rPr lang="es-ES" sz="18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.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es-ES" sz="18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es-EC" sz="18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Franquicias reconocidas</a:t>
            </a:r>
            <a:r>
              <a:rPr lang="es-EC" sz="1900" dirty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.</a:t>
            </a:r>
            <a:endParaRPr lang="es-ES" sz="19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pic>
        <p:nvPicPr>
          <p:cNvPr id="33815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928688" y="285750"/>
            <a:ext cx="7921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 idx="4294967295"/>
          </p:nvPr>
        </p:nvSpPr>
        <p:spPr>
          <a:xfrm>
            <a:off x="6429375" y="4857750"/>
            <a:ext cx="2286000" cy="685800"/>
          </a:xfrm>
        </p:spPr>
        <p:txBody>
          <a:bodyPr/>
          <a:lstStyle/>
          <a:p>
            <a:pPr eaLnBrk="1" hangingPunct="1"/>
            <a:r>
              <a:rPr lang="es-ES" sz="3600" b="1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TÉCNICO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rot="5400000">
            <a:off x="3929062" y="1857376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lecha derecha"/>
          <p:cNvSpPr/>
          <p:nvPr/>
        </p:nvSpPr>
        <p:spPr>
          <a:xfrm>
            <a:off x="4143375" y="4976813"/>
            <a:ext cx="1714500" cy="428625"/>
          </a:xfrm>
          <a:prstGeom prst="rightArrow">
            <a:avLst/>
          </a:prstGeom>
          <a:solidFill>
            <a:srgbClr val="FF00FF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3483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s-EC" sz="1800">
              <a:latin typeface="Arial" charset="0"/>
            </a:endParaRPr>
          </a:p>
        </p:txBody>
      </p:sp>
      <p:sp>
        <p:nvSpPr>
          <p:cNvPr id="34833" name="1 Título"/>
          <p:cNvSpPr>
            <a:spLocks/>
          </p:cNvSpPr>
          <p:nvPr/>
        </p:nvSpPr>
        <p:spPr bwMode="auto">
          <a:xfrm>
            <a:off x="1500188" y="4419600"/>
            <a:ext cx="2233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sz="3600" b="1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ESTUDIO</a:t>
            </a:r>
          </a:p>
        </p:txBody>
      </p:sp>
      <p:pic>
        <p:nvPicPr>
          <p:cNvPr id="37909" name="Picture 22" descr="INVENT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500174"/>
            <a:ext cx="5715000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35" name="Picture 67"/>
          <p:cNvPicPr>
            <a:picLocks noChangeAspect="1" noChangeArrowheads="1"/>
          </p:cNvPicPr>
          <p:nvPr/>
        </p:nvPicPr>
        <p:blipFill>
          <a:blip r:embed="rId3"/>
          <a:srcRect b="22134"/>
          <a:stretch>
            <a:fillRect/>
          </a:stretch>
        </p:blipFill>
        <p:spPr bwMode="auto">
          <a:xfrm>
            <a:off x="1285875" y="428625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1957388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852" name="17 Rectángulo"/>
          <p:cNvSpPr>
            <a:spLocks noChangeArrowheads="1"/>
          </p:cNvSpPr>
          <p:nvPr/>
        </p:nvSpPr>
        <p:spPr bwMode="auto">
          <a:xfrm>
            <a:off x="1285875" y="1643063"/>
            <a:ext cx="6934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800">
                <a:latin typeface="Arial" charset="0"/>
                <a:cs typeface="Arial" charset="0"/>
              </a:rPr>
              <a:t>	 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Tomamos en cuentas algunos factores como el acceso al mercado y la disponibilidad de materia prima necesaria.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sz="18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5853" name="Rectangle 2"/>
          <p:cNvSpPr>
            <a:spLocks/>
          </p:cNvSpPr>
          <p:nvPr/>
        </p:nvSpPr>
        <p:spPr bwMode="auto">
          <a:xfrm>
            <a:off x="2071688" y="685800"/>
            <a:ext cx="62341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</a:pPr>
            <a:endParaRPr lang="es-ES" sz="3600" b="1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" sz="3600" b="1">
                <a:solidFill>
                  <a:srgbClr val="000099"/>
                </a:solidFill>
                <a:latin typeface="Arial" charset="0"/>
                <a:cs typeface="Arial" charset="0"/>
              </a:rPr>
              <a:t>LA MICROLOCALIZACIÓN</a:t>
            </a:r>
            <a:r>
              <a:rPr lang="es-ES" sz="4800" b="1" u="sng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es-ES" sz="4800" b="1">
                <a:solidFill>
                  <a:srgbClr val="000099"/>
                </a:solidFill>
                <a:latin typeface="Arial" charset="0"/>
                <a:cs typeface="Arial" charset="0"/>
              </a:rPr>
              <a:t/>
            </a:r>
            <a:br>
              <a:rPr lang="es-ES" sz="4800" b="1">
                <a:solidFill>
                  <a:srgbClr val="000099"/>
                </a:solidFill>
                <a:latin typeface="Arial" charset="0"/>
                <a:cs typeface="Arial" charset="0"/>
              </a:rPr>
            </a:br>
            <a:endParaRPr lang="es-ES" sz="4800" b="1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pic>
        <p:nvPicPr>
          <p:cNvPr id="35854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258888" y="333375"/>
            <a:ext cx="792162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3"/>
          <a:srcRect l="28094" t="32120" r="22096" b="34364"/>
          <a:stretch>
            <a:fillRect/>
          </a:stretch>
        </p:blipFill>
        <p:spPr bwMode="auto">
          <a:xfrm>
            <a:off x="2143125" y="2571750"/>
            <a:ext cx="56435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209800" y="428625"/>
            <a:ext cx="5648325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FLUJOGRAMA DEL PROCESO</a:t>
            </a:r>
          </a:p>
        </p:txBody>
      </p:sp>
      <p:sp>
        <p:nvSpPr>
          <p:cNvPr id="36878" name="17 Rectángulo"/>
          <p:cNvSpPr>
            <a:spLocks noChangeArrowheads="1"/>
          </p:cNvSpPr>
          <p:nvPr/>
        </p:nvSpPr>
        <p:spPr bwMode="auto">
          <a:xfrm>
            <a:off x="1295400" y="2286000"/>
            <a:ext cx="701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000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36879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8"/>
          <p:cNvPicPr>
            <a:picLocks noChangeAspect="1" noChangeArrowheads="1"/>
          </p:cNvPicPr>
          <p:nvPr/>
        </p:nvPicPr>
        <p:blipFill>
          <a:blip r:embed="rId3"/>
          <a:srcRect l="35921" t="24297" r="31303" b="7417"/>
          <a:stretch>
            <a:fillRect/>
          </a:stretch>
        </p:blipFill>
        <p:spPr bwMode="auto">
          <a:xfrm>
            <a:off x="3000375" y="1071563"/>
            <a:ext cx="40719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47800" y="1447800"/>
            <a:ext cx="6858000" cy="41148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209800" y="428625"/>
            <a:ext cx="5219700" cy="95408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FLUJOGRAMA DEL SERVICIO</a:t>
            </a:r>
            <a:endParaRPr lang="es-ES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903" name="17 Rectángulo"/>
          <p:cNvSpPr>
            <a:spLocks noChangeArrowheads="1"/>
          </p:cNvSpPr>
          <p:nvPr/>
        </p:nvSpPr>
        <p:spPr bwMode="auto">
          <a:xfrm>
            <a:off x="1295400" y="2286000"/>
            <a:ext cx="701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000">
                <a:latin typeface="Arial" charset="0"/>
                <a:cs typeface="Arial" charset="0"/>
              </a:rPr>
              <a:t>	</a:t>
            </a:r>
          </a:p>
        </p:txBody>
      </p:sp>
      <p:pic>
        <p:nvPicPr>
          <p:cNvPr id="37904" name="Diagram 1"/>
          <p:cNvPicPr>
            <a:picLocks noChangeArrowheads="1"/>
          </p:cNvPicPr>
          <p:nvPr/>
        </p:nvPicPr>
        <p:blipFill>
          <a:blip r:embed="rId2"/>
          <a:srcRect t="-9863" b="-8664"/>
          <a:stretch>
            <a:fillRect/>
          </a:stretch>
        </p:blipFill>
        <p:spPr bwMode="auto">
          <a:xfrm>
            <a:off x="1643063" y="1143000"/>
            <a:ext cx="6215062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67"/>
          <p:cNvPicPr>
            <a:picLocks noChangeAspect="1" noChangeArrowheads="1"/>
          </p:cNvPicPr>
          <p:nvPr/>
        </p:nvPicPr>
        <p:blipFill>
          <a:blip r:embed="rId3"/>
          <a:srcRect b="22134"/>
          <a:stretch>
            <a:fillRect/>
          </a:stretch>
        </p:blipFill>
        <p:spPr bwMode="auto">
          <a:xfrm>
            <a:off x="1187450" y="333375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295400" y="1295400"/>
            <a:ext cx="7162800" cy="39624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S" sz="18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valor agregado que proporcionará TROPIBAR en la venta de cocteles sin alcohol, es la siguiente: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 carácter natural.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calidad.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 al cliente.</a:t>
            </a:r>
          </a:p>
          <a:p>
            <a:pPr algn="just" eaLnBrk="1" hangingPunct="1">
              <a:spcBef>
                <a:spcPct val="0"/>
              </a:spcBef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714625" y="642938"/>
            <a:ext cx="40386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VALOR AGREGADO</a:t>
            </a:r>
          </a:p>
        </p:txBody>
      </p:sp>
      <p:sp>
        <p:nvSpPr>
          <p:cNvPr id="38927" name="17 Rectángulo"/>
          <p:cNvSpPr>
            <a:spLocks noChangeArrowheads="1"/>
          </p:cNvSpPr>
          <p:nvPr/>
        </p:nvSpPr>
        <p:spPr bwMode="auto">
          <a:xfrm>
            <a:off x="1295400" y="2286000"/>
            <a:ext cx="7015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sz="2000">
                <a:latin typeface="Arial" charset="0"/>
                <a:cs typeface="Arial" charset="0"/>
              </a:rPr>
              <a:t>	</a:t>
            </a:r>
            <a:endParaRPr lang="es-ES" sz="2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8928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 idx="4294967295"/>
          </p:nvPr>
        </p:nvSpPr>
        <p:spPr>
          <a:xfrm>
            <a:off x="5643563" y="4500563"/>
            <a:ext cx="2786062" cy="685800"/>
          </a:xfrm>
        </p:spPr>
        <p:txBody>
          <a:bodyPr/>
          <a:lstStyle/>
          <a:p>
            <a:pPr eaLnBrk="1" hangingPunct="1"/>
            <a:r>
              <a:rPr lang="es-ES" sz="3200" b="1" smtClean="0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FINANCIERO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rot="5400000">
            <a:off x="3929062" y="1857376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lecha derecha"/>
          <p:cNvSpPr/>
          <p:nvPr/>
        </p:nvSpPr>
        <p:spPr>
          <a:xfrm>
            <a:off x="3857625" y="4357688"/>
            <a:ext cx="1714500" cy="428625"/>
          </a:xfrm>
          <a:prstGeom prst="rightArrow">
            <a:avLst/>
          </a:prstGeom>
          <a:solidFill>
            <a:srgbClr val="FF00FF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39952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s-EC" sz="1800">
              <a:latin typeface="Arial" charset="0"/>
            </a:endParaRPr>
          </a:p>
        </p:txBody>
      </p:sp>
      <p:sp>
        <p:nvSpPr>
          <p:cNvPr id="39953" name="1 Título"/>
          <p:cNvSpPr>
            <a:spLocks/>
          </p:cNvSpPr>
          <p:nvPr/>
        </p:nvSpPr>
        <p:spPr bwMode="auto">
          <a:xfrm>
            <a:off x="1357313" y="4071938"/>
            <a:ext cx="22336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sz="3600" b="1">
                <a:solidFill>
                  <a:srgbClr val="000099"/>
                </a:solidFill>
                <a:latin typeface="Andalus" pitchFamily="2" charset="-78"/>
                <a:cs typeface="Andalus" pitchFamily="2" charset="-78"/>
              </a:rPr>
              <a:t>ESTUDIO</a:t>
            </a:r>
          </a:p>
        </p:txBody>
      </p:sp>
      <p:pic>
        <p:nvPicPr>
          <p:cNvPr id="39954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285875" y="428625"/>
            <a:ext cx="928688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2" name="Picture 2" descr="http://www.icex.es/FicherosEstaticos/icexv3/estudio_financier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74" y="857232"/>
            <a:ext cx="3661194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143000" y="12858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0970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786063" y="571500"/>
            <a:ext cx="4929187" cy="64611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SUPUESTOS</a:t>
            </a:r>
          </a:p>
        </p:txBody>
      </p:sp>
      <p:pic>
        <p:nvPicPr>
          <p:cNvPr id="40972" name="Picture 3"/>
          <p:cNvPicPr>
            <a:picLocks noChangeAspect="1" noChangeArrowheads="1"/>
          </p:cNvPicPr>
          <p:nvPr/>
        </p:nvPicPr>
        <p:blipFill>
          <a:blip r:embed="rId3"/>
          <a:srcRect t="31999"/>
          <a:stretch>
            <a:fillRect/>
          </a:stretch>
        </p:blipFill>
        <p:spPr bwMode="auto">
          <a:xfrm>
            <a:off x="1643063" y="2500313"/>
            <a:ext cx="6338887" cy="1214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609600" y="1447800"/>
            <a:ext cx="6705600" cy="41910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5123" name="2 Marcador de contenido"/>
          <p:cNvSpPr>
            <a:spLocks noGrp="1"/>
          </p:cNvSpPr>
          <p:nvPr>
            <p:ph idx="4294967295"/>
          </p:nvPr>
        </p:nvSpPr>
        <p:spPr>
          <a:xfrm>
            <a:off x="571500" y="1357313"/>
            <a:ext cx="5791200" cy="4191000"/>
          </a:xfrm>
        </p:spPr>
        <p:txBody>
          <a:bodyPr anchor="ctr"/>
          <a:lstStyle/>
          <a:p>
            <a:pPr algn="just" eaLnBrk="1" hangingPunct="1">
              <a:lnSpc>
                <a:spcPct val="150000"/>
              </a:lnSpc>
            </a:pPr>
            <a:endParaRPr lang="es-EC" sz="20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s-EC" sz="2000" smtClean="0">
                <a:latin typeface="Arial" charset="0"/>
                <a:cs typeface="Arial" charset="0"/>
              </a:rPr>
              <a:t>	Según investigaciones realizadas muestran que el consumo en exceso de bebidas con alcohol podría causar trastornos en los patrones de sueño, dolores de cabeza, fatiga, aumentar el riesgo de cáncer o enfermedades del hígado, además de elevar la presión arterial que a su vez podría provocar derrame cerebral.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None/>
            </a:pPr>
            <a:endParaRPr lang="es-EC" sz="200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</a:pPr>
            <a:endParaRPr lang="es-ES" sz="2000" smtClean="0">
              <a:latin typeface="Arial" charset="0"/>
              <a:cs typeface="Arial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/>
          <p:nvPr/>
        </p:nvSpPr>
        <p:spPr>
          <a:xfrm>
            <a:off x="828675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9" name="8 Rectángulo"/>
          <p:cNvSpPr/>
          <p:nvPr/>
        </p:nvSpPr>
        <p:spPr>
          <a:xfrm>
            <a:off x="8072438" y="642938"/>
            <a:ext cx="428625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rot="5400000">
            <a:off x="450056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6434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786312" y="1857376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-3285331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-3060699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-2823368" y="3607594"/>
            <a:ext cx="6502400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-2573337" y="3714750"/>
            <a:ext cx="6288088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" name="19 CuadroTexto"/>
          <p:cNvSpPr txBox="1">
            <a:spLocks noChangeArrowheads="1"/>
          </p:cNvSpPr>
          <p:nvPr/>
        </p:nvSpPr>
        <p:spPr bwMode="auto">
          <a:xfrm>
            <a:off x="1524000" y="533400"/>
            <a:ext cx="579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sz="3600" b="1">
                <a:solidFill>
                  <a:srgbClr val="000099"/>
                </a:solidFill>
                <a:latin typeface="Arial" charset="0"/>
                <a:cs typeface="Arial" charset="0"/>
              </a:rPr>
              <a:t>PROBLEMA</a:t>
            </a:r>
            <a:endParaRPr lang="es-ES" sz="360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31 Redondear rectángulo de esquina diagonal"/>
          <p:cNvSpPr/>
          <p:nvPr/>
        </p:nvSpPr>
        <p:spPr>
          <a:xfrm rot="21026550">
            <a:off x="6453188" y="1984375"/>
            <a:ext cx="1571625" cy="1820863"/>
          </a:xfrm>
          <a:prstGeom prst="round2DiagRect">
            <a:avLst/>
          </a:prstGeom>
          <a:solidFill>
            <a:schemeClr val="bg2">
              <a:lumMod val="90000"/>
              <a:alpha val="81000"/>
            </a:schemeClr>
          </a:solidFill>
          <a:ln>
            <a:noFill/>
          </a:ln>
          <a:effectLst>
            <a:outerShdw blurRad="914400" dir="16500000" algn="ctr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pic>
        <p:nvPicPr>
          <p:cNvPr id="5138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071563" y="4286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23" descr="http://viviendosanos.com/wp-content/uploads/2007/09/al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22860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143000" y="12858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1994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286000" y="500063"/>
            <a:ext cx="4929188" cy="64611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36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INVERSIÓN INICIAL</a:t>
            </a:r>
          </a:p>
        </p:txBody>
      </p:sp>
      <p:pic>
        <p:nvPicPr>
          <p:cNvPr id="419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1143000"/>
            <a:ext cx="591661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143000" y="12858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3018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786063" y="571500"/>
            <a:ext cx="4929187" cy="83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CANTIDAD DEMANDADA ANUAL</a:t>
            </a:r>
          </a:p>
        </p:txBody>
      </p:sp>
      <p:pic>
        <p:nvPicPr>
          <p:cNvPr id="43020" name="Picture 7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214813"/>
            <a:ext cx="5967412" cy="178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21" name="Picture 77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63" y="1714500"/>
            <a:ext cx="3571875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1071563" y="1428750"/>
            <a:ext cx="2000250" cy="2762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1200" b="1" dirty="0"/>
              <a:t>PRECIOS NO INCLUYEN 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03350" y="9810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4042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286000" y="571500"/>
            <a:ext cx="5429250" cy="8302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COSTO DE MATERIA PRIMA UNITARIO Y ANUAL</a:t>
            </a:r>
          </a:p>
        </p:txBody>
      </p:sp>
      <p:pic>
        <p:nvPicPr>
          <p:cNvPr id="44044" name="Picture 3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643313"/>
            <a:ext cx="7124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2"/>
          <p:cNvPicPr>
            <a:picLocks noChangeAspect="1" noChangeArrowheads="1"/>
          </p:cNvPicPr>
          <p:nvPr/>
        </p:nvPicPr>
        <p:blipFill>
          <a:blip r:embed="rId4"/>
          <a:srcRect t="13007" b="10039"/>
          <a:stretch>
            <a:fillRect/>
          </a:stretch>
        </p:blipFill>
        <p:spPr bwMode="auto">
          <a:xfrm>
            <a:off x="1428750" y="1714500"/>
            <a:ext cx="4000500" cy="1928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03350" y="9810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5066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104933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8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857250"/>
            <a:ext cx="533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8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4357688"/>
            <a:ext cx="3714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8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38" y="3214688"/>
            <a:ext cx="29178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03350" y="9810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6090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1785938" y="785813"/>
            <a:ext cx="6000750" cy="8302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CALCULO DE LA TASA DE DESCUENTO</a:t>
            </a:r>
          </a:p>
        </p:txBody>
      </p:sp>
      <p:pic>
        <p:nvPicPr>
          <p:cNvPr id="46092" name="Picture 6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3838" y="1714500"/>
            <a:ext cx="52212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3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75" y="3571875"/>
            <a:ext cx="4645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03350" y="9810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7114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3000375" y="1000125"/>
            <a:ext cx="4214813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PAYBACK</a:t>
            </a:r>
          </a:p>
        </p:txBody>
      </p:sp>
      <p:pic>
        <p:nvPicPr>
          <p:cNvPr id="4711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2214563"/>
            <a:ext cx="7369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03350" y="9810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8138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500313" y="714375"/>
            <a:ext cx="5214937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FLUJO DE CAJA ANUAL</a:t>
            </a:r>
          </a:p>
        </p:txBody>
      </p:sp>
      <p:pic>
        <p:nvPicPr>
          <p:cNvPr id="48140" name="Picture 6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1357313"/>
            <a:ext cx="71786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03350" y="9810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4" y="2178844"/>
            <a:ext cx="214312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9162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928938" y="785813"/>
            <a:ext cx="4214812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VAN,  TIR</a:t>
            </a:r>
          </a:p>
        </p:txBody>
      </p:sp>
      <p:pic>
        <p:nvPicPr>
          <p:cNvPr id="49164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571750"/>
            <a:ext cx="52974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03350" y="9810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0186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928938" y="785813"/>
            <a:ext cx="4714875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ESCENARIO VAN VS. TMAR</a:t>
            </a:r>
          </a:p>
        </p:txBody>
      </p:sp>
      <p:pic>
        <p:nvPicPr>
          <p:cNvPr id="5018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00188"/>
            <a:ext cx="72866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Chart 2"/>
          <p:cNvGraphicFramePr/>
          <p:nvPr/>
        </p:nvGraphicFramePr>
        <p:xfrm>
          <a:off x="2643174" y="3357562"/>
          <a:ext cx="4757752" cy="234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03350" y="981075"/>
            <a:ext cx="7162800" cy="4824413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sz="1800">
                <a:solidFill>
                  <a:schemeClr val="tx1"/>
                </a:solidFill>
                <a:cs typeface="Times New Roman" pitchFamily="18" charset="0"/>
              </a:rPr>
              <a:t> </a:t>
            </a:r>
            <a:endParaRPr lang="es-ES" sz="1800" b="1" u="sng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8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1210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79216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1857375" y="1214438"/>
            <a:ext cx="5572125" cy="46196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VAN ($1500 - $6000)</a:t>
            </a:r>
          </a:p>
        </p:txBody>
      </p:sp>
      <p:pic>
        <p:nvPicPr>
          <p:cNvPr id="51212" name="Picture 2"/>
          <p:cNvPicPr>
            <a:picLocks noChangeAspect="1" noChangeArrowheads="1"/>
          </p:cNvPicPr>
          <p:nvPr/>
        </p:nvPicPr>
        <p:blipFill>
          <a:blip r:embed="rId3"/>
          <a:srcRect t="23891"/>
          <a:stretch>
            <a:fillRect/>
          </a:stretch>
        </p:blipFill>
        <p:spPr bwMode="auto">
          <a:xfrm>
            <a:off x="1857375" y="2428875"/>
            <a:ext cx="6234113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295400" y="1447800"/>
            <a:ext cx="7010400" cy="42672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 rot="5400000">
            <a:off x="4071937" y="1928813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214688" y="428625"/>
            <a:ext cx="4645025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OBJETIVO GENERAL</a:t>
            </a:r>
          </a:p>
        </p:txBody>
      </p:sp>
      <p:sp>
        <p:nvSpPr>
          <p:cNvPr id="6159" name="17 Rectángulo"/>
          <p:cNvSpPr>
            <a:spLocks noChangeArrowheads="1"/>
          </p:cNvSpPr>
          <p:nvPr/>
        </p:nvSpPr>
        <p:spPr bwMode="auto">
          <a:xfrm>
            <a:off x="1428750" y="1500188"/>
            <a:ext cx="67865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es-ES" sz="2000">
                <a:latin typeface="Arial" charset="0"/>
                <a:cs typeface="Arial" charset="0"/>
              </a:rPr>
              <a:t> Crear valor a nuestra marca a través de el logro de la supervivencia en el mercado local, el crecimiento y el desarrollo sostenible, y demostrar a toda la comunidad la importancia que contiene el producto como complemento y suplemento alimenticio.</a:t>
            </a:r>
          </a:p>
        </p:txBody>
      </p:sp>
      <p:pic>
        <p:nvPicPr>
          <p:cNvPr id="6160" name="Imagen 14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19156" t="32185" r="20779" b="28789"/>
          <a:stretch>
            <a:fillRect/>
          </a:stretch>
        </p:blipFill>
        <p:spPr bwMode="auto">
          <a:xfrm>
            <a:off x="2214563" y="3857625"/>
            <a:ext cx="50482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67"/>
          <p:cNvPicPr>
            <a:picLocks noChangeAspect="1" noChangeArrowheads="1"/>
          </p:cNvPicPr>
          <p:nvPr/>
        </p:nvPicPr>
        <p:blipFill>
          <a:blip r:embed="rId4"/>
          <a:srcRect b="22134"/>
          <a:stretch>
            <a:fillRect/>
          </a:stretch>
        </p:blipFill>
        <p:spPr bwMode="auto">
          <a:xfrm>
            <a:off x="1500188" y="357188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403350" y="1643063"/>
            <a:ext cx="3025775" cy="4162425"/>
          </a:xfrm>
          <a:prstGeom prst="round2DiagRect">
            <a:avLst>
              <a:gd name="adj1" fmla="val 24309"/>
              <a:gd name="adj2" fmla="val 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GRACIAS POR LA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ATENCIÓN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E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PRESTADA</a:t>
            </a:r>
            <a:endParaRPr lang="es-ES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E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>
            <a:spLocks noChangeArrowheads="1"/>
          </p:cNvSpPr>
          <p:nvPr/>
        </p:nvSpPr>
        <p:spPr bwMode="auto">
          <a:xfrm rot="5400000">
            <a:off x="4464843" y="1964532"/>
            <a:ext cx="214313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2234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87450" y="333375"/>
            <a:ext cx="102711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4" descr="http://1.bp.blogspot.com/_d8g2nwT5IKo/S1RWHlWA5CI/AAAAAAAAC0c/GgewVA5Z44Q/s400/1141051585G35Ic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571625"/>
            <a:ext cx="3500438" cy="354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5072063" y="3786188"/>
            <a:ext cx="3252787" cy="1143000"/>
          </a:xfrm>
        </p:spPr>
        <p:txBody>
          <a:bodyPr/>
          <a:lstStyle/>
          <a:p>
            <a:pPr eaLnBrk="1" hangingPunct="1"/>
            <a:r>
              <a:rPr lang="es-ES" sz="6000" b="1" smtClean="0">
                <a:solidFill>
                  <a:srgbClr val="000099"/>
                </a:solidFill>
                <a:latin typeface="Agency FB" pitchFamily="34" charset="0"/>
              </a:rPr>
              <a:t>Mercado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 rot="5400000">
            <a:off x="4464844" y="2035969"/>
            <a:ext cx="214312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 rot="5400000">
            <a:off x="4429125" y="1785938"/>
            <a:ext cx="428625" cy="8858250"/>
          </a:xfrm>
          <a:prstGeom prst="rect">
            <a:avLst/>
          </a:prstGeom>
          <a:solidFill>
            <a:srgbClr val="215968">
              <a:alpha val="7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214812" y="2000251"/>
            <a:ext cx="428625" cy="8572500"/>
          </a:xfrm>
          <a:prstGeom prst="rect">
            <a:avLst/>
          </a:prstGeom>
          <a:solidFill>
            <a:srgbClr val="215968">
              <a:alpha val="50195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 rot="5400000">
            <a:off x="4429125" y="1857376"/>
            <a:ext cx="428625" cy="8286750"/>
          </a:xfrm>
          <a:prstGeom prst="rect">
            <a:avLst/>
          </a:prstGeom>
          <a:solidFill>
            <a:srgbClr val="215968">
              <a:alpha val="20000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2" name="11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lecha derecha"/>
          <p:cNvSpPr/>
          <p:nvPr/>
        </p:nvSpPr>
        <p:spPr>
          <a:xfrm>
            <a:off x="3260725" y="4138613"/>
            <a:ext cx="1714500" cy="428625"/>
          </a:xfrm>
          <a:prstGeom prst="rightArrow">
            <a:avLst/>
          </a:prstGeom>
          <a:solidFill>
            <a:srgbClr val="FF00FF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 dirty="0">
              <a:solidFill>
                <a:srgbClr val="FF00FF"/>
              </a:solidFill>
            </a:endParaRPr>
          </a:p>
        </p:txBody>
      </p:sp>
      <p:sp>
        <p:nvSpPr>
          <p:cNvPr id="7184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endParaRPr lang="es-EC" sz="1800">
              <a:latin typeface="Arial" charset="0"/>
            </a:endParaRPr>
          </a:p>
        </p:txBody>
      </p:sp>
      <p:sp>
        <p:nvSpPr>
          <p:cNvPr id="7185" name="1 Título"/>
          <p:cNvSpPr>
            <a:spLocks/>
          </p:cNvSpPr>
          <p:nvPr/>
        </p:nvSpPr>
        <p:spPr bwMode="auto">
          <a:xfrm>
            <a:off x="1214438" y="2928938"/>
            <a:ext cx="40386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s-ES" sz="6000" b="1">
                <a:solidFill>
                  <a:srgbClr val="000099"/>
                </a:solidFill>
                <a:latin typeface="Agency FB" pitchFamily="34" charset="0"/>
              </a:rPr>
              <a:t>Estudio de</a:t>
            </a:r>
          </a:p>
        </p:txBody>
      </p:sp>
      <p:pic>
        <p:nvPicPr>
          <p:cNvPr id="7186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357313" y="642938"/>
            <a:ext cx="1143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25" descr="http://blog.objetivonegocio.com/wp-content/uploads/2009/07/estud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3209925" cy="320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1295400" y="2000250"/>
            <a:ext cx="6934200" cy="3786188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Wingdings" pitchFamily="2" charset="2"/>
              <a:buChar char="Ø"/>
              <a:defRPr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 la investigación de mercado se desea conocer si el producto tendrá aceptación en la población guayaquileña, y saber a que segmento nos vamos a dirigir.</a:t>
            </a:r>
          </a:p>
          <a:p>
            <a:pPr algn="just">
              <a:buFont typeface="Wingdings" pitchFamily="2" charset="2"/>
              <a:buNone/>
              <a:defRPr/>
            </a:pPr>
            <a:endParaRPr lang="es-E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Otro de los objetivos es conocer las preferencias de los consumidores de tal forma que podamos lanzar un producto con las características que ellos deseen.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endParaRPr lang="es-E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 dirty="0">
              <a:solidFill>
                <a:srgbClr val="44555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2 Marcador de contenido"/>
          <p:cNvSpPr>
            <a:spLocks noGrp="1"/>
          </p:cNvSpPr>
          <p:nvPr>
            <p:ph idx="4294967295"/>
          </p:nvPr>
        </p:nvSpPr>
        <p:spPr>
          <a:xfrm>
            <a:off x="2571750" y="857250"/>
            <a:ext cx="5943600" cy="9906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ES" sz="2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	 </a:t>
            </a:r>
            <a:r>
              <a:rPr lang="es-ES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OBJETIVOS DEL ESTUDIO DE MERCADO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14313" y="0"/>
            <a:ext cx="2159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5" name="4 Rectángulo"/>
          <p:cNvSpPr/>
          <p:nvPr/>
        </p:nvSpPr>
        <p:spPr>
          <a:xfrm>
            <a:off x="21431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357188" y="428625"/>
            <a:ext cx="428625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571500" y="642938"/>
            <a:ext cx="430213" cy="6215062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572919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5511801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rot="5400000">
            <a:off x="5464969" y="3607594"/>
            <a:ext cx="6502400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5400000">
            <a:off x="5429250" y="3714750"/>
            <a:ext cx="6288088" cy="1588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4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285875" y="85725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5 Rectángulo"/>
          <p:cNvSpPr/>
          <p:nvPr/>
        </p:nvSpPr>
        <p:spPr>
          <a:xfrm rot="5400000">
            <a:off x="4250531" y="1678782"/>
            <a:ext cx="428625" cy="8501062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4" name="4 Rectángulo"/>
          <p:cNvSpPr/>
          <p:nvPr/>
        </p:nvSpPr>
        <p:spPr>
          <a:xfrm rot="5400000">
            <a:off x="4286250" y="1928813"/>
            <a:ext cx="428625" cy="8429625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5" name="4 Rectángulo"/>
          <p:cNvSpPr/>
          <p:nvPr/>
        </p:nvSpPr>
        <p:spPr>
          <a:xfrm rot="5400000">
            <a:off x="4607719" y="2107407"/>
            <a:ext cx="428625" cy="807243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533400" y="914400"/>
            <a:ext cx="7620000" cy="55626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9219" name="2 Marcador de contenido"/>
          <p:cNvSpPr>
            <a:spLocks noGrp="1"/>
          </p:cNvSpPr>
          <p:nvPr>
            <p:ph idx="4294967295"/>
          </p:nvPr>
        </p:nvSpPr>
        <p:spPr>
          <a:xfrm>
            <a:off x="762000" y="1066800"/>
            <a:ext cx="7410450" cy="2146300"/>
          </a:xfrm>
        </p:spPr>
        <p:txBody>
          <a:bodyPr anchor="ctr"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S" sz="200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Población de Guayaquil </a:t>
            </a:r>
            <a:r>
              <a:rPr lang="es-EC" sz="200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1.985.379.</a:t>
            </a:r>
            <a:endParaRPr lang="es-ES" sz="2000" smtClean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s-ES" sz="200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Tasa de crecimiento anual del 2.5%.</a:t>
            </a:r>
            <a:endParaRPr lang="es-ES" sz="200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endParaRPr lang="es-ES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C" sz="200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Según censo realizado por el Instituto Nacional de Estadísticas 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s-EC" sz="200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y Censos (INEC) en el año 2001, proyectada al 2009 tenemos:</a:t>
            </a:r>
            <a:r>
              <a:rPr lang="es-EC" smtClean="0"/>
              <a:t> </a:t>
            </a:r>
            <a:endParaRPr lang="es-ES" smtClean="0"/>
          </a:p>
        </p:txBody>
      </p:sp>
      <p:sp>
        <p:nvSpPr>
          <p:cNvPr id="6" name="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/>
          <p:nvPr/>
        </p:nvSpPr>
        <p:spPr>
          <a:xfrm>
            <a:off x="828675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464844" y="2178844"/>
            <a:ext cx="214312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-3285331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-3060699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-2823368" y="3607594"/>
            <a:ext cx="6502400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-2573337" y="3714750"/>
            <a:ext cx="6288088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19 CuadroTexto"/>
          <p:cNvSpPr txBox="1">
            <a:spLocks noChangeArrowheads="1"/>
          </p:cNvSpPr>
          <p:nvPr/>
        </p:nvSpPr>
        <p:spPr bwMode="auto">
          <a:xfrm>
            <a:off x="2071688" y="428625"/>
            <a:ext cx="585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s-ES" sz="2800" b="1">
                <a:solidFill>
                  <a:schemeClr val="tx2"/>
                </a:solidFill>
                <a:latin typeface="Arial" charset="0"/>
              </a:rPr>
              <a:t>POBLACIÓN DE GUAYAQUIL</a:t>
            </a:r>
          </a:p>
        </p:txBody>
      </p:sp>
      <p:pic>
        <p:nvPicPr>
          <p:cNvPr id="9229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000125" y="21431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70"/>
          <p:cNvPicPr>
            <a:picLocks noChangeAspect="1" noChangeArrowheads="1"/>
          </p:cNvPicPr>
          <p:nvPr/>
        </p:nvPicPr>
        <p:blipFill>
          <a:blip r:embed="rId3"/>
          <a:srcRect t="6947"/>
          <a:stretch>
            <a:fillRect/>
          </a:stretch>
        </p:blipFill>
        <p:spPr bwMode="auto">
          <a:xfrm>
            <a:off x="2928938" y="3071813"/>
            <a:ext cx="3725862" cy="3227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Redondear rectángulo de esquina diagonal"/>
          <p:cNvSpPr/>
          <p:nvPr/>
        </p:nvSpPr>
        <p:spPr>
          <a:xfrm>
            <a:off x="533400" y="914400"/>
            <a:ext cx="7620000" cy="5562600"/>
          </a:xfrm>
          <a:prstGeom prst="round2DiagRect">
            <a:avLst>
              <a:gd name="adj1" fmla="val 24309"/>
              <a:gd name="adj2" fmla="val 0"/>
            </a:avLst>
          </a:prstGeom>
          <a:solidFill>
            <a:schemeClr val="accent2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ES" sz="1800"/>
          </a:p>
        </p:txBody>
      </p:sp>
      <p:sp>
        <p:nvSpPr>
          <p:cNvPr id="6" name="5 Rectángulo"/>
          <p:cNvSpPr/>
          <p:nvPr/>
        </p:nvSpPr>
        <p:spPr>
          <a:xfrm>
            <a:off x="8716963" y="0"/>
            <a:ext cx="212725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7" name="6 Rectángulo"/>
          <p:cNvSpPr/>
          <p:nvPr/>
        </p:nvSpPr>
        <p:spPr>
          <a:xfrm>
            <a:off x="8501063" y="214313"/>
            <a:ext cx="428625" cy="6643687"/>
          </a:xfrm>
          <a:prstGeom prst="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8" name="7 Rectángulo"/>
          <p:cNvSpPr/>
          <p:nvPr/>
        </p:nvSpPr>
        <p:spPr>
          <a:xfrm>
            <a:off x="8286750" y="428625"/>
            <a:ext cx="430213" cy="6429375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 rot="5400000">
            <a:off x="4464844" y="2178844"/>
            <a:ext cx="214312" cy="9144000"/>
          </a:xfrm>
          <a:prstGeom prst="rect">
            <a:avLst/>
          </a:prstGeom>
          <a:solidFill>
            <a:srgbClr val="215968">
              <a:alpha val="96861"/>
            </a:srgbClr>
          </a:solidFill>
          <a:ln w="381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s-ES" sz="1800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4" name="13 Conector recto"/>
          <p:cNvCxnSpPr/>
          <p:nvPr/>
        </p:nvCxnSpPr>
        <p:spPr>
          <a:xfrm rot="5400000">
            <a:off x="-3285331" y="3429794"/>
            <a:ext cx="6858000" cy="1588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-3060699" y="35004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-2823368" y="3607594"/>
            <a:ext cx="6502400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-2573337" y="3714750"/>
            <a:ext cx="6288088" cy="1587"/>
          </a:xfrm>
          <a:prstGeom prst="line">
            <a:avLst/>
          </a:prstGeom>
          <a:ln w="25400">
            <a:solidFill>
              <a:schemeClr val="accent5">
                <a:lumMod val="50000"/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19 CuadroTexto"/>
          <p:cNvSpPr txBox="1">
            <a:spLocks noChangeArrowheads="1"/>
          </p:cNvSpPr>
          <p:nvPr/>
        </p:nvSpPr>
        <p:spPr bwMode="auto">
          <a:xfrm>
            <a:off x="2428875" y="71437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s-ES" sz="2800" b="1">
                <a:solidFill>
                  <a:srgbClr val="000099"/>
                </a:solidFill>
                <a:latin typeface="Arial" charset="0"/>
                <a:cs typeface="Arial" charset="0"/>
              </a:rPr>
              <a:t>MERCADO OBJETIVO</a:t>
            </a:r>
          </a:p>
        </p:txBody>
      </p:sp>
      <p:pic>
        <p:nvPicPr>
          <p:cNvPr id="10252" name="Picture 67"/>
          <p:cNvPicPr>
            <a:picLocks noChangeAspect="1" noChangeArrowheads="1"/>
          </p:cNvPicPr>
          <p:nvPr/>
        </p:nvPicPr>
        <p:blipFill>
          <a:blip r:embed="rId2"/>
          <a:srcRect b="22134"/>
          <a:stretch>
            <a:fillRect/>
          </a:stretch>
        </p:blipFill>
        <p:spPr bwMode="auto">
          <a:xfrm>
            <a:off x="1143000" y="50006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14 Conector recto"/>
          <p:cNvCxnSpPr/>
          <p:nvPr/>
        </p:nvCxnSpPr>
        <p:spPr>
          <a:xfrm rot="5400000">
            <a:off x="-2908299" y="3652837"/>
            <a:ext cx="6704012" cy="11113"/>
          </a:xfrm>
          <a:prstGeom prst="line">
            <a:avLst/>
          </a:prstGeom>
          <a:ln w="25400">
            <a:solidFill>
              <a:schemeClr val="accent5">
                <a:lumMod val="5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 Marcador de contenido"/>
          <p:cNvSpPr txBox="1">
            <a:spLocks/>
          </p:cNvSpPr>
          <p:nvPr/>
        </p:nvSpPr>
        <p:spPr bwMode="auto">
          <a:xfrm>
            <a:off x="642938" y="1428750"/>
            <a:ext cx="35718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Personas que habiten en la ciudad de Guayaquil.</a:t>
            </a:r>
            <a:endParaRPr lang="es-ES" sz="1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Con edades comprendidas entre los 15 y 44 a</a:t>
            </a:r>
            <a:r>
              <a:rPr lang="es-ES" sz="14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ñ</a:t>
            </a:r>
            <a:r>
              <a:rPr lang="es-ES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os de edad.</a:t>
            </a:r>
            <a:endParaRPr lang="es-ES" sz="1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Nivel socioecon</a:t>
            </a:r>
            <a:r>
              <a:rPr lang="es-ES" sz="1400" dirty="0">
                <a:solidFill>
                  <a:srgbClr val="000000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ó</a:t>
            </a:r>
            <a:r>
              <a:rPr lang="es-ES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mico medio, medio alto  y alto.</a:t>
            </a:r>
            <a:endParaRPr lang="es-ES" sz="1400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S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Nuestro mercado meta estar</a:t>
            </a:r>
            <a:r>
              <a:rPr lang="es-ES" sz="14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í</a:t>
            </a:r>
            <a:r>
              <a:rPr lang="es-ES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 alrededor de </a:t>
            </a:r>
            <a:r>
              <a:rPr lang="es-EC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364.024</a:t>
            </a:r>
            <a:r>
              <a:rPr lang="es-EC" sz="2000" dirty="0">
                <a:latin typeface="+mn-lt"/>
              </a:rPr>
              <a:t> </a:t>
            </a:r>
            <a:r>
              <a:rPr lang="es-ES" sz="1400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personas.</a:t>
            </a:r>
            <a:r>
              <a:rPr lang="es-E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es-EC" sz="1400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Participación de mercado aproximadamente del 5% lo que nos daría como resultado un mercado objetivo de 18,754 personas</a:t>
            </a:r>
            <a:r>
              <a:rPr lang="es-EC" sz="2000" dirty="0">
                <a:latin typeface="+mn-lt"/>
              </a:rPr>
              <a:t> </a:t>
            </a:r>
            <a:endParaRPr lang="es-ES" sz="2000" dirty="0">
              <a:latin typeface="+mn-lt"/>
            </a:endParaRPr>
          </a:p>
        </p:txBody>
      </p:sp>
      <p:pic>
        <p:nvPicPr>
          <p:cNvPr id="10255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571625"/>
            <a:ext cx="3779838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992</Words>
  <Application>Microsoft Office PowerPoint</Application>
  <PresentationFormat>Presentación en pantalla (4:3)</PresentationFormat>
  <Paragraphs>250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1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Mercado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ORGANIZACIONAL</vt:lpstr>
      <vt:lpstr>Diapositiva 29</vt:lpstr>
      <vt:lpstr>Diapositiva 30</vt:lpstr>
      <vt:lpstr>Diapositiva 31</vt:lpstr>
      <vt:lpstr>Diapositiva 32</vt:lpstr>
      <vt:lpstr>TÉCNICO</vt:lpstr>
      <vt:lpstr>Diapositiva 34</vt:lpstr>
      <vt:lpstr>Diapositiva 35</vt:lpstr>
      <vt:lpstr>Diapositiva 36</vt:lpstr>
      <vt:lpstr>Diapositiva 37</vt:lpstr>
      <vt:lpstr>FINANCIERO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</vt:vector>
  </TitlesOfParts>
  <Company>Clinica Elisove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TANIA </dc:creator>
  <cp:lastModifiedBy>internet2</cp:lastModifiedBy>
  <cp:revision>210</cp:revision>
  <dcterms:created xsi:type="dcterms:W3CDTF">2009-01-29T01:25:52Z</dcterms:created>
  <dcterms:modified xsi:type="dcterms:W3CDTF">2010-05-05T19:25:45Z</dcterms:modified>
</cp:coreProperties>
</file>