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Default Extension="bin" ContentType="application/vnd.openxmlformats-officedocument.oleObject"/>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Default Extension="vml" ContentType="application/vnd.openxmlformats-officedocument.vmlDrawing"/>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6" r:id="rId14"/>
    <p:sldId id="279" r:id="rId15"/>
    <p:sldId id="277" r:id="rId16"/>
    <p:sldId id="280" r:id="rId17"/>
    <p:sldId id="285" r:id="rId18"/>
    <p:sldId id="286" r:id="rId19"/>
    <p:sldId id="287" r:id="rId20"/>
    <p:sldId id="328" r:id="rId21"/>
    <p:sldId id="301" r:id="rId22"/>
    <p:sldId id="302" r:id="rId23"/>
    <p:sldId id="303" r:id="rId24"/>
    <p:sldId id="304" r:id="rId25"/>
    <p:sldId id="305" r:id="rId26"/>
    <p:sldId id="327" r:id="rId27"/>
    <p:sldId id="325" r:id="rId28"/>
    <p:sldId id="309" r:id="rId29"/>
    <p:sldId id="308" r:id="rId30"/>
    <p:sldId id="300" r:id="rId31"/>
    <p:sldId id="307" r:id="rId32"/>
    <p:sldId id="281" r:id="rId33"/>
    <p:sldId id="284" r:id="rId34"/>
    <p:sldId id="314" r:id="rId35"/>
    <p:sldId id="316" r:id="rId36"/>
    <p:sldId id="329" r:id="rId37"/>
    <p:sldId id="317" r:id="rId38"/>
    <p:sldId id="321" r:id="rId39"/>
    <p:sldId id="322" r:id="rId40"/>
    <p:sldId id="323" r:id="rId41"/>
    <p:sldId id="283" r:id="rId42"/>
    <p:sldId id="320" r:id="rId43"/>
    <p:sldId id="269" r:id="rId44"/>
    <p:sldId id="270" r:id="rId45"/>
    <p:sldId id="271" r:id="rId46"/>
    <p:sldId id="272" r:id="rId47"/>
    <p:sldId id="273" r:id="rId48"/>
    <p:sldId id="274" r:id="rId49"/>
    <p:sldId id="275" r:id="rId5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E4EE"/>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5" d="100"/>
          <a:sy n="95" d="100"/>
        </p:scale>
        <p:origin x="-44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_rels/data1.xml.rels><?xml version="1.0" encoding="UTF-8" standalone="yes"?>
<Relationships xmlns="http://schemas.openxmlformats.org/package/2006/relationships"><Relationship Id="rId1" Type="http://schemas.openxmlformats.org/officeDocument/2006/relationships/image" Target="../media/image8.jpeg"/></Relationships>
</file>

<file path=ppt/diagrams/_rels/data2.xml.rels><?xml version="1.0" encoding="UTF-8" standalone="yes"?>
<Relationships xmlns="http://schemas.openxmlformats.org/package/2006/relationships"><Relationship Id="rId1" Type="http://schemas.openxmlformats.org/officeDocument/2006/relationships/image" Target="../media/image8.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4229FB-A1FB-4806-BC9F-71012121EB76}" type="doc">
      <dgm:prSet loTypeId="urn:microsoft.com/office/officeart/2005/8/layout/vList2" loCatId="list" qsTypeId="urn:microsoft.com/office/officeart/2005/8/quickstyle/simple5" qsCatId="simple" csTypeId="urn:microsoft.com/office/officeart/2005/8/colors/accent1_2" csCatId="accent1" phldr="1"/>
      <dgm:spPr/>
      <dgm:t>
        <a:bodyPr/>
        <a:lstStyle/>
        <a:p>
          <a:endParaRPr lang="es-ES"/>
        </a:p>
      </dgm:t>
    </dgm:pt>
    <dgm:pt modelId="{FB096131-AA09-41F6-A6B3-F24CB2B10B6C}">
      <dgm:prSet phldrT="[Texto]" custT="1"/>
      <dgm:spPr>
        <a:blipFill rotWithShape="0">
          <a:blip xmlns:r="http://schemas.openxmlformats.org/officeDocument/2006/relationships" r:embed="rId1"/>
          <a:tile tx="0" ty="0" sx="100000" sy="100000" flip="none" algn="tl"/>
        </a:blipFill>
      </dgm:spPr>
      <dgm:t>
        <a:bodyPr/>
        <a:lstStyle/>
        <a:p>
          <a:pPr algn="ctr"/>
          <a:endParaRPr lang="es-ES_tradnl" sz="3200" dirty="0" smtClean="0">
            <a:latin typeface="Arial Black" pitchFamily="34" charset="0"/>
          </a:endParaRPr>
        </a:p>
        <a:p>
          <a:pPr algn="ctr"/>
          <a:r>
            <a:rPr lang="es-ES_tradnl" sz="3400" b="1" dirty="0" smtClean="0">
              <a:solidFill>
                <a:schemeClr val="accent1"/>
              </a:solidFill>
              <a:latin typeface="Arial" pitchFamily="34" charset="0"/>
              <a:cs typeface="Arial" pitchFamily="34" charset="0"/>
            </a:rPr>
            <a:t>MISION: </a:t>
          </a:r>
          <a:r>
            <a:rPr lang="es-EC" sz="3400" b="1" dirty="0" smtClean="0">
              <a:solidFill>
                <a:schemeClr val="accent1"/>
              </a:solidFill>
              <a:latin typeface="Arial" pitchFamily="34" charset="0"/>
              <a:cs typeface="Arial" pitchFamily="34" charset="0"/>
            </a:rPr>
            <a:t>Ser una organización líder, ofreciendo un producto de la más alta calidad en el mercado, satisfaciendo las múltiples expectativas de los clientes y los productos alimenticios a través de acciones de calidad, innovación, eficiencia, rentabilidad y servicio.</a:t>
          </a:r>
          <a:endParaRPr lang="es-ES_tradnl" sz="3400" b="1" dirty="0" smtClean="0">
            <a:solidFill>
              <a:schemeClr val="accent1"/>
            </a:solidFill>
            <a:latin typeface="Arial" pitchFamily="34" charset="0"/>
            <a:cs typeface="Arial" pitchFamily="34" charset="0"/>
          </a:endParaRPr>
        </a:p>
        <a:p>
          <a:pPr algn="ctr"/>
          <a:endParaRPr lang="es-ES" sz="6500" dirty="0"/>
        </a:p>
      </dgm:t>
    </dgm:pt>
    <dgm:pt modelId="{73D8090F-A098-40C7-8CF5-DF4A2A53DB7A}" type="sibTrans" cxnId="{A02B21D7-8799-4B7B-BC6E-799BC4AF6EA5}">
      <dgm:prSet/>
      <dgm:spPr/>
      <dgm:t>
        <a:bodyPr/>
        <a:lstStyle/>
        <a:p>
          <a:endParaRPr lang="es-ES"/>
        </a:p>
      </dgm:t>
    </dgm:pt>
    <dgm:pt modelId="{D65E4B80-F38A-498A-A4CD-63A9E8B68C5A}" type="parTrans" cxnId="{A02B21D7-8799-4B7B-BC6E-799BC4AF6EA5}">
      <dgm:prSet/>
      <dgm:spPr/>
      <dgm:t>
        <a:bodyPr/>
        <a:lstStyle/>
        <a:p>
          <a:endParaRPr lang="es-ES"/>
        </a:p>
      </dgm:t>
    </dgm:pt>
    <dgm:pt modelId="{C7DDF295-ADBB-4857-AB22-E3C35CFA00CC}" type="pres">
      <dgm:prSet presAssocID="{F34229FB-A1FB-4806-BC9F-71012121EB76}" presName="linear" presStyleCnt="0">
        <dgm:presLayoutVars>
          <dgm:animLvl val="lvl"/>
          <dgm:resizeHandles val="exact"/>
        </dgm:presLayoutVars>
      </dgm:prSet>
      <dgm:spPr/>
      <dgm:t>
        <a:bodyPr/>
        <a:lstStyle/>
        <a:p>
          <a:endParaRPr lang="es-ES"/>
        </a:p>
      </dgm:t>
    </dgm:pt>
    <dgm:pt modelId="{07A94BFB-D7E6-4B0F-AE67-1870FAE800F0}" type="pres">
      <dgm:prSet presAssocID="{FB096131-AA09-41F6-A6B3-F24CB2B10B6C}" presName="parentText" presStyleLbl="node1" presStyleIdx="0" presStyleCnt="1" custScaleY="807284">
        <dgm:presLayoutVars>
          <dgm:chMax val="0"/>
          <dgm:bulletEnabled val="1"/>
        </dgm:presLayoutVars>
      </dgm:prSet>
      <dgm:spPr/>
      <dgm:t>
        <a:bodyPr/>
        <a:lstStyle/>
        <a:p>
          <a:endParaRPr lang="es-ES"/>
        </a:p>
      </dgm:t>
    </dgm:pt>
  </dgm:ptLst>
  <dgm:cxnLst>
    <dgm:cxn modelId="{10D74E30-CFF2-4738-AC04-57717A9BE6D5}" type="presOf" srcId="{FB096131-AA09-41F6-A6B3-F24CB2B10B6C}" destId="{07A94BFB-D7E6-4B0F-AE67-1870FAE800F0}" srcOrd="0" destOrd="0" presId="urn:microsoft.com/office/officeart/2005/8/layout/vList2"/>
    <dgm:cxn modelId="{9222586E-8573-4F8B-BA92-A637B1C3EC4D}" type="presOf" srcId="{F34229FB-A1FB-4806-BC9F-71012121EB76}" destId="{C7DDF295-ADBB-4857-AB22-E3C35CFA00CC}" srcOrd="0" destOrd="0" presId="urn:microsoft.com/office/officeart/2005/8/layout/vList2"/>
    <dgm:cxn modelId="{A02B21D7-8799-4B7B-BC6E-799BC4AF6EA5}" srcId="{F34229FB-A1FB-4806-BC9F-71012121EB76}" destId="{FB096131-AA09-41F6-A6B3-F24CB2B10B6C}" srcOrd="0" destOrd="0" parTransId="{D65E4B80-F38A-498A-A4CD-63A9E8B68C5A}" sibTransId="{73D8090F-A098-40C7-8CF5-DF4A2A53DB7A}"/>
    <dgm:cxn modelId="{CFDCEA5E-69BA-43C7-9923-874CF6B5B62D}" type="presParOf" srcId="{C7DDF295-ADBB-4857-AB22-E3C35CFA00CC}" destId="{07A94BFB-D7E6-4B0F-AE67-1870FAE800F0}" srcOrd="0" destOrd="0" presId="urn:microsoft.com/office/officeart/2005/8/layout/vList2"/>
  </dgm:cxnLst>
  <dgm:bg/>
  <dgm:whole/>
</dgm:dataModel>
</file>

<file path=ppt/diagrams/data2.xml><?xml version="1.0" encoding="utf-8"?>
<dgm:dataModel xmlns:dgm="http://schemas.openxmlformats.org/drawingml/2006/diagram" xmlns:a="http://schemas.openxmlformats.org/drawingml/2006/main">
  <dgm:ptLst>
    <dgm:pt modelId="{55FAA3B5-BECB-4942-9A82-6F2133B48C2A}"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s-ES"/>
        </a:p>
      </dgm:t>
    </dgm:pt>
    <dgm:pt modelId="{7B877148-09B4-49C3-AABC-597CA39FEFC2}">
      <dgm:prSet phldrT="[Texto]" custT="1"/>
      <dgm:spPr>
        <a:blipFill rotWithShape="0">
          <a:blip xmlns:r="http://schemas.openxmlformats.org/officeDocument/2006/relationships" r:embed="rId1"/>
          <a:tile tx="0" ty="0" sx="100000" sy="100000" flip="none" algn="tl"/>
        </a:blipFill>
        <a:ln>
          <a:noFill/>
        </a:ln>
      </dgm:spPr>
      <dgm:t>
        <a:bodyPr/>
        <a:lstStyle/>
        <a:p>
          <a:pPr algn="ctr"/>
          <a:r>
            <a:rPr lang="es-ES_tradnl" sz="3600" b="1" dirty="0" smtClean="0">
              <a:solidFill>
                <a:schemeClr val="accent1"/>
              </a:solidFill>
              <a:latin typeface="Arial" pitchFamily="34" charset="0"/>
              <a:cs typeface="Arial" pitchFamily="34" charset="0"/>
            </a:rPr>
            <a:t>VISION: </a:t>
          </a:r>
          <a:r>
            <a:rPr lang="es-EC" sz="3600" b="1" dirty="0" smtClean="0">
              <a:solidFill>
                <a:schemeClr val="accent1"/>
              </a:solidFill>
              <a:latin typeface="Arial" pitchFamily="34" charset="0"/>
              <a:cs typeface="Arial" pitchFamily="34" charset="0"/>
            </a:rPr>
            <a:t>Mejorar día a día y mantener un plan de liderazgo en el mercado regional, posicionándonos como una empresa sólida pionera en la elaboración y comercialización de estos dulces.</a:t>
          </a:r>
          <a:endParaRPr lang="es-ES" sz="3600" b="1" dirty="0">
            <a:solidFill>
              <a:schemeClr val="accent1"/>
            </a:solidFill>
            <a:latin typeface="Arial" pitchFamily="34" charset="0"/>
            <a:cs typeface="Arial" pitchFamily="34" charset="0"/>
          </a:endParaRPr>
        </a:p>
      </dgm:t>
    </dgm:pt>
    <dgm:pt modelId="{723BD762-9CD1-4549-94BF-7EAD77FCF219}" type="parTrans" cxnId="{9E1F1730-02A2-42C0-94F1-ACB185BA63F6}">
      <dgm:prSet/>
      <dgm:spPr/>
      <dgm:t>
        <a:bodyPr/>
        <a:lstStyle/>
        <a:p>
          <a:endParaRPr lang="es-ES"/>
        </a:p>
      </dgm:t>
    </dgm:pt>
    <dgm:pt modelId="{3A7939FC-087E-43F3-BCE3-041E78756400}" type="sibTrans" cxnId="{9E1F1730-02A2-42C0-94F1-ACB185BA63F6}">
      <dgm:prSet/>
      <dgm:spPr/>
      <dgm:t>
        <a:bodyPr/>
        <a:lstStyle/>
        <a:p>
          <a:endParaRPr lang="es-ES"/>
        </a:p>
      </dgm:t>
    </dgm:pt>
    <dgm:pt modelId="{5B157DFF-539F-4CFF-8B44-C07775C0C5C3}" type="pres">
      <dgm:prSet presAssocID="{55FAA3B5-BECB-4942-9A82-6F2133B48C2A}" presName="Name0" presStyleCnt="0">
        <dgm:presLayoutVars>
          <dgm:dir/>
          <dgm:animLvl val="lvl"/>
          <dgm:resizeHandles/>
        </dgm:presLayoutVars>
      </dgm:prSet>
      <dgm:spPr/>
      <dgm:t>
        <a:bodyPr/>
        <a:lstStyle/>
        <a:p>
          <a:endParaRPr lang="es-ES"/>
        </a:p>
      </dgm:t>
    </dgm:pt>
    <dgm:pt modelId="{48D56FA6-E8A3-4A2F-8A83-EEF08719E19F}" type="pres">
      <dgm:prSet presAssocID="{7B877148-09B4-49C3-AABC-597CA39FEFC2}" presName="linNode" presStyleCnt="0"/>
      <dgm:spPr/>
    </dgm:pt>
    <dgm:pt modelId="{C007C045-A49B-4AE0-AF08-7E4E27B5D09B}" type="pres">
      <dgm:prSet presAssocID="{7B877148-09B4-49C3-AABC-597CA39FEFC2}" presName="parentShp" presStyleLbl="node1" presStyleIdx="0" presStyleCnt="1" custScaleX="255744" custScaleY="116223" custLinFactNeighborX="843" custLinFactNeighborY="-5">
        <dgm:presLayoutVars>
          <dgm:bulletEnabled val="1"/>
        </dgm:presLayoutVars>
      </dgm:prSet>
      <dgm:spPr/>
      <dgm:t>
        <a:bodyPr/>
        <a:lstStyle/>
        <a:p>
          <a:endParaRPr lang="es-ES"/>
        </a:p>
      </dgm:t>
    </dgm:pt>
    <dgm:pt modelId="{7BB76534-90F1-46E4-8496-705BBBC841EE}" type="pres">
      <dgm:prSet presAssocID="{7B877148-09B4-49C3-AABC-597CA39FEFC2}" presName="childShp" presStyleLbl="bgAccFollowNode1" presStyleIdx="0" presStyleCnt="1" custFlipVert="1" custFlipHor="1" custScaleX="5664" custScaleY="11273" custLinFactNeighborX="-23898" custLinFactNeighborY="94249">
        <dgm:presLayoutVars>
          <dgm:bulletEnabled val="1"/>
        </dgm:presLayoutVars>
      </dgm:prSet>
      <dgm:spPr/>
      <dgm:t>
        <a:bodyPr/>
        <a:lstStyle/>
        <a:p>
          <a:endParaRPr lang="es-ES"/>
        </a:p>
      </dgm:t>
    </dgm:pt>
  </dgm:ptLst>
  <dgm:cxnLst>
    <dgm:cxn modelId="{5054CCF6-772C-4ACE-BB40-3DDDB9A40D13}" type="presOf" srcId="{55FAA3B5-BECB-4942-9A82-6F2133B48C2A}" destId="{5B157DFF-539F-4CFF-8B44-C07775C0C5C3}" srcOrd="0" destOrd="0" presId="urn:microsoft.com/office/officeart/2005/8/layout/vList6"/>
    <dgm:cxn modelId="{9E1F1730-02A2-42C0-94F1-ACB185BA63F6}" srcId="{55FAA3B5-BECB-4942-9A82-6F2133B48C2A}" destId="{7B877148-09B4-49C3-AABC-597CA39FEFC2}" srcOrd="0" destOrd="0" parTransId="{723BD762-9CD1-4549-94BF-7EAD77FCF219}" sibTransId="{3A7939FC-087E-43F3-BCE3-041E78756400}"/>
    <dgm:cxn modelId="{2DA0126A-B12F-4760-A566-D3C682F135DC}" type="presOf" srcId="{7B877148-09B4-49C3-AABC-597CA39FEFC2}" destId="{C007C045-A49B-4AE0-AF08-7E4E27B5D09B}" srcOrd="0" destOrd="0" presId="urn:microsoft.com/office/officeart/2005/8/layout/vList6"/>
    <dgm:cxn modelId="{01EDAC69-B4BE-423C-BD04-39F5E5926384}" type="presParOf" srcId="{5B157DFF-539F-4CFF-8B44-C07775C0C5C3}" destId="{48D56FA6-E8A3-4A2F-8A83-EEF08719E19F}" srcOrd="0" destOrd="0" presId="urn:microsoft.com/office/officeart/2005/8/layout/vList6"/>
    <dgm:cxn modelId="{221EAA63-DFC6-46DD-8131-ED3949038B68}" type="presParOf" srcId="{48D56FA6-E8A3-4A2F-8A83-EEF08719E19F}" destId="{C007C045-A49B-4AE0-AF08-7E4E27B5D09B}" srcOrd="0" destOrd="0" presId="urn:microsoft.com/office/officeart/2005/8/layout/vList6"/>
    <dgm:cxn modelId="{8C32C7AA-A6BB-4DFE-898C-BB85C40E0C4D}" type="presParOf" srcId="{48D56FA6-E8A3-4A2F-8A83-EEF08719E19F}" destId="{7BB76534-90F1-46E4-8496-705BBBC841EE}" srcOrd="1" destOrd="0" presId="urn:microsoft.com/office/officeart/2005/8/layout/vList6"/>
  </dgm:cxnLst>
  <dgm:bg/>
  <dgm:whole/>
</dgm:dataModel>
</file>

<file path=ppt/diagrams/data3.xml><?xml version="1.0" encoding="utf-8"?>
<dgm:dataModel xmlns:dgm="http://schemas.openxmlformats.org/drawingml/2006/diagram" xmlns:a="http://schemas.openxmlformats.org/drawingml/2006/main">
  <dgm:ptLst>
    <dgm:pt modelId="{DAD9E8D8-DED7-4A3A-AA00-0D138D1072FA}"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es-ES"/>
        </a:p>
      </dgm:t>
    </dgm:pt>
    <dgm:pt modelId="{C0EE36AE-2093-4644-9B20-4B96A0C28B54}">
      <dgm:prSet phldrT="[Texto]" custT="1"/>
      <dgm:spPr/>
      <dgm:t>
        <a:bodyPr/>
        <a:lstStyle/>
        <a:p>
          <a:r>
            <a:rPr lang="es-ES_tradnl" sz="1600" b="1" dirty="0" smtClean="0">
              <a:latin typeface="Arial Black" pitchFamily="34" charset="0"/>
            </a:rPr>
            <a:t>Fortalezas</a:t>
          </a:r>
          <a:endParaRPr lang="es-ES" sz="1600" b="1" dirty="0">
            <a:latin typeface="Arial Black" pitchFamily="34" charset="0"/>
          </a:endParaRPr>
        </a:p>
      </dgm:t>
    </dgm:pt>
    <dgm:pt modelId="{5F2B887C-945F-44C2-9468-E2986001FC15}" type="parTrans" cxnId="{EE538A23-AC31-416E-A5FA-F934D39F1728}">
      <dgm:prSet/>
      <dgm:spPr/>
      <dgm:t>
        <a:bodyPr/>
        <a:lstStyle/>
        <a:p>
          <a:endParaRPr lang="es-ES"/>
        </a:p>
      </dgm:t>
    </dgm:pt>
    <dgm:pt modelId="{F560DA4B-3BE2-409A-89D0-8472B23C9D84}" type="sibTrans" cxnId="{EE538A23-AC31-416E-A5FA-F934D39F1728}">
      <dgm:prSet/>
      <dgm:spPr/>
      <dgm:t>
        <a:bodyPr/>
        <a:lstStyle/>
        <a:p>
          <a:endParaRPr lang="es-ES"/>
        </a:p>
      </dgm:t>
    </dgm:pt>
    <dgm:pt modelId="{916E5DB5-5DDD-43C0-BA8F-18CAC93CBF99}">
      <dgm:prSet phldrT="[Texto]" custT="1"/>
      <dgm:spPr/>
      <dgm:t>
        <a:bodyPr/>
        <a:lstStyle/>
        <a:p>
          <a:r>
            <a:rPr lang="es-ES_tradnl" sz="1500" b="1" dirty="0" smtClean="0">
              <a:latin typeface="Arial Black" pitchFamily="34" charset="0"/>
            </a:rPr>
            <a:t>Oportunidades</a:t>
          </a:r>
          <a:endParaRPr lang="es-ES" sz="1500" b="1" dirty="0">
            <a:latin typeface="Arial Black" pitchFamily="34" charset="0"/>
          </a:endParaRPr>
        </a:p>
      </dgm:t>
    </dgm:pt>
    <dgm:pt modelId="{AF105936-3647-4100-A956-65BB9B86253C}" type="parTrans" cxnId="{209CC4EB-F263-4DC3-BE3F-997E8322E175}">
      <dgm:prSet/>
      <dgm:spPr/>
      <dgm:t>
        <a:bodyPr/>
        <a:lstStyle/>
        <a:p>
          <a:endParaRPr lang="es-ES"/>
        </a:p>
      </dgm:t>
    </dgm:pt>
    <dgm:pt modelId="{7193CDEE-E957-48CB-8E91-6F431976C7C6}" type="sibTrans" cxnId="{209CC4EB-F263-4DC3-BE3F-997E8322E175}">
      <dgm:prSet/>
      <dgm:spPr/>
      <dgm:t>
        <a:bodyPr/>
        <a:lstStyle/>
        <a:p>
          <a:endParaRPr lang="es-ES"/>
        </a:p>
      </dgm:t>
    </dgm:pt>
    <dgm:pt modelId="{193926C5-8A55-40FC-B35B-20D05D1250A2}">
      <dgm:prSet phldrT="[Texto]" custT="1"/>
      <dgm:spPr/>
      <dgm:t>
        <a:bodyPr/>
        <a:lstStyle/>
        <a:p>
          <a:r>
            <a:rPr lang="es-ES_tradnl" sz="1600" b="1" dirty="0" smtClean="0">
              <a:latin typeface="Arial Black" pitchFamily="34" charset="0"/>
            </a:rPr>
            <a:t>Debilidades</a:t>
          </a:r>
        </a:p>
      </dgm:t>
    </dgm:pt>
    <dgm:pt modelId="{11CB3E45-6B8E-4219-8D8B-09BFEC119148}" type="parTrans" cxnId="{088965ED-8946-415B-A79E-8BA424771CCA}">
      <dgm:prSet/>
      <dgm:spPr/>
      <dgm:t>
        <a:bodyPr/>
        <a:lstStyle/>
        <a:p>
          <a:endParaRPr lang="es-ES"/>
        </a:p>
      </dgm:t>
    </dgm:pt>
    <dgm:pt modelId="{84ADAE81-ABE7-4EF9-BDB9-95FD5ED25AB4}" type="sibTrans" cxnId="{088965ED-8946-415B-A79E-8BA424771CCA}">
      <dgm:prSet/>
      <dgm:spPr/>
      <dgm:t>
        <a:bodyPr/>
        <a:lstStyle/>
        <a:p>
          <a:endParaRPr lang="es-ES"/>
        </a:p>
      </dgm:t>
    </dgm:pt>
    <dgm:pt modelId="{067A259F-E4F3-4EC1-AAC5-DE1AE0DF3EA8}">
      <dgm:prSet phldrT="[Texto]" custT="1"/>
      <dgm:spPr/>
      <dgm:t>
        <a:bodyPr/>
        <a:lstStyle/>
        <a:p>
          <a:r>
            <a:rPr lang="es-ES_tradnl" sz="1600" b="1" dirty="0" smtClean="0">
              <a:latin typeface="Arial Black" pitchFamily="34" charset="0"/>
            </a:rPr>
            <a:t>Amenazas</a:t>
          </a:r>
          <a:endParaRPr lang="es-ES" sz="1600" b="1" dirty="0">
            <a:latin typeface="Arial Black" pitchFamily="34" charset="0"/>
          </a:endParaRPr>
        </a:p>
      </dgm:t>
    </dgm:pt>
    <dgm:pt modelId="{2527E4A2-E218-45FA-9FFA-E19FA0FAD2E1}" type="parTrans" cxnId="{DB322876-EC88-4173-BE05-44AF61290454}">
      <dgm:prSet/>
      <dgm:spPr/>
      <dgm:t>
        <a:bodyPr/>
        <a:lstStyle/>
        <a:p>
          <a:endParaRPr lang="es-ES"/>
        </a:p>
      </dgm:t>
    </dgm:pt>
    <dgm:pt modelId="{C41A6D05-994D-40A3-B01A-04B83FF0F3AD}" type="sibTrans" cxnId="{DB322876-EC88-4173-BE05-44AF61290454}">
      <dgm:prSet/>
      <dgm:spPr/>
      <dgm:t>
        <a:bodyPr/>
        <a:lstStyle/>
        <a:p>
          <a:endParaRPr lang="es-ES"/>
        </a:p>
      </dgm:t>
    </dgm:pt>
    <dgm:pt modelId="{9DC9D8F4-7D5D-4716-81E4-2EF7EE3B17C0}" type="pres">
      <dgm:prSet presAssocID="{DAD9E8D8-DED7-4A3A-AA00-0D138D1072FA}" presName="matrix" presStyleCnt="0">
        <dgm:presLayoutVars>
          <dgm:chMax val="1"/>
          <dgm:dir/>
          <dgm:resizeHandles val="exact"/>
        </dgm:presLayoutVars>
      </dgm:prSet>
      <dgm:spPr/>
      <dgm:t>
        <a:bodyPr/>
        <a:lstStyle/>
        <a:p>
          <a:endParaRPr lang="es-ES"/>
        </a:p>
      </dgm:t>
    </dgm:pt>
    <dgm:pt modelId="{021F71A5-E9F7-4B1B-9812-3CEB870DFEA6}" type="pres">
      <dgm:prSet presAssocID="{DAD9E8D8-DED7-4A3A-AA00-0D138D1072FA}" presName="diamond" presStyleLbl="bgShp" presStyleIdx="0" presStyleCnt="1" custScaleX="123116"/>
      <dgm:spPr/>
    </dgm:pt>
    <dgm:pt modelId="{30EDEA42-BF70-4514-BD1E-3A5A40D0E447}" type="pres">
      <dgm:prSet presAssocID="{DAD9E8D8-DED7-4A3A-AA00-0D138D1072FA}" presName="quad1" presStyleLbl="node1" presStyleIdx="0" presStyleCnt="4" custScaleX="108723" custScaleY="74686">
        <dgm:presLayoutVars>
          <dgm:chMax val="0"/>
          <dgm:chPref val="0"/>
          <dgm:bulletEnabled val="1"/>
        </dgm:presLayoutVars>
      </dgm:prSet>
      <dgm:spPr/>
      <dgm:t>
        <a:bodyPr/>
        <a:lstStyle/>
        <a:p>
          <a:endParaRPr lang="es-ES"/>
        </a:p>
      </dgm:t>
    </dgm:pt>
    <dgm:pt modelId="{84086F75-5F47-4892-81DB-D58FB9B8C76A}" type="pres">
      <dgm:prSet presAssocID="{DAD9E8D8-DED7-4A3A-AA00-0D138D1072FA}" presName="quad2" presStyleLbl="node1" presStyleIdx="1" presStyleCnt="4" custScaleX="103793" custScaleY="74686">
        <dgm:presLayoutVars>
          <dgm:chMax val="0"/>
          <dgm:chPref val="0"/>
          <dgm:bulletEnabled val="1"/>
        </dgm:presLayoutVars>
      </dgm:prSet>
      <dgm:spPr/>
      <dgm:t>
        <a:bodyPr/>
        <a:lstStyle/>
        <a:p>
          <a:endParaRPr lang="es-ES"/>
        </a:p>
      </dgm:t>
    </dgm:pt>
    <dgm:pt modelId="{F8299E1D-9DE2-4BF9-BE8F-B2751B56032A}" type="pres">
      <dgm:prSet presAssocID="{DAD9E8D8-DED7-4A3A-AA00-0D138D1072FA}" presName="quad3" presStyleLbl="node1" presStyleIdx="2" presStyleCnt="4" custScaleX="105560" custScaleY="69755">
        <dgm:presLayoutVars>
          <dgm:chMax val="0"/>
          <dgm:chPref val="0"/>
          <dgm:bulletEnabled val="1"/>
        </dgm:presLayoutVars>
      </dgm:prSet>
      <dgm:spPr/>
      <dgm:t>
        <a:bodyPr/>
        <a:lstStyle/>
        <a:p>
          <a:endParaRPr lang="es-ES"/>
        </a:p>
      </dgm:t>
    </dgm:pt>
    <dgm:pt modelId="{E2288903-190C-4DD0-94B6-31C6CD3A018E}" type="pres">
      <dgm:prSet presAssocID="{DAD9E8D8-DED7-4A3A-AA00-0D138D1072FA}" presName="quad4" presStyleLbl="node1" presStyleIdx="3" presStyleCnt="4" custScaleX="101730" custScaleY="69755">
        <dgm:presLayoutVars>
          <dgm:chMax val="0"/>
          <dgm:chPref val="0"/>
          <dgm:bulletEnabled val="1"/>
        </dgm:presLayoutVars>
      </dgm:prSet>
      <dgm:spPr/>
      <dgm:t>
        <a:bodyPr/>
        <a:lstStyle/>
        <a:p>
          <a:endParaRPr lang="es-ES"/>
        </a:p>
      </dgm:t>
    </dgm:pt>
  </dgm:ptLst>
  <dgm:cxnLst>
    <dgm:cxn modelId="{DB322876-EC88-4173-BE05-44AF61290454}" srcId="{DAD9E8D8-DED7-4A3A-AA00-0D138D1072FA}" destId="{067A259F-E4F3-4EC1-AAC5-DE1AE0DF3EA8}" srcOrd="3" destOrd="0" parTransId="{2527E4A2-E218-45FA-9FFA-E19FA0FAD2E1}" sibTransId="{C41A6D05-994D-40A3-B01A-04B83FF0F3AD}"/>
    <dgm:cxn modelId="{4031FE53-561E-498B-B92F-BF5A162D4048}" type="presOf" srcId="{DAD9E8D8-DED7-4A3A-AA00-0D138D1072FA}" destId="{9DC9D8F4-7D5D-4716-81E4-2EF7EE3B17C0}" srcOrd="0" destOrd="0" presId="urn:microsoft.com/office/officeart/2005/8/layout/matrix3"/>
    <dgm:cxn modelId="{F7E9D481-C317-493F-8321-EE65FADF2ABB}" type="presOf" srcId="{916E5DB5-5DDD-43C0-BA8F-18CAC93CBF99}" destId="{84086F75-5F47-4892-81DB-D58FB9B8C76A}" srcOrd="0" destOrd="0" presId="urn:microsoft.com/office/officeart/2005/8/layout/matrix3"/>
    <dgm:cxn modelId="{209CC4EB-F263-4DC3-BE3F-997E8322E175}" srcId="{DAD9E8D8-DED7-4A3A-AA00-0D138D1072FA}" destId="{916E5DB5-5DDD-43C0-BA8F-18CAC93CBF99}" srcOrd="1" destOrd="0" parTransId="{AF105936-3647-4100-A956-65BB9B86253C}" sibTransId="{7193CDEE-E957-48CB-8E91-6F431976C7C6}"/>
    <dgm:cxn modelId="{EE538A23-AC31-416E-A5FA-F934D39F1728}" srcId="{DAD9E8D8-DED7-4A3A-AA00-0D138D1072FA}" destId="{C0EE36AE-2093-4644-9B20-4B96A0C28B54}" srcOrd="0" destOrd="0" parTransId="{5F2B887C-945F-44C2-9468-E2986001FC15}" sibTransId="{F560DA4B-3BE2-409A-89D0-8472B23C9D84}"/>
    <dgm:cxn modelId="{088965ED-8946-415B-A79E-8BA424771CCA}" srcId="{DAD9E8D8-DED7-4A3A-AA00-0D138D1072FA}" destId="{193926C5-8A55-40FC-B35B-20D05D1250A2}" srcOrd="2" destOrd="0" parTransId="{11CB3E45-6B8E-4219-8D8B-09BFEC119148}" sibTransId="{84ADAE81-ABE7-4EF9-BDB9-95FD5ED25AB4}"/>
    <dgm:cxn modelId="{E1116E4D-9695-4227-A16E-B286908A4573}" type="presOf" srcId="{193926C5-8A55-40FC-B35B-20D05D1250A2}" destId="{F8299E1D-9DE2-4BF9-BE8F-B2751B56032A}" srcOrd="0" destOrd="0" presId="urn:microsoft.com/office/officeart/2005/8/layout/matrix3"/>
    <dgm:cxn modelId="{B291D811-9B6D-4DB0-AB12-AC90A5DCB6A4}" type="presOf" srcId="{067A259F-E4F3-4EC1-AAC5-DE1AE0DF3EA8}" destId="{E2288903-190C-4DD0-94B6-31C6CD3A018E}" srcOrd="0" destOrd="0" presId="urn:microsoft.com/office/officeart/2005/8/layout/matrix3"/>
    <dgm:cxn modelId="{1933003D-F532-4197-8A2F-6D12887DC4A0}" type="presOf" srcId="{C0EE36AE-2093-4644-9B20-4B96A0C28B54}" destId="{30EDEA42-BF70-4514-BD1E-3A5A40D0E447}" srcOrd="0" destOrd="0" presId="urn:microsoft.com/office/officeart/2005/8/layout/matrix3"/>
    <dgm:cxn modelId="{B595301F-139D-45A9-86A0-221FFFCF8AF3}" type="presParOf" srcId="{9DC9D8F4-7D5D-4716-81E4-2EF7EE3B17C0}" destId="{021F71A5-E9F7-4B1B-9812-3CEB870DFEA6}" srcOrd="0" destOrd="0" presId="urn:microsoft.com/office/officeart/2005/8/layout/matrix3"/>
    <dgm:cxn modelId="{36E4EFAA-EAD4-4BCF-92A1-501120246C95}" type="presParOf" srcId="{9DC9D8F4-7D5D-4716-81E4-2EF7EE3B17C0}" destId="{30EDEA42-BF70-4514-BD1E-3A5A40D0E447}" srcOrd="1" destOrd="0" presId="urn:microsoft.com/office/officeart/2005/8/layout/matrix3"/>
    <dgm:cxn modelId="{1018561E-96A9-4F63-95CC-2C975C653938}" type="presParOf" srcId="{9DC9D8F4-7D5D-4716-81E4-2EF7EE3B17C0}" destId="{84086F75-5F47-4892-81DB-D58FB9B8C76A}" srcOrd="2" destOrd="0" presId="urn:microsoft.com/office/officeart/2005/8/layout/matrix3"/>
    <dgm:cxn modelId="{F871BB17-9E2D-4ABD-A90B-AADADB6F05AE}" type="presParOf" srcId="{9DC9D8F4-7D5D-4716-81E4-2EF7EE3B17C0}" destId="{F8299E1D-9DE2-4BF9-BE8F-B2751B56032A}" srcOrd="3" destOrd="0" presId="urn:microsoft.com/office/officeart/2005/8/layout/matrix3"/>
    <dgm:cxn modelId="{5E4E0FFC-557E-4813-8D4D-4AA52A8C1C86}" type="presParOf" srcId="{9DC9D8F4-7D5D-4716-81E4-2EF7EE3B17C0}" destId="{E2288903-190C-4DD0-94B6-31C6CD3A018E}" srcOrd="4" destOrd="0" presId="urn:microsoft.com/office/officeart/2005/8/layout/matrix3"/>
  </dgm:cxnLst>
  <dgm:bg/>
  <dgm:whole/>
</dgm:dataModel>
</file>

<file path=ppt/diagrams/data4.xml><?xml version="1.0" encoding="utf-8"?>
<dgm:dataModel xmlns:dgm="http://schemas.openxmlformats.org/drawingml/2006/diagram" xmlns:a="http://schemas.openxmlformats.org/drawingml/2006/main">
  <dgm:ptLst>
    <dgm:pt modelId="{CE4DBA5A-FC1D-4139-B854-6B1F38301A3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s-ES"/>
        </a:p>
      </dgm:t>
    </dgm:pt>
    <dgm:pt modelId="{0746A2CC-0FB3-4C3A-A340-F380C54FB372}">
      <dgm:prSet phldrT="[Texto]"/>
      <dgm:spPr/>
      <dgm:t>
        <a:bodyPr/>
        <a:lstStyle/>
        <a:p>
          <a:pPr algn="ctr"/>
          <a:r>
            <a:rPr lang="es-EC" b="1" dirty="0" smtClean="0"/>
            <a:t>Definición del problema (interrogantes)</a:t>
          </a:r>
          <a:endParaRPr lang="es-ES" dirty="0"/>
        </a:p>
      </dgm:t>
    </dgm:pt>
    <dgm:pt modelId="{E68CF8D8-B4F3-4469-9A00-941052718A7D}" type="parTrans" cxnId="{2FD477DC-AFCA-48C5-A0B6-CB6166DD737B}">
      <dgm:prSet/>
      <dgm:spPr/>
      <dgm:t>
        <a:bodyPr/>
        <a:lstStyle/>
        <a:p>
          <a:endParaRPr lang="es-ES"/>
        </a:p>
      </dgm:t>
    </dgm:pt>
    <dgm:pt modelId="{9C07B2E2-DC8E-4DAC-80D9-CCABD1192B64}" type="sibTrans" cxnId="{2FD477DC-AFCA-48C5-A0B6-CB6166DD737B}">
      <dgm:prSet/>
      <dgm:spPr/>
      <dgm:t>
        <a:bodyPr/>
        <a:lstStyle/>
        <a:p>
          <a:endParaRPr lang="es-ES"/>
        </a:p>
      </dgm:t>
    </dgm:pt>
    <dgm:pt modelId="{D7BF8EF6-5FD4-4C61-A365-968B23812D8B}">
      <dgm:prSet phldrT="[Texto]"/>
      <dgm:spPr/>
      <dgm:t>
        <a:bodyPr/>
        <a:lstStyle/>
        <a:p>
          <a:r>
            <a:rPr lang="es-EC" b="1" dirty="0" smtClean="0"/>
            <a:t>Definición del mercado (donde se dirige)</a:t>
          </a:r>
          <a:endParaRPr lang="es-ES" dirty="0"/>
        </a:p>
      </dgm:t>
    </dgm:pt>
    <dgm:pt modelId="{24DA9FF4-109E-4824-BB33-A940BA6CE765}" type="parTrans" cxnId="{DD755EAF-D6FA-45FB-B33D-0AD1F75C96DA}">
      <dgm:prSet/>
      <dgm:spPr/>
      <dgm:t>
        <a:bodyPr/>
        <a:lstStyle/>
        <a:p>
          <a:endParaRPr lang="es-ES"/>
        </a:p>
      </dgm:t>
    </dgm:pt>
    <dgm:pt modelId="{B0D128BA-B942-4B18-A79D-6F51D07AE4F1}" type="sibTrans" cxnId="{DD755EAF-D6FA-45FB-B33D-0AD1F75C96DA}">
      <dgm:prSet/>
      <dgm:spPr/>
      <dgm:t>
        <a:bodyPr/>
        <a:lstStyle/>
        <a:p>
          <a:endParaRPr lang="es-ES"/>
        </a:p>
      </dgm:t>
    </dgm:pt>
    <dgm:pt modelId="{5E2A7E62-DFD1-46C5-AB23-39A40869B574}">
      <dgm:prSet phldrT="[Texto]"/>
      <dgm:spPr/>
      <dgm:t>
        <a:bodyPr/>
        <a:lstStyle/>
        <a:p>
          <a:r>
            <a:rPr lang="es-EC" b="1" dirty="0" smtClean="0"/>
            <a:t>Mercado geográfico (Guayaquil)</a:t>
          </a:r>
          <a:endParaRPr lang="es-ES" dirty="0"/>
        </a:p>
      </dgm:t>
    </dgm:pt>
    <dgm:pt modelId="{E8D59478-AB59-4DD3-922B-C250158E3871}" type="parTrans" cxnId="{684A4AEC-BC9F-49CA-A5EC-8B0E3684C5D5}">
      <dgm:prSet/>
      <dgm:spPr/>
      <dgm:t>
        <a:bodyPr/>
        <a:lstStyle/>
        <a:p>
          <a:endParaRPr lang="es-ES"/>
        </a:p>
      </dgm:t>
    </dgm:pt>
    <dgm:pt modelId="{DBD071B2-5BB5-4C6A-A4AE-7F32FCF02D9D}" type="sibTrans" cxnId="{684A4AEC-BC9F-49CA-A5EC-8B0E3684C5D5}">
      <dgm:prSet/>
      <dgm:spPr/>
      <dgm:t>
        <a:bodyPr/>
        <a:lstStyle/>
        <a:p>
          <a:endParaRPr lang="es-ES"/>
        </a:p>
      </dgm:t>
    </dgm:pt>
    <dgm:pt modelId="{497B6139-D9E3-4472-B9D1-0234D2EA0242}">
      <dgm:prSet phldrT="[Texto]"/>
      <dgm:spPr/>
      <dgm:t>
        <a:bodyPr/>
        <a:lstStyle/>
        <a:p>
          <a:r>
            <a:rPr lang="es-EC" b="1" dirty="0" smtClean="0"/>
            <a:t>Objetivos de la investigación (disponibilidad)</a:t>
          </a:r>
          <a:endParaRPr lang="es-ES" dirty="0"/>
        </a:p>
      </dgm:t>
    </dgm:pt>
    <dgm:pt modelId="{00834999-98E0-4385-B8B8-FAB47E8CFAD9}" type="parTrans" cxnId="{01573379-0040-43DB-B5C6-962D9EAC538A}">
      <dgm:prSet/>
      <dgm:spPr/>
      <dgm:t>
        <a:bodyPr/>
        <a:lstStyle/>
        <a:p>
          <a:endParaRPr lang="es-ES"/>
        </a:p>
      </dgm:t>
    </dgm:pt>
    <dgm:pt modelId="{49F8FBD0-5DCF-4D8A-B315-2C314A202FE5}" type="sibTrans" cxnId="{01573379-0040-43DB-B5C6-962D9EAC538A}">
      <dgm:prSet/>
      <dgm:spPr/>
      <dgm:t>
        <a:bodyPr/>
        <a:lstStyle/>
        <a:p>
          <a:endParaRPr lang="es-ES"/>
        </a:p>
      </dgm:t>
    </dgm:pt>
    <dgm:pt modelId="{35205DE8-1C7B-4D42-B87D-BFCE7822E260}">
      <dgm:prSet phldrT="[Texto]"/>
      <dgm:spPr/>
      <dgm:t>
        <a:bodyPr/>
        <a:lstStyle/>
        <a:p>
          <a:r>
            <a:rPr lang="es-EC" b="1" dirty="0" smtClean="0"/>
            <a:t>Mercado objetivo (todas las personas)</a:t>
          </a:r>
          <a:endParaRPr lang="es-ES" dirty="0"/>
        </a:p>
      </dgm:t>
    </dgm:pt>
    <dgm:pt modelId="{A797450A-8608-489F-ABA8-60F7EC2A4B03}" type="parTrans" cxnId="{1130961C-F14F-4D94-92F0-040EB419ACD1}">
      <dgm:prSet/>
      <dgm:spPr/>
      <dgm:t>
        <a:bodyPr/>
        <a:lstStyle/>
        <a:p>
          <a:endParaRPr lang="es-ES"/>
        </a:p>
      </dgm:t>
    </dgm:pt>
    <dgm:pt modelId="{125D0419-EC02-42E8-AE28-9CAF84460CA5}" type="sibTrans" cxnId="{1130961C-F14F-4D94-92F0-040EB419ACD1}">
      <dgm:prSet/>
      <dgm:spPr/>
      <dgm:t>
        <a:bodyPr/>
        <a:lstStyle/>
        <a:p>
          <a:endParaRPr lang="es-ES"/>
        </a:p>
      </dgm:t>
    </dgm:pt>
    <dgm:pt modelId="{0336FDB0-3DAA-4C4C-8F39-6CF179473CEF}">
      <dgm:prSet/>
      <dgm:spPr/>
      <dgm:t>
        <a:bodyPr/>
        <a:lstStyle/>
        <a:p>
          <a:r>
            <a:rPr lang="es-EC" b="1" dirty="0" smtClean="0"/>
            <a:t>Situación del mercado de Exotic Fruits (posibilidad)</a:t>
          </a:r>
          <a:endParaRPr lang="es-ES" dirty="0"/>
        </a:p>
      </dgm:t>
    </dgm:pt>
    <dgm:pt modelId="{60BAC322-15AC-42EA-B5F3-7FDF987762D5}" type="parTrans" cxnId="{F9848D80-4755-4AAE-9129-A4EBF48935CE}">
      <dgm:prSet/>
      <dgm:spPr/>
      <dgm:t>
        <a:bodyPr/>
        <a:lstStyle/>
        <a:p>
          <a:endParaRPr lang="es-ES"/>
        </a:p>
      </dgm:t>
    </dgm:pt>
    <dgm:pt modelId="{A035CBB4-448F-43C8-AD64-983B27FB646C}" type="sibTrans" cxnId="{F9848D80-4755-4AAE-9129-A4EBF48935CE}">
      <dgm:prSet/>
      <dgm:spPr/>
      <dgm:t>
        <a:bodyPr/>
        <a:lstStyle/>
        <a:p>
          <a:endParaRPr lang="es-ES"/>
        </a:p>
      </dgm:t>
    </dgm:pt>
    <dgm:pt modelId="{F91834FE-A171-4BD4-B49D-FA7C046B63AA}">
      <dgm:prSet/>
      <dgm:spPr/>
      <dgm:t>
        <a:bodyPr/>
        <a:lstStyle/>
        <a:p>
          <a:r>
            <a:rPr lang="es-ES_tradnl" b="1" dirty="0" smtClean="0"/>
            <a:t>Tamaño de la Muestra (población infinita)</a:t>
          </a:r>
          <a:endParaRPr lang="es-ES" b="1" dirty="0"/>
        </a:p>
      </dgm:t>
    </dgm:pt>
    <dgm:pt modelId="{E623119E-9B6C-4663-B0D7-9F75035AF043}" type="parTrans" cxnId="{CCDCDC0B-EC4A-4EAC-A425-5C937FB21EBF}">
      <dgm:prSet/>
      <dgm:spPr/>
      <dgm:t>
        <a:bodyPr/>
        <a:lstStyle/>
        <a:p>
          <a:endParaRPr lang="es-ES"/>
        </a:p>
      </dgm:t>
    </dgm:pt>
    <dgm:pt modelId="{20867C99-830A-4E09-B020-9B7B59D5B78E}" type="sibTrans" cxnId="{CCDCDC0B-EC4A-4EAC-A425-5C937FB21EBF}">
      <dgm:prSet/>
      <dgm:spPr/>
      <dgm:t>
        <a:bodyPr/>
        <a:lstStyle/>
        <a:p>
          <a:endParaRPr lang="es-ES"/>
        </a:p>
      </dgm:t>
    </dgm:pt>
    <dgm:pt modelId="{8EA9B8DC-C624-4E0A-B7FD-9DDB78A69105}" type="pres">
      <dgm:prSet presAssocID="{CE4DBA5A-FC1D-4139-B854-6B1F38301A3E}" presName="diagram" presStyleCnt="0">
        <dgm:presLayoutVars>
          <dgm:dir/>
          <dgm:resizeHandles val="exact"/>
        </dgm:presLayoutVars>
      </dgm:prSet>
      <dgm:spPr/>
      <dgm:t>
        <a:bodyPr/>
        <a:lstStyle/>
        <a:p>
          <a:endParaRPr lang="es-ES"/>
        </a:p>
      </dgm:t>
    </dgm:pt>
    <dgm:pt modelId="{8D3B2169-47E5-413B-8BEF-B931C64A5ABD}" type="pres">
      <dgm:prSet presAssocID="{0746A2CC-0FB3-4C3A-A340-F380C54FB372}" presName="node" presStyleLbl="node1" presStyleIdx="0" presStyleCnt="7" custScaleX="67152" custScaleY="60483">
        <dgm:presLayoutVars>
          <dgm:bulletEnabled val="1"/>
        </dgm:presLayoutVars>
      </dgm:prSet>
      <dgm:spPr/>
      <dgm:t>
        <a:bodyPr/>
        <a:lstStyle/>
        <a:p>
          <a:endParaRPr lang="es-ES"/>
        </a:p>
      </dgm:t>
    </dgm:pt>
    <dgm:pt modelId="{496EC6DC-BAA1-4B6B-A26E-0D6752E22B67}" type="pres">
      <dgm:prSet presAssocID="{9C07B2E2-DC8E-4DAC-80D9-CCABD1192B64}" presName="sibTrans" presStyleCnt="0"/>
      <dgm:spPr/>
    </dgm:pt>
    <dgm:pt modelId="{34009F61-F9B8-46DE-886F-64DC9429A370}" type="pres">
      <dgm:prSet presAssocID="{D7BF8EF6-5FD4-4C61-A365-968B23812D8B}" presName="node" presStyleLbl="node1" presStyleIdx="1" presStyleCnt="7" custScaleX="63191" custScaleY="63257">
        <dgm:presLayoutVars>
          <dgm:bulletEnabled val="1"/>
        </dgm:presLayoutVars>
      </dgm:prSet>
      <dgm:spPr/>
      <dgm:t>
        <a:bodyPr/>
        <a:lstStyle/>
        <a:p>
          <a:endParaRPr lang="es-ES"/>
        </a:p>
      </dgm:t>
    </dgm:pt>
    <dgm:pt modelId="{B7FE1FE5-9241-4A6E-B79F-FFEE713261D3}" type="pres">
      <dgm:prSet presAssocID="{B0D128BA-B942-4B18-A79D-6F51D07AE4F1}" presName="sibTrans" presStyleCnt="0"/>
      <dgm:spPr/>
    </dgm:pt>
    <dgm:pt modelId="{D4A73B21-C30F-4E2F-9C93-0331407C6066}" type="pres">
      <dgm:prSet presAssocID="{5E2A7E62-DFD1-46C5-AB23-39A40869B574}" presName="node" presStyleLbl="node1" presStyleIdx="2" presStyleCnt="7" custScaleX="65138" custScaleY="63257">
        <dgm:presLayoutVars>
          <dgm:bulletEnabled val="1"/>
        </dgm:presLayoutVars>
      </dgm:prSet>
      <dgm:spPr/>
      <dgm:t>
        <a:bodyPr/>
        <a:lstStyle/>
        <a:p>
          <a:endParaRPr lang="es-ES"/>
        </a:p>
      </dgm:t>
    </dgm:pt>
    <dgm:pt modelId="{71C860AF-D55E-48C2-B8A3-DBB92B1E3B71}" type="pres">
      <dgm:prSet presAssocID="{DBD071B2-5BB5-4C6A-A4AE-7F32FCF02D9D}" presName="sibTrans" presStyleCnt="0"/>
      <dgm:spPr/>
    </dgm:pt>
    <dgm:pt modelId="{A3598C56-967E-4B6F-BB1A-BCF285632F25}" type="pres">
      <dgm:prSet presAssocID="{497B6139-D9E3-4472-B9D1-0234D2EA0242}" presName="node" presStyleLbl="node1" presStyleIdx="3" presStyleCnt="7" custScaleX="61142" custScaleY="66558">
        <dgm:presLayoutVars>
          <dgm:bulletEnabled val="1"/>
        </dgm:presLayoutVars>
      </dgm:prSet>
      <dgm:spPr/>
      <dgm:t>
        <a:bodyPr/>
        <a:lstStyle/>
        <a:p>
          <a:endParaRPr lang="es-ES"/>
        </a:p>
      </dgm:t>
    </dgm:pt>
    <dgm:pt modelId="{62B26031-F044-46EF-9838-1907DE319CED}" type="pres">
      <dgm:prSet presAssocID="{49F8FBD0-5DCF-4D8A-B315-2C314A202FE5}" presName="sibTrans" presStyleCnt="0"/>
      <dgm:spPr/>
    </dgm:pt>
    <dgm:pt modelId="{CE6CE87B-E089-4B5B-8504-E1C2BCEF019F}" type="pres">
      <dgm:prSet presAssocID="{35205DE8-1C7B-4D42-B87D-BFCE7822E260}" presName="node" presStyleLbl="node1" presStyleIdx="4" presStyleCnt="7" custScaleX="64609" custScaleY="59943">
        <dgm:presLayoutVars>
          <dgm:bulletEnabled val="1"/>
        </dgm:presLayoutVars>
      </dgm:prSet>
      <dgm:spPr/>
      <dgm:t>
        <a:bodyPr/>
        <a:lstStyle/>
        <a:p>
          <a:endParaRPr lang="es-ES"/>
        </a:p>
      </dgm:t>
    </dgm:pt>
    <dgm:pt modelId="{545D9E5C-A159-4A51-83D3-4980996A20AB}" type="pres">
      <dgm:prSet presAssocID="{125D0419-EC02-42E8-AE28-9CAF84460CA5}" presName="sibTrans" presStyleCnt="0"/>
      <dgm:spPr/>
    </dgm:pt>
    <dgm:pt modelId="{AC2B5AE2-7908-44D2-B46E-20AC4377B8B5}" type="pres">
      <dgm:prSet presAssocID="{0336FDB0-3DAA-4C4C-8F39-6CF179473CEF}" presName="node" presStyleLbl="node1" presStyleIdx="5" presStyleCnt="7" custScaleX="66444" custScaleY="59868">
        <dgm:presLayoutVars>
          <dgm:bulletEnabled val="1"/>
        </dgm:presLayoutVars>
      </dgm:prSet>
      <dgm:spPr/>
      <dgm:t>
        <a:bodyPr/>
        <a:lstStyle/>
        <a:p>
          <a:endParaRPr lang="es-ES"/>
        </a:p>
      </dgm:t>
    </dgm:pt>
    <dgm:pt modelId="{85B2BBCA-D2CF-4629-975E-AFB6C88BC4E5}" type="pres">
      <dgm:prSet presAssocID="{A035CBB4-448F-43C8-AD64-983B27FB646C}" presName="sibTrans" presStyleCnt="0"/>
      <dgm:spPr/>
    </dgm:pt>
    <dgm:pt modelId="{942036AA-F44F-42D7-884A-B95E91E1FEE5}" type="pres">
      <dgm:prSet presAssocID="{F91834FE-A171-4BD4-B49D-FA7C046B63AA}" presName="node" presStyleLbl="node1" presStyleIdx="6" presStyleCnt="7" custScaleX="69137" custScaleY="64898">
        <dgm:presLayoutVars>
          <dgm:bulletEnabled val="1"/>
        </dgm:presLayoutVars>
      </dgm:prSet>
      <dgm:spPr/>
      <dgm:t>
        <a:bodyPr/>
        <a:lstStyle/>
        <a:p>
          <a:endParaRPr lang="es-ES"/>
        </a:p>
      </dgm:t>
    </dgm:pt>
  </dgm:ptLst>
  <dgm:cxnLst>
    <dgm:cxn modelId="{CCDCDC0B-EC4A-4EAC-A425-5C937FB21EBF}" srcId="{CE4DBA5A-FC1D-4139-B854-6B1F38301A3E}" destId="{F91834FE-A171-4BD4-B49D-FA7C046B63AA}" srcOrd="6" destOrd="0" parTransId="{E623119E-9B6C-4663-B0D7-9F75035AF043}" sibTransId="{20867C99-830A-4E09-B020-9B7B59D5B78E}"/>
    <dgm:cxn modelId="{390343B7-CD07-4953-82D9-314745B350EA}" type="presOf" srcId="{5E2A7E62-DFD1-46C5-AB23-39A40869B574}" destId="{D4A73B21-C30F-4E2F-9C93-0331407C6066}" srcOrd="0" destOrd="0" presId="urn:microsoft.com/office/officeart/2005/8/layout/default"/>
    <dgm:cxn modelId="{7E17434A-2CEA-4E75-B328-04A0694BD670}" type="presOf" srcId="{497B6139-D9E3-4472-B9D1-0234D2EA0242}" destId="{A3598C56-967E-4B6F-BB1A-BCF285632F25}" srcOrd="0" destOrd="0" presId="urn:microsoft.com/office/officeart/2005/8/layout/default"/>
    <dgm:cxn modelId="{F64D2B2F-ECEB-4162-A03A-B75FEB049625}" type="presOf" srcId="{F91834FE-A171-4BD4-B49D-FA7C046B63AA}" destId="{942036AA-F44F-42D7-884A-B95E91E1FEE5}" srcOrd="0" destOrd="0" presId="urn:microsoft.com/office/officeart/2005/8/layout/default"/>
    <dgm:cxn modelId="{63987474-E3AF-4BCA-A84B-37FB46411AEB}" type="presOf" srcId="{35205DE8-1C7B-4D42-B87D-BFCE7822E260}" destId="{CE6CE87B-E089-4B5B-8504-E1C2BCEF019F}" srcOrd="0" destOrd="0" presId="urn:microsoft.com/office/officeart/2005/8/layout/default"/>
    <dgm:cxn modelId="{3F2F290B-03CB-43B6-AD5C-40482076A7B6}" type="presOf" srcId="{0746A2CC-0FB3-4C3A-A340-F380C54FB372}" destId="{8D3B2169-47E5-413B-8BEF-B931C64A5ABD}" srcOrd="0" destOrd="0" presId="urn:microsoft.com/office/officeart/2005/8/layout/default"/>
    <dgm:cxn modelId="{B2DA5BFD-6F6B-4994-8D2A-0A2C7807DDCD}" type="presOf" srcId="{0336FDB0-3DAA-4C4C-8F39-6CF179473CEF}" destId="{AC2B5AE2-7908-44D2-B46E-20AC4377B8B5}" srcOrd="0" destOrd="0" presId="urn:microsoft.com/office/officeart/2005/8/layout/default"/>
    <dgm:cxn modelId="{4681DA8F-D96E-491A-9AF0-94068013D795}" type="presOf" srcId="{D7BF8EF6-5FD4-4C61-A365-968B23812D8B}" destId="{34009F61-F9B8-46DE-886F-64DC9429A370}" srcOrd="0" destOrd="0" presId="urn:microsoft.com/office/officeart/2005/8/layout/default"/>
    <dgm:cxn modelId="{F9848D80-4755-4AAE-9129-A4EBF48935CE}" srcId="{CE4DBA5A-FC1D-4139-B854-6B1F38301A3E}" destId="{0336FDB0-3DAA-4C4C-8F39-6CF179473CEF}" srcOrd="5" destOrd="0" parTransId="{60BAC322-15AC-42EA-B5F3-7FDF987762D5}" sibTransId="{A035CBB4-448F-43C8-AD64-983B27FB646C}"/>
    <dgm:cxn modelId="{5B992A74-52C7-4D39-9CA8-AD824F47C0CE}" type="presOf" srcId="{CE4DBA5A-FC1D-4139-B854-6B1F38301A3E}" destId="{8EA9B8DC-C624-4E0A-B7FD-9DDB78A69105}" srcOrd="0" destOrd="0" presId="urn:microsoft.com/office/officeart/2005/8/layout/default"/>
    <dgm:cxn modelId="{DD755EAF-D6FA-45FB-B33D-0AD1F75C96DA}" srcId="{CE4DBA5A-FC1D-4139-B854-6B1F38301A3E}" destId="{D7BF8EF6-5FD4-4C61-A365-968B23812D8B}" srcOrd="1" destOrd="0" parTransId="{24DA9FF4-109E-4824-BB33-A940BA6CE765}" sibTransId="{B0D128BA-B942-4B18-A79D-6F51D07AE4F1}"/>
    <dgm:cxn modelId="{2FD477DC-AFCA-48C5-A0B6-CB6166DD737B}" srcId="{CE4DBA5A-FC1D-4139-B854-6B1F38301A3E}" destId="{0746A2CC-0FB3-4C3A-A340-F380C54FB372}" srcOrd="0" destOrd="0" parTransId="{E68CF8D8-B4F3-4469-9A00-941052718A7D}" sibTransId="{9C07B2E2-DC8E-4DAC-80D9-CCABD1192B64}"/>
    <dgm:cxn modelId="{684A4AEC-BC9F-49CA-A5EC-8B0E3684C5D5}" srcId="{CE4DBA5A-FC1D-4139-B854-6B1F38301A3E}" destId="{5E2A7E62-DFD1-46C5-AB23-39A40869B574}" srcOrd="2" destOrd="0" parTransId="{E8D59478-AB59-4DD3-922B-C250158E3871}" sibTransId="{DBD071B2-5BB5-4C6A-A4AE-7F32FCF02D9D}"/>
    <dgm:cxn modelId="{01573379-0040-43DB-B5C6-962D9EAC538A}" srcId="{CE4DBA5A-FC1D-4139-B854-6B1F38301A3E}" destId="{497B6139-D9E3-4472-B9D1-0234D2EA0242}" srcOrd="3" destOrd="0" parTransId="{00834999-98E0-4385-B8B8-FAB47E8CFAD9}" sibTransId="{49F8FBD0-5DCF-4D8A-B315-2C314A202FE5}"/>
    <dgm:cxn modelId="{1130961C-F14F-4D94-92F0-040EB419ACD1}" srcId="{CE4DBA5A-FC1D-4139-B854-6B1F38301A3E}" destId="{35205DE8-1C7B-4D42-B87D-BFCE7822E260}" srcOrd="4" destOrd="0" parTransId="{A797450A-8608-489F-ABA8-60F7EC2A4B03}" sibTransId="{125D0419-EC02-42E8-AE28-9CAF84460CA5}"/>
    <dgm:cxn modelId="{EE110004-F2B5-4738-8321-16B126397275}" type="presParOf" srcId="{8EA9B8DC-C624-4E0A-B7FD-9DDB78A69105}" destId="{8D3B2169-47E5-413B-8BEF-B931C64A5ABD}" srcOrd="0" destOrd="0" presId="urn:microsoft.com/office/officeart/2005/8/layout/default"/>
    <dgm:cxn modelId="{3F0F8A1B-032F-4940-A315-7121F611283E}" type="presParOf" srcId="{8EA9B8DC-C624-4E0A-B7FD-9DDB78A69105}" destId="{496EC6DC-BAA1-4B6B-A26E-0D6752E22B67}" srcOrd="1" destOrd="0" presId="urn:microsoft.com/office/officeart/2005/8/layout/default"/>
    <dgm:cxn modelId="{2EC43C22-D477-4E3D-84D0-AE6E712196D8}" type="presParOf" srcId="{8EA9B8DC-C624-4E0A-B7FD-9DDB78A69105}" destId="{34009F61-F9B8-46DE-886F-64DC9429A370}" srcOrd="2" destOrd="0" presId="urn:microsoft.com/office/officeart/2005/8/layout/default"/>
    <dgm:cxn modelId="{52297370-EDBA-41A3-89E5-9CB9248EAD60}" type="presParOf" srcId="{8EA9B8DC-C624-4E0A-B7FD-9DDB78A69105}" destId="{B7FE1FE5-9241-4A6E-B79F-FFEE713261D3}" srcOrd="3" destOrd="0" presId="urn:microsoft.com/office/officeart/2005/8/layout/default"/>
    <dgm:cxn modelId="{DA06F92F-A7D1-4671-8078-3548933FBB1F}" type="presParOf" srcId="{8EA9B8DC-C624-4E0A-B7FD-9DDB78A69105}" destId="{D4A73B21-C30F-4E2F-9C93-0331407C6066}" srcOrd="4" destOrd="0" presId="urn:microsoft.com/office/officeart/2005/8/layout/default"/>
    <dgm:cxn modelId="{558BBF44-5AA8-44BF-8D93-7A4160BB9966}" type="presParOf" srcId="{8EA9B8DC-C624-4E0A-B7FD-9DDB78A69105}" destId="{71C860AF-D55E-48C2-B8A3-DBB92B1E3B71}" srcOrd="5" destOrd="0" presId="urn:microsoft.com/office/officeart/2005/8/layout/default"/>
    <dgm:cxn modelId="{07107873-7FAC-41DC-8CA6-D59AC928AAB8}" type="presParOf" srcId="{8EA9B8DC-C624-4E0A-B7FD-9DDB78A69105}" destId="{A3598C56-967E-4B6F-BB1A-BCF285632F25}" srcOrd="6" destOrd="0" presId="urn:microsoft.com/office/officeart/2005/8/layout/default"/>
    <dgm:cxn modelId="{47EEAD1B-2415-431D-B399-8521A8D1FF9A}" type="presParOf" srcId="{8EA9B8DC-C624-4E0A-B7FD-9DDB78A69105}" destId="{62B26031-F044-46EF-9838-1907DE319CED}" srcOrd="7" destOrd="0" presId="urn:microsoft.com/office/officeart/2005/8/layout/default"/>
    <dgm:cxn modelId="{5091B537-19BF-45A0-A13E-1F593AC1D16A}" type="presParOf" srcId="{8EA9B8DC-C624-4E0A-B7FD-9DDB78A69105}" destId="{CE6CE87B-E089-4B5B-8504-E1C2BCEF019F}" srcOrd="8" destOrd="0" presId="urn:microsoft.com/office/officeart/2005/8/layout/default"/>
    <dgm:cxn modelId="{DEF89BE5-5A9D-45A4-A648-0C5F5823DEC3}" type="presParOf" srcId="{8EA9B8DC-C624-4E0A-B7FD-9DDB78A69105}" destId="{545D9E5C-A159-4A51-83D3-4980996A20AB}" srcOrd="9" destOrd="0" presId="urn:microsoft.com/office/officeart/2005/8/layout/default"/>
    <dgm:cxn modelId="{36598F6C-A27E-4DFC-8E52-E5076B2ACF5B}" type="presParOf" srcId="{8EA9B8DC-C624-4E0A-B7FD-9DDB78A69105}" destId="{AC2B5AE2-7908-44D2-B46E-20AC4377B8B5}" srcOrd="10" destOrd="0" presId="urn:microsoft.com/office/officeart/2005/8/layout/default"/>
    <dgm:cxn modelId="{B213E58A-505E-434B-8CBD-10C33BE67418}" type="presParOf" srcId="{8EA9B8DC-C624-4E0A-B7FD-9DDB78A69105}" destId="{85B2BBCA-D2CF-4629-975E-AFB6C88BC4E5}" srcOrd="11" destOrd="0" presId="urn:microsoft.com/office/officeart/2005/8/layout/default"/>
    <dgm:cxn modelId="{2F40C4EF-4022-422E-A341-81FF92DC73D9}" type="presParOf" srcId="{8EA9B8DC-C624-4E0A-B7FD-9DDB78A69105}" destId="{942036AA-F44F-42D7-884A-B95E91E1FEE5}" srcOrd="12" destOrd="0" presId="urn:microsoft.com/office/officeart/2005/8/layout/default"/>
  </dgm:cxnLst>
  <dgm:bg/>
  <dgm:whole/>
</dgm:dataModel>
</file>

<file path=ppt/diagrams/data5.xml><?xml version="1.0" encoding="utf-8"?>
<dgm:dataModel xmlns:dgm="http://schemas.openxmlformats.org/drawingml/2006/diagram" xmlns:a="http://schemas.openxmlformats.org/drawingml/2006/main">
  <dgm:ptLst>
    <dgm:pt modelId="{45BA5AFD-8181-4456-AC0F-C5304BB03185}"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s-ES"/>
        </a:p>
      </dgm:t>
    </dgm:pt>
    <dgm:pt modelId="{764FA6D7-E625-4DBE-ADCD-AB2862AB0477}">
      <dgm:prSet/>
      <dgm:spPr/>
      <dgm:t>
        <a:bodyPr/>
        <a:lstStyle/>
        <a:p>
          <a:pPr rtl="0"/>
          <a:r>
            <a:rPr lang="es-ES_tradnl" b="1" dirty="0" smtClean="0"/>
            <a:t>INVERSION INICIAL   </a:t>
          </a:r>
          <a:r>
            <a:rPr lang="es-EC" dirty="0" smtClean="0"/>
            <a:t>$33.492,33</a:t>
          </a:r>
          <a:r>
            <a:rPr lang="es-ES_tradnl" b="1" dirty="0" smtClean="0"/>
            <a:t>  </a:t>
          </a:r>
          <a:endParaRPr lang="es-ES" dirty="0"/>
        </a:p>
      </dgm:t>
    </dgm:pt>
    <dgm:pt modelId="{A594893E-00F9-4158-96F2-03D5B00E6C68}" type="parTrans" cxnId="{F4E1D620-94FE-4C91-8466-1D4B64AD7548}">
      <dgm:prSet/>
      <dgm:spPr/>
      <dgm:t>
        <a:bodyPr/>
        <a:lstStyle/>
        <a:p>
          <a:endParaRPr lang="es-ES"/>
        </a:p>
      </dgm:t>
    </dgm:pt>
    <dgm:pt modelId="{DAE877DF-392C-4DD6-8B6E-4FC79D64BE8F}" type="sibTrans" cxnId="{F4E1D620-94FE-4C91-8466-1D4B64AD7548}">
      <dgm:prSet/>
      <dgm:spPr/>
      <dgm:t>
        <a:bodyPr/>
        <a:lstStyle/>
        <a:p>
          <a:endParaRPr lang="es-ES"/>
        </a:p>
      </dgm:t>
    </dgm:pt>
    <dgm:pt modelId="{6D24E586-E3B1-4BF3-A84F-C5801D5BAA4E}">
      <dgm:prSet/>
      <dgm:spPr/>
      <dgm:t>
        <a:bodyPr/>
        <a:lstStyle/>
        <a:p>
          <a:pPr rtl="0"/>
          <a:r>
            <a:rPr lang="es-ES_tradnl" b="1" dirty="0" smtClean="0"/>
            <a:t>MAQ. Y EQUIPOS $15.450</a:t>
          </a:r>
          <a:endParaRPr lang="es-ES" b="1" dirty="0"/>
        </a:p>
      </dgm:t>
    </dgm:pt>
    <dgm:pt modelId="{D41812F2-8490-47C3-9F74-BBA974E416E0}" type="parTrans" cxnId="{2FE18C84-ECCC-4465-83DD-E589BD24A5DB}">
      <dgm:prSet/>
      <dgm:spPr/>
      <dgm:t>
        <a:bodyPr/>
        <a:lstStyle/>
        <a:p>
          <a:endParaRPr lang="es-ES"/>
        </a:p>
      </dgm:t>
    </dgm:pt>
    <dgm:pt modelId="{30B2F2BB-F7F1-4FF2-BB3C-40206F56270B}" type="sibTrans" cxnId="{2FE18C84-ECCC-4465-83DD-E589BD24A5DB}">
      <dgm:prSet/>
      <dgm:spPr/>
      <dgm:t>
        <a:bodyPr/>
        <a:lstStyle/>
        <a:p>
          <a:endParaRPr lang="es-ES"/>
        </a:p>
      </dgm:t>
    </dgm:pt>
    <dgm:pt modelId="{611DF8DF-6139-4E19-8663-2303D1D2E1AD}">
      <dgm:prSet/>
      <dgm:spPr/>
      <dgm:t>
        <a:bodyPr/>
        <a:lstStyle/>
        <a:p>
          <a:pPr rtl="0"/>
          <a:r>
            <a:rPr lang="es-ES_tradnl" b="1" dirty="0" smtClean="0"/>
            <a:t>ALQUILER $1.000</a:t>
          </a:r>
          <a:endParaRPr lang="es-ES" b="1" dirty="0"/>
        </a:p>
      </dgm:t>
    </dgm:pt>
    <dgm:pt modelId="{D742A98F-3DF4-45EE-8A05-EC995A7BEE1A}" type="parTrans" cxnId="{04CA303A-D55B-4AD6-B61A-79ECC9693ACD}">
      <dgm:prSet/>
      <dgm:spPr/>
      <dgm:t>
        <a:bodyPr/>
        <a:lstStyle/>
        <a:p>
          <a:endParaRPr lang="es-ES"/>
        </a:p>
      </dgm:t>
    </dgm:pt>
    <dgm:pt modelId="{D4A98793-1E06-4F01-BE35-59526E4F558F}" type="sibTrans" cxnId="{04CA303A-D55B-4AD6-B61A-79ECC9693ACD}">
      <dgm:prSet/>
      <dgm:spPr/>
      <dgm:t>
        <a:bodyPr/>
        <a:lstStyle/>
        <a:p>
          <a:endParaRPr lang="es-ES"/>
        </a:p>
      </dgm:t>
    </dgm:pt>
    <dgm:pt modelId="{8E3C852B-11E6-4B81-895A-A8926ACA1437}">
      <dgm:prSet/>
      <dgm:spPr/>
      <dgm:t>
        <a:bodyPr/>
        <a:lstStyle/>
        <a:p>
          <a:pPr rtl="0"/>
          <a:r>
            <a:rPr lang="es-ES_tradnl" b="1" dirty="0" smtClean="0"/>
            <a:t>EQUIPOS DE COMP – MUEBLES Y ENSERES $2.260</a:t>
          </a:r>
          <a:endParaRPr lang="es-ES" b="1" dirty="0"/>
        </a:p>
      </dgm:t>
    </dgm:pt>
    <dgm:pt modelId="{28A6E207-74D5-40EA-BAC9-25D54E73B7AE}" type="parTrans" cxnId="{AEA64402-CDA1-4FD9-97D1-A32E1B80FE25}">
      <dgm:prSet/>
      <dgm:spPr/>
      <dgm:t>
        <a:bodyPr/>
        <a:lstStyle/>
        <a:p>
          <a:endParaRPr lang="es-ES"/>
        </a:p>
      </dgm:t>
    </dgm:pt>
    <dgm:pt modelId="{0268ACD6-125B-48AB-AED0-46AC6D07AEF5}" type="sibTrans" cxnId="{AEA64402-CDA1-4FD9-97D1-A32E1B80FE25}">
      <dgm:prSet/>
      <dgm:spPr/>
      <dgm:t>
        <a:bodyPr/>
        <a:lstStyle/>
        <a:p>
          <a:endParaRPr lang="es-ES"/>
        </a:p>
      </dgm:t>
    </dgm:pt>
    <dgm:pt modelId="{F27DE4BB-5455-4926-AD22-B5AEAC6C1F1C}">
      <dgm:prSet/>
      <dgm:spPr/>
      <dgm:t>
        <a:bodyPr/>
        <a:lstStyle/>
        <a:p>
          <a:pPr rtl="0"/>
          <a:r>
            <a:rPr lang="es-ES_tradnl" b="1" dirty="0" smtClean="0"/>
            <a:t>UTILES DE OFICINA $1.032,50</a:t>
          </a:r>
          <a:endParaRPr lang="es-ES" b="1" dirty="0"/>
        </a:p>
      </dgm:t>
    </dgm:pt>
    <dgm:pt modelId="{4B35E332-1C45-492B-A3D7-9FFB79BBB00F}" type="parTrans" cxnId="{128E4D5F-0212-4DAD-8656-494B879D3FBD}">
      <dgm:prSet/>
      <dgm:spPr/>
      <dgm:t>
        <a:bodyPr/>
        <a:lstStyle/>
        <a:p>
          <a:endParaRPr lang="es-ES"/>
        </a:p>
      </dgm:t>
    </dgm:pt>
    <dgm:pt modelId="{A7AC272A-EAD8-4AA9-AB57-23831611118F}" type="sibTrans" cxnId="{128E4D5F-0212-4DAD-8656-494B879D3FBD}">
      <dgm:prSet/>
      <dgm:spPr/>
      <dgm:t>
        <a:bodyPr/>
        <a:lstStyle/>
        <a:p>
          <a:endParaRPr lang="es-ES"/>
        </a:p>
      </dgm:t>
    </dgm:pt>
    <dgm:pt modelId="{67977395-36B4-49BC-AC54-F1CAB39C841D}" type="pres">
      <dgm:prSet presAssocID="{45BA5AFD-8181-4456-AC0F-C5304BB03185}" presName="cycle" presStyleCnt="0">
        <dgm:presLayoutVars>
          <dgm:dir/>
          <dgm:resizeHandles val="exact"/>
        </dgm:presLayoutVars>
      </dgm:prSet>
      <dgm:spPr/>
      <dgm:t>
        <a:bodyPr/>
        <a:lstStyle/>
        <a:p>
          <a:endParaRPr lang="es-ES"/>
        </a:p>
      </dgm:t>
    </dgm:pt>
    <dgm:pt modelId="{3F9619B7-E59B-4B85-9E74-117C3C75E0D3}" type="pres">
      <dgm:prSet presAssocID="{764FA6D7-E625-4DBE-ADCD-AB2862AB0477}" presName="node" presStyleLbl="node1" presStyleIdx="0" presStyleCnt="5" custScaleX="148591" custScaleY="105081">
        <dgm:presLayoutVars>
          <dgm:bulletEnabled val="1"/>
        </dgm:presLayoutVars>
      </dgm:prSet>
      <dgm:spPr/>
      <dgm:t>
        <a:bodyPr/>
        <a:lstStyle/>
        <a:p>
          <a:endParaRPr lang="es-ES"/>
        </a:p>
      </dgm:t>
    </dgm:pt>
    <dgm:pt modelId="{11C4D8AC-A899-415C-B6FE-3F5F38BB2A57}" type="pres">
      <dgm:prSet presAssocID="{764FA6D7-E625-4DBE-ADCD-AB2862AB0477}" presName="spNode" presStyleCnt="0"/>
      <dgm:spPr/>
    </dgm:pt>
    <dgm:pt modelId="{9E157414-2839-46D6-A457-4D1429A12E5C}" type="pres">
      <dgm:prSet presAssocID="{DAE877DF-392C-4DD6-8B6E-4FC79D64BE8F}" presName="sibTrans" presStyleLbl="sibTrans1D1" presStyleIdx="0" presStyleCnt="5"/>
      <dgm:spPr/>
      <dgm:t>
        <a:bodyPr/>
        <a:lstStyle/>
        <a:p>
          <a:endParaRPr lang="es-ES"/>
        </a:p>
      </dgm:t>
    </dgm:pt>
    <dgm:pt modelId="{E4E81820-0843-43D4-B92A-93370CD60CF5}" type="pres">
      <dgm:prSet presAssocID="{6D24E586-E3B1-4BF3-A84F-C5801D5BAA4E}" presName="node" presStyleLbl="node1" presStyleIdx="1" presStyleCnt="5" custScaleX="136985" custScaleY="97560" custRadScaleRad="102578" custRadScaleInc="-3955">
        <dgm:presLayoutVars>
          <dgm:bulletEnabled val="1"/>
        </dgm:presLayoutVars>
      </dgm:prSet>
      <dgm:spPr/>
      <dgm:t>
        <a:bodyPr/>
        <a:lstStyle/>
        <a:p>
          <a:endParaRPr lang="es-ES"/>
        </a:p>
      </dgm:t>
    </dgm:pt>
    <dgm:pt modelId="{ECADEAE4-099A-4840-A077-3541289BEA7A}" type="pres">
      <dgm:prSet presAssocID="{6D24E586-E3B1-4BF3-A84F-C5801D5BAA4E}" presName="spNode" presStyleCnt="0"/>
      <dgm:spPr/>
    </dgm:pt>
    <dgm:pt modelId="{1A24A58E-53CE-4AAE-8A16-5413D51956C5}" type="pres">
      <dgm:prSet presAssocID="{30B2F2BB-F7F1-4FF2-BB3C-40206F56270B}" presName="sibTrans" presStyleLbl="sibTrans1D1" presStyleIdx="1" presStyleCnt="5"/>
      <dgm:spPr/>
      <dgm:t>
        <a:bodyPr/>
        <a:lstStyle/>
        <a:p>
          <a:endParaRPr lang="es-ES"/>
        </a:p>
      </dgm:t>
    </dgm:pt>
    <dgm:pt modelId="{445E1E73-9108-4C86-9AEB-51242B61D60C}" type="pres">
      <dgm:prSet presAssocID="{8E3C852B-11E6-4B81-895A-A8926ACA1437}" presName="node" presStyleLbl="node1" presStyleIdx="2" presStyleCnt="5" custScaleX="120920" custScaleY="92973" custRadScaleRad="103371" custRadScaleInc="-80893">
        <dgm:presLayoutVars>
          <dgm:bulletEnabled val="1"/>
        </dgm:presLayoutVars>
      </dgm:prSet>
      <dgm:spPr/>
      <dgm:t>
        <a:bodyPr/>
        <a:lstStyle/>
        <a:p>
          <a:endParaRPr lang="es-ES"/>
        </a:p>
      </dgm:t>
    </dgm:pt>
    <dgm:pt modelId="{DAAC3F79-8613-4ECE-904D-BDB4880E6C50}" type="pres">
      <dgm:prSet presAssocID="{8E3C852B-11E6-4B81-895A-A8926ACA1437}" presName="spNode" presStyleCnt="0"/>
      <dgm:spPr/>
    </dgm:pt>
    <dgm:pt modelId="{BC5874EC-CB43-4FF2-ADC8-E5139B4B5D89}" type="pres">
      <dgm:prSet presAssocID="{0268ACD6-125B-48AB-AED0-46AC6D07AEF5}" presName="sibTrans" presStyleLbl="sibTrans1D1" presStyleIdx="2" presStyleCnt="5"/>
      <dgm:spPr/>
      <dgm:t>
        <a:bodyPr/>
        <a:lstStyle/>
        <a:p>
          <a:endParaRPr lang="es-ES"/>
        </a:p>
      </dgm:t>
    </dgm:pt>
    <dgm:pt modelId="{63083AA6-26F0-4274-AE32-3FE24F2BE874}" type="pres">
      <dgm:prSet presAssocID="{F27DE4BB-5455-4926-AD22-B5AEAC6C1F1C}" presName="node" presStyleLbl="node1" presStyleIdx="3" presStyleCnt="5" custScaleX="125459" custScaleY="92972" custRadScaleRad="92462" custRadScaleInc="67568">
        <dgm:presLayoutVars>
          <dgm:bulletEnabled val="1"/>
        </dgm:presLayoutVars>
      </dgm:prSet>
      <dgm:spPr/>
      <dgm:t>
        <a:bodyPr/>
        <a:lstStyle/>
        <a:p>
          <a:endParaRPr lang="es-ES"/>
        </a:p>
      </dgm:t>
    </dgm:pt>
    <dgm:pt modelId="{29E79B73-C6E6-4B36-A8B0-EB8491B92142}" type="pres">
      <dgm:prSet presAssocID="{F27DE4BB-5455-4926-AD22-B5AEAC6C1F1C}" presName="spNode" presStyleCnt="0"/>
      <dgm:spPr/>
    </dgm:pt>
    <dgm:pt modelId="{15B2D511-B8B3-4833-B548-89E62A51B4BC}" type="pres">
      <dgm:prSet presAssocID="{A7AC272A-EAD8-4AA9-AB57-23831611118F}" presName="sibTrans" presStyleLbl="sibTrans1D1" presStyleIdx="3" presStyleCnt="5"/>
      <dgm:spPr/>
      <dgm:t>
        <a:bodyPr/>
        <a:lstStyle/>
        <a:p>
          <a:endParaRPr lang="es-ES"/>
        </a:p>
      </dgm:t>
    </dgm:pt>
    <dgm:pt modelId="{83B64A3C-B70A-4D6A-8247-F6E9AB4F5A24}" type="pres">
      <dgm:prSet presAssocID="{611DF8DF-6139-4E19-8663-2303D1D2E1AD}" presName="node" presStyleLbl="node1" presStyleIdx="4" presStyleCnt="5" custScaleX="131841" custScaleY="95824" custRadScaleRad="98487" custRadScaleInc="568">
        <dgm:presLayoutVars>
          <dgm:bulletEnabled val="1"/>
        </dgm:presLayoutVars>
      </dgm:prSet>
      <dgm:spPr/>
      <dgm:t>
        <a:bodyPr/>
        <a:lstStyle/>
        <a:p>
          <a:endParaRPr lang="es-ES"/>
        </a:p>
      </dgm:t>
    </dgm:pt>
    <dgm:pt modelId="{54977EC1-8AE2-4F7F-88D5-C5CD18857956}" type="pres">
      <dgm:prSet presAssocID="{611DF8DF-6139-4E19-8663-2303D1D2E1AD}" presName="spNode" presStyleCnt="0"/>
      <dgm:spPr/>
    </dgm:pt>
    <dgm:pt modelId="{3A792410-C03D-4B55-A9A5-D93BA73D8820}" type="pres">
      <dgm:prSet presAssocID="{D4A98793-1E06-4F01-BE35-59526E4F558F}" presName="sibTrans" presStyleLbl="sibTrans1D1" presStyleIdx="4" presStyleCnt="5"/>
      <dgm:spPr/>
      <dgm:t>
        <a:bodyPr/>
        <a:lstStyle/>
        <a:p>
          <a:endParaRPr lang="es-ES"/>
        </a:p>
      </dgm:t>
    </dgm:pt>
  </dgm:ptLst>
  <dgm:cxnLst>
    <dgm:cxn modelId="{C10E9EA8-B971-44FF-BD47-E60D70E87AE0}" type="presOf" srcId="{0268ACD6-125B-48AB-AED0-46AC6D07AEF5}" destId="{BC5874EC-CB43-4FF2-ADC8-E5139B4B5D89}" srcOrd="0" destOrd="0" presId="urn:microsoft.com/office/officeart/2005/8/layout/cycle6"/>
    <dgm:cxn modelId="{7394B3EA-6417-468F-B35C-1968AA647CEB}" type="presOf" srcId="{45BA5AFD-8181-4456-AC0F-C5304BB03185}" destId="{67977395-36B4-49BC-AC54-F1CAB39C841D}" srcOrd="0" destOrd="0" presId="urn:microsoft.com/office/officeart/2005/8/layout/cycle6"/>
    <dgm:cxn modelId="{21E90BB4-FE4F-49B4-BC43-695FE16C99F2}" type="presOf" srcId="{8E3C852B-11E6-4B81-895A-A8926ACA1437}" destId="{445E1E73-9108-4C86-9AEB-51242B61D60C}" srcOrd="0" destOrd="0" presId="urn:microsoft.com/office/officeart/2005/8/layout/cycle6"/>
    <dgm:cxn modelId="{A877DFF9-AE1D-4D62-B981-74062BE572D6}" type="presOf" srcId="{A7AC272A-EAD8-4AA9-AB57-23831611118F}" destId="{15B2D511-B8B3-4833-B548-89E62A51B4BC}" srcOrd="0" destOrd="0" presId="urn:microsoft.com/office/officeart/2005/8/layout/cycle6"/>
    <dgm:cxn modelId="{04CA303A-D55B-4AD6-B61A-79ECC9693ACD}" srcId="{45BA5AFD-8181-4456-AC0F-C5304BB03185}" destId="{611DF8DF-6139-4E19-8663-2303D1D2E1AD}" srcOrd="4" destOrd="0" parTransId="{D742A98F-3DF4-45EE-8A05-EC995A7BEE1A}" sibTransId="{D4A98793-1E06-4F01-BE35-59526E4F558F}"/>
    <dgm:cxn modelId="{AEA64402-CDA1-4FD9-97D1-A32E1B80FE25}" srcId="{45BA5AFD-8181-4456-AC0F-C5304BB03185}" destId="{8E3C852B-11E6-4B81-895A-A8926ACA1437}" srcOrd="2" destOrd="0" parTransId="{28A6E207-74D5-40EA-BAC9-25D54E73B7AE}" sibTransId="{0268ACD6-125B-48AB-AED0-46AC6D07AEF5}"/>
    <dgm:cxn modelId="{128E4D5F-0212-4DAD-8656-494B879D3FBD}" srcId="{45BA5AFD-8181-4456-AC0F-C5304BB03185}" destId="{F27DE4BB-5455-4926-AD22-B5AEAC6C1F1C}" srcOrd="3" destOrd="0" parTransId="{4B35E332-1C45-492B-A3D7-9FFB79BBB00F}" sibTransId="{A7AC272A-EAD8-4AA9-AB57-23831611118F}"/>
    <dgm:cxn modelId="{2FE18C84-ECCC-4465-83DD-E589BD24A5DB}" srcId="{45BA5AFD-8181-4456-AC0F-C5304BB03185}" destId="{6D24E586-E3B1-4BF3-A84F-C5801D5BAA4E}" srcOrd="1" destOrd="0" parTransId="{D41812F2-8490-47C3-9F74-BBA974E416E0}" sibTransId="{30B2F2BB-F7F1-4FF2-BB3C-40206F56270B}"/>
    <dgm:cxn modelId="{6A7D4A8A-EDE8-44F1-9158-7C2EC93907A8}" type="presOf" srcId="{30B2F2BB-F7F1-4FF2-BB3C-40206F56270B}" destId="{1A24A58E-53CE-4AAE-8A16-5413D51956C5}" srcOrd="0" destOrd="0" presId="urn:microsoft.com/office/officeart/2005/8/layout/cycle6"/>
    <dgm:cxn modelId="{CF4103BF-2E7E-40D0-8235-3571D43B5153}" type="presOf" srcId="{D4A98793-1E06-4F01-BE35-59526E4F558F}" destId="{3A792410-C03D-4B55-A9A5-D93BA73D8820}" srcOrd="0" destOrd="0" presId="urn:microsoft.com/office/officeart/2005/8/layout/cycle6"/>
    <dgm:cxn modelId="{4CDBEA22-E8FD-4E93-9E7C-EB3E9CE43A7E}" type="presOf" srcId="{611DF8DF-6139-4E19-8663-2303D1D2E1AD}" destId="{83B64A3C-B70A-4D6A-8247-F6E9AB4F5A24}" srcOrd="0" destOrd="0" presId="urn:microsoft.com/office/officeart/2005/8/layout/cycle6"/>
    <dgm:cxn modelId="{C969935F-6BFC-4A55-B438-24923BC36CD6}" type="presOf" srcId="{DAE877DF-392C-4DD6-8B6E-4FC79D64BE8F}" destId="{9E157414-2839-46D6-A457-4D1429A12E5C}" srcOrd="0" destOrd="0" presId="urn:microsoft.com/office/officeart/2005/8/layout/cycle6"/>
    <dgm:cxn modelId="{059FEF24-63EB-43E1-9F42-A33D12B0F4B5}" type="presOf" srcId="{6D24E586-E3B1-4BF3-A84F-C5801D5BAA4E}" destId="{E4E81820-0843-43D4-B92A-93370CD60CF5}" srcOrd="0" destOrd="0" presId="urn:microsoft.com/office/officeart/2005/8/layout/cycle6"/>
    <dgm:cxn modelId="{C203EDD1-F55E-492A-9C0D-34AF44E3EBC2}" type="presOf" srcId="{F27DE4BB-5455-4926-AD22-B5AEAC6C1F1C}" destId="{63083AA6-26F0-4274-AE32-3FE24F2BE874}" srcOrd="0" destOrd="0" presId="urn:microsoft.com/office/officeart/2005/8/layout/cycle6"/>
    <dgm:cxn modelId="{92E0C1BB-F871-40E8-BCA0-06AD7F89A751}" type="presOf" srcId="{764FA6D7-E625-4DBE-ADCD-AB2862AB0477}" destId="{3F9619B7-E59B-4B85-9E74-117C3C75E0D3}" srcOrd="0" destOrd="0" presId="urn:microsoft.com/office/officeart/2005/8/layout/cycle6"/>
    <dgm:cxn modelId="{F4E1D620-94FE-4C91-8466-1D4B64AD7548}" srcId="{45BA5AFD-8181-4456-AC0F-C5304BB03185}" destId="{764FA6D7-E625-4DBE-ADCD-AB2862AB0477}" srcOrd="0" destOrd="0" parTransId="{A594893E-00F9-4158-96F2-03D5B00E6C68}" sibTransId="{DAE877DF-392C-4DD6-8B6E-4FC79D64BE8F}"/>
    <dgm:cxn modelId="{50FB6693-473D-4365-899E-3E29C48D87FD}" type="presParOf" srcId="{67977395-36B4-49BC-AC54-F1CAB39C841D}" destId="{3F9619B7-E59B-4B85-9E74-117C3C75E0D3}" srcOrd="0" destOrd="0" presId="urn:microsoft.com/office/officeart/2005/8/layout/cycle6"/>
    <dgm:cxn modelId="{3B9FCA80-0FD4-4585-B791-55BDD7A183AC}" type="presParOf" srcId="{67977395-36B4-49BC-AC54-F1CAB39C841D}" destId="{11C4D8AC-A899-415C-B6FE-3F5F38BB2A57}" srcOrd="1" destOrd="0" presId="urn:microsoft.com/office/officeart/2005/8/layout/cycle6"/>
    <dgm:cxn modelId="{3FA535F7-868A-41F8-ACF2-A3CA14C69AA8}" type="presParOf" srcId="{67977395-36B4-49BC-AC54-F1CAB39C841D}" destId="{9E157414-2839-46D6-A457-4D1429A12E5C}" srcOrd="2" destOrd="0" presId="urn:microsoft.com/office/officeart/2005/8/layout/cycle6"/>
    <dgm:cxn modelId="{BBF3F7DC-2F7D-4212-95EA-227F3E2CC34A}" type="presParOf" srcId="{67977395-36B4-49BC-AC54-F1CAB39C841D}" destId="{E4E81820-0843-43D4-B92A-93370CD60CF5}" srcOrd="3" destOrd="0" presId="urn:microsoft.com/office/officeart/2005/8/layout/cycle6"/>
    <dgm:cxn modelId="{B287D58A-5A05-4E95-BBC2-C097447FE261}" type="presParOf" srcId="{67977395-36B4-49BC-AC54-F1CAB39C841D}" destId="{ECADEAE4-099A-4840-A077-3541289BEA7A}" srcOrd="4" destOrd="0" presId="urn:microsoft.com/office/officeart/2005/8/layout/cycle6"/>
    <dgm:cxn modelId="{EC251FCF-B4E7-4AEE-953B-6EDB63C6F591}" type="presParOf" srcId="{67977395-36B4-49BC-AC54-F1CAB39C841D}" destId="{1A24A58E-53CE-4AAE-8A16-5413D51956C5}" srcOrd="5" destOrd="0" presId="urn:microsoft.com/office/officeart/2005/8/layout/cycle6"/>
    <dgm:cxn modelId="{B8154398-E8DF-41A8-9BB4-35051F006319}" type="presParOf" srcId="{67977395-36B4-49BC-AC54-F1CAB39C841D}" destId="{445E1E73-9108-4C86-9AEB-51242B61D60C}" srcOrd="6" destOrd="0" presId="urn:microsoft.com/office/officeart/2005/8/layout/cycle6"/>
    <dgm:cxn modelId="{8C3209DC-21DF-4B5A-B90C-AF949B954B58}" type="presParOf" srcId="{67977395-36B4-49BC-AC54-F1CAB39C841D}" destId="{DAAC3F79-8613-4ECE-904D-BDB4880E6C50}" srcOrd="7" destOrd="0" presId="urn:microsoft.com/office/officeart/2005/8/layout/cycle6"/>
    <dgm:cxn modelId="{C9DC4A02-AB67-4E93-BAEC-3ED0F8E0E684}" type="presParOf" srcId="{67977395-36B4-49BC-AC54-F1CAB39C841D}" destId="{BC5874EC-CB43-4FF2-ADC8-E5139B4B5D89}" srcOrd="8" destOrd="0" presId="urn:microsoft.com/office/officeart/2005/8/layout/cycle6"/>
    <dgm:cxn modelId="{CD3592BE-9E1C-4E3B-AC64-577BE0FE47C5}" type="presParOf" srcId="{67977395-36B4-49BC-AC54-F1CAB39C841D}" destId="{63083AA6-26F0-4274-AE32-3FE24F2BE874}" srcOrd="9" destOrd="0" presId="urn:microsoft.com/office/officeart/2005/8/layout/cycle6"/>
    <dgm:cxn modelId="{D7A0B330-DE90-4B09-8142-9BB124247832}" type="presParOf" srcId="{67977395-36B4-49BC-AC54-F1CAB39C841D}" destId="{29E79B73-C6E6-4B36-A8B0-EB8491B92142}" srcOrd="10" destOrd="0" presId="urn:microsoft.com/office/officeart/2005/8/layout/cycle6"/>
    <dgm:cxn modelId="{06B22EA6-3D34-4C75-92E2-8F336B618E2B}" type="presParOf" srcId="{67977395-36B4-49BC-AC54-F1CAB39C841D}" destId="{15B2D511-B8B3-4833-B548-89E62A51B4BC}" srcOrd="11" destOrd="0" presId="urn:microsoft.com/office/officeart/2005/8/layout/cycle6"/>
    <dgm:cxn modelId="{6A43BF0B-8714-4DE9-A977-FAC71E6125D3}" type="presParOf" srcId="{67977395-36B4-49BC-AC54-F1CAB39C841D}" destId="{83B64A3C-B70A-4D6A-8247-F6E9AB4F5A24}" srcOrd="12" destOrd="0" presId="urn:microsoft.com/office/officeart/2005/8/layout/cycle6"/>
    <dgm:cxn modelId="{217CE879-6E79-4506-9E5A-5CBFAD86078E}" type="presParOf" srcId="{67977395-36B4-49BC-AC54-F1CAB39C841D}" destId="{54977EC1-8AE2-4F7F-88D5-C5CD18857956}" srcOrd="13" destOrd="0" presId="urn:microsoft.com/office/officeart/2005/8/layout/cycle6"/>
    <dgm:cxn modelId="{30773554-7E33-4513-8030-64807A57FFCB}" type="presParOf" srcId="{67977395-36B4-49BC-AC54-F1CAB39C841D}" destId="{3A792410-C03D-4B55-A9A5-D93BA73D8820}" srcOrd="14" destOrd="0" presId="urn:microsoft.com/office/officeart/2005/8/layout/cycle6"/>
  </dgm:cxnLst>
  <dgm:bg/>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FF650BE-4DC2-4FEF-AB80-EF87673F448C}" type="datetimeFigureOut">
              <a:rPr lang="es-ES"/>
              <a:pPr>
                <a:defRPr/>
              </a:pPr>
              <a:t>18/06/2010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69EE2E-9ADE-4633-84B2-B0FEDA721066}"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33416A44-AFAF-485E-AD64-20DF99EC6073}" type="datetimeFigureOut">
              <a:rPr lang="es-ES"/>
              <a:pPr>
                <a:defRPr/>
              </a:pPr>
              <a:t>18/06/2010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F04FCFB-C9CC-4C67-8550-950D2B322022}" type="slidenum">
              <a:rPr lang="es-ES"/>
              <a:pPr>
                <a:defRPr/>
              </a:pPr>
              <a:t>‹Nº›</a:t>
            </a:fld>
            <a:endParaRPr lang="es-ES"/>
          </a:p>
        </p:txBody>
      </p:sp>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03783E50-8A22-426C-920B-F17DA0AD809A}" type="datetimeFigureOut">
              <a:rPr lang="es-ES"/>
              <a:pPr>
                <a:defRPr/>
              </a:pPr>
              <a:t>18/06/2010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3B093D9-08BD-4AB1-B2C8-D397C3024EA9}" type="slidenum">
              <a:rPr lang="es-ES"/>
              <a:pPr>
                <a:defRPr/>
              </a:pPr>
              <a:t>‹Nº›</a:t>
            </a:fld>
            <a:endParaRPr lang="es-ES"/>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857AAA46-BD07-454D-AFDB-4DCC2344E724}" type="datetimeFigureOut">
              <a:rPr lang="es-ES"/>
              <a:pPr>
                <a:defRPr/>
              </a:pPr>
              <a:t>18/06/2010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443FB7D1-C4B9-49E8-816D-2BFF02256BA0}" type="slidenum">
              <a:rPr lang="es-ES"/>
              <a:pPr>
                <a:defRPr/>
              </a:pPr>
              <a:t>‹Nº›</a:t>
            </a:fld>
            <a:endParaRPr lang="es-ES"/>
          </a:p>
        </p:txBody>
      </p:sp>
    </p:spTree>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C40FA9B2-CEB4-425F-B4B4-F143171F620E}" type="datetimeFigureOut">
              <a:rPr lang="es-ES"/>
              <a:pPr>
                <a:defRPr/>
              </a:pPr>
              <a:t>18/06/2010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562F1563-8058-40AA-BC38-A0E83F59ECF2}" type="slidenum">
              <a:rPr lang="es-ES"/>
              <a:pPr>
                <a:defRPr/>
              </a:pPr>
              <a:t>‹Nº›</a:t>
            </a:fld>
            <a:endParaRPr lang="es-ES"/>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F0713C8E-8A6B-489A-B2E4-28F5D92F1BB5}" type="datetimeFigureOut">
              <a:rPr lang="es-ES"/>
              <a:pPr>
                <a:defRPr/>
              </a:pPr>
              <a:t>18/06/2010</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BF542F2C-3BF6-4F71-8370-9798C61E0011}" type="slidenum">
              <a:rPr lang="es-ES"/>
              <a:pPr>
                <a:defRPr/>
              </a:pPr>
              <a:t>‹Nº›</a:t>
            </a:fld>
            <a:endParaRPr lang="es-ES"/>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60E05D6B-2A8B-4A4A-9161-060498C0AC67}" type="datetimeFigureOut">
              <a:rPr lang="es-ES"/>
              <a:pPr>
                <a:defRPr/>
              </a:pPr>
              <a:t>18/06/2010</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286EEA21-3357-4623-8002-46D3C37ADF0C}" type="slidenum">
              <a:rPr lang="es-ES"/>
              <a:pPr>
                <a:defRPr/>
              </a:pPr>
              <a:t>‹Nº›</a:t>
            </a:fld>
            <a:endParaRPr lang="es-ES"/>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5FFE86FF-F4A4-48B5-8B1F-582E7432BC79}" type="datetimeFigureOut">
              <a:rPr lang="es-ES"/>
              <a:pPr>
                <a:defRPr/>
              </a:pPr>
              <a:t>18/06/2010</a:t>
            </a:fld>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5E19AF0D-2F69-460C-A538-1B4A1201CFAF}" type="slidenum">
              <a:rPr lang="es-ES"/>
              <a:pPr>
                <a:defRPr/>
              </a:pPr>
              <a:t>‹Nº›</a:t>
            </a:fld>
            <a:endParaRPr lang="es-ES"/>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7B455FD0-E619-4DA7-9A25-1048CF87C1BF}" type="datetimeFigureOut">
              <a:rPr lang="es-ES"/>
              <a:pPr>
                <a:defRPr/>
              </a:pPr>
              <a:t>18/06/2010</a:t>
            </a:fld>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F542F8F8-FE07-4880-A166-589EEC9DF891}" type="slidenum">
              <a:rPr lang="es-ES"/>
              <a:pPr>
                <a:defRPr/>
              </a:pPr>
              <a:t>‹Nº›</a:t>
            </a:fld>
            <a:endParaRPr lang="es-ES"/>
          </a:p>
        </p:txBody>
      </p:sp>
    </p:spTree>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16AE87E9-07B3-4A0B-9131-B784E501FD16}" type="datetimeFigureOut">
              <a:rPr lang="es-ES"/>
              <a:pPr>
                <a:defRPr/>
              </a:pPr>
              <a:t>18/06/2010</a:t>
            </a:fld>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24409C71-E137-4D2E-96BA-E8C1EC7A1106}" type="slidenum">
              <a:rPr lang="es-ES"/>
              <a:pPr>
                <a:defRPr/>
              </a:pPr>
              <a:t>‹Nº›</a:t>
            </a:fld>
            <a:endParaRPr lang="es-ES"/>
          </a:p>
        </p:txBody>
      </p:sp>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A51454DF-B1FC-4624-8353-466370829127}" type="datetimeFigureOut">
              <a:rPr lang="es-ES"/>
              <a:pPr>
                <a:defRPr/>
              </a:pPr>
              <a:t>18/06/2010</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02DE9F65-6438-4CC3-A8C3-9AD0A7625340}" type="slidenum">
              <a:rPr lang="es-ES"/>
              <a:pPr>
                <a:defRPr/>
              </a:pPr>
              <a:t>‹Nº›</a:t>
            </a:fld>
            <a:endParaRPr lang="es-ES"/>
          </a:p>
        </p:txBody>
      </p:sp>
    </p:spTree>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C11EB876-C125-4C09-B2CE-C2AB15A6765E}" type="datetimeFigureOut">
              <a:rPr lang="es-ES"/>
              <a:pPr>
                <a:defRPr/>
              </a:pPr>
              <a:t>18/06/2010</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44E0C2CB-98D3-4FFE-B72C-98E26AEDA112}" type="slidenum">
              <a:rPr lang="es-ES"/>
              <a:pPr>
                <a:defRPr/>
              </a:pPr>
              <a:t>‹Nº›</a:t>
            </a:fld>
            <a:endParaRPr lang="es-ES"/>
          </a:p>
        </p:txBody>
      </p:sp>
    </p:spTree>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050"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2051"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94E62F36-9B51-4708-A208-E3285FA2313D}" type="datetimeFigureOut">
              <a:rPr lang="es-ES"/>
              <a:pPr>
                <a:defRPr/>
              </a:pPr>
              <a:t>18/06/2010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7ED5F9D-23C0-4795-B38B-DA358F6DB83C}"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d"/>
  </p:transition>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1.png"/><Relationship Id="rId4" Type="http://schemas.openxmlformats.org/officeDocument/2006/relationships/image" Target="../media/image20.png"/></Relationships>
</file>

<file path=ppt/slides/_rels/slide2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4" Type="http://schemas.openxmlformats.org/officeDocument/2006/relationships/image" Target="../media/image26.png"/></Relationships>
</file>

<file path=ppt/slides/_rels/slide31.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1.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46.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ctrTitle"/>
          </p:nvPr>
        </p:nvSpPr>
        <p:spPr>
          <a:xfrm>
            <a:off x="685800" y="928688"/>
            <a:ext cx="7772400" cy="1714500"/>
          </a:xfrm>
        </p:spPr>
        <p:txBody>
          <a:bodyPr/>
          <a:lstStyle/>
          <a:p>
            <a:pPr eaLnBrk="1" hangingPunct="1"/>
            <a:r>
              <a:rPr lang="es-ES" smtClean="0">
                <a:solidFill>
                  <a:srgbClr val="0000FF"/>
                </a:solidFill>
                <a:latin typeface="Algerian" pitchFamily="82" charset="0"/>
              </a:rPr>
              <a:t>  </a:t>
            </a:r>
            <a:r>
              <a:rPr lang="es-ES" sz="3600" b="1" smtClean="0">
                <a:solidFill>
                  <a:schemeClr val="accent1"/>
                </a:solidFill>
                <a:latin typeface="Algerian" pitchFamily="82" charset="0"/>
              </a:rPr>
              <a:t>PROYECTO DE GRADUACION</a:t>
            </a:r>
          </a:p>
        </p:txBody>
      </p:sp>
      <p:sp>
        <p:nvSpPr>
          <p:cNvPr id="3" name="2 Subtítulo"/>
          <p:cNvSpPr>
            <a:spLocks noGrp="1"/>
          </p:cNvSpPr>
          <p:nvPr>
            <p:ph type="subTitle" idx="1"/>
          </p:nvPr>
        </p:nvSpPr>
        <p:spPr>
          <a:xfrm>
            <a:off x="1371600" y="2571750"/>
            <a:ext cx="6843713" cy="3067050"/>
          </a:xfrm>
        </p:spPr>
        <p:txBody>
          <a:bodyPr rtlCol="0">
            <a:normAutofit fontScale="92500"/>
          </a:bodyPr>
          <a:lstStyle/>
          <a:p>
            <a:pPr eaLnBrk="1" fontAlgn="auto" hangingPunct="1">
              <a:spcAft>
                <a:spcPts val="0"/>
              </a:spcAft>
              <a:buFont typeface="Arial" pitchFamily="34" charset="0"/>
              <a:buNone/>
              <a:defRPr/>
            </a:pPr>
            <a:r>
              <a:rPr lang="es-ES" b="1" dirty="0" smtClean="0">
                <a:solidFill>
                  <a:schemeClr val="accent1"/>
                </a:solidFill>
                <a:latin typeface="Algerian" pitchFamily="82" charset="0"/>
              </a:rPr>
              <a:t>TEMA: </a:t>
            </a:r>
          </a:p>
          <a:p>
            <a:pPr eaLnBrk="1" fontAlgn="auto" hangingPunct="1">
              <a:spcAft>
                <a:spcPts val="0"/>
              </a:spcAft>
              <a:buFont typeface="Arial" pitchFamily="34" charset="0"/>
              <a:buNone/>
              <a:defRPr/>
            </a:pPr>
            <a:r>
              <a:rPr lang="es-ES" b="1" dirty="0" smtClean="0">
                <a:solidFill>
                  <a:schemeClr val="accent1"/>
                </a:solidFill>
                <a:latin typeface="Algerian" pitchFamily="82" charset="0"/>
              </a:rPr>
              <a:t>“PROYECTO DE INVERSION PARA LA ELABORACION Y COMERCIALIZACION  DE UN DULCE A BASE DE FRUTAS NO TRADICIONALES EN EL MERCADO DE GUAYAQUIL</a:t>
            </a:r>
            <a:r>
              <a:rPr lang="es-ES" b="1" dirty="0" smtClean="0">
                <a:solidFill>
                  <a:schemeClr val="accent1"/>
                </a:solidFill>
                <a:latin typeface="Arial Black" pitchFamily="34" charset="0"/>
              </a:rPr>
              <a:t>”</a:t>
            </a:r>
          </a:p>
        </p:txBody>
      </p:sp>
      <p:pic>
        <p:nvPicPr>
          <p:cNvPr id="3076" name="3 Imagen" descr="logo espol.jpg"/>
          <p:cNvPicPr>
            <a:picLocks noChangeAspect="1"/>
          </p:cNvPicPr>
          <p:nvPr/>
        </p:nvPicPr>
        <p:blipFill>
          <a:blip r:embed="rId2"/>
          <a:srcRect/>
          <a:stretch>
            <a:fillRect/>
          </a:stretch>
        </p:blipFill>
        <p:spPr bwMode="auto">
          <a:xfrm>
            <a:off x="7572375" y="214313"/>
            <a:ext cx="1319213" cy="1104900"/>
          </a:xfrm>
          <a:prstGeom prst="rect">
            <a:avLst/>
          </a:prstGeom>
          <a:noFill/>
          <a:ln w="9525">
            <a:noFill/>
            <a:miter lim="800000"/>
            <a:headEnd/>
            <a:tailEnd/>
          </a:ln>
        </p:spPr>
      </p:pic>
      <p:pic>
        <p:nvPicPr>
          <p:cNvPr id="3077" name="4 Imagen" descr="logo fen1.jpg"/>
          <p:cNvPicPr>
            <a:picLocks noChangeAspect="1"/>
          </p:cNvPicPr>
          <p:nvPr/>
        </p:nvPicPr>
        <p:blipFill>
          <a:blip r:embed="rId3"/>
          <a:srcRect/>
          <a:stretch>
            <a:fillRect/>
          </a:stretch>
        </p:blipFill>
        <p:spPr bwMode="auto">
          <a:xfrm>
            <a:off x="428625" y="142875"/>
            <a:ext cx="1323975" cy="114300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p:txBody>
          <a:bodyPr/>
          <a:lstStyle/>
          <a:p>
            <a:pPr eaLnBrk="1" hangingPunct="1"/>
            <a:r>
              <a:rPr lang="es-ES" sz="4800" b="1" smtClean="0">
                <a:solidFill>
                  <a:schemeClr val="accent1"/>
                </a:solidFill>
                <a:latin typeface="Algerian" pitchFamily="82" charset="0"/>
              </a:rPr>
              <a:t>ALCANCE</a:t>
            </a:r>
          </a:p>
        </p:txBody>
      </p:sp>
      <p:sp>
        <p:nvSpPr>
          <p:cNvPr id="3" name="2 Marcador de contenido"/>
          <p:cNvSpPr>
            <a:spLocks noGrp="1"/>
          </p:cNvSpPr>
          <p:nvPr>
            <p:ph idx="1"/>
          </p:nvPr>
        </p:nvSpPr>
        <p:spPr/>
        <p:txBody>
          <a:bodyPr rtlCol="0">
            <a:normAutofit fontScale="92500"/>
          </a:bodyPr>
          <a:lstStyle/>
          <a:p>
            <a:pPr algn="just" eaLnBrk="1" fontAlgn="auto" hangingPunct="1">
              <a:spcAft>
                <a:spcPts val="0"/>
              </a:spcAft>
              <a:buFont typeface="Arial" pitchFamily="34" charset="0"/>
              <a:buNone/>
              <a:defRPr/>
            </a:pPr>
            <a:r>
              <a:rPr lang="es-EC" dirty="0" smtClean="0">
                <a:solidFill>
                  <a:schemeClr val="accent1"/>
                </a:solidFill>
              </a:rPr>
              <a:t>    </a:t>
            </a:r>
            <a:r>
              <a:rPr lang="es-EC" b="1" dirty="0" smtClean="0">
                <a:solidFill>
                  <a:schemeClr val="accent1"/>
                </a:solidFill>
                <a:latin typeface="Arial" pitchFamily="34" charset="0"/>
                <a:cs typeface="Arial" pitchFamily="34" charset="0"/>
              </a:rPr>
              <a:t>En el estudio realizado, se mostrara diversos aspectos como:    investigación de mercado, análisis de la competencia y  estudio financiero.</a:t>
            </a:r>
          </a:p>
          <a:p>
            <a:pPr algn="just" eaLnBrk="1" fontAlgn="auto" hangingPunct="1">
              <a:spcAft>
                <a:spcPts val="0"/>
              </a:spcAft>
              <a:buFont typeface="Arial" pitchFamily="34" charset="0"/>
              <a:buNone/>
              <a:defRPr/>
            </a:pPr>
            <a:r>
              <a:rPr lang="es-EC" b="1" dirty="0" smtClean="0">
                <a:solidFill>
                  <a:schemeClr val="accent1"/>
                </a:solidFill>
                <a:latin typeface="Arial" pitchFamily="34" charset="0"/>
                <a:cs typeface="Arial" pitchFamily="34" charset="0"/>
              </a:rPr>
              <a:t>   Nuestros clientes potenciales y actuales serán todos los supermercados y diversidad de tiendas que adquieran nuestros productos y le permitan una facilidad de adquisición a nuestro cliente.</a:t>
            </a:r>
            <a:endParaRPr lang="es-ES" b="1" dirty="0" smtClean="0">
              <a:solidFill>
                <a:schemeClr val="accent1"/>
              </a:solidFill>
              <a:latin typeface="Arial" pitchFamily="34" charset="0"/>
              <a:cs typeface="Arial" pitchFamily="34" charset="0"/>
            </a:endParaRPr>
          </a:p>
        </p:txBody>
      </p:sp>
    </p:spTree>
  </p:cSld>
  <p:clrMapOvr>
    <a:masterClrMapping/>
  </p:clrMapOvr>
  <p:transition spd="med">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a:xfrm>
            <a:off x="457200" y="500063"/>
            <a:ext cx="8229600" cy="1000125"/>
          </a:xfrm>
        </p:spPr>
        <p:txBody>
          <a:bodyPr/>
          <a:lstStyle/>
          <a:p>
            <a:pPr eaLnBrk="1" hangingPunct="1"/>
            <a:r>
              <a:rPr lang="es-ES" b="1" smtClean="0">
                <a:solidFill>
                  <a:schemeClr val="accent1"/>
                </a:solidFill>
                <a:latin typeface="Algerian" pitchFamily="82" charset="0"/>
              </a:rPr>
              <a:t>OBJETIVO GENERAL DEL PROYECTO</a:t>
            </a:r>
          </a:p>
        </p:txBody>
      </p:sp>
      <p:sp>
        <p:nvSpPr>
          <p:cNvPr id="7" name="6 Rectángulo redondeado"/>
          <p:cNvSpPr/>
          <p:nvPr/>
        </p:nvSpPr>
        <p:spPr>
          <a:xfrm>
            <a:off x="714375" y="2071688"/>
            <a:ext cx="7786688" cy="3857625"/>
          </a:xfrm>
          <a:prstGeom prst="round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2800" b="1" dirty="0">
                <a:solidFill>
                  <a:schemeClr val="accent1"/>
                </a:solidFill>
                <a:latin typeface="Arial" pitchFamily="34" charset="0"/>
                <a:cs typeface="Arial" pitchFamily="34" charset="0"/>
              </a:rPr>
              <a:t>REALIZAR EL ESTUDIO DE FACTIBILIDAD PARA CONFORMAR UNA EMPRESA PRODUCTORA DE DULCE DE FRUTAS NO TRADICIONALES, CON EL FIN DE SER EMPRESARIOS Y GENERAR EMPLEO, CONTRIBUYENDO AL DESARROLLO SOCIOECONOMICO DE LA REGION</a:t>
            </a:r>
            <a:r>
              <a:rPr lang="es-ES_tradnl" sz="2800" dirty="0">
                <a:solidFill>
                  <a:schemeClr val="accent1"/>
                </a:solidFill>
                <a:latin typeface="Arial" pitchFamily="34" charset="0"/>
                <a:cs typeface="Arial" pitchFamily="34" charset="0"/>
              </a:rPr>
              <a:t>.</a:t>
            </a:r>
            <a:endParaRPr lang="es-ES" sz="2800" dirty="0">
              <a:solidFill>
                <a:schemeClr val="accent1"/>
              </a:solidFill>
              <a:latin typeface="Arial" pitchFamily="34" charset="0"/>
              <a:cs typeface="Arial" pitchFamily="34" charset="0"/>
            </a:endParaRPr>
          </a:p>
        </p:txBody>
      </p:sp>
    </p:spTree>
  </p:cSld>
  <p:clrMapOvr>
    <a:masterClrMapping/>
  </p:clrMapOvr>
  <p:transition spd="med">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a:xfrm>
            <a:off x="457200" y="357188"/>
            <a:ext cx="8229600" cy="1500187"/>
          </a:xfrm>
        </p:spPr>
        <p:txBody>
          <a:bodyPr/>
          <a:lstStyle/>
          <a:p>
            <a:pPr eaLnBrk="1" hangingPunct="1"/>
            <a:r>
              <a:rPr lang="es-ES" sz="4000" b="1" smtClean="0">
                <a:solidFill>
                  <a:schemeClr val="accent1"/>
                </a:solidFill>
                <a:latin typeface="Algerian" pitchFamily="82" charset="0"/>
              </a:rPr>
              <a:t>OBJETIVOS ESPECIFICOS DEL PROYECTO</a:t>
            </a:r>
          </a:p>
        </p:txBody>
      </p:sp>
      <p:sp>
        <p:nvSpPr>
          <p:cNvPr id="3" name="2 Marcador de contenido"/>
          <p:cNvSpPr>
            <a:spLocks noGrp="1"/>
          </p:cNvSpPr>
          <p:nvPr>
            <p:ph idx="1"/>
          </p:nvPr>
        </p:nvSpPr>
        <p:spPr>
          <a:xfrm>
            <a:off x="457200" y="1571625"/>
            <a:ext cx="8229600" cy="4714875"/>
          </a:xfrm>
        </p:spPr>
        <p:txBody>
          <a:bodyPr rtlCol="0">
            <a:normAutofit lnSpcReduction="10000"/>
          </a:bodyPr>
          <a:lstStyle/>
          <a:p>
            <a:pPr eaLnBrk="1" fontAlgn="auto" hangingPunct="1">
              <a:spcAft>
                <a:spcPts val="0"/>
              </a:spcAft>
              <a:buFont typeface="Arial" charset="0"/>
              <a:buNone/>
              <a:defRPr/>
            </a:pPr>
            <a:endParaRPr lang="es-EC" b="1" dirty="0" smtClean="0">
              <a:solidFill>
                <a:srgbClr val="0000FF"/>
              </a:solidFill>
              <a:latin typeface="Arial" pitchFamily="34" charset="0"/>
              <a:cs typeface="Arial" pitchFamily="34" charset="0"/>
            </a:endParaRPr>
          </a:p>
          <a:p>
            <a:pPr algn="just" eaLnBrk="1" fontAlgn="auto" hangingPunct="1">
              <a:spcAft>
                <a:spcPts val="0"/>
              </a:spcAft>
              <a:buFont typeface="Wingdings" pitchFamily="2" charset="2"/>
              <a:buChar char="Ø"/>
              <a:defRPr/>
            </a:pPr>
            <a:r>
              <a:rPr lang="es-EC" b="1" dirty="0" smtClean="0">
                <a:solidFill>
                  <a:schemeClr val="accent1"/>
                </a:solidFill>
                <a:latin typeface="Arial" pitchFamily="34" charset="0"/>
                <a:cs typeface="Arial" pitchFamily="34" charset="0"/>
              </a:rPr>
              <a:t>Identificar claramente el mercado en la ciudad de Guayaquil por medio de un análisis de competencia, para saber que tan fuertes son en el mercado.</a:t>
            </a:r>
          </a:p>
          <a:p>
            <a:pPr algn="just" eaLnBrk="1" fontAlgn="auto" hangingPunct="1">
              <a:spcAft>
                <a:spcPts val="0"/>
              </a:spcAft>
              <a:buFont typeface="Arial" charset="0"/>
              <a:buNone/>
              <a:defRPr/>
            </a:pPr>
            <a:endParaRPr lang="es-ES" b="1" dirty="0" smtClean="0">
              <a:solidFill>
                <a:schemeClr val="accent1"/>
              </a:solidFill>
              <a:latin typeface="Arial" pitchFamily="34" charset="0"/>
              <a:cs typeface="Arial" pitchFamily="34" charset="0"/>
            </a:endParaRPr>
          </a:p>
          <a:p>
            <a:pPr algn="just" eaLnBrk="1" fontAlgn="auto" hangingPunct="1">
              <a:spcAft>
                <a:spcPts val="0"/>
              </a:spcAft>
              <a:buFont typeface="Wingdings" pitchFamily="2" charset="2"/>
              <a:buChar char="Ø"/>
              <a:defRPr/>
            </a:pPr>
            <a:r>
              <a:rPr lang="es-EC" b="1" dirty="0" smtClean="0">
                <a:solidFill>
                  <a:schemeClr val="accent1"/>
                </a:solidFill>
                <a:latin typeface="Arial" pitchFamily="34" charset="0"/>
                <a:cs typeface="Arial" pitchFamily="34" charset="0"/>
              </a:rPr>
              <a:t>Demostrar que todo el proceso es organizado, limpio y con buena tecnología de planificación y control.</a:t>
            </a:r>
            <a:endParaRPr lang="es-ES" b="1" dirty="0" smtClean="0">
              <a:solidFill>
                <a:schemeClr val="accent1"/>
              </a:solidFill>
              <a:latin typeface="Arial" pitchFamily="34" charset="0"/>
              <a:cs typeface="Arial" pitchFamily="34" charset="0"/>
            </a:endParaRPr>
          </a:p>
          <a:p>
            <a:pPr eaLnBrk="1" fontAlgn="auto" hangingPunct="1">
              <a:spcAft>
                <a:spcPts val="0"/>
              </a:spcAft>
              <a:buFont typeface="Wingdings" pitchFamily="2" charset="2"/>
              <a:buChar char="Ø"/>
              <a:defRPr/>
            </a:pPr>
            <a:endParaRPr lang="es-ES" dirty="0" smtClean="0"/>
          </a:p>
        </p:txBody>
      </p:sp>
    </p:spTree>
  </p:cSld>
  <p:clrMapOvr>
    <a:masterClrMapping/>
  </p:clrMapOvr>
  <p:transition spd="med">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p:txBody>
          <a:bodyPr/>
          <a:lstStyle/>
          <a:p>
            <a:r>
              <a:rPr lang="es-ES_tradnl" b="1" smtClean="0">
                <a:solidFill>
                  <a:schemeClr val="accent1"/>
                </a:solidFill>
                <a:latin typeface="Algerian" pitchFamily="82" charset="0"/>
              </a:rPr>
              <a:t>ESTUDIO ORGANIZACIONAL</a:t>
            </a:r>
            <a:endParaRPr lang="es-ES" b="1" smtClean="0">
              <a:latin typeface="Algerian" pitchFamily="82" charset="0"/>
            </a:endParaRPr>
          </a:p>
        </p:txBody>
      </p:sp>
      <p:graphicFrame>
        <p:nvGraphicFramePr>
          <p:cNvPr id="4" name="8 Marcador de contenido"/>
          <p:cNvGraphicFramePr>
            <a:graphicFrameLocks noGrp="1"/>
          </p:cNvGraphicFramePr>
          <p:nvPr>
            <p:ph idx="1"/>
          </p:nvPr>
        </p:nvGraphicFramePr>
        <p:xfrm>
          <a:off x="457200" y="1571612"/>
          <a:ext cx="8229600" cy="4572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nvPr>
        </p:nvGraphicFramePr>
        <p:xfrm>
          <a:off x="457200" y="714375"/>
          <a:ext cx="8229600" cy="5411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p:txBody>
          <a:bodyPr/>
          <a:lstStyle/>
          <a:p>
            <a:r>
              <a:rPr lang="es-ES_tradnl" b="1" smtClean="0">
                <a:solidFill>
                  <a:schemeClr val="accent1"/>
                </a:solidFill>
                <a:latin typeface="Algerian" pitchFamily="82" charset="0"/>
                <a:cs typeface="Arial" charset="0"/>
              </a:rPr>
              <a:t>ORGANIGRAMA</a:t>
            </a:r>
            <a:endParaRPr lang="es-ES" smtClean="0">
              <a:latin typeface="Algerian" pitchFamily="82" charset="0"/>
              <a:cs typeface="Arial" charset="0"/>
            </a:endParaRPr>
          </a:p>
        </p:txBody>
      </p:sp>
      <p:pic>
        <p:nvPicPr>
          <p:cNvPr id="17411" name="3 Marcador de contenido" descr="orga"/>
          <p:cNvPicPr>
            <a:picLocks noGrp="1"/>
          </p:cNvPicPr>
          <p:nvPr>
            <p:ph idx="1"/>
          </p:nvPr>
        </p:nvPicPr>
        <p:blipFill>
          <a:blip r:embed="rId2"/>
          <a:srcRect/>
          <a:stretch>
            <a:fillRect/>
          </a:stretch>
        </p:blipFill>
        <p:spPr>
          <a:xfrm>
            <a:off x="1143000" y="1428750"/>
            <a:ext cx="6929438" cy="4857750"/>
          </a:xfrm>
        </p:spPr>
      </p:pic>
    </p:spTree>
  </p:cSld>
  <p:clrMapOvr>
    <a:masterClrMapping/>
  </p:clrMapOvr>
  <p:transition spd="med">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a:xfrm>
            <a:off x="457200" y="500063"/>
            <a:ext cx="8229600" cy="1571625"/>
          </a:xfrm>
        </p:spPr>
        <p:txBody>
          <a:bodyPr/>
          <a:lstStyle/>
          <a:p>
            <a:pPr eaLnBrk="1" hangingPunct="1"/>
            <a:r>
              <a:rPr lang="es-EC" sz="3600" b="1" smtClean="0">
                <a:solidFill>
                  <a:schemeClr val="accent1"/>
                </a:solidFill>
                <a:latin typeface="Algerian" pitchFamily="82" charset="0"/>
                <a:cs typeface="Arial" charset="0"/>
              </a:rPr>
              <a:t>FLUJOGRAMA DEL PROCESO PARA LA ELABORACION DE LOS DULCES</a:t>
            </a:r>
            <a:r>
              <a:rPr lang="es-ES" sz="3600" smtClean="0">
                <a:latin typeface="Algerian" pitchFamily="82" charset="0"/>
              </a:rPr>
              <a:t/>
            </a:r>
            <a:br>
              <a:rPr lang="es-ES" sz="3600" smtClean="0">
                <a:latin typeface="Algerian" pitchFamily="82" charset="0"/>
              </a:rPr>
            </a:br>
            <a:endParaRPr lang="es-ES" sz="3600" smtClean="0">
              <a:latin typeface="Algerian" pitchFamily="82" charset="0"/>
            </a:endParaRPr>
          </a:p>
        </p:txBody>
      </p:sp>
      <p:pic>
        <p:nvPicPr>
          <p:cNvPr id="6" name="5 Marcador de contenido" descr="Dibujo3"/>
          <p:cNvPicPr>
            <a:picLocks noGrp="1"/>
          </p:cNvPicPr>
          <p:nvPr>
            <p:ph idx="1"/>
          </p:nvPr>
        </p:nvPicPr>
        <p:blipFill>
          <a:blip r:embed="rId2">
            <a:duotone>
              <a:prstClr val="black"/>
              <a:schemeClr val="accent1">
                <a:tint val="45000"/>
                <a:satMod val="400000"/>
              </a:schemeClr>
            </a:duotone>
            <a:lum bright="-36000"/>
          </a:blip>
          <a:srcRect/>
          <a:stretch>
            <a:fillRect/>
          </a:stretch>
        </p:blipFill>
        <p:spPr>
          <a:xfrm>
            <a:off x="1000100" y="2071678"/>
            <a:ext cx="7215238" cy="4000528"/>
          </a:xfrm>
          <a:blipFill>
            <a:blip r:embed="rId3"/>
            <a:tile tx="0" ty="0" sx="100000" sy="100000" flip="none" algn="tl"/>
          </a:blipFill>
          <a:ln>
            <a:solidFill>
              <a:schemeClr val="accent1"/>
            </a:solidFill>
          </a:ln>
        </p:spPr>
      </p:pic>
    </p:spTree>
  </p:cSld>
  <p:clrMapOvr>
    <a:masterClrMapping/>
  </p:clrMapOvr>
  <p:transition spd="med">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p:txBody>
          <a:bodyPr/>
          <a:lstStyle/>
          <a:p>
            <a:pPr eaLnBrk="1" hangingPunct="1"/>
            <a:r>
              <a:rPr lang="es-ES_tradnl" b="1" smtClean="0">
                <a:solidFill>
                  <a:schemeClr val="accent1"/>
                </a:solidFill>
                <a:latin typeface="Algerian" pitchFamily="82" charset="0"/>
              </a:rPr>
              <a:t>ANALISIS FODA</a:t>
            </a:r>
            <a:endParaRPr lang="es-ES" b="1" smtClean="0">
              <a:solidFill>
                <a:schemeClr val="accent1"/>
              </a:solidFill>
              <a:latin typeface="Algerian" pitchFamily="82" charset="0"/>
            </a:endParaRPr>
          </a:p>
        </p:txBody>
      </p:sp>
      <p:graphicFrame>
        <p:nvGraphicFramePr>
          <p:cNvPr id="6" name="5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p:txBody>
          <a:bodyPr/>
          <a:lstStyle/>
          <a:p>
            <a:pPr eaLnBrk="1" hangingPunct="1"/>
            <a:r>
              <a:rPr lang="es-EC" sz="3600" b="1" smtClean="0">
                <a:solidFill>
                  <a:schemeClr val="accent1"/>
                </a:solidFill>
                <a:latin typeface="Algerian" pitchFamily="82" charset="0"/>
              </a:rPr>
              <a:t>INVESTIGACION DE MERCADO Y SU ANALISIS</a:t>
            </a:r>
            <a:endParaRPr lang="es-ES" sz="3600" smtClean="0">
              <a:solidFill>
                <a:schemeClr val="accent1"/>
              </a:solidFill>
              <a:latin typeface="Algerian" pitchFamily="82" charset="0"/>
            </a:endParaRPr>
          </a:p>
        </p:txBody>
      </p:sp>
      <p:graphicFrame>
        <p:nvGraphicFramePr>
          <p:cNvPr id="6" name="5 Marcador de contenido"/>
          <p:cNvGraphicFramePr>
            <a:graphicFrameLocks noGrp="1"/>
          </p:cNvGraphicFramePr>
          <p:nvPr>
            <p:ph idx="1"/>
          </p:nvPr>
        </p:nvGraphicFramePr>
        <p:xfrm>
          <a:off x="928662" y="2500306"/>
          <a:ext cx="7572428" cy="36687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484" name="3 CuadroTexto"/>
          <p:cNvSpPr txBox="1">
            <a:spLocks noChangeArrowheads="1"/>
          </p:cNvSpPr>
          <p:nvPr/>
        </p:nvSpPr>
        <p:spPr bwMode="auto">
          <a:xfrm>
            <a:off x="1214438" y="1571625"/>
            <a:ext cx="6786562" cy="646113"/>
          </a:xfrm>
          <a:prstGeom prst="rect">
            <a:avLst/>
          </a:prstGeom>
          <a:noFill/>
          <a:ln w="9525">
            <a:noFill/>
            <a:miter lim="800000"/>
            <a:headEnd/>
            <a:tailEnd/>
          </a:ln>
        </p:spPr>
        <p:txBody>
          <a:bodyPr>
            <a:spAutoFit/>
          </a:bodyPr>
          <a:lstStyle/>
          <a:p>
            <a:pPr algn="just"/>
            <a:r>
              <a:rPr lang="es-ES_tradnl">
                <a:solidFill>
                  <a:schemeClr val="accent1"/>
                </a:solidFill>
              </a:rPr>
              <a:t>El mercado es la función empresarial que identifica las necesidades y los deseos de los clientes de una empresa.</a:t>
            </a:r>
            <a:endParaRPr lang="es-ES">
              <a:solidFill>
                <a:schemeClr val="accent1"/>
              </a:solidFill>
            </a:endParaRPr>
          </a:p>
        </p:txBody>
      </p:sp>
    </p:spTree>
  </p:cSld>
  <p:clrMapOvr>
    <a:masterClrMapping/>
  </p:clrMapOvr>
  <p:transition spd="med">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1 Título"/>
          <p:cNvSpPr>
            <a:spLocks noGrp="1"/>
          </p:cNvSpPr>
          <p:nvPr>
            <p:ph type="ctrTitle"/>
          </p:nvPr>
        </p:nvSpPr>
        <p:spPr>
          <a:xfrm>
            <a:off x="685800" y="357188"/>
            <a:ext cx="7772400" cy="785812"/>
          </a:xfrm>
        </p:spPr>
        <p:txBody>
          <a:bodyPr/>
          <a:lstStyle/>
          <a:p>
            <a:pPr eaLnBrk="1" hangingPunct="1"/>
            <a:r>
              <a:rPr lang="es-ES_tradnl" sz="3600" b="1" smtClean="0">
                <a:solidFill>
                  <a:schemeClr val="accent1"/>
                </a:solidFill>
                <a:latin typeface="Algerian" pitchFamily="82" charset="0"/>
              </a:rPr>
              <a:t>Formula:</a:t>
            </a:r>
            <a:endParaRPr lang="es-ES" sz="3600" b="1" smtClean="0">
              <a:solidFill>
                <a:schemeClr val="accent1"/>
              </a:solidFill>
              <a:latin typeface="Algerian" pitchFamily="82" charset="0"/>
            </a:endParaRPr>
          </a:p>
        </p:txBody>
      </p:sp>
      <p:sp>
        <p:nvSpPr>
          <p:cNvPr id="5" name="4 Subtítulo"/>
          <p:cNvSpPr>
            <a:spLocks noGrp="1"/>
          </p:cNvSpPr>
          <p:nvPr>
            <p:ph type="subTitle" idx="1"/>
          </p:nvPr>
        </p:nvSpPr>
        <p:spPr>
          <a:xfrm>
            <a:off x="1000125" y="2428875"/>
            <a:ext cx="7072313" cy="3929063"/>
          </a:xfrm>
        </p:spPr>
        <p:txBody>
          <a:bodyPr rtlCol="0">
            <a:normAutofit/>
          </a:bodyPr>
          <a:lstStyle/>
          <a:p>
            <a:pPr algn="l" eaLnBrk="1" fontAlgn="auto" hangingPunct="1">
              <a:spcAft>
                <a:spcPts val="0"/>
              </a:spcAft>
              <a:buFont typeface="Arial" pitchFamily="34" charset="0"/>
              <a:buNone/>
              <a:defRPr/>
            </a:pPr>
            <a:r>
              <a:rPr lang="es-EC" sz="2000" b="1" dirty="0" smtClean="0">
                <a:solidFill>
                  <a:schemeClr val="accent1"/>
                </a:solidFill>
                <a:latin typeface="Arial Black" pitchFamily="34" charset="0"/>
              </a:rPr>
              <a:t>Donde:</a:t>
            </a:r>
            <a:endParaRPr lang="es-ES" sz="2000" b="1" dirty="0" smtClean="0">
              <a:solidFill>
                <a:schemeClr val="accent1"/>
              </a:solidFill>
              <a:latin typeface="Arial Black" pitchFamily="34" charset="0"/>
            </a:endParaRPr>
          </a:p>
          <a:p>
            <a:pPr algn="l" eaLnBrk="1" fontAlgn="auto" hangingPunct="1">
              <a:spcAft>
                <a:spcPts val="0"/>
              </a:spcAft>
              <a:buFont typeface="Arial" pitchFamily="34" charset="0"/>
              <a:buNone/>
              <a:defRPr/>
            </a:pPr>
            <a:r>
              <a:rPr lang="es-EC" sz="2000" b="1" dirty="0" smtClean="0">
                <a:solidFill>
                  <a:schemeClr val="accent1"/>
                </a:solidFill>
                <a:latin typeface="Arial Black" pitchFamily="34" charset="0"/>
              </a:rPr>
              <a:t>n:  Tamaño de la muestra</a:t>
            </a:r>
            <a:endParaRPr lang="es-ES" sz="2000" b="1" dirty="0" smtClean="0">
              <a:solidFill>
                <a:schemeClr val="accent1"/>
              </a:solidFill>
              <a:latin typeface="Arial Black" pitchFamily="34" charset="0"/>
            </a:endParaRPr>
          </a:p>
          <a:p>
            <a:pPr algn="l" eaLnBrk="1" fontAlgn="auto" hangingPunct="1">
              <a:spcAft>
                <a:spcPts val="0"/>
              </a:spcAft>
              <a:buFont typeface="Arial" pitchFamily="34" charset="0"/>
              <a:buNone/>
              <a:defRPr/>
            </a:pPr>
            <a:r>
              <a:rPr lang="es-EC" sz="2000" b="1" dirty="0" smtClean="0">
                <a:solidFill>
                  <a:schemeClr val="accent1"/>
                </a:solidFill>
                <a:latin typeface="Arial Black" pitchFamily="34" charset="0"/>
              </a:rPr>
              <a:t>Z: nivel de confianza: 1.67 para z=10%</a:t>
            </a:r>
            <a:endParaRPr lang="es-ES" sz="2000" b="1" dirty="0" smtClean="0">
              <a:solidFill>
                <a:schemeClr val="accent1"/>
              </a:solidFill>
              <a:latin typeface="Arial Black" pitchFamily="34" charset="0"/>
            </a:endParaRPr>
          </a:p>
          <a:p>
            <a:pPr algn="l" eaLnBrk="1" fontAlgn="auto" hangingPunct="1">
              <a:spcAft>
                <a:spcPts val="0"/>
              </a:spcAft>
              <a:buFont typeface="Arial" pitchFamily="34" charset="0"/>
              <a:buNone/>
              <a:defRPr/>
            </a:pPr>
            <a:r>
              <a:rPr lang="es-EC" sz="2000" b="1" dirty="0" smtClean="0">
                <a:solidFill>
                  <a:schemeClr val="accent1"/>
                </a:solidFill>
                <a:latin typeface="Arial Black" pitchFamily="34" charset="0"/>
              </a:rPr>
              <a:t>p: porción estimada: 0,5</a:t>
            </a:r>
            <a:endParaRPr lang="es-ES" sz="2000" b="1" dirty="0" smtClean="0">
              <a:solidFill>
                <a:schemeClr val="accent1"/>
              </a:solidFill>
              <a:latin typeface="Arial Black" pitchFamily="34" charset="0"/>
            </a:endParaRPr>
          </a:p>
          <a:p>
            <a:pPr algn="l" eaLnBrk="1" fontAlgn="auto" hangingPunct="1">
              <a:spcAft>
                <a:spcPts val="0"/>
              </a:spcAft>
              <a:buFont typeface="Arial" pitchFamily="34" charset="0"/>
              <a:buNone/>
              <a:defRPr/>
            </a:pPr>
            <a:r>
              <a:rPr lang="es-ES" sz="2000" b="1" dirty="0" smtClean="0">
                <a:solidFill>
                  <a:schemeClr val="accent1"/>
                </a:solidFill>
                <a:latin typeface="Arial Black" pitchFamily="34" charset="0"/>
              </a:rPr>
              <a:t>q: (1-p): </a:t>
            </a:r>
            <a:r>
              <a:rPr lang="es-EC" sz="2000" b="1" dirty="0" smtClean="0">
                <a:solidFill>
                  <a:schemeClr val="accent1"/>
                </a:solidFill>
                <a:latin typeface="Arial Black" pitchFamily="34" charset="0"/>
              </a:rPr>
              <a:t>(1-0,5) = 0,5</a:t>
            </a:r>
            <a:endParaRPr lang="es-ES" sz="2000" b="1" dirty="0" smtClean="0">
              <a:solidFill>
                <a:schemeClr val="accent1"/>
              </a:solidFill>
              <a:latin typeface="Arial Black" pitchFamily="34" charset="0"/>
            </a:endParaRPr>
          </a:p>
          <a:p>
            <a:pPr algn="l" eaLnBrk="1" fontAlgn="auto" hangingPunct="1">
              <a:spcAft>
                <a:spcPts val="0"/>
              </a:spcAft>
              <a:buFont typeface="Arial" pitchFamily="34" charset="0"/>
              <a:buNone/>
              <a:defRPr/>
            </a:pPr>
            <a:r>
              <a:rPr lang="es-EC" sz="2000" b="1" dirty="0" smtClean="0">
                <a:solidFill>
                  <a:schemeClr val="accent1"/>
                </a:solidFill>
                <a:latin typeface="Arial Black" pitchFamily="34" charset="0"/>
              </a:rPr>
              <a:t>ESTABLECIENDO un error permisible e:10% = 0.1</a:t>
            </a:r>
            <a:endParaRPr lang="es-ES" sz="2000" b="1" dirty="0" smtClean="0">
              <a:solidFill>
                <a:schemeClr val="accent1"/>
              </a:solidFill>
              <a:latin typeface="Arial Black" pitchFamily="34" charset="0"/>
            </a:endParaRPr>
          </a:p>
          <a:p>
            <a:pPr algn="l" eaLnBrk="1" fontAlgn="auto" hangingPunct="1">
              <a:spcAft>
                <a:spcPts val="0"/>
              </a:spcAft>
              <a:buFont typeface="Arial" pitchFamily="34" charset="0"/>
              <a:buNone/>
              <a:defRPr/>
            </a:pPr>
            <a:endParaRPr lang="es-ES" sz="2000" dirty="0" smtClean="0"/>
          </a:p>
        </p:txBody>
      </p:sp>
      <p:graphicFrame>
        <p:nvGraphicFramePr>
          <p:cNvPr id="1026" name="Object 2"/>
          <p:cNvGraphicFramePr>
            <a:graphicFrameLocks noChangeAspect="1"/>
          </p:cNvGraphicFramePr>
          <p:nvPr/>
        </p:nvGraphicFramePr>
        <p:xfrm>
          <a:off x="2790825" y="1357313"/>
          <a:ext cx="3781425" cy="928687"/>
        </p:xfrm>
        <a:graphic>
          <a:graphicData uri="http://schemas.openxmlformats.org/presentationml/2006/ole">
            <p:oleObj spid="_x0000_s1026" name="Ecuación" r:id="rId3" imgW="850680" imgH="419040" progId="Equation.3">
              <p:embed/>
            </p:oleObj>
          </a:graphicData>
        </a:graphic>
      </p:graphicFrame>
      <p:graphicFrame>
        <p:nvGraphicFramePr>
          <p:cNvPr id="1027" name="Object 3"/>
          <p:cNvGraphicFramePr>
            <a:graphicFrameLocks noChangeAspect="1"/>
          </p:cNvGraphicFramePr>
          <p:nvPr/>
        </p:nvGraphicFramePr>
        <p:xfrm>
          <a:off x="2786063" y="4929188"/>
          <a:ext cx="4071937" cy="1214437"/>
        </p:xfrm>
        <a:graphic>
          <a:graphicData uri="http://schemas.openxmlformats.org/presentationml/2006/ole">
            <p:oleObj spid="_x0000_s1027" name="Ecuación" r:id="rId4" imgW="1688760" imgH="660240" progId="Equation.3">
              <p:embed/>
            </p:oleObj>
          </a:graphicData>
        </a:graphic>
      </p:graphicFrame>
    </p:spTree>
  </p:cSld>
  <p:clrMapOvr>
    <a:masterClrMapping/>
  </p:clrMapOvr>
  <p:transition spd="med">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p:txBody>
          <a:bodyPr/>
          <a:lstStyle/>
          <a:p>
            <a:pPr eaLnBrk="1" hangingPunct="1"/>
            <a:r>
              <a:rPr lang="es-ES" b="1" smtClean="0">
                <a:solidFill>
                  <a:schemeClr val="accent1"/>
                </a:solidFill>
                <a:latin typeface="Algerian" pitchFamily="82" charset="0"/>
              </a:rPr>
              <a:t>INTRODUCCION</a:t>
            </a:r>
          </a:p>
        </p:txBody>
      </p:sp>
      <p:sp>
        <p:nvSpPr>
          <p:cNvPr id="4099" name="2 Marcador de contenido"/>
          <p:cNvSpPr>
            <a:spLocks noGrp="1"/>
          </p:cNvSpPr>
          <p:nvPr>
            <p:ph idx="1"/>
          </p:nvPr>
        </p:nvSpPr>
        <p:spPr/>
        <p:txBody>
          <a:bodyPr/>
          <a:lstStyle/>
          <a:p>
            <a:pPr algn="just" eaLnBrk="1" hangingPunct="1">
              <a:buFont typeface="Arial" charset="0"/>
              <a:buNone/>
            </a:pPr>
            <a:r>
              <a:rPr lang="es-EC" b="1" smtClean="0">
                <a:solidFill>
                  <a:srgbClr val="0000FF"/>
                </a:solidFill>
                <a:latin typeface="Arial" charset="0"/>
                <a:cs typeface="Arial" charset="0"/>
              </a:rPr>
              <a:t>   </a:t>
            </a:r>
            <a:r>
              <a:rPr lang="es-EC" b="1" smtClean="0">
                <a:solidFill>
                  <a:schemeClr val="accent1"/>
                </a:solidFill>
                <a:latin typeface="Arial" charset="0"/>
                <a:cs typeface="Arial" charset="0"/>
              </a:rPr>
              <a:t>Las frutas tropicales han comenzado recientemente a proliferar con una gran variedad en los mercados occidentales siendo hasta ahora desconocidas para muchos. Estas frutas exóticas en algunos casos son completamente naturales y ecológicas así no estén certificadas debido a su método de cultivo.</a:t>
            </a:r>
            <a:endParaRPr lang="es-ES" b="1" smtClean="0">
              <a:solidFill>
                <a:schemeClr val="accent1"/>
              </a:solidFill>
              <a:latin typeface="Arial" charset="0"/>
              <a:cs typeface="Arial" charset="0"/>
            </a:endParaRPr>
          </a:p>
        </p:txBody>
      </p:sp>
    </p:spTree>
  </p:cSld>
  <p:clrMapOvr>
    <a:masterClrMapping/>
  </p:clrMapOvr>
  <p:transition spd="med">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p:txBody>
          <a:bodyPr/>
          <a:lstStyle/>
          <a:p>
            <a:r>
              <a:rPr lang="es-ES_tradnl" b="1" smtClean="0">
                <a:solidFill>
                  <a:schemeClr val="accent1"/>
                </a:solidFill>
                <a:latin typeface="Algerian" pitchFamily="82" charset="0"/>
              </a:rPr>
              <a:t>ANALISIS DE LAS ENCUESTAS</a:t>
            </a:r>
            <a:endParaRPr lang="es-ES" b="1" smtClean="0">
              <a:solidFill>
                <a:schemeClr val="accent1"/>
              </a:solidFill>
              <a:latin typeface="Algerian" pitchFamily="82" charset="0"/>
            </a:endParaRPr>
          </a:p>
        </p:txBody>
      </p:sp>
      <p:pic>
        <p:nvPicPr>
          <p:cNvPr id="21507" name="Picture 4"/>
          <p:cNvPicPr>
            <a:picLocks noGrp="1" noChangeAspect="1" noChangeArrowheads="1"/>
          </p:cNvPicPr>
          <p:nvPr>
            <p:ph idx="1"/>
          </p:nvPr>
        </p:nvPicPr>
        <p:blipFill>
          <a:blip r:embed="rId2"/>
          <a:srcRect/>
          <a:stretch>
            <a:fillRect/>
          </a:stretch>
        </p:blipFill>
        <p:spPr>
          <a:xfrm>
            <a:off x="1500188" y="1500188"/>
            <a:ext cx="6143625" cy="4429125"/>
          </a:xfrm>
          <a:noFill/>
        </p:spPr>
      </p:pic>
    </p:spTree>
  </p:cSld>
  <p:clrMapOvr>
    <a:masterClrMapping/>
  </p:clrMapOvr>
  <p:transition spd="med">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p:txBody>
          <a:bodyPr/>
          <a:lstStyle/>
          <a:p>
            <a:r>
              <a:rPr lang="es-EC" b="1" smtClean="0">
                <a:solidFill>
                  <a:schemeClr val="accent1"/>
                </a:solidFill>
                <a:latin typeface="Algerian" pitchFamily="82" charset="0"/>
              </a:rPr>
              <a:t>MATRIZ BCG </a:t>
            </a:r>
            <a:endParaRPr lang="es-ES" smtClean="0">
              <a:solidFill>
                <a:schemeClr val="accent1"/>
              </a:solidFill>
              <a:latin typeface="Algerian" pitchFamily="82" charset="0"/>
            </a:endParaRPr>
          </a:p>
        </p:txBody>
      </p:sp>
      <p:pic>
        <p:nvPicPr>
          <p:cNvPr id="22531" name="Imagen 1" descr="bcg.png"/>
          <p:cNvPicPr>
            <a:picLocks noChangeAspect="1" noChangeArrowheads="1"/>
          </p:cNvPicPr>
          <p:nvPr/>
        </p:nvPicPr>
        <p:blipFill>
          <a:blip r:embed="rId2"/>
          <a:srcRect/>
          <a:stretch>
            <a:fillRect/>
          </a:stretch>
        </p:blipFill>
        <p:spPr bwMode="auto">
          <a:xfrm>
            <a:off x="714375" y="1500188"/>
            <a:ext cx="7727950" cy="4500562"/>
          </a:xfrm>
          <a:prstGeom prst="rect">
            <a:avLst/>
          </a:prstGeom>
          <a:solidFill>
            <a:schemeClr val="accent1"/>
          </a:solid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p:txBody>
          <a:bodyPr/>
          <a:lstStyle/>
          <a:p>
            <a:r>
              <a:rPr lang="es-EC" b="1" smtClean="0">
                <a:solidFill>
                  <a:schemeClr val="accent1"/>
                </a:solidFill>
                <a:latin typeface="Algerian" pitchFamily="82" charset="0"/>
              </a:rPr>
              <a:t>Matriz de implicación FCB</a:t>
            </a:r>
            <a:endParaRPr lang="es-ES" smtClean="0">
              <a:solidFill>
                <a:schemeClr val="accent1"/>
              </a:solidFill>
              <a:latin typeface="Algerian" pitchFamily="82" charset="0"/>
            </a:endParaRPr>
          </a:p>
        </p:txBody>
      </p:sp>
      <p:pic>
        <p:nvPicPr>
          <p:cNvPr id="23555" name="5 Imagen" descr="5.jpg"/>
          <p:cNvPicPr>
            <a:picLocks noChangeAspect="1"/>
          </p:cNvPicPr>
          <p:nvPr/>
        </p:nvPicPr>
        <p:blipFill>
          <a:blip r:embed="rId2"/>
          <a:srcRect/>
          <a:stretch>
            <a:fillRect/>
          </a:stretch>
        </p:blipFill>
        <p:spPr bwMode="auto">
          <a:xfrm>
            <a:off x="1928813" y="1428750"/>
            <a:ext cx="5429250" cy="490855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p:txBody>
          <a:bodyPr/>
          <a:lstStyle/>
          <a:p>
            <a:r>
              <a:rPr lang="es-EC" sz="4000" b="1" smtClean="0">
                <a:solidFill>
                  <a:schemeClr val="accent1"/>
                </a:solidFill>
                <a:latin typeface="Algerian" pitchFamily="82" charset="0"/>
              </a:rPr>
              <a:t>MACRO Y MICRO SEGMENTACION </a:t>
            </a:r>
            <a:endParaRPr lang="es-ES" sz="4000" smtClean="0">
              <a:solidFill>
                <a:schemeClr val="accent1"/>
              </a:solidFill>
              <a:latin typeface="Algerian" pitchFamily="82" charset="0"/>
            </a:endParaRPr>
          </a:p>
        </p:txBody>
      </p:sp>
      <p:sp>
        <p:nvSpPr>
          <p:cNvPr id="3" name="2 Marcador de contenido"/>
          <p:cNvSpPr>
            <a:spLocks noGrp="1"/>
          </p:cNvSpPr>
          <p:nvPr>
            <p:ph idx="1"/>
          </p:nvPr>
        </p:nvSpPr>
        <p:spPr/>
        <p:txBody>
          <a:bodyPr>
            <a:normAutofit lnSpcReduction="10000"/>
          </a:bodyPr>
          <a:lstStyle/>
          <a:p>
            <a:pPr algn="ctr">
              <a:buFont typeface="Arial" charset="0"/>
              <a:buNone/>
              <a:defRPr/>
            </a:pPr>
            <a:r>
              <a:rPr lang="es-EC" b="1" dirty="0" smtClean="0">
                <a:solidFill>
                  <a:schemeClr val="accent1"/>
                </a:solidFill>
              </a:rPr>
              <a:t>Macro </a:t>
            </a:r>
            <a:r>
              <a:rPr lang="es-EC" b="1" dirty="0">
                <a:solidFill>
                  <a:schemeClr val="accent1"/>
                </a:solidFill>
              </a:rPr>
              <a:t>segmentación</a:t>
            </a:r>
            <a:endParaRPr lang="es-ES" dirty="0">
              <a:solidFill>
                <a:schemeClr val="accent1"/>
              </a:solidFill>
            </a:endParaRPr>
          </a:p>
          <a:p>
            <a:pPr>
              <a:defRPr/>
            </a:pPr>
            <a:r>
              <a:rPr lang="es-EC" dirty="0" smtClean="0">
                <a:solidFill>
                  <a:schemeClr val="accent1"/>
                </a:solidFill>
              </a:rPr>
              <a:t>Necesidades</a:t>
            </a:r>
            <a:endParaRPr lang="es-ES" dirty="0">
              <a:solidFill>
                <a:schemeClr val="accent1"/>
              </a:solidFill>
            </a:endParaRPr>
          </a:p>
          <a:p>
            <a:pPr>
              <a:defRPr/>
            </a:pPr>
            <a:r>
              <a:rPr lang="es-ES" dirty="0">
                <a:solidFill>
                  <a:schemeClr val="accent1"/>
                </a:solidFill>
              </a:rPr>
              <a:t>Segmentación por Producto – </a:t>
            </a:r>
            <a:r>
              <a:rPr lang="es-ES" dirty="0" smtClean="0">
                <a:solidFill>
                  <a:schemeClr val="accent1"/>
                </a:solidFill>
              </a:rPr>
              <a:t>Mercado</a:t>
            </a:r>
          </a:p>
          <a:p>
            <a:pPr algn="ctr">
              <a:buFont typeface="Arial" charset="0"/>
              <a:buNone/>
              <a:defRPr/>
            </a:pPr>
            <a:r>
              <a:rPr lang="es-ES" b="1" dirty="0" smtClean="0">
                <a:solidFill>
                  <a:schemeClr val="accent1"/>
                </a:solidFill>
              </a:rPr>
              <a:t>Micro segmentación</a:t>
            </a:r>
          </a:p>
          <a:p>
            <a:pPr>
              <a:defRPr/>
            </a:pPr>
            <a:r>
              <a:rPr lang="es-EC" dirty="0">
                <a:solidFill>
                  <a:schemeClr val="accent1"/>
                </a:solidFill>
              </a:rPr>
              <a:t>Segmento Sabor</a:t>
            </a:r>
            <a:endParaRPr lang="es-ES" dirty="0">
              <a:solidFill>
                <a:schemeClr val="accent1"/>
              </a:solidFill>
            </a:endParaRPr>
          </a:p>
          <a:p>
            <a:pPr>
              <a:defRPr/>
            </a:pPr>
            <a:r>
              <a:rPr lang="es-EC" dirty="0">
                <a:solidFill>
                  <a:schemeClr val="accent1"/>
                </a:solidFill>
              </a:rPr>
              <a:t>Segmento Calidad</a:t>
            </a:r>
            <a:endParaRPr lang="es-ES" dirty="0">
              <a:solidFill>
                <a:schemeClr val="accent1"/>
              </a:solidFill>
            </a:endParaRPr>
          </a:p>
          <a:p>
            <a:pPr>
              <a:defRPr/>
            </a:pPr>
            <a:r>
              <a:rPr lang="es-EC" dirty="0">
                <a:solidFill>
                  <a:schemeClr val="accent1"/>
                </a:solidFill>
              </a:rPr>
              <a:t>Segmento Práctico</a:t>
            </a:r>
            <a:endParaRPr lang="es-ES" dirty="0">
              <a:solidFill>
                <a:schemeClr val="accent1"/>
              </a:solidFill>
            </a:endParaRPr>
          </a:p>
          <a:p>
            <a:pPr>
              <a:defRPr/>
            </a:pPr>
            <a:r>
              <a:rPr lang="es-EC" dirty="0">
                <a:solidFill>
                  <a:schemeClr val="accent1"/>
                </a:solidFill>
              </a:rPr>
              <a:t>Segmento Versátil</a:t>
            </a:r>
            <a:endParaRPr lang="es-ES" dirty="0">
              <a:solidFill>
                <a:schemeClr val="accent1"/>
              </a:solidFill>
            </a:endParaRPr>
          </a:p>
          <a:p>
            <a:pPr>
              <a:defRPr/>
            </a:pPr>
            <a:endParaRPr lang="es-ES" b="1" dirty="0"/>
          </a:p>
          <a:p>
            <a:pPr>
              <a:defRPr/>
            </a:pPr>
            <a:endParaRPr lang="es-ES" dirty="0"/>
          </a:p>
        </p:txBody>
      </p:sp>
    </p:spTree>
  </p:cSld>
  <p:clrMapOvr>
    <a:masterClrMapping/>
  </p:clrMapOvr>
  <p:transition spd="med">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p:cNvSpPr>
          <p:nvPr>
            <p:ph type="title"/>
          </p:nvPr>
        </p:nvSpPr>
        <p:spPr/>
        <p:txBody>
          <a:bodyPr/>
          <a:lstStyle/>
          <a:p>
            <a:r>
              <a:rPr lang="es-ES" b="1" smtClean="0">
                <a:solidFill>
                  <a:schemeClr val="accent1"/>
                </a:solidFill>
                <a:latin typeface="Algerian" pitchFamily="82" charset="0"/>
              </a:rPr>
              <a:t>F</a:t>
            </a:r>
            <a:r>
              <a:rPr lang="es-EC" b="1" smtClean="0">
                <a:solidFill>
                  <a:schemeClr val="accent1"/>
                </a:solidFill>
                <a:latin typeface="Algerian" pitchFamily="82" charset="0"/>
              </a:rPr>
              <a:t>UERZAS DE PORTER</a:t>
            </a:r>
            <a:endParaRPr lang="es-ES" smtClean="0">
              <a:solidFill>
                <a:schemeClr val="accent1"/>
              </a:solidFill>
              <a:latin typeface="Algerian" pitchFamily="82" charset="0"/>
            </a:endParaRPr>
          </a:p>
        </p:txBody>
      </p:sp>
      <p:sp>
        <p:nvSpPr>
          <p:cNvPr id="25603" name="2 Marcador de contenido"/>
          <p:cNvSpPr>
            <a:spLocks noGrp="1"/>
          </p:cNvSpPr>
          <p:nvPr>
            <p:ph idx="1"/>
          </p:nvPr>
        </p:nvSpPr>
        <p:spPr/>
        <p:txBody>
          <a:bodyPr/>
          <a:lstStyle/>
          <a:p>
            <a:pPr marL="342900" lvl="2" indent="-342900">
              <a:buFont typeface="Wingdings" pitchFamily="2" charset="2"/>
              <a:buChar char="Ø"/>
            </a:pPr>
            <a:endParaRPr lang="es-EC" sz="2800" smtClean="0">
              <a:solidFill>
                <a:schemeClr val="accent1"/>
              </a:solidFill>
              <a:latin typeface="Arial" charset="0"/>
              <a:cs typeface="Arial" charset="0"/>
            </a:endParaRPr>
          </a:p>
          <a:p>
            <a:pPr marL="342900" lvl="2" indent="-342900" algn="just">
              <a:buFont typeface="Wingdings" pitchFamily="2" charset="2"/>
              <a:buChar char="Ø"/>
            </a:pPr>
            <a:r>
              <a:rPr lang="es-EC" sz="3200" smtClean="0">
                <a:solidFill>
                  <a:schemeClr val="accent1"/>
                </a:solidFill>
                <a:latin typeface="Arial" charset="0"/>
                <a:cs typeface="Arial" charset="0"/>
              </a:rPr>
              <a:t>Competencia Establecida</a:t>
            </a:r>
            <a:endParaRPr lang="es-ES" sz="3200" smtClean="0">
              <a:solidFill>
                <a:schemeClr val="accent1"/>
              </a:solidFill>
              <a:latin typeface="Arial" charset="0"/>
              <a:cs typeface="Arial" charset="0"/>
            </a:endParaRPr>
          </a:p>
          <a:p>
            <a:pPr>
              <a:buFont typeface="Wingdings" pitchFamily="2" charset="2"/>
              <a:buChar char="Ø"/>
            </a:pPr>
            <a:r>
              <a:rPr lang="es-EC" smtClean="0">
                <a:solidFill>
                  <a:schemeClr val="accent1"/>
                </a:solidFill>
                <a:latin typeface="Arial" charset="0"/>
                <a:cs typeface="Arial" charset="0"/>
              </a:rPr>
              <a:t>Poder de Negociación de los Compradores</a:t>
            </a:r>
            <a:endParaRPr lang="es-ES" smtClean="0">
              <a:solidFill>
                <a:schemeClr val="accent1"/>
              </a:solidFill>
              <a:latin typeface="Arial" charset="0"/>
              <a:cs typeface="Arial" charset="0"/>
            </a:endParaRPr>
          </a:p>
          <a:p>
            <a:pPr>
              <a:buFont typeface="Wingdings" pitchFamily="2" charset="2"/>
              <a:buChar char="Ø"/>
            </a:pPr>
            <a:r>
              <a:rPr lang="es-EC" smtClean="0">
                <a:solidFill>
                  <a:schemeClr val="accent1"/>
                </a:solidFill>
                <a:latin typeface="Arial" charset="0"/>
                <a:cs typeface="Arial" charset="0"/>
              </a:rPr>
              <a:t>Poder de Negociación de los Proveedores</a:t>
            </a:r>
            <a:endParaRPr lang="es-ES" smtClean="0">
              <a:solidFill>
                <a:schemeClr val="accent1"/>
              </a:solidFill>
              <a:latin typeface="Arial" charset="0"/>
              <a:cs typeface="Arial" charset="0"/>
            </a:endParaRPr>
          </a:p>
          <a:p>
            <a:pPr>
              <a:buFont typeface="Wingdings" pitchFamily="2" charset="2"/>
              <a:buChar char="Ø"/>
            </a:pPr>
            <a:r>
              <a:rPr lang="es-EC" smtClean="0">
                <a:solidFill>
                  <a:schemeClr val="accent1"/>
                </a:solidFill>
                <a:latin typeface="Arial" charset="0"/>
                <a:cs typeface="Arial" charset="0"/>
              </a:rPr>
              <a:t>Amenaza de Productos Sustitutos</a:t>
            </a:r>
          </a:p>
          <a:p>
            <a:pPr>
              <a:buFont typeface="Wingdings" pitchFamily="2" charset="2"/>
              <a:buChar char="Ø"/>
            </a:pPr>
            <a:r>
              <a:rPr lang="es-EC" smtClean="0">
                <a:solidFill>
                  <a:schemeClr val="accent1"/>
                </a:solidFill>
                <a:latin typeface="Arial" charset="0"/>
                <a:cs typeface="Arial" charset="0"/>
              </a:rPr>
              <a:t>Ventaja Competitiva</a:t>
            </a:r>
            <a:endParaRPr lang="es-ES" smtClean="0">
              <a:solidFill>
                <a:schemeClr val="accent1"/>
              </a:solidFill>
              <a:latin typeface="Arial" charset="0"/>
              <a:cs typeface="Arial" charset="0"/>
            </a:endParaRPr>
          </a:p>
          <a:p>
            <a:pPr>
              <a:buFont typeface="Arial" charset="0"/>
              <a:buNone/>
            </a:pPr>
            <a:endParaRPr lang="es-ES" smtClean="0"/>
          </a:p>
        </p:txBody>
      </p:sp>
    </p:spTree>
  </p:cSld>
  <p:clrMapOvr>
    <a:masterClrMapping/>
  </p:clrMapOvr>
  <p:transition spd="med">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p:nvPr>
        </p:nvSpPr>
        <p:spPr/>
        <p:txBody>
          <a:bodyPr/>
          <a:lstStyle/>
          <a:p>
            <a:pPr marL="342900" indent="-342900"/>
            <a:r>
              <a:rPr lang="es-MX" b="1" smtClean="0">
                <a:solidFill>
                  <a:schemeClr val="accent1"/>
                </a:solidFill>
                <a:latin typeface="Algerian" pitchFamily="82" charset="0"/>
              </a:rPr>
              <a:t>MARKETING MIX</a:t>
            </a:r>
            <a:r>
              <a:rPr lang="es-EC" b="1" smtClean="0">
                <a:solidFill>
                  <a:schemeClr val="accent1"/>
                </a:solidFill>
                <a:latin typeface="Algerian" pitchFamily="82" charset="0"/>
              </a:rPr>
              <a:t>: 5 P´S</a:t>
            </a:r>
            <a:endParaRPr lang="es-ES" smtClean="0">
              <a:solidFill>
                <a:schemeClr val="accent1"/>
              </a:solidFill>
              <a:latin typeface="Algerian" pitchFamily="82" charset="0"/>
            </a:endParaRPr>
          </a:p>
        </p:txBody>
      </p:sp>
      <p:pic>
        <p:nvPicPr>
          <p:cNvPr id="26627" name="Picture 2"/>
          <p:cNvPicPr>
            <a:picLocks noChangeAspect="1" noChangeArrowheads="1"/>
          </p:cNvPicPr>
          <p:nvPr/>
        </p:nvPicPr>
        <p:blipFill>
          <a:blip r:embed="rId2"/>
          <a:srcRect/>
          <a:stretch>
            <a:fillRect/>
          </a:stretch>
        </p:blipFill>
        <p:spPr bwMode="auto">
          <a:xfrm>
            <a:off x="928688" y="1357313"/>
            <a:ext cx="7572375" cy="5043487"/>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Título"/>
          <p:cNvSpPr>
            <a:spLocks noGrp="1"/>
          </p:cNvSpPr>
          <p:nvPr>
            <p:ph type="title"/>
          </p:nvPr>
        </p:nvSpPr>
        <p:spPr/>
        <p:txBody>
          <a:bodyPr/>
          <a:lstStyle/>
          <a:p>
            <a:r>
              <a:rPr lang="es-ES_tradnl" b="1" smtClean="0">
                <a:solidFill>
                  <a:schemeClr val="accent1"/>
                </a:solidFill>
                <a:latin typeface="Algerian" pitchFamily="82" charset="0"/>
              </a:rPr>
              <a:t>ESTUDIO TECNICO</a:t>
            </a:r>
            <a:endParaRPr lang="es-ES" b="1" smtClean="0">
              <a:solidFill>
                <a:schemeClr val="accent1"/>
              </a:solidFill>
              <a:latin typeface="Algerian" pitchFamily="82" charset="0"/>
            </a:endParaRPr>
          </a:p>
        </p:txBody>
      </p:sp>
      <p:sp>
        <p:nvSpPr>
          <p:cNvPr id="27651" name="2 Marcador de contenido"/>
          <p:cNvSpPr>
            <a:spLocks noGrp="1"/>
          </p:cNvSpPr>
          <p:nvPr>
            <p:ph idx="1"/>
          </p:nvPr>
        </p:nvSpPr>
        <p:spPr>
          <a:xfrm>
            <a:off x="457200" y="1600200"/>
            <a:ext cx="8229600" cy="1400175"/>
          </a:xfrm>
        </p:spPr>
        <p:txBody>
          <a:bodyPr/>
          <a:lstStyle/>
          <a:p>
            <a:pPr>
              <a:buFont typeface="Wingdings" pitchFamily="2" charset="2"/>
              <a:buChar char="Ø"/>
            </a:pPr>
            <a:r>
              <a:rPr lang="es-ES_tradnl" smtClean="0">
                <a:solidFill>
                  <a:schemeClr val="accent1"/>
                </a:solidFill>
                <a:latin typeface="Arial" charset="0"/>
                <a:cs typeface="Arial" charset="0"/>
              </a:rPr>
              <a:t>Características del Lugar</a:t>
            </a:r>
          </a:p>
          <a:p>
            <a:pPr>
              <a:buFont typeface="Wingdings" pitchFamily="2" charset="2"/>
              <a:buChar char="Ø"/>
            </a:pPr>
            <a:r>
              <a:rPr lang="es-ES_tradnl" smtClean="0">
                <a:solidFill>
                  <a:schemeClr val="accent1"/>
                </a:solidFill>
                <a:latin typeface="Arial" charset="0"/>
                <a:cs typeface="Arial" charset="0"/>
              </a:rPr>
              <a:t>Descripción de Tecnología a Utilizar</a:t>
            </a:r>
          </a:p>
          <a:p>
            <a:pPr>
              <a:buFont typeface="Arial" charset="0"/>
              <a:buNone/>
            </a:pPr>
            <a:endParaRPr lang="es-ES" smtClean="0">
              <a:solidFill>
                <a:schemeClr val="accent1"/>
              </a:solidFill>
              <a:latin typeface="Arial" charset="0"/>
              <a:cs typeface="Arial" charset="0"/>
            </a:endParaRPr>
          </a:p>
        </p:txBody>
      </p:sp>
      <p:pic>
        <p:nvPicPr>
          <p:cNvPr id="27652" name="Picture 3"/>
          <p:cNvPicPr>
            <a:picLocks noChangeAspect="1" noChangeArrowheads="1"/>
          </p:cNvPicPr>
          <p:nvPr/>
        </p:nvPicPr>
        <p:blipFill>
          <a:blip r:embed="rId2"/>
          <a:srcRect/>
          <a:stretch>
            <a:fillRect/>
          </a:stretch>
        </p:blipFill>
        <p:spPr bwMode="auto">
          <a:xfrm>
            <a:off x="2143125" y="3000375"/>
            <a:ext cx="4429125" cy="3286125"/>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Título"/>
          <p:cNvSpPr>
            <a:spLocks noGrp="1"/>
          </p:cNvSpPr>
          <p:nvPr>
            <p:ph type="title"/>
          </p:nvPr>
        </p:nvSpPr>
        <p:spPr/>
        <p:txBody>
          <a:bodyPr/>
          <a:lstStyle/>
          <a:p>
            <a:pPr eaLnBrk="1" hangingPunct="1"/>
            <a:r>
              <a:rPr lang="es-ES_tradnl" sz="4000" b="1" smtClean="0">
                <a:solidFill>
                  <a:schemeClr val="accent1"/>
                </a:solidFill>
                <a:latin typeface="Algerian" pitchFamily="82" charset="0"/>
              </a:rPr>
              <a:t>ESTUDIO FINANCIERO</a:t>
            </a:r>
            <a:endParaRPr lang="es-ES" sz="4000" b="1" smtClean="0">
              <a:solidFill>
                <a:schemeClr val="accent1"/>
              </a:solidFill>
              <a:latin typeface="Algerian" pitchFamily="82" charset="0"/>
            </a:endParaRPr>
          </a:p>
        </p:txBody>
      </p:sp>
      <p:graphicFrame>
        <p:nvGraphicFramePr>
          <p:cNvPr id="5" name="4 Marcador de contenido"/>
          <p:cNvGraphicFramePr>
            <a:graphicFrameLocks noGrp="1"/>
          </p:cNvGraphicFramePr>
          <p:nvPr>
            <p:ph idx="1"/>
          </p:nvPr>
        </p:nvGraphicFramePr>
        <p:xfrm>
          <a:off x="457200" y="1357298"/>
          <a:ext cx="8229600" cy="50006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Título"/>
          <p:cNvSpPr>
            <a:spLocks noGrp="1"/>
          </p:cNvSpPr>
          <p:nvPr>
            <p:ph type="title"/>
          </p:nvPr>
        </p:nvSpPr>
        <p:spPr/>
        <p:txBody>
          <a:bodyPr/>
          <a:lstStyle/>
          <a:p>
            <a:r>
              <a:rPr lang="es-ES_tradnl" b="1" smtClean="0">
                <a:solidFill>
                  <a:schemeClr val="accent1"/>
                </a:solidFill>
                <a:latin typeface="Algerian" pitchFamily="82" charset="0"/>
              </a:rPr>
              <a:t>ANALISIS DE LA DEMANDA</a:t>
            </a:r>
            <a:endParaRPr lang="es-ES" b="1" smtClean="0">
              <a:solidFill>
                <a:schemeClr val="accent1"/>
              </a:solidFill>
              <a:latin typeface="Algerian" pitchFamily="82" charset="0"/>
            </a:endParaRPr>
          </a:p>
        </p:txBody>
      </p:sp>
      <p:pic>
        <p:nvPicPr>
          <p:cNvPr id="29699" name="Picture 2"/>
          <p:cNvPicPr>
            <a:picLocks noGrp="1" noChangeAspect="1" noChangeArrowheads="1"/>
          </p:cNvPicPr>
          <p:nvPr>
            <p:ph idx="1"/>
          </p:nvPr>
        </p:nvPicPr>
        <p:blipFill>
          <a:blip r:embed="rId2"/>
          <a:srcRect/>
          <a:stretch>
            <a:fillRect/>
          </a:stretch>
        </p:blipFill>
        <p:spPr>
          <a:xfrm>
            <a:off x="1571625" y="1357313"/>
            <a:ext cx="5715000" cy="1500187"/>
          </a:xfrm>
          <a:noFill/>
        </p:spPr>
      </p:pic>
      <p:pic>
        <p:nvPicPr>
          <p:cNvPr id="29700" name="Picture 3"/>
          <p:cNvPicPr>
            <a:picLocks noChangeAspect="1" noChangeArrowheads="1"/>
          </p:cNvPicPr>
          <p:nvPr/>
        </p:nvPicPr>
        <p:blipFill>
          <a:blip r:embed="rId3"/>
          <a:srcRect/>
          <a:stretch>
            <a:fillRect/>
          </a:stretch>
        </p:blipFill>
        <p:spPr bwMode="auto">
          <a:xfrm>
            <a:off x="1571625" y="3000375"/>
            <a:ext cx="5643563" cy="428625"/>
          </a:xfrm>
          <a:prstGeom prst="rect">
            <a:avLst/>
          </a:prstGeom>
          <a:noFill/>
          <a:ln w="9525">
            <a:noFill/>
            <a:miter lim="800000"/>
            <a:headEnd/>
            <a:tailEnd/>
          </a:ln>
        </p:spPr>
      </p:pic>
      <p:pic>
        <p:nvPicPr>
          <p:cNvPr id="29701" name="Picture 4"/>
          <p:cNvPicPr>
            <a:picLocks noChangeAspect="1" noChangeArrowheads="1"/>
          </p:cNvPicPr>
          <p:nvPr/>
        </p:nvPicPr>
        <p:blipFill>
          <a:blip r:embed="rId4"/>
          <a:srcRect/>
          <a:stretch>
            <a:fillRect/>
          </a:stretch>
        </p:blipFill>
        <p:spPr bwMode="auto">
          <a:xfrm>
            <a:off x="1500188" y="3571875"/>
            <a:ext cx="6143625" cy="857250"/>
          </a:xfrm>
          <a:prstGeom prst="rect">
            <a:avLst/>
          </a:prstGeom>
          <a:noFill/>
          <a:ln w="9525">
            <a:noFill/>
            <a:miter lim="800000"/>
            <a:headEnd/>
            <a:tailEnd/>
          </a:ln>
        </p:spPr>
      </p:pic>
      <p:pic>
        <p:nvPicPr>
          <p:cNvPr id="29702" name="Picture 7"/>
          <p:cNvPicPr>
            <a:picLocks noChangeAspect="1" noChangeArrowheads="1"/>
          </p:cNvPicPr>
          <p:nvPr/>
        </p:nvPicPr>
        <p:blipFill>
          <a:blip r:embed="rId5"/>
          <a:srcRect/>
          <a:stretch>
            <a:fillRect/>
          </a:stretch>
        </p:blipFill>
        <p:spPr bwMode="auto">
          <a:xfrm>
            <a:off x="2357438" y="4786313"/>
            <a:ext cx="4286250" cy="1643062"/>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3 Título"/>
          <p:cNvSpPr>
            <a:spLocks noGrp="1"/>
          </p:cNvSpPr>
          <p:nvPr>
            <p:ph type="title"/>
          </p:nvPr>
        </p:nvSpPr>
        <p:spPr>
          <a:xfrm>
            <a:off x="457200" y="274638"/>
            <a:ext cx="8229600" cy="725487"/>
          </a:xfrm>
        </p:spPr>
        <p:txBody>
          <a:bodyPr/>
          <a:lstStyle/>
          <a:p>
            <a:r>
              <a:rPr lang="es-ES_tradnl" sz="3200" b="1" smtClean="0">
                <a:solidFill>
                  <a:schemeClr val="accent1"/>
                </a:solidFill>
                <a:latin typeface="Algerian" pitchFamily="82" charset="0"/>
              </a:rPr>
              <a:t>ESTIMACION DE COSTOS</a:t>
            </a:r>
            <a:endParaRPr lang="es-ES" sz="3200" b="1" smtClean="0">
              <a:solidFill>
                <a:schemeClr val="accent1"/>
              </a:solidFill>
              <a:latin typeface="Algerian" pitchFamily="82" charset="0"/>
            </a:endParaRPr>
          </a:p>
        </p:txBody>
      </p:sp>
      <p:pic>
        <p:nvPicPr>
          <p:cNvPr id="30723" name="Picture 2"/>
          <p:cNvPicPr>
            <a:picLocks noGrp="1" noChangeAspect="1" noChangeArrowheads="1"/>
          </p:cNvPicPr>
          <p:nvPr>
            <p:ph idx="1"/>
          </p:nvPr>
        </p:nvPicPr>
        <p:blipFill>
          <a:blip r:embed="rId2"/>
          <a:srcRect/>
          <a:stretch>
            <a:fillRect/>
          </a:stretch>
        </p:blipFill>
        <p:spPr>
          <a:xfrm>
            <a:off x="928688" y="2857500"/>
            <a:ext cx="7929562" cy="1857375"/>
          </a:xfrm>
          <a:noFill/>
        </p:spPr>
      </p:pic>
      <p:sp>
        <p:nvSpPr>
          <p:cNvPr id="30724" name="4 CuadroTexto"/>
          <p:cNvSpPr txBox="1">
            <a:spLocks noChangeArrowheads="1"/>
          </p:cNvSpPr>
          <p:nvPr/>
        </p:nvSpPr>
        <p:spPr bwMode="auto">
          <a:xfrm>
            <a:off x="1214438" y="1071563"/>
            <a:ext cx="6858000" cy="646112"/>
          </a:xfrm>
          <a:prstGeom prst="rect">
            <a:avLst/>
          </a:prstGeom>
          <a:noFill/>
          <a:ln w="9525">
            <a:noFill/>
            <a:miter lim="800000"/>
            <a:headEnd/>
            <a:tailEnd/>
          </a:ln>
        </p:spPr>
        <p:txBody>
          <a:bodyPr>
            <a:spAutoFit/>
          </a:bodyPr>
          <a:lstStyle/>
          <a:p>
            <a:pPr algn="just"/>
            <a:r>
              <a:rPr lang="es-ES_tradnl" b="1">
                <a:solidFill>
                  <a:schemeClr val="accent1"/>
                </a:solidFill>
              </a:rPr>
              <a:t>El costo es el gasto económico que representa la fabricación de un producto o la prestación de un servicio.</a:t>
            </a:r>
            <a:endParaRPr lang="es-ES" b="1">
              <a:solidFill>
                <a:schemeClr val="accent1"/>
              </a:solidFill>
            </a:endParaRPr>
          </a:p>
        </p:txBody>
      </p:sp>
      <p:sp>
        <p:nvSpPr>
          <p:cNvPr id="30725" name="5 CuadroTexto"/>
          <p:cNvSpPr txBox="1">
            <a:spLocks noChangeArrowheads="1"/>
          </p:cNvSpPr>
          <p:nvPr/>
        </p:nvSpPr>
        <p:spPr bwMode="auto">
          <a:xfrm>
            <a:off x="1214438" y="1928813"/>
            <a:ext cx="6786562" cy="954087"/>
          </a:xfrm>
          <a:prstGeom prst="rect">
            <a:avLst/>
          </a:prstGeom>
          <a:noFill/>
          <a:ln w="9525">
            <a:noFill/>
            <a:miter lim="800000"/>
            <a:headEnd/>
            <a:tailEnd/>
          </a:ln>
        </p:spPr>
        <p:txBody>
          <a:bodyPr>
            <a:spAutoFit/>
          </a:bodyPr>
          <a:lstStyle/>
          <a:p>
            <a:pPr algn="just"/>
            <a:r>
              <a:rPr lang="es-ES_tradnl" sz="2000" b="1">
                <a:solidFill>
                  <a:schemeClr val="accent1"/>
                </a:solidFill>
              </a:rPr>
              <a:t>Costos Fijos</a:t>
            </a:r>
            <a:r>
              <a:rPr lang="es-ES_tradnl">
                <a:solidFill>
                  <a:schemeClr val="accent1"/>
                </a:solidFill>
              </a:rPr>
              <a:t>: </a:t>
            </a:r>
            <a:r>
              <a:rPr lang="es-ES_tradnl" b="1">
                <a:solidFill>
                  <a:schemeClr val="accent1"/>
                </a:solidFill>
              </a:rPr>
              <a:t>Son aquellos cuyo monto total no se modifica de acuerdo con la actividad de producción. Varían con el tiempo mas que con la actividad</a:t>
            </a:r>
            <a:r>
              <a:rPr lang="es-ES_tradnl">
                <a:solidFill>
                  <a:schemeClr val="accent1"/>
                </a:solidFill>
              </a:rPr>
              <a:t>.</a:t>
            </a:r>
            <a:endParaRPr lang="es-ES">
              <a:solidFill>
                <a:schemeClr val="accent1"/>
              </a:solidFill>
            </a:endParaRPr>
          </a:p>
        </p:txBody>
      </p:sp>
      <p:pic>
        <p:nvPicPr>
          <p:cNvPr id="30726" name="Picture 3"/>
          <p:cNvPicPr>
            <a:picLocks noChangeAspect="1" noChangeArrowheads="1"/>
          </p:cNvPicPr>
          <p:nvPr/>
        </p:nvPicPr>
        <p:blipFill>
          <a:blip r:embed="rId3"/>
          <a:srcRect/>
          <a:stretch>
            <a:fillRect/>
          </a:stretch>
        </p:blipFill>
        <p:spPr bwMode="auto">
          <a:xfrm>
            <a:off x="928688" y="4714875"/>
            <a:ext cx="7929562" cy="1643063"/>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a:xfrm>
            <a:off x="457200" y="571500"/>
            <a:ext cx="8229600" cy="5643563"/>
          </a:xfrm>
        </p:spPr>
        <p:txBody>
          <a:bodyPr/>
          <a:lstStyle/>
          <a:p>
            <a:pPr eaLnBrk="1" hangingPunct="1"/>
            <a:r>
              <a:rPr lang="es-EC" sz="3200" b="1" smtClean="0">
                <a:solidFill>
                  <a:schemeClr val="accent1"/>
                </a:solidFill>
                <a:latin typeface="Arial" charset="0"/>
                <a:cs typeface="Arial" charset="0"/>
              </a:rPr>
              <a:t>Nuestra empresa EXOTIC FRUITS COMPANY LTD. ha realizado investigaciones acerca de estas frutas denominadas exóticas y ha determinado que el delicioso sabor de la pulpa hace que estas frutas agraden a la mayoría de personas que lo prueban.                       </a:t>
            </a:r>
            <a:br>
              <a:rPr lang="es-EC" sz="3200" b="1" smtClean="0">
                <a:solidFill>
                  <a:schemeClr val="accent1"/>
                </a:solidFill>
                <a:latin typeface="Arial" charset="0"/>
                <a:cs typeface="Arial" charset="0"/>
              </a:rPr>
            </a:br>
            <a:r>
              <a:rPr lang="es-EC" sz="3200" b="1" smtClean="0">
                <a:solidFill>
                  <a:schemeClr val="accent1"/>
                </a:solidFill>
                <a:latin typeface="Arial" charset="0"/>
                <a:cs typeface="Arial" charset="0"/>
              </a:rPr>
              <a:t>Sus propiedades nutritivas permiten que puedan ser consumidas por personas de todas las edades. </a:t>
            </a:r>
            <a:r>
              <a:rPr lang="es-ES" sz="2800" smtClean="0">
                <a:solidFill>
                  <a:schemeClr val="accent1"/>
                </a:solidFill>
                <a:latin typeface="Arial" charset="0"/>
                <a:cs typeface="Arial" charset="0"/>
              </a:rPr>
              <a:t/>
            </a:r>
            <a:br>
              <a:rPr lang="es-ES" sz="2800" smtClean="0">
                <a:solidFill>
                  <a:schemeClr val="accent1"/>
                </a:solidFill>
                <a:latin typeface="Arial" charset="0"/>
                <a:cs typeface="Arial" charset="0"/>
              </a:rPr>
            </a:br>
            <a:endParaRPr lang="es-ES" sz="2800" smtClean="0">
              <a:solidFill>
                <a:schemeClr val="accent1"/>
              </a:solidFill>
              <a:latin typeface="Arial" charset="0"/>
              <a:cs typeface="Arial" charset="0"/>
            </a:endParaRPr>
          </a:p>
        </p:txBody>
      </p:sp>
    </p:spTree>
  </p:cSld>
  <p:clrMapOvr>
    <a:masterClrMapping/>
  </p:clrMapOvr>
  <p:transition spd="med">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3"/>
          <p:cNvPicPr>
            <a:picLocks noGrp="1" noChangeAspect="1" noChangeArrowheads="1"/>
          </p:cNvPicPr>
          <p:nvPr>
            <p:ph idx="1"/>
          </p:nvPr>
        </p:nvPicPr>
        <p:blipFill>
          <a:blip r:embed="rId2"/>
          <a:srcRect/>
          <a:stretch>
            <a:fillRect/>
          </a:stretch>
        </p:blipFill>
        <p:spPr>
          <a:xfrm>
            <a:off x="1357313" y="571500"/>
            <a:ext cx="6715125" cy="1500188"/>
          </a:xfrm>
          <a:noFill/>
        </p:spPr>
      </p:pic>
      <p:pic>
        <p:nvPicPr>
          <p:cNvPr id="31747" name="Picture 4"/>
          <p:cNvPicPr>
            <a:picLocks noChangeAspect="1" noChangeArrowheads="1"/>
          </p:cNvPicPr>
          <p:nvPr/>
        </p:nvPicPr>
        <p:blipFill>
          <a:blip r:embed="rId3"/>
          <a:srcRect/>
          <a:stretch>
            <a:fillRect/>
          </a:stretch>
        </p:blipFill>
        <p:spPr bwMode="auto">
          <a:xfrm>
            <a:off x="1785938" y="2500313"/>
            <a:ext cx="5929312" cy="1285875"/>
          </a:xfrm>
          <a:prstGeom prst="rect">
            <a:avLst/>
          </a:prstGeom>
          <a:noFill/>
          <a:ln w="9525">
            <a:noFill/>
            <a:miter lim="800000"/>
            <a:headEnd/>
            <a:tailEnd/>
          </a:ln>
        </p:spPr>
      </p:pic>
      <p:pic>
        <p:nvPicPr>
          <p:cNvPr id="31748" name="Picture 7"/>
          <p:cNvPicPr>
            <a:picLocks noChangeAspect="1" noChangeArrowheads="1"/>
          </p:cNvPicPr>
          <p:nvPr/>
        </p:nvPicPr>
        <p:blipFill>
          <a:blip r:embed="rId4"/>
          <a:srcRect/>
          <a:stretch>
            <a:fillRect/>
          </a:stretch>
        </p:blipFill>
        <p:spPr bwMode="auto">
          <a:xfrm>
            <a:off x="2143125" y="4286250"/>
            <a:ext cx="5357813" cy="171450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1"/>
          <p:cNvPicPr>
            <a:picLocks noGrp="1" noChangeAspect="1" noChangeArrowheads="1"/>
          </p:cNvPicPr>
          <p:nvPr>
            <p:ph idx="1"/>
          </p:nvPr>
        </p:nvPicPr>
        <p:blipFill>
          <a:blip r:embed="rId2"/>
          <a:srcRect/>
          <a:stretch>
            <a:fillRect/>
          </a:stretch>
        </p:blipFill>
        <p:spPr>
          <a:xfrm>
            <a:off x="857250" y="1643063"/>
            <a:ext cx="7477125" cy="2214562"/>
          </a:xfrm>
          <a:noFill/>
        </p:spPr>
      </p:pic>
      <p:pic>
        <p:nvPicPr>
          <p:cNvPr id="32771" name="Picture 3"/>
          <p:cNvPicPr>
            <a:picLocks noChangeAspect="1" noChangeArrowheads="1"/>
          </p:cNvPicPr>
          <p:nvPr/>
        </p:nvPicPr>
        <p:blipFill>
          <a:blip r:embed="rId3"/>
          <a:srcRect/>
          <a:stretch>
            <a:fillRect/>
          </a:stretch>
        </p:blipFill>
        <p:spPr bwMode="auto">
          <a:xfrm>
            <a:off x="1357313" y="4357688"/>
            <a:ext cx="6715125" cy="1928812"/>
          </a:xfrm>
          <a:prstGeom prst="rect">
            <a:avLst/>
          </a:prstGeom>
          <a:noFill/>
          <a:ln w="9525">
            <a:noFill/>
            <a:miter lim="800000"/>
            <a:headEnd/>
            <a:tailEnd/>
          </a:ln>
        </p:spPr>
      </p:pic>
      <p:sp>
        <p:nvSpPr>
          <p:cNvPr id="32772" name="3 CuadroTexto"/>
          <p:cNvSpPr txBox="1">
            <a:spLocks noChangeArrowheads="1"/>
          </p:cNvSpPr>
          <p:nvPr/>
        </p:nvSpPr>
        <p:spPr bwMode="auto">
          <a:xfrm>
            <a:off x="1071563" y="500063"/>
            <a:ext cx="7000875" cy="677862"/>
          </a:xfrm>
          <a:prstGeom prst="rect">
            <a:avLst/>
          </a:prstGeom>
          <a:noFill/>
          <a:ln w="9525">
            <a:noFill/>
            <a:miter lim="800000"/>
            <a:headEnd/>
            <a:tailEnd/>
          </a:ln>
        </p:spPr>
        <p:txBody>
          <a:bodyPr>
            <a:spAutoFit/>
          </a:bodyPr>
          <a:lstStyle/>
          <a:p>
            <a:pPr algn="ctr"/>
            <a:r>
              <a:rPr lang="es-ES_tradnl" sz="2000" b="1">
                <a:solidFill>
                  <a:schemeClr val="accent1"/>
                </a:solidFill>
              </a:rPr>
              <a:t>Costos Variables</a:t>
            </a:r>
            <a:r>
              <a:rPr lang="es-ES_tradnl">
                <a:solidFill>
                  <a:schemeClr val="accent1"/>
                </a:solidFill>
              </a:rPr>
              <a:t>: </a:t>
            </a:r>
            <a:r>
              <a:rPr lang="es-ES_tradnl" b="1">
                <a:solidFill>
                  <a:schemeClr val="accent1"/>
                </a:solidFill>
              </a:rPr>
              <a:t>Son los costos que varían directamente con el nivel de actividad o producción de un negocio.</a:t>
            </a:r>
            <a:endParaRPr lang="es-ES" b="1">
              <a:solidFill>
                <a:schemeClr val="accent1"/>
              </a:solidFill>
            </a:endParaRPr>
          </a:p>
        </p:txBody>
      </p:sp>
    </p:spTree>
  </p:cSld>
  <p:clrMapOvr>
    <a:masterClrMapping/>
  </p:clrMapOvr>
  <p:transition spd="med">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4"/>
          <p:cNvPicPr>
            <a:picLocks noGrp="1" noChangeAspect="1" noChangeArrowheads="1"/>
          </p:cNvPicPr>
          <p:nvPr>
            <p:ph idx="1"/>
          </p:nvPr>
        </p:nvPicPr>
        <p:blipFill>
          <a:blip r:embed="rId2"/>
          <a:srcRect/>
          <a:stretch>
            <a:fillRect/>
          </a:stretch>
        </p:blipFill>
        <p:spPr>
          <a:xfrm>
            <a:off x="1214438" y="785813"/>
            <a:ext cx="6643687" cy="2071687"/>
          </a:xfrm>
          <a:noFill/>
        </p:spPr>
      </p:pic>
      <p:pic>
        <p:nvPicPr>
          <p:cNvPr id="33795" name="Picture 5"/>
          <p:cNvPicPr>
            <a:picLocks noChangeAspect="1" noChangeArrowheads="1"/>
          </p:cNvPicPr>
          <p:nvPr/>
        </p:nvPicPr>
        <p:blipFill>
          <a:blip r:embed="rId3"/>
          <a:srcRect/>
          <a:stretch>
            <a:fillRect/>
          </a:stretch>
        </p:blipFill>
        <p:spPr bwMode="auto">
          <a:xfrm>
            <a:off x="1214438" y="3500438"/>
            <a:ext cx="6643687" cy="200025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Título"/>
          <p:cNvSpPr>
            <a:spLocks noGrp="1"/>
          </p:cNvSpPr>
          <p:nvPr>
            <p:ph type="title"/>
          </p:nvPr>
        </p:nvSpPr>
        <p:spPr/>
        <p:txBody>
          <a:bodyPr/>
          <a:lstStyle/>
          <a:p>
            <a:r>
              <a:rPr lang="es-ES_tradnl" b="1" smtClean="0">
                <a:solidFill>
                  <a:schemeClr val="accent1"/>
                </a:solidFill>
                <a:latin typeface="Algerian" pitchFamily="82" charset="0"/>
              </a:rPr>
              <a:t>DEPRECIACIONES</a:t>
            </a:r>
            <a:endParaRPr lang="es-ES" b="1" smtClean="0">
              <a:solidFill>
                <a:schemeClr val="accent1"/>
              </a:solidFill>
              <a:latin typeface="Algerian" pitchFamily="82" charset="0"/>
            </a:endParaRPr>
          </a:p>
        </p:txBody>
      </p:sp>
      <p:pic>
        <p:nvPicPr>
          <p:cNvPr id="34819" name="Picture 4"/>
          <p:cNvPicPr>
            <a:picLocks noGrp="1" noChangeAspect="1" noChangeArrowheads="1"/>
          </p:cNvPicPr>
          <p:nvPr>
            <p:ph idx="1"/>
          </p:nvPr>
        </p:nvPicPr>
        <p:blipFill>
          <a:blip r:embed="rId2"/>
          <a:srcRect/>
          <a:stretch>
            <a:fillRect/>
          </a:stretch>
        </p:blipFill>
        <p:spPr>
          <a:xfrm>
            <a:off x="2143125" y="2286000"/>
            <a:ext cx="4857750" cy="714375"/>
          </a:xfrm>
          <a:noFill/>
        </p:spPr>
      </p:pic>
      <p:pic>
        <p:nvPicPr>
          <p:cNvPr id="34820" name="Picture 5"/>
          <p:cNvPicPr>
            <a:picLocks noChangeAspect="1" noChangeArrowheads="1"/>
          </p:cNvPicPr>
          <p:nvPr/>
        </p:nvPicPr>
        <p:blipFill>
          <a:blip r:embed="rId3"/>
          <a:srcRect/>
          <a:stretch>
            <a:fillRect/>
          </a:stretch>
        </p:blipFill>
        <p:spPr bwMode="auto">
          <a:xfrm>
            <a:off x="500063" y="3286125"/>
            <a:ext cx="8243887" cy="3071813"/>
          </a:xfrm>
          <a:prstGeom prst="rect">
            <a:avLst/>
          </a:prstGeom>
          <a:noFill/>
          <a:ln w="9525">
            <a:noFill/>
            <a:miter lim="800000"/>
            <a:headEnd/>
            <a:tailEnd/>
          </a:ln>
        </p:spPr>
      </p:pic>
      <p:sp>
        <p:nvSpPr>
          <p:cNvPr id="34821" name="4 CuadroTexto"/>
          <p:cNvSpPr txBox="1">
            <a:spLocks noChangeArrowheads="1"/>
          </p:cNvSpPr>
          <p:nvPr/>
        </p:nvSpPr>
        <p:spPr bwMode="auto">
          <a:xfrm>
            <a:off x="1214438" y="1214438"/>
            <a:ext cx="6572250" cy="923925"/>
          </a:xfrm>
          <a:prstGeom prst="rect">
            <a:avLst/>
          </a:prstGeom>
          <a:noFill/>
          <a:ln w="9525">
            <a:noFill/>
            <a:miter lim="800000"/>
            <a:headEnd/>
            <a:tailEnd/>
          </a:ln>
        </p:spPr>
        <p:txBody>
          <a:bodyPr>
            <a:spAutoFit/>
          </a:bodyPr>
          <a:lstStyle/>
          <a:p>
            <a:pPr algn="ctr"/>
            <a:r>
              <a:rPr lang="es-ES_tradnl" b="1">
                <a:solidFill>
                  <a:schemeClr val="accent1"/>
                </a:solidFill>
              </a:rPr>
              <a:t>Es la perdida de valor contable que sufren los activos fijos por el uso a que se les somete y su función productora de renta. </a:t>
            </a:r>
            <a:endParaRPr lang="es-ES" b="1">
              <a:solidFill>
                <a:schemeClr val="accent1"/>
              </a:solidFill>
            </a:endParaRPr>
          </a:p>
        </p:txBody>
      </p:sp>
    </p:spTree>
  </p:cSld>
  <p:clrMapOvr>
    <a:masterClrMapping/>
  </p:clrMapOvr>
  <p:transition spd="med">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a:spLocks noGrp="1"/>
          </p:cNvSpPr>
          <p:nvPr>
            <p:ph type="title"/>
          </p:nvPr>
        </p:nvSpPr>
        <p:spPr/>
        <p:txBody>
          <a:bodyPr/>
          <a:lstStyle/>
          <a:p>
            <a:r>
              <a:rPr lang="es-EC" b="1" smtClean="0">
                <a:solidFill>
                  <a:schemeClr val="accent1"/>
                </a:solidFill>
                <a:latin typeface="Algerian" pitchFamily="82" charset="0"/>
              </a:rPr>
              <a:t>Proyección de Ingresos</a:t>
            </a:r>
            <a:endParaRPr lang="es-ES" smtClean="0">
              <a:solidFill>
                <a:schemeClr val="accent1"/>
              </a:solidFill>
              <a:latin typeface="Algerian" pitchFamily="82" charset="0"/>
            </a:endParaRPr>
          </a:p>
        </p:txBody>
      </p:sp>
      <p:pic>
        <p:nvPicPr>
          <p:cNvPr id="35843" name="3 Imagen" descr="6.jpg"/>
          <p:cNvPicPr>
            <a:picLocks noChangeAspect="1"/>
          </p:cNvPicPr>
          <p:nvPr/>
        </p:nvPicPr>
        <p:blipFill>
          <a:blip r:embed="rId2"/>
          <a:srcRect/>
          <a:stretch>
            <a:fillRect/>
          </a:stretch>
        </p:blipFill>
        <p:spPr bwMode="auto">
          <a:xfrm>
            <a:off x="1785938" y="1428750"/>
            <a:ext cx="5643562" cy="1698625"/>
          </a:xfrm>
          <a:prstGeom prst="rect">
            <a:avLst/>
          </a:prstGeom>
          <a:noFill/>
          <a:ln w="9525">
            <a:noFill/>
            <a:miter lim="800000"/>
            <a:headEnd/>
            <a:tailEnd/>
          </a:ln>
        </p:spPr>
      </p:pic>
      <p:pic>
        <p:nvPicPr>
          <p:cNvPr id="35844" name="4 Imagen" descr="7.jpg"/>
          <p:cNvPicPr>
            <a:picLocks noChangeAspect="1"/>
          </p:cNvPicPr>
          <p:nvPr/>
        </p:nvPicPr>
        <p:blipFill>
          <a:blip r:embed="rId3"/>
          <a:srcRect/>
          <a:stretch>
            <a:fillRect/>
          </a:stretch>
        </p:blipFill>
        <p:spPr bwMode="auto">
          <a:xfrm>
            <a:off x="3357563" y="3500438"/>
            <a:ext cx="2592387" cy="2571750"/>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2 Marcador de contenido"/>
          <p:cNvSpPr>
            <a:spLocks noGrp="1"/>
          </p:cNvSpPr>
          <p:nvPr>
            <p:ph idx="1"/>
          </p:nvPr>
        </p:nvSpPr>
        <p:spPr>
          <a:xfrm>
            <a:off x="457200" y="714375"/>
            <a:ext cx="8229600" cy="2000250"/>
          </a:xfrm>
        </p:spPr>
        <p:txBody>
          <a:bodyPr/>
          <a:lstStyle/>
          <a:p>
            <a:pPr algn="ctr">
              <a:buFont typeface="Arial" charset="0"/>
              <a:buNone/>
            </a:pPr>
            <a:r>
              <a:rPr lang="es-EC" sz="3600" b="1" smtClean="0">
                <a:solidFill>
                  <a:schemeClr val="accent1"/>
                </a:solidFill>
                <a:latin typeface="Algerian" pitchFamily="82" charset="0"/>
              </a:rPr>
              <a:t>CAPITAL DE TRABAJO</a:t>
            </a:r>
            <a:endParaRPr lang="es-ES" sz="3600" smtClean="0">
              <a:solidFill>
                <a:schemeClr val="accent1"/>
              </a:solidFill>
              <a:latin typeface="Algerian" pitchFamily="82" charset="0"/>
            </a:endParaRPr>
          </a:p>
          <a:p>
            <a:pPr>
              <a:buFont typeface="Wingdings" pitchFamily="2" charset="2"/>
              <a:buChar char="Ø"/>
            </a:pPr>
            <a:endParaRPr lang="es-EC" b="1" smtClean="0">
              <a:solidFill>
                <a:schemeClr val="accent1"/>
              </a:solidFill>
            </a:endParaRPr>
          </a:p>
          <a:p>
            <a:pPr>
              <a:buFont typeface="Wingdings" pitchFamily="2" charset="2"/>
              <a:buChar char="Ø"/>
            </a:pPr>
            <a:endParaRPr lang="es-EC" b="1" smtClean="0">
              <a:solidFill>
                <a:schemeClr val="accent1"/>
              </a:solidFill>
            </a:endParaRPr>
          </a:p>
          <a:p>
            <a:pPr>
              <a:buFont typeface="Wingdings" pitchFamily="2" charset="2"/>
              <a:buChar char="Ø"/>
            </a:pPr>
            <a:r>
              <a:rPr lang="es-EC" b="1" smtClean="0">
                <a:solidFill>
                  <a:schemeClr val="accent1"/>
                </a:solidFill>
              </a:rPr>
              <a:t>Método del déficit acumulado máximo =</a:t>
            </a:r>
            <a:endParaRPr lang="es-ES" b="1" smtClean="0">
              <a:solidFill>
                <a:schemeClr val="accent1"/>
              </a:solidFill>
            </a:endParaRPr>
          </a:p>
          <a:p>
            <a:pPr>
              <a:buFont typeface="Arial" charset="0"/>
              <a:buNone/>
            </a:pPr>
            <a:r>
              <a:rPr lang="es-ES" b="1" smtClean="0">
                <a:solidFill>
                  <a:schemeClr val="accent1"/>
                </a:solidFill>
              </a:rPr>
              <a:t>                                 -$ 10.993,67</a:t>
            </a:r>
          </a:p>
          <a:p>
            <a:endParaRPr lang="es-ES" smtClean="0"/>
          </a:p>
        </p:txBody>
      </p:sp>
    </p:spTree>
  </p:cSld>
  <p:clrMapOvr>
    <a:masterClrMapping/>
  </p:clrMapOvr>
  <p:transition spd="med">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Título"/>
          <p:cNvSpPr>
            <a:spLocks noGrp="1"/>
          </p:cNvSpPr>
          <p:nvPr>
            <p:ph type="title"/>
          </p:nvPr>
        </p:nvSpPr>
        <p:spPr/>
        <p:txBody>
          <a:bodyPr/>
          <a:lstStyle/>
          <a:p>
            <a:r>
              <a:rPr lang="es-ES_tradnl" b="1" smtClean="0">
                <a:solidFill>
                  <a:schemeClr val="accent1"/>
                </a:solidFill>
                <a:latin typeface="Algerian" pitchFamily="82" charset="0"/>
              </a:rPr>
              <a:t>ESTADO DE SITUACION INICIAL</a:t>
            </a:r>
            <a:endParaRPr lang="es-ES" b="1" smtClean="0">
              <a:solidFill>
                <a:schemeClr val="accent1"/>
              </a:solidFill>
              <a:latin typeface="Algerian" pitchFamily="82" charset="0"/>
            </a:endParaRPr>
          </a:p>
        </p:txBody>
      </p:sp>
      <p:pic>
        <p:nvPicPr>
          <p:cNvPr id="37891" name="Picture 2"/>
          <p:cNvPicPr>
            <a:picLocks noGrp="1" noChangeAspect="1" noChangeArrowheads="1"/>
          </p:cNvPicPr>
          <p:nvPr>
            <p:ph idx="1"/>
          </p:nvPr>
        </p:nvPicPr>
        <p:blipFill>
          <a:blip r:embed="rId2"/>
          <a:srcRect/>
          <a:stretch>
            <a:fillRect/>
          </a:stretch>
        </p:blipFill>
        <p:spPr>
          <a:xfrm>
            <a:off x="1214438" y="1214438"/>
            <a:ext cx="6643687" cy="2928937"/>
          </a:xfrm>
          <a:noFill/>
        </p:spPr>
      </p:pic>
      <p:pic>
        <p:nvPicPr>
          <p:cNvPr id="37892" name="Picture 3"/>
          <p:cNvPicPr>
            <a:picLocks noChangeAspect="1" noChangeArrowheads="1"/>
          </p:cNvPicPr>
          <p:nvPr/>
        </p:nvPicPr>
        <p:blipFill>
          <a:blip r:embed="rId3"/>
          <a:srcRect/>
          <a:stretch>
            <a:fillRect/>
          </a:stretch>
        </p:blipFill>
        <p:spPr bwMode="auto">
          <a:xfrm>
            <a:off x="928688" y="4429125"/>
            <a:ext cx="7286625" cy="2071688"/>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Título"/>
          <p:cNvSpPr>
            <a:spLocks noGrp="1"/>
          </p:cNvSpPr>
          <p:nvPr>
            <p:ph type="title"/>
          </p:nvPr>
        </p:nvSpPr>
        <p:spPr/>
        <p:txBody>
          <a:bodyPr/>
          <a:lstStyle/>
          <a:p>
            <a:r>
              <a:rPr lang="es-EC" b="1" smtClean="0">
                <a:solidFill>
                  <a:schemeClr val="accent1"/>
                </a:solidFill>
                <a:latin typeface="Algerian" pitchFamily="82" charset="0"/>
              </a:rPr>
              <a:t>ESTADO DE RESULTADOS</a:t>
            </a:r>
            <a:endParaRPr lang="es-ES" smtClean="0">
              <a:solidFill>
                <a:schemeClr val="accent1"/>
              </a:solidFill>
              <a:latin typeface="Algerian" pitchFamily="82" charset="0"/>
            </a:endParaRPr>
          </a:p>
        </p:txBody>
      </p:sp>
      <p:pic>
        <p:nvPicPr>
          <p:cNvPr id="38915" name="Picture 4"/>
          <p:cNvPicPr>
            <a:picLocks noChangeAspect="1" noChangeArrowheads="1"/>
          </p:cNvPicPr>
          <p:nvPr/>
        </p:nvPicPr>
        <p:blipFill>
          <a:blip r:embed="rId2"/>
          <a:srcRect/>
          <a:stretch>
            <a:fillRect/>
          </a:stretch>
        </p:blipFill>
        <p:spPr bwMode="auto">
          <a:xfrm>
            <a:off x="928688" y="1500188"/>
            <a:ext cx="7643812" cy="4786312"/>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Título"/>
          <p:cNvSpPr>
            <a:spLocks noGrp="1"/>
          </p:cNvSpPr>
          <p:nvPr>
            <p:ph type="title"/>
          </p:nvPr>
        </p:nvSpPr>
        <p:spPr/>
        <p:txBody>
          <a:bodyPr/>
          <a:lstStyle/>
          <a:p>
            <a:r>
              <a:rPr lang="es-ES" b="1" smtClean="0">
                <a:solidFill>
                  <a:schemeClr val="accent1"/>
                </a:solidFill>
                <a:latin typeface="Algerian" pitchFamily="82" charset="0"/>
              </a:rPr>
              <a:t>TASA DE DESCUENTO TMAR</a:t>
            </a:r>
            <a:endParaRPr lang="es-ES" smtClean="0">
              <a:solidFill>
                <a:schemeClr val="accent1"/>
              </a:solidFill>
              <a:latin typeface="Algerian" pitchFamily="82" charset="0"/>
            </a:endParaRPr>
          </a:p>
        </p:txBody>
      </p:sp>
      <p:pic>
        <p:nvPicPr>
          <p:cNvPr id="39939" name="3 Imagen" descr="9.jpg"/>
          <p:cNvPicPr>
            <a:picLocks noChangeAspect="1"/>
          </p:cNvPicPr>
          <p:nvPr/>
        </p:nvPicPr>
        <p:blipFill>
          <a:blip r:embed="rId2"/>
          <a:srcRect/>
          <a:stretch>
            <a:fillRect/>
          </a:stretch>
        </p:blipFill>
        <p:spPr bwMode="auto">
          <a:xfrm>
            <a:off x="2428875" y="1285875"/>
            <a:ext cx="4143375" cy="2428875"/>
          </a:xfrm>
          <a:prstGeom prst="rect">
            <a:avLst/>
          </a:prstGeom>
          <a:noFill/>
          <a:ln w="9525">
            <a:noFill/>
            <a:miter lim="800000"/>
            <a:headEnd/>
            <a:tailEnd/>
          </a:ln>
        </p:spPr>
      </p:pic>
      <p:pic>
        <p:nvPicPr>
          <p:cNvPr id="39940" name="Picture 2"/>
          <p:cNvPicPr>
            <a:picLocks noChangeAspect="1" noChangeArrowheads="1"/>
          </p:cNvPicPr>
          <p:nvPr/>
        </p:nvPicPr>
        <p:blipFill>
          <a:blip r:embed="rId3"/>
          <a:srcRect/>
          <a:stretch>
            <a:fillRect/>
          </a:stretch>
        </p:blipFill>
        <p:spPr bwMode="auto">
          <a:xfrm>
            <a:off x="1643063" y="4071938"/>
            <a:ext cx="5929312" cy="1928812"/>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Título"/>
          <p:cNvSpPr>
            <a:spLocks noGrp="1"/>
          </p:cNvSpPr>
          <p:nvPr>
            <p:ph type="title"/>
          </p:nvPr>
        </p:nvSpPr>
        <p:spPr/>
        <p:txBody>
          <a:bodyPr/>
          <a:lstStyle/>
          <a:p>
            <a:r>
              <a:rPr lang="es-ES" sz="4000" b="1" smtClean="0">
                <a:solidFill>
                  <a:schemeClr val="accent1"/>
                </a:solidFill>
                <a:latin typeface="Algerian" pitchFamily="82" charset="0"/>
              </a:rPr>
              <a:t>Flujo de caja del PROYECTO</a:t>
            </a:r>
          </a:p>
        </p:txBody>
      </p:sp>
      <p:pic>
        <p:nvPicPr>
          <p:cNvPr id="40963" name="Picture 5"/>
          <p:cNvPicPr>
            <a:picLocks noChangeAspect="1" noChangeArrowheads="1"/>
          </p:cNvPicPr>
          <p:nvPr/>
        </p:nvPicPr>
        <p:blipFill>
          <a:blip r:embed="rId2"/>
          <a:srcRect/>
          <a:stretch>
            <a:fillRect/>
          </a:stretch>
        </p:blipFill>
        <p:spPr bwMode="auto">
          <a:xfrm>
            <a:off x="714375" y="1357313"/>
            <a:ext cx="7929563" cy="4929187"/>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title"/>
          </p:nvPr>
        </p:nvSpPr>
        <p:spPr/>
        <p:txBody>
          <a:bodyPr/>
          <a:lstStyle/>
          <a:p>
            <a:pPr eaLnBrk="1" hangingPunct="1"/>
            <a:r>
              <a:rPr lang="es-ES" b="1" smtClean="0">
                <a:solidFill>
                  <a:schemeClr val="accent1"/>
                </a:solidFill>
                <a:latin typeface="Algerian" pitchFamily="82" charset="0"/>
              </a:rPr>
              <a:t>RESEÑA HISTORICA</a:t>
            </a:r>
          </a:p>
        </p:txBody>
      </p:sp>
      <p:sp>
        <p:nvSpPr>
          <p:cNvPr id="6147" name="2 Marcador de contenido"/>
          <p:cNvSpPr>
            <a:spLocks noGrp="1"/>
          </p:cNvSpPr>
          <p:nvPr>
            <p:ph idx="1"/>
          </p:nvPr>
        </p:nvSpPr>
        <p:spPr/>
        <p:txBody>
          <a:bodyPr/>
          <a:lstStyle/>
          <a:p>
            <a:pPr algn="just" eaLnBrk="1" hangingPunct="1">
              <a:buFont typeface="Arial" charset="0"/>
              <a:buNone/>
            </a:pPr>
            <a:r>
              <a:rPr lang="es-EC" smtClean="0"/>
              <a:t>    </a:t>
            </a:r>
            <a:r>
              <a:rPr lang="es-EC" b="1" smtClean="0">
                <a:solidFill>
                  <a:schemeClr val="accent1"/>
                </a:solidFill>
                <a:latin typeface="Arial" charset="0"/>
                <a:cs typeface="Arial" charset="0"/>
              </a:rPr>
              <a:t>Las FRUTAS NO TRADICIONALES  o exóticas tienen un gran potencial en la producción del Ecuador.</a:t>
            </a:r>
          </a:p>
          <a:p>
            <a:pPr algn="just" eaLnBrk="1" hangingPunct="1">
              <a:buFont typeface="Arial" charset="0"/>
              <a:buNone/>
            </a:pPr>
            <a:r>
              <a:rPr lang="es-EC" b="1" smtClean="0">
                <a:solidFill>
                  <a:schemeClr val="accent1"/>
                </a:solidFill>
                <a:latin typeface="Arial" charset="0"/>
                <a:cs typeface="Arial" charset="0"/>
              </a:rPr>
              <a:t>   Las frutas exóticas o no tradicionales tienen un consumo limitado tanto en el mercado interno como en el extranjero, por ello consideramos conveniente explotar estos nichos de mercados.</a:t>
            </a:r>
            <a:endParaRPr lang="es-ES" b="1" smtClean="0">
              <a:solidFill>
                <a:schemeClr val="accent1"/>
              </a:solidFill>
              <a:latin typeface="Arial" charset="0"/>
              <a:cs typeface="Arial" charset="0"/>
            </a:endParaRPr>
          </a:p>
        </p:txBody>
      </p:sp>
    </p:spTree>
  </p:cSld>
  <p:clrMapOvr>
    <a:masterClrMapping/>
  </p:clrMapOvr>
  <p:transition spd="med">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Título"/>
          <p:cNvSpPr>
            <a:spLocks noGrp="1"/>
          </p:cNvSpPr>
          <p:nvPr>
            <p:ph type="title"/>
          </p:nvPr>
        </p:nvSpPr>
        <p:spPr/>
        <p:txBody>
          <a:bodyPr/>
          <a:lstStyle/>
          <a:p>
            <a:r>
              <a:rPr lang="es-ES" b="1" smtClean="0">
                <a:solidFill>
                  <a:schemeClr val="accent1"/>
                </a:solidFill>
                <a:latin typeface="Algerian" pitchFamily="82" charset="0"/>
              </a:rPr>
              <a:t>PAYBACK</a:t>
            </a:r>
          </a:p>
        </p:txBody>
      </p:sp>
      <p:pic>
        <p:nvPicPr>
          <p:cNvPr id="41987" name="3 Imagen" descr="PAYBACK.jpg"/>
          <p:cNvPicPr>
            <a:picLocks noChangeAspect="1"/>
          </p:cNvPicPr>
          <p:nvPr/>
        </p:nvPicPr>
        <p:blipFill>
          <a:blip r:embed="rId2"/>
          <a:srcRect/>
          <a:stretch>
            <a:fillRect/>
          </a:stretch>
        </p:blipFill>
        <p:spPr bwMode="auto">
          <a:xfrm>
            <a:off x="785813" y="2143125"/>
            <a:ext cx="7837487" cy="3000375"/>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Título"/>
          <p:cNvSpPr>
            <a:spLocks noGrp="1"/>
          </p:cNvSpPr>
          <p:nvPr>
            <p:ph type="title"/>
          </p:nvPr>
        </p:nvSpPr>
        <p:spPr/>
        <p:txBody>
          <a:bodyPr/>
          <a:lstStyle/>
          <a:p>
            <a:r>
              <a:rPr lang="es-ES_tradnl" sz="4000" b="1" smtClean="0">
                <a:solidFill>
                  <a:schemeClr val="accent1"/>
                </a:solidFill>
                <a:latin typeface="Algerian" pitchFamily="82" charset="0"/>
              </a:rPr>
              <a:t>ANALISIS DE SENSIBILIDAD DE INGRESOS</a:t>
            </a:r>
            <a:endParaRPr lang="es-ES" sz="4000" b="1" smtClean="0">
              <a:solidFill>
                <a:schemeClr val="accent1"/>
              </a:solidFill>
              <a:latin typeface="Algerian" pitchFamily="82" charset="0"/>
            </a:endParaRPr>
          </a:p>
        </p:txBody>
      </p:sp>
      <p:pic>
        <p:nvPicPr>
          <p:cNvPr id="43011" name="Picture 4"/>
          <p:cNvPicPr>
            <a:picLocks noGrp="1" noChangeAspect="1" noChangeArrowheads="1"/>
          </p:cNvPicPr>
          <p:nvPr>
            <p:ph idx="1"/>
          </p:nvPr>
        </p:nvPicPr>
        <p:blipFill>
          <a:blip r:embed="rId2"/>
          <a:srcRect/>
          <a:stretch>
            <a:fillRect/>
          </a:stretch>
        </p:blipFill>
        <p:spPr>
          <a:xfrm>
            <a:off x="642938" y="1571625"/>
            <a:ext cx="8067675" cy="2357438"/>
          </a:xfrm>
          <a:noFill/>
        </p:spPr>
      </p:pic>
      <p:pic>
        <p:nvPicPr>
          <p:cNvPr id="43012" name="Picture 5"/>
          <p:cNvPicPr>
            <a:picLocks noChangeAspect="1" noChangeArrowheads="1"/>
          </p:cNvPicPr>
          <p:nvPr/>
        </p:nvPicPr>
        <p:blipFill>
          <a:blip r:embed="rId3"/>
          <a:srcRect/>
          <a:stretch>
            <a:fillRect/>
          </a:stretch>
        </p:blipFill>
        <p:spPr bwMode="auto">
          <a:xfrm>
            <a:off x="2071688" y="4286250"/>
            <a:ext cx="4929187" cy="1857375"/>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1 Título"/>
          <p:cNvSpPr>
            <a:spLocks noGrp="1"/>
          </p:cNvSpPr>
          <p:nvPr>
            <p:ph type="title"/>
          </p:nvPr>
        </p:nvSpPr>
        <p:spPr/>
        <p:txBody>
          <a:bodyPr/>
          <a:lstStyle/>
          <a:p>
            <a:r>
              <a:rPr lang="es-ES_tradnl" sz="4000" b="1" smtClean="0">
                <a:solidFill>
                  <a:schemeClr val="accent1"/>
                </a:solidFill>
                <a:latin typeface="Algerian" pitchFamily="82" charset="0"/>
              </a:rPr>
              <a:t>ANALISIS DE SENSIBILIDAD DE COSTOS</a:t>
            </a:r>
            <a:endParaRPr lang="es-ES" sz="4000" b="1" smtClean="0">
              <a:solidFill>
                <a:schemeClr val="accent1"/>
              </a:solidFill>
              <a:latin typeface="Algerian" pitchFamily="82" charset="0"/>
            </a:endParaRPr>
          </a:p>
        </p:txBody>
      </p:sp>
      <p:pic>
        <p:nvPicPr>
          <p:cNvPr id="44035" name="Picture 2"/>
          <p:cNvPicPr>
            <a:picLocks noGrp="1" noChangeAspect="1" noChangeArrowheads="1"/>
          </p:cNvPicPr>
          <p:nvPr>
            <p:ph idx="1"/>
          </p:nvPr>
        </p:nvPicPr>
        <p:blipFill>
          <a:blip r:embed="rId2"/>
          <a:srcRect/>
          <a:stretch>
            <a:fillRect/>
          </a:stretch>
        </p:blipFill>
        <p:spPr>
          <a:xfrm>
            <a:off x="1071563" y="1571625"/>
            <a:ext cx="6896100" cy="1285875"/>
          </a:xfrm>
          <a:noFill/>
        </p:spPr>
      </p:pic>
      <p:pic>
        <p:nvPicPr>
          <p:cNvPr id="44036" name="Picture 3"/>
          <p:cNvPicPr>
            <a:picLocks noChangeAspect="1" noChangeArrowheads="1"/>
          </p:cNvPicPr>
          <p:nvPr/>
        </p:nvPicPr>
        <p:blipFill>
          <a:blip r:embed="rId3"/>
          <a:srcRect/>
          <a:stretch>
            <a:fillRect/>
          </a:stretch>
        </p:blipFill>
        <p:spPr bwMode="auto">
          <a:xfrm>
            <a:off x="2143125" y="3429000"/>
            <a:ext cx="4786313" cy="2143125"/>
          </a:xfrm>
          <a:prstGeom prst="rect">
            <a:avLst/>
          </a:prstGeom>
          <a:noFill/>
          <a:ln w="9525">
            <a:noFill/>
            <a:miter lim="800000"/>
            <a:headEnd/>
            <a:tailEnd/>
          </a:ln>
        </p:spPr>
      </p:pic>
    </p:spTree>
  </p:cSld>
  <p:clrMapOvr>
    <a:masterClrMapping/>
  </p:clrMapOvr>
  <p:transition spd="med">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1 Título"/>
          <p:cNvSpPr>
            <a:spLocks noGrp="1"/>
          </p:cNvSpPr>
          <p:nvPr>
            <p:ph type="title"/>
          </p:nvPr>
        </p:nvSpPr>
        <p:spPr/>
        <p:txBody>
          <a:bodyPr/>
          <a:lstStyle/>
          <a:p>
            <a:pPr eaLnBrk="1" hangingPunct="1"/>
            <a:r>
              <a:rPr lang="es-ES" sz="4800" b="1" smtClean="0">
                <a:solidFill>
                  <a:schemeClr val="accent1"/>
                </a:solidFill>
                <a:latin typeface="Algerian" pitchFamily="82" charset="0"/>
              </a:rPr>
              <a:t>CONCLUSIONES</a:t>
            </a:r>
          </a:p>
        </p:txBody>
      </p:sp>
      <p:sp>
        <p:nvSpPr>
          <p:cNvPr id="3" name="2 Marcador de contenido"/>
          <p:cNvSpPr>
            <a:spLocks noGrp="1"/>
          </p:cNvSpPr>
          <p:nvPr>
            <p:ph idx="1"/>
          </p:nvPr>
        </p:nvSpPr>
        <p:spPr/>
        <p:txBody>
          <a:bodyPr rtlCol="0">
            <a:normAutofit fontScale="92500" lnSpcReduction="20000"/>
          </a:bodyPr>
          <a:lstStyle/>
          <a:p>
            <a:pPr algn="just" eaLnBrk="1" fontAlgn="auto" hangingPunct="1">
              <a:spcAft>
                <a:spcPts val="0"/>
              </a:spcAft>
              <a:buFont typeface="Arial" charset="0"/>
              <a:buNone/>
              <a:defRPr/>
            </a:pPr>
            <a:r>
              <a:rPr lang="es-EC" b="1" dirty="0" smtClean="0">
                <a:solidFill>
                  <a:schemeClr val="accent1"/>
                </a:solidFill>
                <a:latin typeface="Arial" pitchFamily="34" charset="0"/>
                <a:cs typeface="Arial" pitchFamily="34" charset="0"/>
              </a:rPr>
              <a:t>1.- El Proyecto es totalmente factible, según los estudios realizados en este proyecto, basados en el Estudio de Mercado que consta básicamente de la determinación y cuantificación de la demanda y la oferta, el análisis de los precios y el estudio de comercialización, fueron basados para poder verificar la posibilidad real de penetración de la empresa de Exotic Fruits Company Ltda. en el mercado objetivo.</a:t>
            </a:r>
            <a:endParaRPr lang="es-ES" b="1" dirty="0" smtClean="0">
              <a:solidFill>
                <a:schemeClr val="accent1"/>
              </a:solidFill>
              <a:latin typeface="Arial" pitchFamily="34" charset="0"/>
              <a:cs typeface="Arial" pitchFamily="34" charset="0"/>
            </a:endParaRPr>
          </a:p>
          <a:p>
            <a:pPr eaLnBrk="1" fontAlgn="auto" hangingPunct="1">
              <a:spcAft>
                <a:spcPts val="0"/>
              </a:spcAft>
              <a:buFont typeface="Arial" pitchFamily="34" charset="0"/>
              <a:buNone/>
              <a:defRPr/>
            </a:pPr>
            <a:endParaRPr lang="es-ES" dirty="0" smtClean="0"/>
          </a:p>
        </p:txBody>
      </p:sp>
    </p:spTree>
  </p:cSld>
  <p:clrMapOvr>
    <a:masterClrMapping/>
  </p:clrMapOvr>
  <p:transition spd="med">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2 Marcador de contenido"/>
          <p:cNvSpPr>
            <a:spLocks noGrp="1"/>
          </p:cNvSpPr>
          <p:nvPr>
            <p:ph idx="1"/>
          </p:nvPr>
        </p:nvSpPr>
        <p:spPr>
          <a:xfrm>
            <a:off x="457200" y="785813"/>
            <a:ext cx="8229600" cy="5340350"/>
          </a:xfrm>
        </p:spPr>
        <p:txBody>
          <a:bodyPr/>
          <a:lstStyle/>
          <a:p>
            <a:pPr eaLnBrk="1" hangingPunct="1">
              <a:buFont typeface="Wingdings" pitchFamily="2" charset="2"/>
              <a:buChar char="Ø"/>
            </a:pPr>
            <a:endParaRPr lang="es-EC" smtClean="0"/>
          </a:p>
          <a:p>
            <a:pPr algn="just" eaLnBrk="1" hangingPunct="1">
              <a:buFont typeface="Arial" charset="0"/>
              <a:buNone/>
            </a:pPr>
            <a:r>
              <a:rPr lang="es-EC" b="1" smtClean="0">
                <a:solidFill>
                  <a:schemeClr val="accent1"/>
                </a:solidFill>
                <a:latin typeface="Arial" charset="0"/>
                <a:cs typeface="Arial" charset="0"/>
              </a:rPr>
              <a:t>2.- Si bien es cierto en el Análisis del Estudio Financiero se pudo determinar que el proyecto en mención es muy sensible debido a los costos en los cuales se incurre, ocasionando que al momento de realizar un incremento en los precios solo llegue al límite del 3% y en los costos del 5%.</a:t>
            </a:r>
            <a:endParaRPr lang="es-ES" b="1" smtClean="0">
              <a:solidFill>
                <a:schemeClr val="accent1"/>
              </a:solidFill>
              <a:latin typeface="Arial" charset="0"/>
              <a:cs typeface="Arial" charset="0"/>
            </a:endParaRPr>
          </a:p>
          <a:p>
            <a:pPr eaLnBrk="1" hangingPunct="1">
              <a:buFont typeface="Wingdings" pitchFamily="2" charset="2"/>
              <a:buChar char="Ø"/>
            </a:pPr>
            <a:endParaRPr lang="es-ES" smtClean="0"/>
          </a:p>
        </p:txBody>
      </p:sp>
    </p:spTree>
  </p:cSld>
  <p:clrMapOvr>
    <a:masterClrMapping/>
  </p:clrMapOvr>
  <p:transition spd="med">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2 Marcador de contenido"/>
          <p:cNvSpPr>
            <a:spLocks noGrp="1"/>
          </p:cNvSpPr>
          <p:nvPr>
            <p:ph idx="1"/>
          </p:nvPr>
        </p:nvSpPr>
        <p:spPr>
          <a:xfrm>
            <a:off x="457200" y="571500"/>
            <a:ext cx="8229600" cy="5554663"/>
          </a:xfrm>
        </p:spPr>
        <p:txBody>
          <a:bodyPr/>
          <a:lstStyle/>
          <a:p>
            <a:pPr eaLnBrk="1" hangingPunct="1">
              <a:buFont typeface="Wingdings" pitchFamily="2" charset="2"/>
              <a:buChar char="Ø"/>
            </a:pPr>
            <a:endParaRPr lang="es-EC" smtClean="0"/>
          </a:p>
          <a:p>
            <a:pPr eaLnBrk="1" hangingPunct="1">
              <a:buFont typeface="Wingdings" pitchFamily="2" charset="2"/>
              <a:buChar char="Ø"/>
            </a:pPr>
            <a:endParaRPr lang="es-EC" b="1" smtClean="0">
              <a:solidFill>
                <a:srgbClr val="0000FF"/>
              </a:solidFill>
              <a:latin typeface="Arial" charset="0"/>
              <a:cs typeface="Arial" charset="0"/>
            </a:endParaRPr>
          </a:p>
          <a:p>
            <a:pPr algn="just" eaLnBrk="1" hangingPunct="1">
              <a:buFont typeface="Arial" charset="0"/>
              <a:buNone/>
            </a:pPr>
            <a:r>
              <a:rPr lang="es-EC" b="1" smtClean="0">
                <a:solidFill>
                  <a:schemeClr val="accent1"/>
                </a:solidFill>
                <a:latin typeface="Arial" charset="0"/>
                <a:cs typeface="Arial" charset="0"/>
              </a:rPr>
              <a:t>3.- Se dice que un proyecto es rentable cuando el VAN &gt; 0 y la TIR&gt;TMAR, situación que se ha dado en nuestro proyecto, teniendo como finalidad ejercer el mismo si se diera el caso.</a:t>
            </a:r>
            <a:endParaRPr lang="es-ES" b="1" smtClean="0">
              <a:solidFill>
                <a:schemeClr val="accent1"/>
              </a:solidFill>
              <a:latin typeface="Arial" charset="0"/>
              <a:cs typeface="Arial" charset="0"/>
            </a:endParaRPr>
          </a:p>
        </p:txBody>
      </p:sp>
    </p:spTree>
  </p:cSld>
  <p:clrMapOvr>
    <a:masterClrMapping/>
  </p:clrMapOvr>
  <p:transition spd="med">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1 Título"/>
          <p:cNvSpPr>
            <a:spLocks noGrp="1"/>
          </p:cNvSpPr>
          <p:nvPr>
            <p:ph type="title"/>
          </p:nvPr>
        </p:nvSpPr>
        <p:spPr/>
        <p:txBody>
          <a:bodyPr/>
          <a:lstStyle/>
          <a:p>
            <a:pPr eaLnBrk="1" hangingPunct="1"/>
            <a:r>
              <a:rPr lang="es-ES" sz="4800" b="1" smtClean="0">
                <a:solidFill>
                  <a:schemeClr val="accent1"/>
                </a:solidFill>
                <a:latin typeface="Algerian" pitchFamily="82" charset="0"/>
              </a:rPr>
              <a:t>RECOMENDACIONES</a:t>
            </a:r>
          </a:p>
        </p:txBody>
      </p:sp>
      <p:sp>
        <p:nvSpPr>
          <p:cNvPr id="3" name="2 Marcador de contenido"/>
          <p:cNvSpPr>
            <a:spLocks noGrp="1"/>
          </p:cNvSpPr>
          <p:nvPr>
            <p:ph idx="1"/>
          </p:nvPr>
        </p:nvSpPr>
        <p:spPr/>
        <p:txBody>
          <a:bodyPr rtlCol="0">
            <a:normAutofit/>
          </a:bodyPr>
          <a:lstStyle/>
          <a:p>
            <a:pPr marL="514350" indent="-514350" eaLnBrk="1" fontAlgn="auto" hangingPunct="1">
              <a:spcAft>
                <a:spcPts val="0"/>
              </a:spcAft>
              <a:buFont typeface="Wingdings" pitchFamily="2" charset="2"/>
              <a:buChar char="Ø"/>
              <a:defRPr/>
            </a:pPr>
            <a:endParaRPr lang="es-ES" b="1" dirty="0" smtClean="0">
              <a:solidFill>
                <a:srgbClr val="0000FF"/>
              </a:solidFill>
              <a:latin typeface="Arial" pitchFamily="34" charset="0"/>
              <a:cs typeface="Arial" pitchFamily="34" charset="0"/>
            </a:endParaRPr>
          </a:p>
          <a:p>
            <a:pPr marL="514350" indent="-514350" algn="just" eaLnBrk="1" fontAlgn="auto" hangingPunct="1">
              <a:spcAft>
                <a:spcPts val="0"/>
              </a:spcAft>
              <a:buFont typeface="Wingdings" pitchFamily="2" charset="2"/>
              <a:buChar char="Ø"/>
              <a:defRPr/>
            </a:pPr>
            <a:r>
              <a:rPr lang="es-ES" b="1" dirty="0" smtClean="0">
                <a:solidFill>
                  <a:schemeClr val="accent1"/>
                </a:solidFill>
                <a:latin typeface="Arial" pitchFamily="34" charset="0"/>
                <a:cs typeface="Arial" pitchFamily="34" charset="0"/>
              </a:rPr>
              <a:t>Realizar un análisis de mercado con todos sus principios y características a corto plazo, enfocado en  la creación de la empresa y con el objetivo de saber cual es la demanda y oferta</a:t>
            </a:r>
            <a:r>
              <a:rPr lang="es-ES" b="1" dirty="0" smtClean="0">
                <a:solidFill>
                  <a:srgbClr val="0000FF"/>
                </a:solidFill>
                <a:latin typeface="Arial" pitchFamily="34" charset="0"/>
                <a:cs typeface="Arial" pitchFamily="34" charset="0"/>
              </a:rPr>
              <a:t>.</a:t>
            </a:r>
          </a:p>
          <a:p>
            <a:pPr eaLnBrk="1" fontAlgn="auto" hangingPunct="1">
              <a:spcAft>
                <a:spcPts val="0"/>
              </a:spcAft>
              <a:buFont typeface="Arial" charset="0"/>
              <a:buNone/>
              <a:defRPr/>
            </a:pPr>
            <a:endParaRPr lang="es-ES" dirty="0" smtClean="0"/>
          </a:p>
        </p:txBody>
      </p:sp>
    </p:spTree>
  </p:cSld>
  <p:clrMapOvr>
    <a:masterClrMapping/>
  </p:clrMapOvr>
  <p:transition spd="med">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2 Marcador de contenido"/>
          <p:cNvSpPr>
            <a:spLocks noGrp="1"/>
          </p:cNvSpPr>
          <p:nvPr>
            <p:ph idx="1"/>
          </p:nvPr>
        </p:nvSpPr>
        <p:spPr>
          <a:xfrm>
            <a:off x="457200" y="785813"/>
            <a:ext cx="8229600" cy="5340350"/>
          </a:xfrm>
        </p:spPr>
        <p:txBody>
          <a:bodyPr/>
          <a:lstStyle/>
          <a:p>
            <a:pPr algn="just" eaLnBrk="1" hangingPunct="1">
              <a:buFont typeface="Wingdings" pitchFamily="2" charset="2"/>
              <a:buChar char="Ø"/>
            </a:pPr>
            <a:r>
              <a:rPr lang="es-ES" b="1" smtClean="0">
                <a:solidFill>
                  <a:schemeClr val="accent1"/>
                </a:solidFill>
                <a:latin typeface="Arial" charset="0"/>
                <a:cs typeface="Arial" charset="0"/>
              </a:rPr>
              <a:t>Como hemos visto en el análisis financiero este proyecto es muy sensible ante un alza de los costos totales o ante una disminución  del nivel de Ingresos lo que causaría la no factibilidad del proyecto. Por lo que se recomendaría tratar de disminuir los costos variables de producción sin dañar la calidad del producto. </a:t>
            </a:r>
          </a:p>
          <a:p>
            <a:pPr eaLnBrk="1" hangingPunct="1">
              <a:buFont typeface="Wingdings" pitchFamily="2" charset="2"/>
              <a:buChar char="Ø"/>
            </a:pPr>
            <a:endParaRPr lang="es-ES" smtClean="0"/>
          </a:p>
        </p:txBody>
      </p:sp>
    </p:spTree>
  </p:cSld>
  <p:clrMapOvr>
    <a:masterClrMapping/>
  </p:clrMapOvr>
  <p:transition spd="med">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14375"/>
            <a:ext cx="8229600" cy="5411788"/>
          </a:xfrm>
        </p:spPr>
        <p:txBody>
          <a:bodyPr rtlCol="0">
            <a:normAutofit/>
          </a:bodyPr>
          <a:lstStyle/>
          <a:p>
            <a:pPr marL="514350" indent="-514350" algn="just" eaLnBrk="1" fontAlgn="auto" hangingPunct="1">
              <a:spcAft>
                <a:spcPts val="0"/>
              </a:spcAft>
              <a:buFont typeface="Arial" charset="0"/>
              <a:buNone/>
              <a:defRPr/>
            </a:pPr>
            <a:endParaRPr lang="es-ES" b="1" dirty="0" smtClean="0">
              <a:solidFill>
                <a:srgbClr val="0000FF"/>
              </a:solidFill>
              <a:latin typeface="Arial" pitchFamily="34" charset="0"/>
              <a:cs typeface="Arial" pitchFamily="34" charset="0"/>
            </a:endParaRPr>
          </a:p>
          <a:p>
            <a:pPr marL="514350" indent="-514350" algn="just" eaLnBrk="1" fontAlgn="auto" hangingPunct="1">
              <a:spcAft>
                <a:spcPts val="0"/>
              </a:spcAft>
              <a:buFont typeface="Wingdings" pitchFamily="2" charset="2"/>
              <a:buChar char="Ø"/>
              <a:defRPr/>
            </a:pPr>
            <a:r>
              <a:rPr lang="es-ES" b="1" dirty="0" smtClean="0">
                <a:solidFill>
                  <a:schemeClr val="accent1"/>
                </a:solidFill>
                <a:latin typeface="Arial" pitchFamily="34" charset="0"/>
                <a:cs typeface="Arial" pitchFamily="34" charset="0"/>
              </a:rPr>
              <a:t>Realizar procesos productivos eficientes y al mínimo costo.</a:t>
            </a:r>
          </a:p>
          <a:p>
            <a:pPr marL="514350" indent="-514350" algn="just" eaLnBrk="1" fontAlgn="auto" hangingPunct="1">
              <a:spcAft>
                <a:spcPts val="0"/>
              </a:spcAft>
              <a:buFont typeface="Arial" charset="0"/>
              <a:buNone/>
              <a:defRPr/>
            </a:pPr>
            <a:endParaRPr lang="es-ES" b="1" dirty="0" smtClean="0">
              <a:solidFill>
                <a:schemeClr val="accent1"/>
              </a:solidFill>
              <a:latin typeface="Arial" pitchFamily="34" charset="0"/>
              <a:cs typeface="Arial" pitchFamily="34" charset="0"/>
            </a:endParaRPr>
          </a:p>
          <a:p>
            <a:pPr marL="514350" indent="-514350" algn="just" eaLnBrk="1" fontAlgn="auto" hangingPunct="1">
              <a:spcAft>
                <a:spcPts val="0"/>
              </a:spcAft>
              <a:buFont typeface="Wingdings" pitchFamily="2" charset="2"/>
              <a:buChar char="Ø"/>
              <a:defRPr/>
            </a:pPr>
            <a:r>
              <a:rPr lang="es-ES_tradnl" b="1" dirty="0" smtClean="0">
                <a:solidFill>
                  <a:schemeClr val="accent1"/>
                </a:solidFill>
                <a:latin typeface="Arial" pitchFamily="34" charset="0"/>
                <a:cs typeface="Arial" pitchFamily="34" charset="0"/>
              </a:rPr>
              <a:t>Que la información de tasas y demás porcentajes se encuentre actualizado en las diferentes paginas de internet para mayor exactitud y veracidad en los resultados.</a:t>
            </a:r>
            <a:endParaRPr lang="es-ES" b="1" dirty="0" smtClean="0">
              <a:solidFill>
                <a:schemeClr val="accent1"/>
              </a:solidFill>
              <a:latin typeface="Arial" pitchFamily="34" charset="0"/>
              <a:cs typeface="Arial" pitchFamily="34" charset="0"/>
            </a:endParaRPr>
          </a:p>
          <a:p>
            <a:pPr marL="514350" indent="-514350" algn="just" eaLnBrk="1" fontAlgn="auto" hangingPunct="1">
              <a:spcAft>
                <a:spcPts val="0"/>
              </a:spcAft>
              <a:buFont typeface="Arial" charset="0"/>
              <a:buNone/>
              <a:defRPr/>
            </a:pPr>
            <a:endParaRPr lang="es-ES" b="1" dirty="0" smtClean="0">
              <a:solidFill>
                <a:schemeClr val="accent1"/>
              </a:solidFill>
              <a:latin typeface="Arial" pitchFamily="34" charset="0"/>
              <a:cs typeface="Arial" pitchFamily="34" charset="0"/>
            </a:endParaRPr>
          </a:p>
          <a:p>
            <a:pPr marL="514350" indent="-514350" algn="just" eaLnBrk="1" fontAlgn="auto" hangingPunct="1">
              <a:spcAft>
                <a:spcPts val="0"/>
              </a:spcAft>
              <a:buFont typeface="Arial" charset="0"/>
              <a:buNone/>
              <a:defRPr/>
            </a:pPr>
            <a:endParaRPr lang="es-ES" b="1" dirty="0" smtClean="0">
              <a:solidFill>
                <a:schemeClr val="accent1"/>
              </a:solidFill>
              <a:latin typeface="Arial" pitchFamily="34" charset="0"/>
              <a:cs typeface="Arial" pitchFamily="34" charset="0"/>
            </a:endParaRPr>
          </a:p>
          <a:p>
            <a:pPr marL="514350" indent="-514350" algn="just" eaLnBrk="1" fontAlgn="auto" hangingPunct="1">
              <a:spcAft>
                <a:spcPts val="0"/>
              </a:spcAft>
              <a:buFont typeface="Arial" charset="0"/>
              <a:buNone/>
              <a:defRPr/>
            </a:pPr>
            <a:endParaRPr lang="es-ES" b="1" dirty="0" smtClean="0">
              <a:solidFill>
                <a:schemeClr val="accent1"/>
              </a:solidFill>
              <a:latin typeface="Arial" pitchFamily="34" charset="0"/>
              <a:cs typeface="Arial" pitchFamily="34" charset="0"/>
            </a:endParaRPr>
          </a:p>
          <a:p>
            <a:pPr eaLnBrk="1" fontAlgn="auto" hangingPunct="1">
              <a:spcAft>
                <a:spcPts val="0"/>
              </a:spcAft>
              <a:buFont typeface="Wingdings" pitchFamily="2" charset="2"/>
              <a:buChar char="Ø"/>
              <a:defRPr/>
            </a:pPr>
            <a:endParaRPr lang="es-ES" dirty="0" smtClean="0"/>
          </a:p>
        </p:txBody>
      </p:sp>
    </p:spTree>
  </p:cSld>
  <p:clrMapOvr>
    <a:masterClrMapping/>
  </p:clrMapOvr>
  <p:transition spd="med">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Título"/>
          <p:cNvSpPr>
            <a:spLocks noGrp="1"/>
          </p:cNvSpPr>
          <p:nvPr>
            <p:ph type="title"/>
          </p:nvPr>
        </p:nvSpPr>
        <p:spPr/>
        <p:txBody>
          <a:bodyPr/>
          <a:lstStyle/>
          <a:p>
            <a:pPr algn="ctr" eaLnBrk="1" hangingPunct="1"/>
            <a:r>
              <a:rPr lang="es-ES" sz="3200" smtClean="0">
                <a:solidFill>
                  <a:schemeClr val="accent1"/>
                </a:solidFill>
                <a:latin typeface="Algerian" pitchFamily="82" charset="0"/>
              </a:rPr>
              <a:t>INTEGRANTES:</a:t>
            </a:r>
          </a:p>
        </p:txBody>
      </p:sp>
      <p:sp>
        <p:nvSpPr>
          <p:cNvPr id="51203" name="2 Marcador de contenido"/>
          <p:cNvSpPr>
            <a:spLocks noGrp="1"/>
          </p:cNvSpPr>
          <p:nvPr>
            <p:ph idx="1"/>
          </p:nvPr>
        </p:nvSpPr>
        <p:spPr>
          <a:xfrm>
            <a:off x="3575050" y="0"/>
            <a:ext cx="5111750" cy="5715000"/>
          </a:xfrm>
        </p:spPr>
        <p:txBody>
          <a:bodyPr/>
          <a:lstStyle/>
          <a:p>
            <a:pPr eaLnBrk="1" hangingPunct="1"/>
            <a:endParaRPr lang="es-ES" smtClean="0"/>
          </a:p>
          <a:p>
            <a:pPr algn="ctr" eaLnBrk="1" hangingPunct="1">
              <a:buFont typeface="Arial" charset="0"/>
              <a:buNone/>
            </a:pPr>
            <a:endParaRPr lang="es-ES" sz="5400" b="1" smtClean="0">
              <a:solidFill>
                <a:schemeClr val="accent1"/>
              </a:solidFill>
              <a:latin typeface="Algerian" pitchFamily="82" charset="0"/>
            </a:endParaRPr>
          </a:p>
          <a:p>
            <a:pPr algn="ctr" eaLnBrk="1" hangingPunct="1">
              <a:buFont typeface="Arial" charset="0"/>
              <a:buNone/>
            </a:pPr>
            <a:r>
              <a:rPr lang="es-ES" sz="5400" b="1" smtClean="0">
                <a:solidFill>
                  <a:schemeClr val="accent1"/>
                </a:solidFill>
                <a:latin typeface="Algerian" pitchFamily="82" charset="0"/>
              </a:rPr>
              <a:t>EXOTIC FRUITS AGRADECE SU AMABLE ATENCION!!</a:t>
            </a:r>
          </a:p>
        </p:txBody>
      </p:sp>
      <p:sp>
        <p:nvSpPr>
          <p:cNvPr id="51204" name="3 Marcador de texto"/>
          <p:cNvSpPr>
            <a:spLocks noGrp="1"/>
          </p:cNvSpPr>
          <p:nvPr>
            <p:ph type="body" sz="half" idx="2"/>
          </p:nvPr>
        </p:nvSpPr>
        <p:spPr/>
        <p:txBody>
          <a:bodyPr/>
          <a:lstStyle/>
          <a:p>
            <a:pPr eaLnBrk="1" hangingPunct="1"/>
            <a:endParaRPr lang="es-ES" smtClean="0"/>
          </a:p>
          <a:p>
            <a:pPr eaLnBrk="1" hangingPunct="1">
              <a:buFont typeface="Wingdings" pitchFamily="2" charset="2"/>
              <a:buChar char="Ø"/>
            </a:pPr>
            <a:endParaRPr lang="es-ES" smtClean="0"/>
          </a:p>
          <a:p>
            <a:pPr eaLnBrk="1" hangingPunct="1">
              <a:buFont typeface="Wingdings" pitchFamily="2" charset="2"/>
              <a:buChar char="Ø"/>
            </a:pPr>
            <a:endParaRPr lang="es-ES" sz="1800" b="1" smtClean="0">
              <a:solidFill>
                <a:srgbClr val="0000FF"/>
              </a:solidFill>
              <a:latin typeface="Arial" charset="0"/>
              <a:cs typeface="Arial" charset="0"/>
            </a:endParaRPr>
          </a:p>
          <a:p>
            <a:pPr eaLnBrk="1" hangingPunct="1">
              <a:buFont typeface="Wingdings" pitchFamily="2" charset="2"/>
              <a:buChar char="Ø"/>
            </a:pPr>
            <a:r>
              <a:rPr lang="es-ES" sz="1800" b="1" smtClean="0">
                <a:solidFill>
                  <a:schemeClr val="accent1"/>
                </a:solidFill>
                <a:latin typeface="Arial" charset="0"/>
                <a:cs typeface="Arial" charset="0"/>
              </a:rPr>
              <a:t> Isabel López Marcillo</a:t>
            </a:r>
          </a:p>
          <a:p>
            <a:pPr eaLnBrk="1" hangingPunct="1">
              <a:buFont typeface="Wingdings" pitchFamily="2" charset="2"/>
              <a:buChar char="Ø"/>
            </a:pPr>
            <a:r>
              <a:rPr lang="es-ES" sz="1800" b="1" smtClean="0">
                <a:solidFill>
                  <a:schemeClr val="accent1"/>
                </a:solidFill>
                <a:latin typeface="Arial" charset="0"/>
                <a:cs typeface="Arial" charset="0"/>
              </a:rPr>
              <a:t> Mercedes Carvajal Ruiz</a:t>
            </a:r>
          </a:p>
          <a:p>
            <a:pPr eaLnBrk="1" hangingPunct="1">
              <a:buFont typeface="Wingdings" pitchFamily="2" charset="2"/>
              <a:buChar char="Ø"/>
            </a:pPr>
            <a:r>
              <a:rPr lang="es-ES" sz="1800" b="1" smtClean="0">
                <a:solidFill>
                  <a:schemeClr val="accent1"/>
                </a:solidFill>
                <a:latin typeface="Arial" charset="0"/>
                <a:cs typeface="Arial" charset="0"/>
              </a:rPr>
              <a:t> Priscila Macas Pizarro</a:t>
            </a:r>
          </a:p>
        </p:txBody>
      </p:sp>
      <p:pic>
        <p:nvPicPr>
          <p:cNvPr id="21509" name="4 Imagen" descr="imagesCA4C1GBE.jpg"/>
          <p:cNvPicPr>
            <a:picLocks noChangeAspect="1"/>
          </p:cNvPicPr>
          <p:nvPr/>
        </p:nvPicPr>
        <p:blipFill>
          <a:blip r:embed="rId2"/>
          <a:srcRect/>
          <a:stretch>
            <a:fillRect/>
          </a:stretch>
        </p:blipFill>
        <p:spPr bwMode="auto">
          <a:xfrm>
            <a:off x="785813" y="4071938"/>
            <a:ext cx="2357437" cy="1785937"/>
          </a:xfrm>
          <a:prstGeom prst="rect">
            <a:avLst/>
          </a:prstGeom>
          <a:ln>
            <a:headEnd/>
            <a:tailEnd/>
          </a:ln>
        </p:spPr>
        <p:style>
          <a:lnRef idx="1">
            <a:schemeClr val="dk1"/>
          </a:lnRef>
          <a:fillRef idx="3">
            <a:schemeClr val="dk1"/>
          </a:fillRef>
          <a:effectRef idx="2">
            <a:schemeClr val="dk1"/>
          </a:effectRef>
          <a:fontRef idx="minor">
            <a:schemeClr val="lt1"/>
          </a:fontRef>
        </p:style>
      </p:pic>
    </p:spTree>
  </p:cSld>
  <p:clrMapOvr>
    <a:masterClrMapping/>
  </p:clrMapOvr>
  <p:transition spd="med">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9 Imagen" descr="uvilla.jpg"/>
          <p:cNvPicPr>
            <a:picLocks noChangeAspect="1"/>
          </p:cNvPicPr>
          <p:nvPr/>
        </p:nvPicPr>
        <p:blipFill>
          <a:blip r:embed="rId2"/>
          <a:stretch>
            <a:fillRect/>
          </a:stretch>
        </p:blipFill>
        <p:spPr>
          <a:xfrm>
            <a:off x="3500430" y="2143116"/>
            <a:ext cx="2071702" cy="1843097"/>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9" name="8 Imagen" descr="nispero.jpg"/>
          <p:cNvPicPr>
            <a:picLocks noChangeAspect="1"/>
          </p:cNvPicPr>
          <p:nvPr/>
        </p:nvPicPr>
        <p:blipFill>
          <a:blip r:embed="rId3"/>
          <a:stretch>
            <a:fillRect/>
          </a:stretch>
        </p:blipFill>
        <p:spPr>
          <a:xfrm>
            <a:off x="6072198" y="3857628"/>
            <a:ext cx="2343158" cy="178595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8" name="7 Imagen" descr="grosellas.jpg"/>
          <p:cNvPicPr>
            <a:picLocks noChangeAspect="1"/>
          </p:cNvPicPr>
          <p:nvPr/>
        </p:nvPicPr>
        <p:blipFill>
          <a:blip r:embed="rId4"/>
          <a:stretch>
            <a:fillRect/>
          </a:stretch>
        </p:blipFill>
        <p:spPr>
          <a:xfrm>
            <a:off x="6000760" y="785794"/>
            <a:ext cx="2371734" cy="185738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7" name="6 Imagen" descr="taxo.jpg"/>
          <p:cNvPicPr>
            <a:picLocks noChangeAspect="1"/>
          </p:cNvPicPr>
          <p:nvPr/>
        </p:nvPicPr>
        <p:blipFill>
          <a:blip r:embed="rId5"/>
          <a:stretch>
            <a:fillRect/>
          </a:stretch>
        </p:blipFill>
        <p:spPr>
          <a:xfrm>
            <a:off x="714348" y="3929066"/>
            <a:ext cx="2286016" cy="1643074"/>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pic>
        <p:nvPicPr>
          <p:cNvPr id="12" name="11 Marcador de contenido" descr="images3.jpg"/>
          <p:cNvPicPr>
            <a:picLocks noGrp="1" noChangeAspect="1"/>
          </p:cNvPicPr>
          <p:nvPr>
            <p:ph idx="1"/>
          </p:nvPr>
        </p:nvPicPr>
        <p:blipFill>
          <a:blip r:embed="rId6"/>
          <a:stretch>
            <a:fillRect/>
          </a:stretch>
        </p:blipFill>
        <p:spPr>
          <a:xfrm>
            <a:off x="785786" y="785794"/>
            <a:ext cx="2357454" cy="1928826"/>
          </a:xfr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11" name="10 CuadroTexto"/>
          <p:cNvSpPr txBox="1"/>
          <p:nvPr/>
        </p:nvSpPr>
        <p:spPr>
          <a:xfrm flipH="1">
            <a:off x="928662" y="3000372"/>
            <a:ext cx="1928826" cy="523220"/>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defRPr/>
            </a:pPr>
            <a:r>
              <a:rPr lang="es-ES" sz="2400" b="1" dirty="0">
                <a:ln w="12700">
                  <a:solidFill>
                    <a:schemeClr val="accent5">
                      <a:lumMod val="50000"/>
                    </a:schemeClr>
                  </a:solidFill>
                  <a:prstDash val="solid"/>
                </a:ln>
                <a:solidFill>
                  <a:srgbClr val="F4E4EE"/>
                </a:solidFill>
                <a:effectLst>
                  <a:outerShdw blurRad="41275" dist="20320" dir="1800000" algn="tl" rotWithShape="0">
                    <a:srgbClr val="000000">
                      <a:alpha val="40000"/>
                    </a:srgbClr>
                  </a:outerShdw>
                </a:effectLst>
              </a:rPr>
              <a:t>   </a:t>
            </a:r>
            <a:r>
              <a:rPr lang="es-ES" sz="2800" b="1" dirty="0">
                <a:ln w="12700">
                  <a:solidFill>
                    <a:schemeClr val="accent5">
                      <a:lumMod val="50000"/>
                    </a:schemeClr>
                  </a:solidFill>
                  <a:prstDash val="solid"/>
                </a:ln>
                <a:solidFill>
                  <a:schemeClr val="bg1">
                    <a:lumMod val="95000"/>
                  </a:schemeClr>
                </a:solidFill>
              </a:rPr>
              <a:t>  </a:t>
            </a:r>
            <a:r>
              <a:rPr lang="es-E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KIWI</a:t>
            </a:r>
            <a:endParaRPr lang="es-ES" sz="2800" b="1" dirty="0">
              <a:ln w="12700">
                <a:solidFill>
                  <a:schemeClr val="accent5">
                    <a:lumMod val="50000"/>
                  </a:schemeClr>
                </a:solidFill>
                <a:prstDash val="solid"/>
              </a:ln>
              <a:solidFill>
                <a:schemeClr val="bg1">
                  <a:lumMod val="95000"/>
                </a:schemeClr>
              </a:solidFill>
            </a:endParaRPr>
          </a:p>
        </p:txBody>
      </p:sp>
      <p:sp>
        <p:nvSpPr>
          <p:cNvPr id="13" name="12 CuadroTexto"/>
          <p:cNvSpPr txBox="1"/>
          <p:nvPr/>
        </p:nvSpPr>
        <p:spPr>
          <a:xfrm>
            <a:off x="3643306" y="4500570"/>
            <a:ext cx="1785950" cy="523220"/>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defRPr/>
            </a:pPr>
            <a:r>
              <a:rPr lang="es-E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E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ES" sz="2800" b="1" dirty="0">
                <a:ln w="12700">
                  <a:solidFill>
                    <a:schemeClr val="tx2">
                      <a:satMod val="155000"/>
                    </a:schemeClr>
                  </a:solidFill>
                  <a:prstDash val="solid"/>
                </a:ln>
                <a:solidFill>
                  <a:schemeClr val="bg2">
                    <a:tint val="85000"/>
                    <a:satMod val="155000"/>
                  </a:schemeClr>
                </a:solidFill>
              </a:rPr>
              <a:t>UVILLA</a:t>
            </a:r>
          </a:p>
        </p:txBody>
      </p:sp>
      <p:sp>
        <p:nvSpPr>
          <p:cNvPr id="14" name="13 CuadroTexto"/>
          <p:cNvSpPr txBox="1"/>
          <p:nvPr/>
        </p:nvSpPr>
        <p:spPr>
          <a:xfrm>
            <a:off x="6072198" y="2928934"/>
            <a:ext cx="2357454" cy="461665"/>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defRPr/>
            </a:pPr>
            <a:r>
              <a:rPr lang="es-ES"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GROSELLA </a:t>
            </a:r>
          </a:p>
        </p:txBody>
      </p:sp>
      <p:sp>
        <p:nvSpPr>
          <p:cNvPr id="15" name="14 CuadroTexto"/>
          <p:cNvSpPr txBox="1"/>
          <p:nvPr/>
        </p:nvSpPr>
        <p:spPr>
          <a:xfrm>
            <a:off x="857224" y="5857892"/>
            <a:ext cx="2000264" cy="523220"/>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defRPr/>
            </a:pPr>
            <a:r>
              <a:rPr lang="es-E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TAXO</a:t>
            </a:r>
          </a:p>
        </p:txBody>
      </p:sp>
      <p:sp>
        <p:nvSpPr>
          <p:cNvPr id="16" name="15 CuadroTexto"/>
          <p:cNvSpPr txBox="1"/>
          <p:nvPr/>
        </p:nvSpPr>
        <p:spPr>
          <a:xfrm>
            <a:off x="6143636" y="5929330"/>
            <a:ext cx="2143140" cy="523220"/>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spAutoFit/>
          </a:bodyPr>
          <a:lstStyle/>
          <a:p>
            <a:pPr>
              <a:defRPr/>
            </a:pPr>
            <a:r>
              <a:rPr lang="es-ES"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NISPERO</a:t>
            </a:r>
          </a:p>
        </p:txBody>
      </p:sp>
    </p:spTree>
  </p:cSld>
  <p:clrMapOvr>
    <a:masterClrMapping/>
  </p:clrMapOvr>
  <p:transition spd="med">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p:txBody>
          <a:bodyPr/>
          <a:lstStyle/>
          <a:p>
            <a:pPr eaLnBrk="1" hangingPunct="1"/>
            <a:r>
              <a:rPr lang="es-ES" sz="4800" b="1" smtClean="0">
                <a:solidFill>
                  <a:schemeClr val="accent1"/>
                </a:solidFill>
                <a:latin typeface="Algerian" pitchFamily="82" charset="0"/>
              </a:rPr>
              <a:t>PROBLEMAS</a:t>
            </a:r>
          </a:p>
        </p:txBody>
      </p:sp>
      <p:sp>
        <p:nvSpPr>
          <p:cNvPr id="8195" name="2 Marcador de contenido"/>
          <p:cNvSpPr>
            <a:spLocks noGrp="1"/>
          </p:cNvSpPr>
          <p:nvPr>
            <p:ph idx="1"/>
          </p:nvPr>
        </p:nvSpPr>
        <p:spPr>
          <a:xfrm>
            <a:off x="457200" y="1714500"/>
            <a:ext cx="8229600" cy="4000500"/>
          </a:xfrm>
        </p:spPr>
        <p:txBody>
          <a:bodyPr/>
          <a:lstStyle/>
          <a:p>
            <a:pPr algn="just" eaLnBrk="1" hangingPunct="1">
              <a:buFont typeface="Arial" charset="0"/>
              <a:buNone/>
            </a:pPr>
            <a:r>
              <a:rPr lang="es-ES_tradnl" smtClean="0"/>
              <a:t>  </a:t>
            </a:r>
            <a:r>
              <a:rPr lang="es-ES_tradnl" b="1" smtClean="0">
                <a:solidFill>
                  <a:schemeClr val="accent1"/>
                </a:solidFill>
                <a:latin typeface="Arial" charset="0"/>
                <a:cs typeface="Arial" charset="0"/>
              </a:rPr>
              <a:t>La obtención de la fruta se nos puede tornar difícil por el sector donde se la cultive, ya que no todas estas frutas son cultivadas en un solo lugar debido al clima en el que debe estar sembrada y los distintos cuidados que las mismas deben de tener</a:t>
            </a:r>
            <a:r>
              <a:rPr lang="es-ES_tradnl" smtClean="0">
                <a:solidFill>
                  <a:schemeClr val="accent1"/>
                </a:solidFill>
                <a:latin typeface="Arial" charset="0"/>
                <a:cs typeface="Arial" charset="0"/>
              </a:rPr>
              <a:t>.</a:t>
            </a:r>
            <a:endParaRPr lang="es-ES" smtClean="0">
              <a:solidFill>
                <a:schemeClr val="accent1"/>
              </a:solidFill>
              <a:latin typeface="Arial" charset="0"/>
              <a:cs typeface="Arial" charset="0"/>
            </a:endParaRPr>
          </a:p>
          <a:p>
            <a:pPr eaLnBrk="1" hangingPunct="1"/>
            <a:endParaRPr lang="es-ES" smtClean="0"/>
          </a:p>
        </p:txBody>
      </p:sp>
    </p:spTree>
  </p:cSld>
  <p:clrMapOvr>
    <a:masterClrMapping/>
  </p:clrMapOvr>
  <p:transition spd="med">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Título"/>
          <p:cNvSpPr>
            <a:spLocks noGrp="1"/>
          </p:cNvSpPr>
          <p:nvPr>
            <p:ph type="title"/>
          </p:nvPr>
        </p:nvSpPr>
        <p:spPr/>
        <p:txBody>
          <a:bodyPr/>
          <a:lstStyle/>
          <a:p>
            <a:pPr eaLnBrk="1" hangingPunct="1"/>
            <a:r>
              <a:rPr lang="es-ES" sz="4800" b="1" smtClean="0">
                <a:solidFill>
                  <a:schemeClr val="accent1"/>
                </a:solidFill>
                <a:latin typeface="Algerian" pitchFamily="82" charset="0"/>
              </a:rPr>
              <a:t>OPORTUNIDADES</a:t>
            </a:r>
          </a:p>
        </p:txBody>
      </p:sp>
      <p:sp>
        <p:nvSpPr>
          <p:cNvPr id="9219" name="2 Marcador de contenido"/>
          <p:cNvSpPr>
            <a:spLocks noGrp="1"/>
          </p:cNvSpPr>
          <p:nvPr>
            <p:ph idx="1"/>
          </p:nvPr>
        </p:nvSpPr>
        <p:spPr>
          <a:xfrm>
            <a:off x="457200" y="1600200"/>
            <a:ext cx="8229600" cy="4757738"/>
          </a:xfrm>
        </p:spPr>
        <p:txBody>
          <a:bodyPr/>
          <a:lstStyle/>
          <a:p>
            <a:pPr algn="just" eaLnBrk="1" hangingPunct="1">
              <a:buFont typeface="Arial" charset="0"/>
              <a:buNone/>
            </a:pPr>
            <a:r>
              <a:rPr lang="es-EC" smtClean="0"/>
              <a:t>    </a:t>
            </a:r>
            <a:r>
              <a:rPr lang="es-EC" sz="3000" b="1" smtClean="0">
                <a:solidFill>
                  <a:schemeClr val="accent1"/>
                </a:solidFill>
                <a:latin typeface="Arial" charset="0"/>
                <a:cs typeface="Arial" charset="0"/>
              </a:rPr>
              <a:t>El enfoque que estamos realizando hacia las frutas no tradicionales nos genera una ventaja competitiva en el mercado por ser pioneros en la elaboración y distribución de dichas mermeladas ante los demás competidores que realizan productos con frutas tradicionales, por lo que ganaríamos tiempo logrando que el producto se posicione en la mente del consumidor y sea fiel a nuestra marca.</a:t>
            </a:r>
            <a:endParaRPr lang="es-ES" sz="3000" b="1" smtClean="0">
              <a:solidFill>
                <a:schemeClr val="accent1"/>
              </a:solidFill>
              <a:latin typeface="Arial" charset="0"/>
              <a:cs typeface="Arial" charset="0"/>
            </a:endParaRPr>
          </a:p>
        </p:txBody>
      </p:sp>
    </p:spTree>
  </p:cSld>
  <p:clrMapOvr>
    <a:masterClrMapping/>
  </p:clrMapOvr>
  <p:transition spd="med">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ES" b="1" dirty="0" smtClean="0">
                <a:solidFill>
                  <a:schemeClr val="accent1"/>
                </a:solidFill>
                <a:latin typeface="Algerian" pitchFamily="82" charset="0"/>
              </a:rPr>
              <a:t>CARACTERISTICA DEL PRODUCTO</a:t>
            </a:r>
          </a:p>
        </p:txBody>
      </p:sp>
      <p:sp>
        <p:nvSpPr>
          <p:cNvPr id="10243" name="2 Marcador de contenido"/>
          <p:cNvSpPr>
            <a:spLocks noGrp="1"/>
          </p:cNvSpPr>
          <p:nvPr>
            <p:ph idx="1"/>
          </p:nvPr>
        </p:nvSpPr>
        <p:spPr/>
        <p:txBody>
          <a:bodyPr/>
          <a:lstStyle/>
          <a:p>
            <a:pPr algn="just" eaLnBrk="1" hangingPunct="1">
              <a:buFont typeface="Wingdings" pitchFamily="2" charset="2"/>
              <a:buChar char="Ø"/>
            </a:pPr>
            <a:r>
              <a:rPr lang="es-ES" b="1" smtClean="0">
                <a:solidFill>
                  <a:schemeClr val="accent1"/>
                </a:solidFill>
                <a:latin typeface="Arial" charset="0"/>
                <a:cs typeface="Arial" charset="0"/>
              </a:rPr>
              <a:t> INFRAESTRUCTURA:</a:t>
            </a:r>
          </a:p>
          <a:p>
            <a:pPr algn="just" eaLnBrk="1" hangingPunct="1">
              <a:buFont typeface="Arial" charset="0"/>
              <a:buNone/>
            </a:pPr>
            <a:r>
              <a:rPr lang="es-ES" b="1" smtClean="0">
                <a:solidFill>
                  <a:schemeClr val="accent1"/>
                </a:solidFill>
                <a:latin typeface="Arial" charset="0"/>
                <a:cs typeface="Arial" charset="0"/>
              </a:rPr>
              <a:t>    </a:t>
            </a:r>
            <a:r>
              <a:rPr lang="es-EC" b="1" smtClean="0">
                <a:solidFill>
                  <a:schemeClr val="accent1"/>
                </a:solidFill>
                <a:latin typeface="Arial" charset="0"/>
                <a:cs typeface="Arial" charset="0"/>
              </a:rPr>
              <a:t>Las instalaciones de  “EXOTIC FRUITS COMPANY”   estarán ubicadas en el Km. 7½ vía  Manabí.</a:t>
            </a:r>
          </a:p>
          <a:p>
            <a:pPr algn="just" eaLnBrk="1" hangingPunct="1">
              <a:buFont typeface="Wingdings" pitchFamily="2" charset="2"/>
              <a:buChar char="Ø"/>
            </a:pPr>
            <a:r>
              <a:rPr lang="es-EC" b="1" smtClean="0">
                <a:solidFill>
                  <a:schemeClr val="accent1"/>
                </a:solidFill>
                <a:latin typeface="Arial" charset="0"/>
                <a:cs typeface="Arial" charset="0"/>
              </a:rPr>
              <a:t> ADMINISTRACION DE RECURSOS:</a:t>
            </a:r>
          </a:p>
          <a:p>
            <a:pPr algn="just" eaLnBrk="1" hangingPunct="1">
              <a:buFont typeface="Arial" charset="0"/>
              <a:buNone/>
            </a:pPr>
            <a:r>
              <a:rPr lang="es-EC" b="1" smtClean="0">
                <a:solidFill>
                  <a:schemeClr val="accent1"/>
                </a:solidFill>
                <a:latin typeface="Arial" charset="0"/>
                <a:cs typeface="Arial" charset="0"/>
              </a:rPr>
              <a:t>    Las personas que integran este grupo de trabajo estarán sujetas a las disposiciones de sus superiores.</a:t>
            </a:r>
            <a:endParaRPr lang="es-ES" b="1" smtClean="0">
              <a:solidFill>
                <a:schemeClr val="accent1"/>
              </a:solidFill>
              <a:latin typeface="Arial" charset="0"/>
              <a:cs typeface="Arial" charset="0"/>
            </a:endParaRPr>
          </a:p>
          <a:p>
            <a:pPr eaLnBrk="1" hangingPunct="1">
              <a:buFont typeface="Arial" charset="0"/>
              <a:buNone/>
            </a:pPr>
            <a:endParaRPr lang="es-ES" smtClean="0"/>
          </a:p>
          <a:p>
            <a:pPr eaLnBrk="1" hangingPunct="1">
              <a:buFont typeface="Arial" charset="0"/>
              <a:buNone/>
            </a:pPr>
            <a:endParaRPr lang="es-ES" smtClean="0"/>
          </a:p>
        </p:txBody>
      </p:sp>
    </p:spTree>
  </p:cSld>
  <p:clrMapOvr>
    <a:masterClrMapping/>
  </p:clrMapOvr>
  <p:transition spd="med">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2 Marcador de contenido"/>
          <p:cNvSpPr>
            <a:spLocks noGrp="1"/>
          </p:cNvSpPr>
          <p:nvPr>
            <p:ph idx="1"/>
          </p:nvPr>
        </p:nvSpPr>
        <p:spPr>
          <a:xfrm>
            <a:off x="457200" y="571500"/>
            <a:ext cx="8229600" cy="5554663"/>
          </a:xfrm>
        </p:spPr>
        <p:txBody>
          <a:bodyPr/>
          <a:lstStyle/>
          <a:p>
            <a:pPr algn="just" eaLnBrk="1" hangingPunct="1">
              <a:buFont typeface="Wingdings" pitchFamily="2" charset="2"/>
              <a:buChar char="Ø"/>
            </a:pPr>
            <a:r>
              <a:rPr lang="es-EC" b="1" smtClean="0">
                <a:solidFill>
                  <a:schemeClr val="accent1"/>
                </a:solidFill>
                <a:latin typeface="Arial" charset="0"/>
                <a:cs typeface="Arial" charset="0"/>
              </a:rPr>
              <a:t>ELABORACION Y PRODUCCION:</a:t>
            </a:r>
            <a:endParaRPr lang="es-ES" b="1" smtClean="0">
              <a:solidFill>
                <a:schemeClr val="accent1"/>
              </a:solidFill>
              <a:latin typeface="Arial" charset="0"/>
              <a:cs typeface="Arial" charset="0"/>
            </a:endParaRPr>
          </a:p>
          <a:p>
            <a:pPr algn="just" eaLnBrk="1" hangingPunct="1">
              <a:buFont typeface="Arial" charset="0"/>
              <a:buNone/>
            </a:pPr>
            <a:r>
              <a:rPr lang="es-EC" b="1" smtClean="0">
                <a:solidFill>
                  <a:schemeClr val="accent1"/>
                </a:solidFill>
                <a:latin typeface="Arial" charset="0"/>
                <a:cs typeface="Arial" charset="0"/>
              </a:rPr>
              <a:t>   La producción y envasado de nuestros productos estarán bajo las normas de higiene requeridas y una excelente calidad.</a:t>
            </a:r>
            <a:endParaRPr lang="es-ES" b="1" smtClean="0">
              <a:solidFill>
                <a:schemeClr val="accent1"/>
              </a:solidFill>
              <a:latin typeface="Arial" charset="0"/>
              <a:cs typeface="Arial" charset="0"/>
            </a:endParaRPr>
          </a:p>
          <a:p>
            <a:pPr algn="just" eaLnBrk="1" hangingPunct="1">
              <a:buFont typeface="Wingdings" pitchFamily="2" charset="2"/>
              <a:buChar char="Ø"/>
            </a:pPr>
            <a:r>
              <a:rPr lang="es-EC" b="1" smtClean="0">
                <a:solidFill>
                  <a:schemeClr val="accent1"/>
                </a:solidFill>
                <a:latin typeface="Arial" charset="0"/>
                <a:cs typeface="Arial" charset="0"/>
              </a:rPr>
              <a:t>DISTRIBUCION:</a:t>
            </a:r>
          </a:p>
          <a:p>
            <a:pPr algn="just" eaLnBrk="1" hangingPunct="1">
              <a:buFont typeface="Arial" charset="0"/>
              <a:buNone/>
            </a:pPr>
            <a:r>
              <a:rPr lang="es-EC" b="1" smtClean="0">
                <a:solidFill>
                  <a:schemeClr val="accent1"/>
                </a:solidFill>
                <a:latin typeface="Arial" charset="0"/>
                <a:cs typeface="Arial" charset="0"/>
              </a:rPr>
              <a:t>   La distribución de nuestro producto será puntual y totalmente segura ya que habrá personal capacitado para realizar dicha labor.</a:t>
            </a:r>
            <a:endParaRPr lang="es-ES" b="1" smtClean="0">
              <a:solidFill>
                <a:schemeClr val="accent1"/>
              </a:solidFill>
              <a:latin typeface="Arial" charset="0"/>
              <a:cs typeface="Arial" charset="0"/>
            </a:endParaRPr>
          </a:p>
          <a:p>
            <a:pPr eaLnBrk="1" hangingPunct="1">
              <a:buFont typeface="Wingdings" pitchFamily="2" charset="2"/>
              <a:buChar char="Ø"/>
            </a:pPr>
            <a:endParaRPr lang="es-ES" smtClean="0"/>
          </a:p>
        </p:txBody>
      </p:sp>
    </p:spTree>
  </p:cSld>
  <p:clrMapOvr>
    <a:masterClrMapping/>
  </p:clrMapOvr>
  <p:transition spd="med">
    <p:wipe dir="d"/>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1310</Words>
  <Application>Microsoft Office PowerPoint</Application>
  <PresentationFormat>Presentación en pantalla (4:3)</PresentationFormat>
  <Paragraphs>140</Paragraphs>
  <Slides>49</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49</vt:i4>
      </vt:variant>
    </vt:vector>
  </HeadingPairs>
  <TitlesOfParts>
    <vt:vector size="56" baseType="lpstr">
      <vt:lpstr>Arial</vt:lpstr>
      <vt:lpstr>Calibri</vt:lpstr>
      <vt:lpstr>Algerian</vt:lpstr>
      <vt:lpstr>Arial Black</vt:lpstr>
      <vt:lpstr>Wingdings</vt:lpstr>
      <vt:lpstr>Tema de Office</vt:lpstr>
      <vt:lpstr>Microsoft Editor de ecuaciones 3.0</vt:lpstr>
      <vt:lpstr>  PROYECTO DE GRADUACION</vt:lpstr>
      <vt:lpstr>INTRODUCCION</vt:lpstr>
      <vt:lpstr>Nuestra empresa EXOTIC FRUITS COMPANY LTD. ha realizado investigaciones acerca de estas frutas denominadas exóticas y ha determinado que el delicioso sabor de la pulpa hace que estas frutas agraden a la mayoría de personas que lo prueban.                        Sus propiedades nutritivas permiten que puedan ser consumidas por personas de todas las edades.  </vt:lpstr>
      <vt:lpstr>RESEÑA HISTORICA</vt:lpstr>
      <vt:lpstr>Diapositiva 5</vt:lpstr>
      <vt:lpstr>PROBLEMAS</vt:lpstr>
      <vt:lpstr>OPORTUNIDADES</vt:lpstr>
      <vt:lpstr>CARACTERISTICA DEL PRODUCTO</vt:lpstr>
      <vt:lpstr>Diapositiva 9</vt:lpstr>
      <vt:lpstr>ALCANCE</vt:lpstr>
      <vt:lpstr>OBJETIVO GENERAL DEL PROYECTO</vt:lpstr>
      <vt:lpstr>OBJETIVOS ESPECIFICOS DEL PROYECTO</vt:lpstr>
      <vt:lpstr>ESTUDIO ORGANIZACIONAL</vt:lpstr>
      <vt:lpstr>Diapositiva 14</vt:lpstr>
      <vt:lpstr>ORGANIGRAMA</vt:lpstr>
      <vt:lpstr>FLUJOGRAMA DEL PROCESO PARA LA ELABORACION DE LOS DULCES </vt:lpstr>
      <vt:lpstr>ANALISIS FODA</vt:lpstr>
      <vt:lpstr>INVESTIGACION DE MERCADO Y SU ANALISIS</vt:lpstr>
      <vt:lpstr>Formula:</vt:lpstr>
      <vt:lpstr>ANALISIS DE LAS ENCUESTAS</vt:lpstr>
      <vt:lpstr>MATRIZ BCG </vt:lpstr>
      <vt:lpstr>Matriz de implicación FCB</vt:lpstr>
      <vt:lpstr>MACRO Y MICRO SEGMENTACION </vt:lpstr>
      <vt:lpstr>FUERZAS DE PORTER</vt:lpstr>
      <vt:lpstr>MARKETING MIX: 5 P´S</vt:lpstr>
      <vt:lpstr>ESTUDIO TECNICO</vt:lpstr>
      <vt:lpstr>ESTUDIO FINANCIERO</vt:lpstr>
      <vt:lpstr>ANALISIS DE LA DEMANDA</vt:lpstr>
      <vt:lpstr>ESTIMACION DE COSTOS</vt:lpstr>
      <vt:lpstr>Diapositiva 30</vt:lpstr>
      <vt:lpstr>Diapositiva 31</vt:lpstr>
      <vt:lpstr>Diapositiva 32</vt:lpstr>
      <vt:lpstr>DEPRECIACIONES</vt:lpstr>
      <vt:lpstr>Proyección de Ingresos</vt:lpstr>
      <vt:lpstr>Diapositiva 35</vt:lpstr>
      <vt:lpstr>ESTADO DE SITUACION INICIAL</vt:lpstr>
      <vt:lpstr>ESTADO DE RESULTADOS</vt:lpstr>
      <vt:lpstr>TASA DE DESCUENTO TMAR</vt:lpstr>
      <vt:lpstr>Flujo de caja del PROYECTO</vt:lpstr>
      <vt:lpstr>PAYBACK</vt:lpstr>
      <vt:lpstr>ANALISIS DE SENSIBILIDAD DE INGRESOS</vt:lpstr>
      <vt:lpstr>ANALISIS DE SENSIBILIDAD DE COSTOS</vt:lpstr>
      <vt:lpstr>CONCLUSIONES</vt:lpstr>
      <vt:lpstr>Diapositiva 44</vt:lpstr>
      <vt:lpstr>Diapositiva 45</vt:lpstr>
      <vt:lpstr>RECOMENDACIONES</vt:lpstr>
      <vt:lpstr>Diapositiva 47</vt:lpstr>
      <vt:lpstr>Diapositiva 48</vt:lpstr>
      <vt:lpstr>INTEGRANTES: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DE GRADO</dc:title>
  <dc:creator>Mercedes Carvajal</dc:creator>
  <cp:lastModifiedBy>silgivar</cp:lastModifiedBy>
  <cp:revision>79</cp:revision>
  <dcterms:created xsi:type="dcterms:W3CDTF">2010-04-30T23:53:35Z</dcterms:created>
  <dcterms:modified xsi:type="dcterms:W3CDTF">2010-06-18T20:23:45Z</dcterms:modified>
</cp:coreProperties>
</file>